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0" r:id="rId4"/>
    <p:sldId id="261" r:id="rId5"/>
    <p:sldId id="262" r:id="rId6"/>
    <p:sldId id="284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68" r:id="rId15"/>
    <p:sldId id="285" r:id="rId16"/>
    <p:sldId id="272" r:id="rId17"/>
    <p:sldId id="276" r:id="rId18"/>
    <p:sldId id="273" r:id="rId19"/>
    <p:sldId id="274" r:id="rId20"/>
    <p:sldId id="275" r:id="rId21"/>
    <p:sldId id="277" r:id="rId22"/>
    <p:sldId id="280" r:id="rId23"/>
    <p:sldId id="279" r:id="rId24"/>
    <p:sldId id="281" r:id="rId25"/>
    <p:sldId id="282" r:id="rId26"/>
    <p:sldId id="257" r:id="rId27"/>
  </p:sldIdLst>
  <p:sldSz cx="9144000" cy="6858000" type="screen4x3"/>
  <p:notesSz cx="6858000" cy="9144000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08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B8F8F3-A19F-433C-80DA-A3DDE433D55C}" type="datetimeFigureOut">
              <a:rPr lang="ru-RU" smtClean="0"/>
              <a:t>21.04.2021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6E9894-8F5C-463F-ADBE-8F0440023F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211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день!, уважаемые коллеги!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5689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правила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правила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Гимнастика</a:t>
            </a:r>
            <a:r>
              <a:rPr lang="ru-RU" baseline="0" dirty="0" smtClean="0"/>
              <a:t> для глаз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Гимнастика для глаз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Игры для самостоятельной деятельности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Игры для самостоятельной деятельности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Игры для самостоятельной деятельности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Говорящие полы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Говорящие полы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Одной из современных технологий, позволяющей наиболее эффективно использовать образовательный потенциал развивающей предметно-пространственной среды группы является технология «говорящих стен».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58960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Суть образовательной технологии «говорящие стены» заключается в том, что ребенок имеет возможность планировать свою самостоятельную деятельность, используя предложенный иллюстративный и другой дидактический материал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477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Паутинки.</a:t>
            </a:r>
            <a:r>
              <a:rPr lang="ru-RU" baseline="0" dirty="0" smtClean="0"/>
              <a:t> В нашем ДОУ нет </a:t>
            </a:r>
            <a:r>
              <a:rPr lang="ru-RU" baseline="0" dirty="0" smtClean="0"/>
              <a:t>определенного макета паутинки</a:t>
            </a:r>
            <a:r>
              <a:rPr lang="ru-RU" baseline="0" dirty="0" smtClean="0"/>
              <a:t>, у каждого педагога, в каждой группе они совершенно разные.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850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Доски выбора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Уголок настроения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Уголок настроения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E9894-8F5C-463F-ADBE-8F0440023F4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13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uk-UA" smtClean="0"/>
              <a:t>Зразок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26EFB-E8F7-412E-B84E-482B6F127D0D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26EFB-E8F7-412E-B84E-482B6F127D0D}" type="datetimeFigureOut">
              <a:rPr lang="ru-RU" smtClean="0"/>
              <a:pPr/>
              <a:t>21.04.2021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CFBC-2931-4415-99C4-D4EEAB4A780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 rot="18865898">
            <a:off x="-293463" y="2666483"/>
            <a:ext cx="76050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 smtClean="0">
                <a:solidFill>
                  <a:schemeClr val="accent6">
                    <a:lumMod val="75000"/>
                  </a:schemeClr>
                </a:solidFill>
              </a:rPr>
              <a:t>«И стены умеют говорить…»</a:t>
            </a:r>
            <a:endParaRPr lang="ru-RU" sz="48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8865898">
            <a:off x="4456953" y="2163936"/>
            <a:ext cx="48781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Старший воспитатель</a:t>
            </a:r>
          </a:p>
          <a:p>
            <a:pPr algn="ctr"/>
            <a:r>
              <a:rPr lang="ru-RU" sz="4000" dirty="0" smtClean="0">
                <a:solidFill>
                  <a:srgbClr val="FFFF00"/>
                </a:solidFill>
              </a:rPr>
              <a:t>Проценко М.А.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" y="-34183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Segoe Print" pitchFamily="2" charset="0"/>
              </a:rPr>
              <a:t>«Правила группы»</a:t>
            </a:r>
            <a:endParaRPr lang="uk-UA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26" t="22628" r="22056" b="6857"/>
          <a:stretch/>
        </p:blipFill>
        <p:spPr>
          <a:xfrm>
            <a:off x="179512" y="713374"/>
            <a:ext cx="3840120" cy="47111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713374"/>
            <a:ext cx="4247964" cy="2831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" r="18612" b="2473"/>
          <a:stretch/>
        </p:blipFill>
        <p:spPr>
          <a:xfrm>
            <a:off x="2106030" y="3697206"/>
            <a:ext cx="3495230" cy="29257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t="3020" r="40078" b="593"/>
          <a:stretch/>
        </p:blipFill>
        <p:spPr>
          <a:xfrm rot="5400000">
            <a:off x="6051619" y="3442159"/>
            <a:ext cx="2384277" cy="2895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0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4" y="-99392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Segoe Print" pitchFamily="2" charset="0"/>
              </a:rPr>
              <a:t>«Правила группы»</a:t>
            </a:r>
            <a:endParaRPr lang="uk-UA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10713" r="11869" b="31671"/>
          <a:stretch/>
        </p:blipFill>
        <p:spPr>
          <a:xfrm>
            <a:off x="3131840" y="585505"/>
            <a:ext cx="5674700" cy="2982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5" t="7425" r="36635" b="11163"/>
          <a:stretch/>
        </p:blipFill>
        <p:spPr>
          <a:xfrm rot="4993592">
            <a:off x="-277688" y="669021"/>
            <a:ext cx="3794463" cy="2795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7" t="3112" r="21775" b="7279"/>
          <a:stretch/>
        </p:blipFill>
        <p:spPr>
          <a:xfrm>
            <a:off x="5590598" y="2780928"/>
            <a:ext cx="3215942" cy="3454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b="5176"/>
          <a:stretch/>
        </p:blipFill>
        <p:spPr>
          <a:xfrm rot="4606121">
            <a:off x="1309994" y="3284881"/>
            <a:ext cx="4161059" cy="28674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0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5" r="847" b="10156"/>
          <a:stretch/>
        </p:blipFill>
        <p:spPr>
          <a:xfrm>
            <a:off x="2195575" y="2420888"/>
            <a:ext cx="4328378" cy="2660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Segoe Print" pitchFamily="2" charset="0"/>
              </a:rPr>
              <a:t>«</a:t>
            </a:r>
            <a:r>
              <a:rPr lang="uk-UA" sz="2800" b="1" dirty="0">
                <a:solidFill>
                  <a:srgbClr val="0070C0"/>
                </a:solidFill>
                <a:latin typeface="Segoe Print" pitchFamily="2" charset="0"/>
              </a:rPr>
              <a:t>Г</a:t>
            </a:r>
            <a:r>
              <a:rPr lang="uk-UA" sz="2800" b="1" dirty="0" smtClean="0">
                <a:solidFill>
                  <a:srgbClr val="0070C0"/>
                </a:solidFill>
                <a:latin typeface="Segoe Print" pitchFamily="2" charset="0"/>
              </a:rPr>
              <a:t>имнастика для глаз»</a:t>
            </a:r>
            <a:endParaRPr lang="uk-UA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4" r="24564" b="70820"/>
          <a:stretch/>
        </p:blipFill>
        <p:spPr>
          <a:xfrm>
            <a:off x="251520" y="4962842"/>
            <a:ext cx="8208912" cy="1874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72" r="6075" b="7279"/>
          <a:stretch/>
        </p:blipFill>
        <p:spPr>
          <a:xfrm>
            <a:off x="899592" y="476672"/>
            <a:ext cx="7184875" cy="26594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0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6" y="22482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Segoe Print" pitchFamily="2" charset="0"/>
              </a:rPr>
              <a:t>«Гимнастика для глаз»</a:t>
            </a:r>
            <a:endParaRPr lang="uk-UA" sz="2800" b="1" dirty="0">
              <a:solidFill>
                <a:srgbClr val="0070C0"/>
              </a:solidFill>
              <a:latin typeface="VivaldiD CL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r="28269" b="1710"/>
          <a:stretch/>
        </p:blipFill>
        <p:spPr>
          <a:xfrm rot="5718988">
            <a:off x="200259" y="2184085"/>
            <a:ext cx="3938863" cy="3631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0" t="1600" r="26355"/>
          <a:stretch/>
        </p:blipFill>
        <p:spPr>
          <a:xfrm rot="21321977">
            <a:off x="4750751" y="955136"/>
            <a:ext cx="3755772" cy="3988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45339" r="841" b="10082"/>
          <a:stretch/>
        </p:blipFill>
        <p:spPr>
          <a:xfrm>
            <a:off x="251520" y="667746"/>
            <a:ext cx="5032029" cy="1538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7" t="11734" r="13646" b="45275"/>
          <a:stretch/>
        </p:blipFill>
        <p:spPr>
          <a:xfrm>
            <a:off x="3131796" y="5085184"/>
            <a:ext cx="5847718" cy="16424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0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0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Segoe Print" pitchFamily="2" charset="0"/>
              </a:rPr>
              <a:t>«Играем самостоятельно»</a:t>
            </a:r>
            <a:endParaRPr lang="uk-UA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8" r="27383" b="3115"/>
          <a:stretch/>
        </p:blipFill>
        <p:spPr>
          <a:xfrm>
            <a:off x="539552" y="764704"/>
            <a:ext cx="3415554" cy="2505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7" b="6230"/>
          <a:stretch/>
        </p:blipFill>
        <p:spPr>
          <a:xfrm rot="5400000">
            <a:off x="5117282" y="1443558"/>
            <a:ext cx="3956943" cy="2311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62759"/>
            <a:ext cx="3672408" cy="2652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8" t="17582" b="8961"/>
          <a:stretch/>
        </p:blipFill>
        <p:spPr>
          <a:xfrm>
            <a:off x="4604483" y="4797768"/>
            <a:ext cx="3949521" cy="1919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50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0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Segoe Print" pitchFamily="2" charset="0"/>
              </a:rPr>
              <a:t>«Играем самостоятельно»</a:t>
            </a:r>
            <a:endParaRPr lang="uk-UA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3" name="MVI_6276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530" y="1052736"/>
            <a:ext cx="8472942" cy="476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29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4" t="14757" b="1820"/>
          <a:stretch/>
        </p:blipFill>
        <p:spPr>
          <a:xfrm>
            <a:off x="3491880" y="2962566"/>
            <a:ext cx="3244348" cy="3826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6" y="22482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Segoe Print" pitchFamily="2" charset="0"/>
              </a:rPr>
              <a:t>«Играем самостоятельно»</a:t>
            </a:r>
            <a:endParaRPr lang="uk-UA" sz="2800" b="1" dirty="0">
              <a:solidFill>
                <a:srgbClr val="0070C0"/>
              </a:solidFill>
              <a:latin typeface="VivaldiD CL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36" b="5580"/>
          <a:stretch/>
        </p:blipFill>
        <p:spPr>
          <a:xfrm>
            <a:off x="107504" y="620688"/>
            <a:ext cx="4643958" cy="348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8" t="9788" r="18790" b="6601"/>
          <a:stretch/>
        </p:blipFill>
        <p:spPr>
          <a:xfrm>
            <a:off x="6228184" y="786913"/>
            <a:ext cx="2585568" cy="408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95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6" y="22482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Segoe Print" pitchFamily="2" charset="0"/>
              </a:rPr>
              <a:t>«Играем самостоятельно»</a:t>
            </a:r>
            <a:endParaRPr lang="uk-UA" sz="2800" b="1" dirty="0">
              <a:solidFill>
                <a:srgbClr val="0070C0"/>
              </a:solidFill>
              <a:latin typeface="VivaldiD CL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996952"/>
            <a:ext cx="4492645" cy="3369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7"/>
          <a:stretch/>
        </p:blipFill>
        <p:spPr>
          <a:xfrm>
            <a:off x="251520" y="4597637"/>
            <a:ext cx="4640515" cy="1800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95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6" y="22482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Segoe Print" pitchFamily="2" charset="0"/>
              </a:rPr>
              <a:t>«Говорят не только стены…»</a:t>
            </a:r>
            <a:endParaRPr lang="uk-UA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9" r="33458"/>
          <a:stretch/>
        </p:blipFill>
        <p:spPr>
          <a:xfrm rot="5400000">
            <a:off x="-23203" y="912308"/>
            <a:ext cx="3717797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0" r="36997" b="1654"/>
          <a:stretch/>
        </p:blipFill>
        <p:spPr>
          <a:xfrm rot="5400000">
            <a:off x="4820851" y="775626"/>
            <a:ext cx="3678761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3" r="29346" b="12513"/>
          <a:stretch/>
        </p:blipFill>
        <p:spPr>
          <a:xfrm>
            <a:off x="2051720" y="4218486"/>
            <a:ext cx="5328592" cy="2444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95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9" r="39815" b="-2864"/>
          <a:stretch/>
        </p:blipFill>
        <p:spPr>
          <a:xfrm rot="5154323">
            <a:off x="3208668" y="3030623"/>
            <a:ext cx="2851676" cy="454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9" t="18179" r="45095" b="7885"/>
          <a:stretch/>
        </p:blipFill>
        <p:spPr>
          <a:xfrm>
            <a:off x="3923928" y="980728"/>
            <a:ext cx="2070026" cy="2532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6" y="22482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Segoe Print" pitchFamily="2" charset="0"/>
              </a:rPr>
              <a:t>«Говорят не только стены…»</a:t>
            </a:r>
            <a:endParaRPr lang="uk-UA" sz="2800" b="1" dirty="0">
              <a:solidFill>
                <a:srgbClr val="0070C0"/>
              </a:solidFill>
              <a:latin typeface="VivaldiD CL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1" r="28878" b="4361"/>
          <a:stretch/>
        </p:blipFill>
        <p:spPr>
          <a:xfrm rot="5678792">
            <a:off x="-135006" y="1132071"/>
            <a:ext cx="4295812" cy="33529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7819" y="1240796"/>
            <a:ext cx="3835579" cy="25570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95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2.png"/>
          <p:cNvPicPr>
            <a:picLocks noChangeAspect="1"/>
          </p:cNvPicPr>
          <p:nvPr/>
        </p:nvPicPr>
        <p:blipFill>
          <a:blip r:embed="rId3" cstate="print"/>
          <a:srcRect l="1963"/>
          <a:stretch>
            <a:fillRect/>
          </a:stretch>
        </p:blipFill>
        <p:spPr>
          <a:xfrm>
            <a:off x="0" y="72008"/>
            <a:ext cx="3059832" cy="13407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556792"/>
            <a:ext cx="8538120" cy="4392488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В </a:t>
            </a:r>
            <a:r>
              <a:rPr lang="ru-RU" sz="3200" dirty="0" smtClean="0">
                <a:solidFill>
                  <a:srgbClr val="0070C0"/>
                </a:solidFill>
              </a:rPr>
              <a:t>ФГОС ДО </a:t>
            </a:r>
            <a:r>
              <a:rPr lang="ru-RU" sz="3200" dirty="0">
                <a:solidFill>
                  <a:srgbClr val="0070C0"/>
                </a:solidFill>
              </a:rPr>
              <a:t>указано, что «развивающая предметно-пространственная среда обеспечивает максимальную реализацию образовательного потенциала пространства организации, группы»</a:t>
            </a:r>
            <a:endParaRPr lang="uk-UA" sz="3200" b="1" dirty="0">
              <a:solidFill>
                <a:srgbClr val="0070C0"/>
              </a:solidFill>
              <a:latin typeface="VivaldiD CL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8303" r="1675" b="19850"/>
          <a:stretch/>
        </p:blipFill>
        <p:spPr>
          <a:xfrm rot="6723621">
            <a:off x="4374398" y="1731729"/>
            <a:ext cx="5059304" cy="2516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6" r="13274" b="4659"/>
          <a:stretch/>
        </p:blipFill>
        <p:spPr>
          <a:xfrm>
            <a:off x="2555776" y="3874158"/>
            <a:ext cx="5105984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6" y="22482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Segoe Print" pitchFamily="2" charset="0"/>
              </a:rPr>
              <a:t>«Говорят не только стены…»</a:t>
            </a:r>
            <a:endParaRPr lang="uk-UA" sz="2800" b="1" dirty="0">
              <a:solidFill>
                <a:srgbClr val="0070C0"/>
              </a:solidFill>
              <a:latin typeface="VivaldiD CL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" y="678318"/>
            <a:ext cx="4119407" cy="4622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95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6" y="22482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Segoe Print" pitchFamily="2" charset="0"/>
              </a:rPr>
              <a:t>«Копилка приятных моментов»</a:t>
            </a:r>
            <a:endParaRPr lang="uk-UA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0688"/>
            <a:ext cx="45365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01008"/>
            <a:ext cx="4628254" cy="3085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836712"/>
            <a:ext cx="45365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952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6" y="22482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Segoe Print" pitchFamily="2" charset="0"/>
              </a:rPr>
              <a:t>«Шифровка и дешифровка»</a:t>
            </a:r>
            <a:endParaRPr lang="uk-UA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64704"/>
            <a:ext cx="4572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40696"/>
            <a:ext cx="4139952" cy="2759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22632"/>
            <a:ext cx="399644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692453"/>
            <a:ext cx="4680012" cy="3120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30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512" y="-8546"/>
            <a:ext cx="9288016" cy="886916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Segoe Print" pitchFamily="2" charset="0"/>
              </a:rPr>
              <a:t>«Презентация продуктов детской деятельности»</a:t>
            </a:r>
            <a:endParaRPr lang="uk-UA" sz="24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9"/>
            <a:ext cx="410445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447792"/>
            <a:ext cx="4536504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6586" y="1177359"/>
            <a:ext cx="4620007" cy="346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30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-110803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  <a:latin typeface="Segoe Print" pitchFamily="2" charset="0"/>
              </a:rPr>
              <a:t>«Читающая семья»</a:t>
            </a:r>
            <a:endParaRPr lang="uk-UA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74" b="2372"/>
          <a:stretch/>
        </p:blipFill>
        <p:spPr>
          <a:xfrm rot="21238659">
            <a:off x="361905" y="640944"/>
            <a:ext cx="3635896" cy="3398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33" b="4755"/>
          <a:stretch/>
        </p:blipFill>
        <p:spPr>
          <a:xfrm rot="490888">
            <a:off x="4562399" y="687446"/>
            <a:ext cx="4042828" cy="3190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0" r="22629"/>
          <a:stretch/>
        </p:blipFill>
        <p:spPr>
          <a:xfrm rot="20676011">
            <a:off x="819571" y="3562059"/>
            <a:ext cx="2952328" cy="31315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9" t="13077" r="10875" b="11342"/>
          <a:stretch/>
        </p:blipFill>
        <p:spPr>
          <a:xfrm rot="16565086">
            <a:off x="4176873" y="3660087"/>
            <a:ext cx="3677415" cy="2656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30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r="16674"/>
          <a:stretch/>
        </p:blipFill>
        <p:spPr>
          <a:xfrm>
            <a:off x="3059831" y="3674797"/>
            <a:ext cx="3479875" cy="3138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6" y="22482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Segoe Print" pitchFamily="2" charset="0"/>
              </a:rPr>
              <a:t>«Читающая семья»</a:t>
            </a:r>
            <a:endParaRPr lang="uk-UA" sz="2800" b="1" dirty="0">
              <a:solidFill>
                <a:srgbClr val="0070C0"/>
              </a:solidFill>
              <a:latin typeface="VivaldiD CL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8" t="2648" r="15972"/>
          <a:stretch/>
        </p:blipFill>
        <p:spPr>
          <a:xfrm rot="20642416">
            <a:off x="279514" y="1059143"/>
            <a:ext cx="3879908" cy="3781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5" r="14307"/>
          <a:stretch/>
        </p:blipFill>
        <p:spPr>
          <a:xfrm rot="602585">
            <a:off x="4842697" y="879652"/>
            <a:ext cx="3655409" cy="3481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63098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1.png"/>
          <p:cNvPicPr>
            <a:picLocks noChangeAspect="1"/>
          </p:cNvPicPr>
          <p:nvPr/>
        </p:nvPicPr>
        <p:blipFill>
          <a:blip r:embed="rId2" cstate="print"/>
          <a:srcRect b="7292"/>
          <a:stretch>
            <a:fillRect/>
          </a:stretch>
        </p:blipFill>
        <p:spPr>
          <a:xfrm>
            <a:off x="0" y="4459818"/>
            <a:ext cx="9144000" cy="2398182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4442"/>
          </a:xfrm>
        </p:spPr>
        <p:txBody>
          <a:bodyPr/>
          <a:lstStyle/>
          <a:p>
            <a:r>
              <a:rPr lang="uk-UA" dirty="0" smtClean="0">
                <a:latin typeface="Segoe Print" pitchFamily="2" charset="0"/>
              </a:rPr>
              <a:t>Спасибо за внимание!</a:t>
            </a:r>
            <a:endParaRPr lang="uk-UA" dirty="0">
              <a:latin typeface="Segoe Print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92.png"/>
          <p:cNvPicPr>
            <a:picLocks noChangeAspect="1"/>
          </p:cNvPicPr>
          <p:nvPr/>
        </p:nvPicPr>
        <p:blipFill>
          <a:blip r:embed="rId3" cstate="print"/>
          <a:srcRect l="1963"/>
          <a:stretch>
            <a:fillRect/>
          </a:stretch>
        </p:blipFill>
        <p:spPr>
          <a:xfrm>
            <a:off x="107504" y="2866"/>
            <a:ext cx="3059832" cy="134076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654264"/>
            <a:ext cx="6228184" cy="886916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  <a:latin typeface="Segoe Print" pitchFamily="2" charset="0"/>
              </a:rPr>
              <a:t>Технология  «говорящая стена»</a:t>
            </a:r>
            <a:br>
              <a:rPr lang="uk-UA" sz="3600" b="1" dirty="0" smtClean="0">
                <a:solidFill>
                  <a:srgbClr val="0070C0"/>
                </a:solidFill>
                <a:latin typeface="Segoe Print" pitchFamily="2" charset="0"/>
              </a:rPr>
            </a:br>
            <a:endParaRPr lang="uk-UA" sz="36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467544" y="1556792"/>
            <a:ext cx="8352928" cy="511256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uk-UA" sz="4600" b="1" dirty="0" smtClean="0">
                <a:solidFill>
                  <a:srgbClr val="0070C0"/>
                </a:solidFill>
                <a:latin typeface="Segoe Print" pitchFamily="2" charset="0"/>
              </a:rPr>
              <a:t>Для чего?</a:t>
            </a:r>
          </a:p>
          <a:p>
            <a:pPr marL="0" indent="0">
              <a:buNone/>
            </a:pPr>
            <a:endParaRPr lang="uk-UA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b="1" i="1" dirty="0"/>
              <a:t>Создание </a:t>
            </a:r>
            <a:r>
              <a:rPr lang="ru-RU" b="1" i="1" dirty="0" smtClean="0"/>
              <a:t>благоприятных условий для:</a:t>
            </a:r>
          </a:p>
          <a:p>
            <a:pPr marL="0" indent="0">
              <a:buNone/>
            </a:pPr>
            <a:endParaRPr lang="ru-RU" b="1" i="1" dirty="0" smtClean="0"/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ru-RU" i="1" dirty="0"/>
              <a:t>творческого </a:t>
            </a:r>
            <a:r>
              <a:rPr lang="ru-RU" i="1" dirty="0" smtClean="0"/>
              <a:t>самовыражения</a:t>
            </a:r>
          </a:p>
          <a:p>
            <a:pPr marL="0" indent="0">
              <a:buClr>
                <a:srgbClr val="FF0000"/>
              </a:buClr>
              <a:buNone/>
            </a:pPr>
            <a:endParaRPr lang="ru-RU" i="1" dirty="0" smtClean="0"/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ru-RU" i="1" dirty="0"/>
              <a:t>проявления познавательной </a:t>
            </a:r>
            <a:endParaRPr lang="ru-RU" i="1" dirty="0" smtClean="0"/>
          </a:p>
          <a:p>
            <a:pPr marL="0" indent="0">
              <a:buClr>
                <a:srgbClr val="FF0000"/>
              </a:buClr>
              <a:buNone/>
            </a:pPr>
            <a:r>
              <a:rPr lang="ru-RU" i="1" dirty="0"/>
              <a:t> </a:t>
            </a:r>
            <a:r>
              <a:rPr lang="ru-RU" i="1" dirty="0" smtClean="0"/>
              <a:t>   активности детей</a:t>
            </a:r>
          </a:p>
          <a:p>
            <a:pPr marL="0" indent="0">
              <a:buClr>
                <a:srgbClr val="FF0000"/>
              </a:buClr>
              <a:buNone/>
            </a:pPr>
            <a:endParaRPr lang="ru-RU" i="1" dirty="0" smtClean="0"/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ru-RU" i="1" dirty="0"/>
              <a:t>восприятия и </a:t>
            </a:r>
            <a:r>
              <a:rPr lang="ru-RU" i="1" dirty="0" smtClean="0"/>
              <a:t>созерцания</a:t>
            </a:r>
          </a:p>
          <a:p>
            <a:pPr marL="0" indent="0">
              <a:buClr>
                <a:srgbClr val="FF0000"/>
              </a:buClr>
              <a:buNone/>
            </a:pPr>
            <a:endParaRPr lang="ru-RU" i="1" dirty="0" smtClean="0"/>
          </a:p>
          <a:p>
            <a:pPr>
              <a:buClr>
                <a:srgbClr val="FF0000"/>
              </a:buClr>
              <a:buFont typeface="Wingdings" pitchFamily="2" charset="2"/>
              <a:buChar char="v"/>
            </a:pPr>
            <a:r>
              <a:rPr lang="ru-RU" i="1" dirty="0"/>
              <a:t>эмоционального </a:t>
            </a:r>
            <a:r>
              <a:rPr lang="ru-RU" i="1" dirty="0" smtClean="0"/>
              <a:t>комфорта</a:t>
            </a:r>
          </a:p>
          <a:p>
            <a:pPr marL="0" indent="0">
              <a:buNone/>
            </a:pPr>
            <a:endParaRPr lang="ru-RU" i="1" dirty="0" smtClean="0"/>
          </a:p>
          <a:p>
            <a:pPr marL="0" indent="0">
              <a:buNone/>
            </a:pPr>
            <a:r>
              <a:rPr lang="ru-RU" i="1" dirty="0" smtClean="0"/>
              <a:t> </a:t>
            </a:r>
            <a:endParaRPr lang="ru-RU" dirty="0"/>
          </a:p>
        </p:txBody>
      </p:sp>
      <p:pic>
        <p:nvPicPr>
          <p:cNvPr id="1026" name="Picture 2" descr="https://avatars.mds.yandex.net/get-zen_doc/2455156/pub_600b1734cdf9ab055a7d75a3_600b213c41733326ebca213f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38" b="99531" l="10000" r="90000">
                        <a14:foregroundMark x1="60667" y1="67500" x2="63667" y2="72500"/>
                        <a14:foregroundMark x1="62889" y1="67969" x2="64556" y2="67969"/>
                        <a14:backgroundMark x1="64444" y1="69375" x2="64444" y2="69375"/>
                        <a14:backgroundMark x1="62889" y1="66563" x2="62889" y2="66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301">
            <a:off x="6462718" y="724315"/>
            <a:ext cx="2626533" cy="186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авая фигурная скобка 5"/>
          <p:cNvSpPr/>
          <p:nvPr/>
        </p:nvSpPr>
        <p:spPr>
          <a:xfrm>
            <a:off x="5076056" y="2708920"/>
            <a:ext cx="1008112" cy="3024336"/>
          </a:xfrm>
          <a:prstGeom prst="rightBrace">
            <a:avLst>
              <a:gd name="adj1" fmla="val 30373"/>
              <a:gd name="adj2" fmla="val 50659"/>
            </a:avLst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79822" y="2708920"/>
            <a:ext cx="2592288" cy="3240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/>
              <a:t>полноценного развития дошкольников по всем образовательным областям ФГОС в соответствии с конкретными особенностями и требованиями образовательной программы детского сада</a:t>
            </a:r>
            <a:endParaRPr lang="ru-RU" dirty="0"/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73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0" r="13925" b="11203"/>
          <a:stretch/>
        </p:blipFill>
        <p:spPr>
          <a:xfrm>
            <a:off x="5004048" y="496124"/>
            <a:ext cx="3863393" cy="4252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040" b="4615"/>
          <a:stretch/>
        </p:blipFill>
        <p:spPr>
          <a:xfrm>
            <a:off x="3860156" y="3458531"/>
            <a:ext cx="5166794" cy="3314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54" y="-171400"/>
            <a:ext cx="9108504" cy="886916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  <a:latin typeface="Segoe Print" pitchFamily="2" charset="0"/>
              </a:rPr>
              <a:t>«Паутинки»</a:t>
            </a:r>
            <a:endParaRPr lang="uk-UA" sz="24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r="21869"/>
          <a:stretch/>
        </p:blipFill>
        <p:spPr>
          <a:xfrm>
            <a:off x="251520" y="476672"/>
            <a:ext cx="4683884" cy="3282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09"/>
          <a:stretch/>
        </p:blipFill>
        <p:spPr>
          <a:xfrm>
            <a:off x="251520" y="3749702"/>
            <a:ext cx="4017427" cy="296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9" t="7927" r="35857" b="8852"/>
          <a:stretch/>
        </p:blipFill>
        <p:spPr>
          <a:xfrm>
            <a:off x="33358" y="3068960"/>
            <a:ext cx="1960238" cy="19935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73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591" y="-122212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Segoe Print" pitchFamily="2" charset="0"/>
              </a:rPr>
              <a:t>«Паутинки»</a:t>
            </a:r>
            <a:endParaRPr lang="uk-UA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60326">
            <a:off x="627767" y="3728796"/>
            <a:ext cx="3590909" cy="2393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54" y="453008"/>
            <a:ext cx="5112060" cy="3408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095">
            <a:off x="4068383" y="3447882"/>
            <a:ext cx="4760656" cy="3173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56"/>
          <a:stretch/>
        </p:blipFill>
        <p:spPr>
          <a:xfrm rot="20850194">
            <a:off x="163893" y="692572"/>
            <a:ext cx="3810162" cy="2935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737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6" y="-99392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Segoe Print" pitchFamily="2" charset="0"/>
              </a:rPr>
              <a:t>«Паутинки»</a:t>
            </a:r>
            <a:endParaRPr lang="uk-UA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5" t="4963" r="19315" b="13324"/>
          <a:stretch/>
        </p:blipFill>
        <p:spPr bwMode="auto">
          <a:xfrm>
            <a:off x="323528" y="513806"/>
            <a:ext cx="8496944" cy="63061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06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9615107">
            <a:off x="-486614" y="1244146"/>
            <a:ext cx="9144000" cy="886916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  <a:latin typeface="Segoe Print" pitchFamily="2" charset="0"/>
              </a:rPr>
              <a:t>«я выбираю!»</a:t>
            </a:r>
            <a:endParaRPr lang="uk-UA" sz="32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r="25795"/>
          <a:stretch/>
        </p:blipFill>
        <p:spPr>
          <a:xfrm rot="5400000">
            <a:off x="-312324" y="585815"/>
            <a:ext cx="3685015" cy="274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 t="1180" r="13738"/>
          <a:stretch/>
        </p:blipFill>
        <p:spPr>
          <a:xfrm>
            <a:off x="5438113" y="174264"/>
            <a:ext cx="3402672" cy="2835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5" t="5049" r="17444" b="12422"/>
          <a:stretch/>
        </p:blipFill>
        <p:spPr bwMode="auto">
          <a:xfrm>
            <a:off x="899592" y="3573016"/>
            <a:ext cx="3309601" cy="30906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6" t="20036" r="28886" b="12070"/>
          <a:stretch/>
        </p:blipFill>
        <p:spPr bwMode="auto">
          <a:xfrm>
            <a:off x="4213222" y="2981617"/>
            <a:ext cx="4179231" cy="35469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3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46" y="22482"/>
            <a:ext cx="9144000" cy="886916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solidFill>
                  <a:srgbClr val="0070C0"/>
                </a:solidFill>
                <a:latin typeface="Segoe Print" pitchFamily="2" charset="0"/>
              </a:rPr>
              <a:t>«Радуга настроения»</a:t>
            </a:r>
            <a:endParaRPr lang="uk-UA" sz="36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6"/>
          <a:stretch/>
        </p:blipFill>
        <p:spPr>
          <a:xfrm rot="5172185">
            <a:off x="-1191172" y="2231011"/>
            <a:ext cx="5673102" cy="2921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6" r="4511" b="9159"/>
          <a:stretch/>
        </p:blipFill>
        <p:spPr>
          <a:xfrm>
            <a:off x="2715946" y="908720"/>
            <a:ext cx="3712108" cy="465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61"/>
          <a:stretch/>
        </p:blipFill>
        <p:spPr>
          <a:xfrm rot="6196138">
            <a:off x="4966828" y="2480177"/>
            <a:ext cx="4807666" cy="311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93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88" y="-171400"/>
            <a:ext cx="9144000" cy="886916"/>
          </a:xfrm>
        </p:spPr>
        <p:txBody>
          <a:bodyPr>
            <a:noAutofit/>
          </a:bodyPr>
          <a:lstStyle/>
          <a:p>
            <a:r>
              <a:rPr lang="uk-UA" sz="2800" b="1" dirty="0">
                <a:solidFill>
                  <a:srgbClr val="0070C0"/>
                </a:solidFill>
                <a:latin typeface="Segoe Print" pitchFamily="2" charset="0"/>
              </a:rPr>
              <a:t>«Радуга настроения»</a:t>
            </a:r>
            <a:endParaRPr lang="uk-UA" sz="2800" b="1" dirty="0">
              <a:solidFill>
                <a:srgbClr val="0070C0"/>
              </a:solidFill>
              <a:latin typeface="Segoe Print" pitchFamily="2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20"/>
          <a:stretch/>
        </p:blipFill>
        <p:spPr>
          <a:xfrm>
            <a:off x="107504" y="476672"/>
            <a:ext cx="6887347" cy="38606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t="112" r="26368" b="11301"/>
          <a:stretch/>
        </p:blipFill>
        <p:spPr>
          <a:xfrm rot="5400000">
            <a:off x="4525088" y="2342429"/>
            <a:ext cx="4254216" cy="4592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931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3cf1880ff6f9f1f8a90daa78f1bc15ddf32"/>
</p:tagLst>
</file>

<file path=ppt/theme/theme1.xml><?xml version="1.0" encoding="utf-8"?>
<a:theme xmlns:a="http://schemas.openxmlformats.org/drawingml/2006/main" name="Бумажные цветы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Бумажные цветы</Template>
  <TotalTime>526</TotalTime>
  <Words>307</Words>
  <Application>Microsoft Office PowerPoint</Application>
  <PresentationFormat>Экран (4:3)</PresentationFormat>
  <Paragraphs>84</Paragraphs>
  <Slides>26</Slides>
  <Notes>25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Бумажные цветы</vt:lpstr>
      <vt:lpstr>Презентация PowerPoint</vt:lpstr>
      <vt:lpstr>В ФГОС ДО указано, что «развивающая предметно-пространственная среда обеспечивает максимальную реализацию образовательного потенциала пространства организации, группы»</vt:lpstr>
      <vt:lpstr>Технология  «говорящая стена» </vt:lpstr>
      <vt:lpstr>«Паутинки»</vt:lpstr>
      <vt:lpstr>«Паутинки»</vt:lpstr>
      <vt:lpstr>«Паутинки»</vt:lpstr>
      <vt:lpstr>«я выбираю!»</vt:lpstr>
      <vt:lpstr>«Радуга настроения»</vt:lpstr>
      <vt:lpstr>«Радуга настроения»</vt:lpstr>
      <vt:lpstr>«Правила группы»</vt:lpstr>
      <vt:lpstr>«Правила группы»</vt:lpstr>
      <vt:lpstr>«Гимнастика для глаз»</vt:lpstr>
      <vt:lpstr>«Гимнастика для глаз»</vt:lpstr>
      <vt:lpstr>«Играем самостоятельно»</vt:lpstr>
      <vt:lpstr>«Играем самостоятельно»</vt:lpstr>
      <vt:lpstr>«Играем самостоятельно»</vt:lpstr>
      <vt:lpstr>«Играем самостоятельно»</vt:lpstr>
      <vt:lpstr>«Говорят не только стены…»</vt:lpstr>
      <vt:lpstr>«Говорят не только стены…»</vt:lpstr>
      <vt:lpstr>«Говорят не только стены…»</vt:lpstr>
      <vt:lpstr>«Копилка приятных моментов»</vt:lpstr>
      <vt:lpstr>«Шифровка и дешифровка»</vt:lpstr>
      <vt:lpstr>«Презентация продуктов детской деятельности»</vt:lpstr>
      <vt:lpstr>«Читающая семья»</vt:lpstr>
      <vt:lpstr>«Читающая семья»</vt:lpstr>
      <vt:lpstr>Спасибо за внимание!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Волошина</dc:creator>
  <cp:lastModifiedBy>Мария Александровна</cp:lastModifiedBy>
  <cp:revision>28</cp:revision>
  <dcterms:created xsi:type="dcterms:W3CDTF">2017-07-28T18:58:18Z</dcterms:created>
  <dcterms:modified xsi:type="dcterms:W3CDTF">2021-04-21T13:01:12Z</dcterms:modified>
</cp:coreProperties>
</file>