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58" r:id="rId3"/>
    <p:sldId id="259" r:id="rId4"/>
    <p:sldId id="267" r:id="rId5"/>
    <p:sldId id="268" r:id="rId6"/>
    <p:sldId id="260" r:id="rId7"/>
    <p:sldId id="269" r:id="rId8"/>
    <p:sldId id="261" r:id="rId9"/>
    <p:sldId id="270" r:id="rId10"/>
    <p:sldId id="271" r:id="rId11"/>
    <p:sldId id="272" r:id="rId12"/>
    <p:sldId id="280" r:id="rId13"/>
    <p:sldId id="273" r:id="rId14"/>
    <p:sldId id="276" r:id="rId15"/>
    <p:sldId id="274" r:id="rId16"/>
    <p:sldId id="277" r:id="rId17"/>
    <p:sldId id="278" r:id="rId18"/>
    <p:sldId id="279" r:id="rId19"/>
    <p:sldId id="262" r:id="rId20"/>
    <p:sldId id="284" r:id="rId21"/>
    <p:sldId id="281" r:id="rId22"/>
    <p:sldId id="282" r:id="rId23"/>
    <p:sldId id="283" r:id="rId24"/>
    <p:sldId id="26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4660"/>
  </p:normalViewPr>
  <p:slideViewPr>
    <p:cSldViewPr snapToGrid="0">
      <p:cViewPr varScale="1">
        <p:scale>
          <a:sx n="80" d="100"/>
          <a:sy n="80" d="100"/>
        </p:scale>
        <p:origin x="252" y="9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D7A3-6889-4E4C-BDB6-AA5E4E8984D0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AF09-6865-4AF5-83A1-4609CA26F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69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D7A3-6889-4E4C-BDB6-AA5E4E8984D0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AF09-6865-4AF5-83A1-4609CA26F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018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D7A3-6889-4E4C-BDB6-AA5E4E8984D0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AF09-6865-4AF5-83A1-4609CA26F8E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7942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D7A3-6889-4E4C-BDB6-AA5E4E8984D0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AF09-6865-4AF5-83A1-4609CA26F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455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D7A3-6889-4E4C-BDB6-AA5E4E8984D0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AF09-6865-4AF5-83A1-4609CA26F8E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0447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D7A3-6889-4E4C-BDB6-AA5E4E8984D0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AF09-6865-4AF5-83A1-4609CA26F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650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D7A3-6889-4E4C-BDB6-AA5E4E8984D0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AF09-6865-4AF5-83A1-4609CA26F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136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D7A3-6889-4E4C-BDB6-AA5E4E8984D0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AF09-6865-4AF5-83A1-4609CA26F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470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D7A3-6889-4E4C-BDB6-AA5E4E8984D0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AF09-6865-4AF5-83A1-4609CA26F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3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D7A3-6889-4E4C-BDB6-AA5E4E8984D0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AF09-6865-4AF5-83A1-4609CA26F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430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D7A3-6889-4E4C-BDB6-AA5E4E8984D0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AF09-6865-4AF5-83A1-4609CA26F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114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D7A3-6889-4E4C-BDB6-AA5E4E8984D0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AF09-6865-4AF5-83A1-4609CA26F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22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D7A3-6889-4E4C-BDB6-AA5E4E8984D0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AF09-6865-4AF5-83A1-4609CA26F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03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D7A3-6889-4E4C-BDB6-AA5E4E8984D0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AF09-6865-4AF5-83A1-4609CA26F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3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D7A3-6889-4E4C-BDB6-AA5E4E8984D0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AF09-6865-4AF5-83A1-4609CA26F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51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D7A3-6889-4E4C-BDB6-AA5E4E8984D0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AF09-6865-4AF5-83A1-4609CA26F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79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4D7A3-6889-4E4C-BDB6-AA5E4E8984D0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EE6AF09-6865-4AF5-83A1-4609CA26F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62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32429">
            <a:off x="-3598251" y="-6827272"/>
            <a:ext cx="3432176" cy="1220148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9834703" y="-15504795"/>
            <a:ext cx="20637978" cy="16809720"/>
            <a:chOff x="-14578490" y="-10789920"/>
            <a:chExt cx="20637978" cy="16809720"/>
          </a:xfrm>
        </p:grpSpPr>
        <p:sp>
          <p:nvSpPr>
            <p:cNvPr id="6" name="Oval 5"/>
            <p:cNvSpPr/>
            <p:nvPr/>
          </p:nvSpPr>
          <p:spPr>
            <a:xfrm>
              <a:off x="3432175" y="-21336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-510382" y="4358640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-881296" y="-3562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-3436462" y="-13087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6934370" y="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7446170" y="-4693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-14578490" y="-59131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-13264834" y="-10789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 rot="17240542">
            <a:off x="3081213" y="3568785"/>
            <a:ext cx="3432176" cy="1678416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3724817" y="9407406"/>
            <a:ext cx="17358039" cy="15288873"/>
            <a:chOff x="-14578490" y="-10789920"/>
            <a:chExt cx="20637978" cy="16809720"/>
          </a:xfrm>
        </p:grpSpPr>
        <p:sp>
          <p:nvSpPr>
            <p:cNvPr id="16" name="Oval 15"/>
            <p:cNvSpPr/>
            <p:nvPr/>
          </p:nvSpPr>
          <p:spPr>
            <a:xfrm>
              <a:off x="3432175" y="-21336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-510382" y="4358640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-881296" y="-3562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-3436462" y="-13087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-6934370" y="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-7446170" y="-4693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-14578490" y="-59131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-13264834" y="-10789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03891" y="5359262"/>
            <a:ext cx="498855" cy="769441"/>
          </a:xfrm>
          <a:prstGeom prst="rect">
            <a:avLst/>
          </a:prstGeom>
          <a:noFill/>
          <a:effectLst>
            <a:outerShdw blurRad="279400" dist="139700" dir="2700000" algn="tl" rotWithShape="0">
              <a:prstClr val="black">
                <a:alpha val="64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EAE7D2"/>
                </a:solidFill>
                <a:latin typeface="Dusha"/>
              </a:rPr>
              <a:t>  </a:t>
            </a:r>
            <a:endParaRPr lang="en-US" sz="4400" dirty="0">
              <a:solidFill>
                <a:srgbClr val="EAE7D2"/>
              </a:solidFill>
            </a:endParaRPr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E3EC-E0FF-4539-9EFE-B59232A3FB72}" type="slidenum">
              <a:rPr lang="ru-RU" smtClean="0"/>
              <a:t>1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133" y="2780450"/>
            <a:ext cx="4286250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8438" y="98431"/>
            <a:ext cx="12504362" cy="108907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0176" y="1682557"/>
            <a:ext cx="10840868" cy="94419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050" y="5253325"/>
            <a:ext cx="7378282" cy="139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3458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91667E-6 -1.48148E-6 L 1.36498 1.32454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42" y="6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88945 -1.30694 L 2.58216 2.88334 " pathEditMode="relative" rAng="0" ptsTypes="AA">
                                      <p:cBhvr>
                                        <p:cTn id="9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81" y="20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4036 -0.13865 L 0.68607 -3.85833 " pathEditMode="relative" rAng="0" ptsTypes="AA">
                                      <p:cBhvr>
                                        <p:cTn id="16" dur="9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-1859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0436" y="829775"/>
            <a:ext cx="37328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Спортивные:</a:t>
            </a:r>
          </a:p>
          <a:p>
            <a:r>
              <a:rPr lang="ru-RU" dirty="0"/>
              <a:t>   </a:t>
            </a:r>
            <a:r>
              <a:rPr lang="ru-RU" dirty="0">
                <a:solidFill>
                  <a:srgbClr val="FF0000"/>
                </a:solidFill>
              </a:rPr>
              <a:t>• Городки, Бадминтон, Настольный теннис, Волейбол, Футбол, Хоккей, Баскетбол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413" y="491340"/>
            <a:ext cx="3209060" cy="42787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67" y="2306122"/>
            <a:ext cx="3137808" cy="418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547" y="576805"/>
            <a:ext cx="66662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Классификация подвижных игр по преимущественному формированию физических </a:t>
            </a:r>
            <a:r>
              <a:rPr lang="ru-RU" b="1" dirty="0" smtClean="0"/>
              <a:t>качеств:</a:t>
            </a:r>
          </a:p>
          <a:p>
            <a:endParaRPr lang="ru-RU" dirty="0"/>
          </a:p>
          <a:p>
            <a:r>
              <a:rPr lang="ru-RU" dirty="0">
                <a:solidFill>
                  <a:schemeClr val="accent2"/>
                </a:solidFill>
              </a:rPr>
              <a:t>• По формированию ловкости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>
                <a:solidFill>
                  <a:schemeClr val="accent2"/>
                </a:solidFill>
              </a:rPr>
              <a:t>• </a:t>
            </a:r>
            <a:r>
              <a:rPr lang="ru-RU" dirty="0">
                <a:solidFill>
                  <a:schemeClr val="accent2"/>
                </a:solidFill>
              </a:rPr>
              <a:t>По формированию быстроты </a:t>
            </a:r>
            <a:endParaRPr lang="ru-RU" dirty="0"/>
          </a:p>
          <a:p>
            <a:r>
              <a:rPr lang="ru-RU" dirty="0" smtClean="0">
                <a:solidFill>
                  <a:schemeClr val="accent2"/>
                </a:solidFill>
              </a:rPr>
              <a:t>• </a:t>
            </a:r>
            <a:r>
              <a:rPr lang="ru-RU" dirty="0">
                <a:solidFill>
                  <a:schemeClr val="accent2"/>
                </a:solidFill>
              </a:rPr>
              <a:t>По формированию </a:t>
            </a:r>
            <a:r>
              <a:rPr lang="ru-RU" dirty="0" smtClean="0">
                <a:solidFill>
                  <a:schemeClr val="accent2"/>
                </a:solidFill>
              </a:rPr>
              <a:t>выносливости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• </a:t>
            </a:r>
            <a:r>
              <a:rPr lang="ru-RU" dirty="0">
                <a:solidFill>
                  <a:schemeClr val="accent2"/>
                </a:solidFill>
              </a:rPr>
              <a:t>По формированию </a:t>
            </a:r>
            <a:r>
              <a:rPr lang="ru-RU" dirty="0" smtClean="0">
                <a:solidFill>
                  <a:schemeClr val="accent2"/>
                </a:solidFill>
              </a:rPr>
              <a:t>силы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14" y="3556657"/>
            <a:ext cx="2564823" cy="29822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11" y="405867"/>
            <a:ext cx="2564823" cy="3431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04" y="2281098"/>
            <a:ext cx="2744808" cy="365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3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539" y="767443"/>
            <a:ext cx="3797954" cy="5075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0" y="700644"/>
            <a:ext cx="3856512" cy="514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1" y="410688"/>
            <a:ext cx="91360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подвижных игр по двигательному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содержанию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Ходьба </a:t>
            </a:r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 </a:t>
            </a:r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</a:t>
            </a:r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Лазание </a:t>
            </a:r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Ползание </a:t>
            </a:r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Равновесие• Метание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1" y="1808855"/>
            <a:ext cx="4311623" cy="3835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54" y="1769196"/>
            <a:ext cx="2425288" cy="38750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3628" y="2288281"/>
            <a:ext cx="38354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2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7" y="333994"/>
            <a:ext cx="2656314" cy="35417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682" y="333994"/>
            <a:ext cx="2656314" cy="35417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00" y="333993"/>
            <a:ext cx="2656314" cy="35417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96" y="3426735"/>
            <a:ext cx="2353494" cy="31803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684" y="3426735"/>
            <a:ext cx="2385299" cy="318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6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81103" y="360374"/>
            <a:ext cx="48213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подвижных игр по использованию пособий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снарядов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6" y="3708109"/>
            <a:ext cx="2021215" cy="2694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4" y="2439860"/>
            <a:ext cx="2606907" cy="35228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263" y="588974"/>
            <a:ext cx="1942580" cy="2622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20" y="1479189"/>
            <a:ext cx="4010526" cy="300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0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3563" y="647643"/>
            <a:ext cx="8423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подвижных игр по степени физической нагрузки: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1725" y="1451160"/>
            <a:ext cx="27758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Большой подвижности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7" y="2223899"/>
            <a:ext cx="5900279" cy="4425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52" y="1547360"/>
            <a:ext cx="3042805" cy="405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9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787" y="766709"/>
            <a:ext cx="2638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/>
                </a:solidFill>
              </a:rPr>
              <a:t>• </a:t>
            </a:r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подвижности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793" y="3120241"/>
            <a:ext cx="2668794" cy="35663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53" y="1866651"/>
            <a:ext cx="3149225" cy="42083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32" y="766709"/>
            <a:ext cx="2952503" cy="3936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01" y="303374"/>
            <a:ext cx="1943427" cy="25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2178" y="691140"/>
            <a:ext cx="2413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Малой подвижности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85" y="3197240"/>
            <a:ext cx="2603418" cy="3471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958" y="401196"/>
            <a:ext cx="3640495" cy="25001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342" y="3425840"/>
            <a:ext cx="3132221" cy="23491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8" y="1806089"/>
            <a:ext cx="3420979" cy="256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32429">
            <a:off x="-3598251" y="-6827272"/>
            <a:ext cx="3432176" cy="1220148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9834703" y="-15504795"/>
            <a:ext cx="20637978" cy="16809720"/>
            <a:chOff x="-14578490" y="-10789920"/>
            <a:chExt cx="20637978" cy="16809720"/>
          </a:xfrm>
        </p:grpSpPr>
        <p:sp>
          <p:nvSpPr>
            <p:cNvPr id="6" name="Oval 5"/>
            <p:cNvSpPr/>
            <p:nvPr/>
          </p:nvSpPr>
          <p:spPr>
            <a:xfrm>
              <a:off x="3432175" y="-21336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-510382" y="4358640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-881296" y="-3562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-3436462" y="-13087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6934370" y="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7446170" y="-4693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-14578490" y="-59131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-13264834" y="-10789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 rot="17240542">
            <a:off x="3081213" y="3568785"/>
            <a:ext cx="3432176" cy="1678416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3724817" y="9407406"/>
            <a:ext cx="17358039" cy="15288873"/>
            <a:chOff x="-14578490" y="-10789920"/>
            <a:chExt cx="20637978" cy="16809720"/>
          </a:xfrm>
        </p:grpSpPr>
        <p:sp>
          <p:nvSpPr>
            <p:cNvPr id="16" name="Oval 15"/>
            <p:cNvSpPr/>
            <p:nvPr/>
          </p:nvSpPr>
          <p:spPr>
            <a:xfrm>
              <a:off x="3432175" y="-21336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-510382" y="4358640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-881296" y="-3562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-3436462" y="-13087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-6934370" y="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-7446170" y="-4693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-14578490" y="-59131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-13264834" y="-10789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03891" y="5359262"/>
            <a:ext cx="498855" cy="769441"/>
          </a:xfrm>
          <a:prstGeom prst="rect">
            <a:avLst/>
          </a:prstGeom>
          <a:noFill/>
          <a:effectLst>
            <a:outerShdw blurRad="279400" dist="139700" dir="2700000" algn="tl" rotWithShape="0">
              <a:prstClr val="black">
                <a:alpha val="64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EAE7D2"/>
                </a:solidFill>
                <a:latin typeface="Dusha"/>
              </a:rPr>
              <a:t>  </a:t>
            </a:r>
            <a:endParaRPr lang="en-US" sz="4400" dirty="0">
              <a:solidFill>
                <a:srgbClr val="EAE7D2"/>
              </a:solidFill>
            </a:endParaRPr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E3EC-E0FF-4539-9EFE-B59232A3FB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04851" y="2784393"/>
            <a:ext cx="8582297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4800" b="1" i="1" kern="0" dirty="0" smtClean="0">
                <a:solidFill>
                  <a:schemeClr val="bg1"/>
                </a:solidFill>
                <a:cs typeface="Arial"/>
              </a:rPr>
              <a:t>сюжет </a:t>
            </a:r>
            <a:r>
              <a:rPr lang="ru-RU" sz="4800" b="1" i="1" kern="0" dirty="0">
                <a:solidFill>
                  <a:schemeClr val="bg1"/>
                </a:solidFill>
                <a:cs typeface="Arial"/>
              </a:rPr>
              <a:t>(тема, идея)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4800" b="1" i="1" kern="0" dirty="0">
                <a:solidFill>
                  <a:schemeClr val="bg1"/>
                </a:solidFill>
                <a:cs typeface="Arial"/>
              </a:rPr>
              <a:t>правила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4800" b="1" i="1" kern="0" dirty="0">
                <a:solidFill>
                  <a:schemeClr val="bg1"/>
                </a:solidFill>
                <a:cs typeface="Arial"/>
              </a:rPr>
              <a:t>двигательные действия</a:t>
            </a:r>
            <a:endParaRPr lang="ru-RU" sz="4800" kern="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02" y="3673287"/>
            <a:ext cx="3035332" cy="311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428331" y="6585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3 этап – Заключительный</a:t>
            </a:r>
          </a:p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09959" y="1391917"/>
            <a:ext cx="4817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/>
                </a:solidFill>
              </a:rPr>
              <a:t>- Создание подвижных игр своими </a:t>
            </a:r>
            <a:r>
              <a:rPr lang="ru-RU" dirty="0" smtClean="0">
                <a:solidFill>
                  <a:schemeClr val="accent2"/>
                </a:solidFill>
              </a:rPr>
              <a:t>руками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75" y="1872403"/>
            <a:ext cx="3555795" cy="474106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944" y="1391917"/>
            <a:ext cx="3357813" cy="44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3963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91667E-6 -1.48148E-6 L 1.36498 1.32454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42" y="6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92565 -1.34745 L 2.54583 2.84283 " pathEditMode="relative" rAng="0" ptsTypes="AA">
                                      <p:cBhvr>
                                        <p:cTn id="9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68" y="20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grpId="0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1198 -0.14352 L 0.325 -2.2412 " pathEditMode="relative" rAng="0" ptsTypes="AA">
                                      <p:cBhvr>
                                        <p:cTn id="12" dur="6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9" y="-1048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4036 -0.13865 L 0.68607 -3.85833 " pathEditMode="relative" rAng="0" ptsTypes="AA">
                                      <p:cBhvr>
                                        <p:cTn id="14" dur="9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-18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32429">
            <a:off x="-3598251" y="-6827272"/>
            <a:ext cx="3432176" cy="1220148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9834703" y="-15504795"/>
            <a:ext cx="20637978" cy="16809720"/>
            <a:chOff x="-14578490" y="-10789920"/>
            <a:chExt cx="20637978" cy="16809720"/>
          </a:xfrm>
        </p:grpSpPr>
        <p:sp>
          <p:nvSpPr>
            <p:cNvPr id="6" name="Oval 5"/>
            <p:cNvSpPr/>
            <p:nvPr/>
          </p:nvSpPr>
          <p:spPr>
            <a:xfrm>
              <a:off x="3432175" y="-21336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-510382" y="4358640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-881296" y="-3562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-3436462" y="-13087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6934370" y="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7446170" y="-4693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-14578490" y="-59131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-13264834" y="-10789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 rot="17240542">
            <a:off x="3081213" y="3568785"/>
            <a:ext cx="3432176" cy="1678416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3724817" y="9407406"/>
            <a:ext cx="17358039" cy="15288873"/>
            <a:chOff x="-14578490" y="-10789920"/>
            <a:chExt cx="20637978" cy="16809720"/>
          </a:xfrm>
        </p:grpSpPr>
        <p:sp>
          <p:nvSpPr>
            <p:cNvPr id="16" name="Oval 15"/>
            <p:cNvSpPr/>
            <p:nvPr/>
          </p:nvSpPr>
          <p:spPr>
            <a:xfrm>
              <a:off x="3432175" y="-21336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-510382" y="4358640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-881296" y="-3562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-3436462" y="-13087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-6934370" y="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-7446170" y="-4693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-14578490" y="-59131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-13264834" y="-10789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03891" y="5359262"/>
            <a:ext cx="498855" cy="769441"/>
          </a:xfrm>
          <a:prstGeom prst="rect">
            <a:avLst/>
          </a:prstGeom>
          <a:noFill/>
          <a:effectLst>
            <a:outerShdw blurRad="279400" dist="139700" dir="2700000" algn="tl" rotWithShape="0">
              <a:prstClr val="black">
                <a:alpha val="64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EAE7D2"/>
                </a:solidFill>
                <a:latin typeface="Dusha"/>
              </a:rPr>
              <a:t>  </a:t>
            </a:r>
            <a:endParaRPr lang="en-US" sz="4400" dirty="0">
              <a:solidFill>
                <a:srgbClr val="EAE7D2"/>
              </a:solidFill>
            </a:endParaRPr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E3EC-E0FF-4539-9EFE-B59232A3FB72}" type="slidenum">
              <a:rPr lang="ru-RU" smtClean="0"/>
              <a:t>2</a:t>
            </a:fld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10639" y="549915"/>
            <a:ext cx="7596845" cy="426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Паспорт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проекта: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физкультурно-оздоровительный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проекта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творческий, практико-ориентированный.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проекта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долгосрочный (ноябрь 2020г – февраль 2021)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дети, воспитатели, родители.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6507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91667E-6 -1.48148E-6 L 1.36498 1.32454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42" y="6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92565 -1.34745 L 2.54583 2.84283 " pathEditMode="relative" rAng="0" ptsTypes="AA">
                                      <p:cBhvr>
                                        <p:cTn id="9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68" y="20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grpId="0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1198 -0.14352 L 0.325 -2.2412 " pathEditMode="relative" rAng="0" ptsTypes="AA">
                                      <p:cBhvr>
                                        <p:cTn id="12" dur="6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9" y="-1048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4036 -0.13865 L 0.68607 -3.85833 " pathEditMode="relative" rAng="0" ptsTypes="AA">
                                      <p:cBhvr>
                                        <p:cTn id="14" dur="9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-18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72" y="780716"/>
            <a:ext cx="3754855" cy="50064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35" y="565482"/>
            <a:ext cx="4349416" cy="579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8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1683" y="481388"/>
            <a:ext cx="7616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/>
                </a:solidFill>
              </a:rPr>
              <a:t>- Выставка детских творческих работ «Наша любимая подвижная игра в детском саду</a:t>
            </a:r>
            <a:r>
              <a:rPr lang="ru-RU" dirty="0" smtClean="0">
                <a:solidFill>
                  <a:schemeClr val="accent2"/>
                </a:solidFill>
              </a:rPr>
              <a:t>»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3905" y="4651057"/>
            <a:ext cx="2206943" cy="22069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985" y="2358190"/>
            <a:ext cx="4322708" cy="3242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09" y="1185874"/>
            <a:ext cx="2467476" cy="3289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2743" y="2483277"/>
            <a:ext cx="3738573" cy="280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5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313" y="683269"/>
            <a:ext cx="7390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/>
                </a:solidFill>
              </a:rPr>
              <a:t>- Выставка фотоколлажей «Подвижные игры в нашей </a:t>
            </a:r>
            <a:r>
              <a:rPr lang="ru-RU" dirty="0" smtClean="0">
                <a:solidFill>
                  <a:schemeClr val="accent2"/>
                </a:solidFill>
              </a:rPr>
              <a:t>семье»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864" y="4212107"/>
            <a:ext cx="2651990" cy="2645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29" y="1592666"/>
            <a:ext cx="4104124" cy="41041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821" y="1521832"/>
            <a:ext cx="4174958" cy="41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8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7308" y="651646"/>
            <a:ext cx="86848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/>
                </a:solidFill>
              </a:rPr>
              <a:t>- Создание картотеки подвижных игр для разновозрастной группы, считалок, закличек.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8344" y="233072"/>
            <a:ext cx="4345289" cy="702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4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32429">
            <a:off x="-3598251" y="-6827272"/>
            <a:ext cx="3432176" cy="1220148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9834703" y="-15504795"/>
            <a:ext cx="20637978" cy="16809720"/>
            <a:chOff x="-14578490" y="-10789920"/>
            <a:chExt cx="20637978" cy="16809720"/>
          </a:xfrm>
        </p:grpSpPr>
        <p:sp>
          <p:nvSpPr>
            <p:cNvPr id="6" name="Oval 5"/>
            <p:cNvSpPr/>
            <p:nvPr/>
          </p:nvSpPr>
          <p:spPr>
            <a:xfrm>
              <a:off x="3432175" y="-21336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-510382" y="4358640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-881296" y="-3562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-3436462" y="-13087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6934370" y="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7446170" y="-4693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-14578490" y="-59131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-13264834" y="-10789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 rot="17240542">
            <a:off x="3081213" y="3568785"/>
            <a:ext cx="3432176" cy="1678416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3724817" y="9407406"/>
            <a:ext cx="17358039" cy="15288873"/>
            <a:chOff x="-14578490" y="-10789920"/>
            <a:chExt cx="20637978" cy="16809720"/>
          </a:xfrm>
        </p:grpSpPr>
        <p:sp>
          <p:nvSpPr>
            <p:cNvPr id="16" name="Oval 15"/>
            <p:cNvSpPr/>
            <p:nvPr/>
          </p:nvSpPr>
          <p:spPr>
            <a:xfrm>
              <a:off x="3432175" y="-21336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-510382" y="4358640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-881296" y="-3562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-3436462" y="-13087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-6934370" y="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-7446170" y="-4693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-14578490" y="-59131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-13264834" y="-10789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03891" y="5359262"/>
            <a:ext cx="498855" cy="769441"/>
          </a:xfrm>
          <a:prstGeom prst="rect">
            <a:avLst/>
          </a:prstGeom>
          <a:noFill/>
          <a:effectLst>
            <a:outerShdw blurRad="279400" dist="139700" dir="2700000" algn="tl" rotWithShape="0">
              <a:prstClr val="black">
                <a:alpha val="64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EAE7D2"/>
                </a:solidFill>
                <a:latin typeface="Dusha"/>
              </a:rPr>
              <a:t>  </a:t>
            </a:r>
            <a:endParaRPr lang="en-US" sz="4400" dirty="0">
              <a:solidFill>
                <a:srgbClr val="EAE7D2"/>
              </a:solidFill>
            </a:endParaRPr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E3EC-E0FF-4539-9EFE-B59232A3FB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83" y="2654081"/>
            <a:ext cx="3474622" cy="347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69971" y="588799"/>
            <a:ext cx="84641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Спасибо за внимание!</a:t>
            </a:r>
            <a:endParaRPr lang="ru-RU" sz="6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3963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91667E-6 -1.48148E-6 L 1.36498 1.32454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42" y="6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92565 -1.34745 L 2.54583 2.84283 " pathEditMode="relative" rAng="0" ptsTypes="AA">
                                      <p:cBhvr>
                                        <p:cTn id="9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68" y="20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grpId="0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1198 -0.14352 L 0.325 -2.2412 " pathEditMode="relative" rAng="0" ptsTypes="AA">
                                      <p:cBhvr>
                                        <p:cTn id="12" dur="6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9" y="-1048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4036 -0.13865 L 0.68607 -3.85833 " pathEditMode="relative" rAng="0" ptsTypes="AA">
                                      <p:cBhvr>
                                        <p:cTn id="14" dur="9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-18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32429">
            <a:off x="-3598251" y="-6827272"/>
            <a:ext cx="3432176" cy="1220148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9834703" y="-15504795"/>
            <a:ext cx="20637978" cy="16809720"/>
            <a:chOff x="-14578490" y="-10789920"/>
            <a:chExt cx="20637978" cy="16809720"/>
          </a:xfrm>
        </p:grpSpPr>
        <p:sp>
          <p:nvSpPr>
            <p:cNvPr id="6" name="Oval 5"/>
            <p:cNvSpPr/>
            <p:nvPr/>
          </p:nvSpPr>
          <p:spPr>
            <a:xfrm>
              <a:off x="3432175" y="-21336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-510382" y="4358640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-881296" y="-3562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-3436462" y="-13087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6934370" y="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7446170" y="-4693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-14578490" y="-59131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-13264834" y="-10789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 rot="17240542">
            <a:off x="3081213" y="3568785"/>
            <a:ext cx="3432176" cy="1678416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3724817" y="9407406"/>
            <a:ext cx="17358039" cy="15288873"/>
            <a:chOff x="-14578490" y="-10789920"/>
            <a:chExt cx="20637978" cy="16809720"/>
          </a:xfrm>
        </p:grpSpPr>
        <p:sp>
          <p:nvSpPr>
            <p:cNvPr id="16" name="Oval 15"/>
            <p:cNvSpPr/>
            <p:nvPr/>
          </p:nvSpPr>
          <p:spPr>
            <a:xfrm>
              <a:off x="3432175" y="-21336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-510382" y="4358640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-881296" y="-3562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-3436462" y="-13087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-6934370" y="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-7446170" y="-4693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-14578490" y="-59131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-13264834" y="-10789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03891" y="5359262"/>
            <a:ext cx="498855" cy="769441"/>
          </a:xfrm>
          <a:prstGeom prst="rect">
            <a:avLst/>
          </a:prstGeom>
          <a:noFill/>
          <a:effectLst>
            <a:outerShdw blurRad="279400" dist="139700" dir="2700000" algn="tl" rotWithShape="0">
              <a:prstClr val="black">
                <a:alpha val="64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EAE7D2"/>
                </a:solidFill>
                <a:latin typeface="Dusha"/>
              </a:rPr>
              <a:t>  </a:t>
            </a:r>
            <a:endParaRPr lang="en-US" sz="4400" dirty="0">
              <a:solidFill>
                <a:srgbClr val="EAE7D2"/>
              </a:solidFill>
            </a:endParaRPr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E3EC-E0FF-4539-9EFE-B59232A3FB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67282" y="3211765"/>
            <a:ext cx="91831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u-RU" sz="8000" dirty="0">
                <a:solidFill>
                  <a:schemeClr val="bg1"/>
                </a:solidFill>
              </a:rPr>
              <a:t>Всестороннее развитие детей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942849" y="302430"/>
            <a:ext cx="56126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u-RU" sz="6000" dirty="0" smtClean="0">
                <a:solidFill>
                  <a:prstClr val="white"/>
                </a:solidFill>
              </a:rPr>
              <a:t>Цель:</a:t>
            </a:r>
            <a:endParaRPr lang="ru-RU" sz="6000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78" y="2053301"/>
            <a:ext cx="3448797" cy="258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05893" y="379171"/>
            <a:ext cx="6096000" cy="5967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укрепить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 и повысить работоспособность детей через организацию подвижных игр и игр с элементами спорта.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Изучить теоретические основы влияние подвижных игр на развитие двигательной активности детей.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Рассмотреть влияние подвижных игр на развитие двигательной активности детей: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расширять знания о разных видах подвижных игр,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физических качеств (скоростных, силовых, гибкости, выносливости и координации) через подвижную игру;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закреплять необходимость соблюдать условия (правила) игры,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у воспитанников потребности в двигательной активности и физическом совершенствовании.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Вызвать у родителей желание чаще играть с детьми.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Разработать и оформить картотеку «Подвижные игры» для детей разновозрастной группы.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Привлечь родителей к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-образовательному процессу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Гипотеза: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двигательной активности у дошкольников будет более эффективной при использовании подвижных игр. 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Практическая значимость: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использования подвижных игр для развития двигательной активности детей дошкольного возраста в различной совместной и самостоятельной деятельности.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6507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91667E-6 -1.48148E-6 L 1.36498 1.32454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42" y="6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92565 -1.34745 L 2.54583 2.84283 " pathEditMode="relative" rAng="0" ptsTypes="AA">
                                      <p:cBhvr>
                                        <p:cTn id="9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68" y="20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grpId="0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1198 -0.14352 L 0.325 -2.2412 " pathEditMode="relative" rAng="0" ptsTypes="AA">
                                      <p:cBhvr>
                                        <p:cTn id="12" dur="6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9" y="-1048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4036 -0.13865 L 0.68607 -3.85833 " pathEditMode="relative" rAng="0" ptsTypes="AA">
                                      <p:cBhvr>
                                        <p:cTn id="14" dur="9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-18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799605" y="347308"/>
            <a:ext cx="88867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                                  </a:t>
            </a:r>
            <a:r>
              <a:rPr lang="ru-RU" sz="2400" b="1" dirty="0" smtClean="0"/>
              <a:t>1 </a:t>
            </a:r>
            <a:r>
              <a:rPr lang="ru-RU" sz="2400" b="1" dirty="0"/>
              <a:t>этап – Подготовительный</a:t>
            </a:r>
          </a:p>
          <a:p>
            <a:endParaRPr lang="ru-RU" dirty="0"/>
          </a:p>
          <a:p>
            <a:r>
              <a:rPr lang="ru-RU" dirty="0" smtClean="0"/>
              <a:t>                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64821" y="1708965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Планирование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предстоящей деятельности, направленной на реализацию проекта.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Оформление стенда в группах с размещением материала по теме проекта.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Подобрать оборудование, спортивный инвентарь для проведения подвижных игр.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Анкетирование родителей «Моё участие в физическом развитии ребёнка», с целью решения задач сохранения и укрепления здоровья детей в детском саду и семье.</a:t>
            </a:r>
          </a:p>
          <a:p>
            <a:pPr marL="457200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6730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3" y="445054"/>
            <a:ext cx="4476997" cy="29272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301" y="1478652"/>
            <a:ext cx="3598225" cy="3472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4" y="3870419"/>
            <a:ext cx="4355676" cy="244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2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32429">
            <a:off x="-3598251" y="-6827272"/>
            <a:ext cx="3432176" cy="1220148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9834703" y="-15504795"/>
            <a:ext cx="20637978" cy="16809720"/>
            <a:chOff x="-14578490" y="-10789920"/>
            <a:chExt cx="20637978" cy="16809720"/>
          </a:xfrm>
        </p:grpSpPr>
        <p:sp>
          <p:nvSpPr>
            <p:cNvPr id="6" name="Oval 5"/>
            <p:cNvSpPr/>
            <p:nvPr/>
          </p:nvSpPr>
          <p:spPr>
            <a:xfrm>
              <a:off x="3432175" y="-21336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-510382" y="4358640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-881296" y="-3562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-3436462" y="-13087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6934370" y="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7446170" y="-4693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-14578490" y="-59131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-13264834" y="-10789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 rot="17240542">
            <a:off x="3081213" y="3568785"/>
            <a:ext cx="3432176" cy="1678416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3724817" y="9407406"/>
            <a:ext cx="17358039" cy="15288873"/>
            <a:chOff x="-14578490" y="-10789920"/>
            <a:chExt cx="20637978" cy="16809720"/>
          </a:xfrm>
        </p:grpSpPr>
        <p:sp>
          <p:nvSpPr>
            <p:cNvPr id="16" name="Oval 15"/>
            <p:cNvSpPr/>
            <p:nvPr/>
          </p:nvSpPr>
          <p:spPr>
            <a:xfrm>
              <a:off x="3432175" y="-21336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-510382" y="4358640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-881296" y="-3562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-3436462" y="-13087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-6934370" y="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-7446170" y="-4693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-14578490" y="-59131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-13264834" y="-10789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03891" y="5359262"/>
            <a:ext cx="498855" cy="769441"/>
          </a:xfrm>
          <a:prstGeom prst="rect">
            <a:avLst/>
          </a:prstGeom>
          <a:noFill/>
          <a:effectLst>
            <a:outerShdw blurRad="279400" dist="139700" dir="2700000" algn="tl" rotWithShape="0">
              <a:prstClr val="black">
                <a:alpha val="64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EAE7D2"/>
                </a:solidFill>
                <a:latin typeface="Dusha"/>
              </a:rPr>
              <a:t>  </a:t>
            </a:r>
            <a:endParaRPr lang="en-US" sz="4400" dirty="0">
              <a:solidFill>
                <a:srgbClr val="EAE7D2"/>
              </a:solidFill>
            </a:endParaRPr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E3EC-E0FF-4539-9EFE-B59232A3FB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86730" y="340892"/>
            <a:ext cx="4254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ru-RU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этап – 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Практический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45411" y="1417617"/>
            <a:ext cx="10487166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  <a:p>
            <a:r>
              <a:rPr lang="ru-RU" dirty="0"/>
              <a:t>- </a:t>
            </a:r>
            <a:r>
              <a:rPr lang="ru-RU" sz="2000" dirty="0"/>
              <a:t>Знакомство с подвижными играми разной направленности.</a:t>
            </a:r>
          </a:p>
          <a:p>
            <a:r>
              <a:rPr lang="ru-RU" sz="2000" dirty="0"/>
              <a:t>- Проведение НОД с использованием подвижных игр.</a:t>
            </a:r>
          </a:p>
          <a:p>
            <a:r>
              <a:rPr lang="ru-RU" sz="2000" dirty="0"/>
              <a:t>- Взаимодействие с родителями, направленное на знакомство с подвижными играми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270" y="3269397"/>
            <a:ext cx="4130018" cy="309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507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91667E-6 -1.48148E-6 L 1.36498 1.32454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42" y="6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92565 -1.34745 L 2.54583 2.84283 " pathEditMode="relative" rAng="0" ptsTypes="AA">
                                      <p:cBhvr>
                                        <p:cTn id="9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68" y="20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grpId="0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1198 -0.14352 L 0.325 -2.2412 " pathEditMode="relative" rAng="0" ptsTypes="AA">
                                      <p:cBhvr>
                                        <p:cTn id="12" dur="6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9" y="-1048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4036 -0.13865 L 0.68607 -3.85833 " pathEditMode="relative" rAng="0" ptsTypes="AA">
                                      <p:cBhvr>
                                        <p:cTn id="14" dur="9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-18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6686" y="552640"/>
            <a:ext cx="8969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1B1C2A"/>
                </a:solidFill>
                <a:latin typeface="Open Sans"/>
              </a:rPr>
              <a:t>               </a:t>
            </a:r>
            <a:r>
              <a:rPr lang="ru-RU" sz="2000" b="1" dirty="0" smtClean="0">
                <a:solidFill>
                  <a:srgbClr val="1B1C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несколько </a:t>
            </a:r>
            <a:r>
              <a:rPr lang="ru-RU" sz="2000" b="1" dirty="0">
                <a:solidFill>
                  <a:srgbClr val="1B1C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классификаций </a:t>
            </a:r>
            <a:r>
              <a:rPr lang="ru-RU" sz="2000" b="1" dirty="0" smtClean="0">
                <a:solidFill>
                  <a:srgbClr val="1B1C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подвижных игр.</a:t>
            </a:r>
          </a:p>
          <a:p>
            <a:pPr algn="just"/>
            <a:endParaRPr lang="ru-RU" sz="2000" u="sng" dirty="0" smtClean="0">
              <a:solidFill>
                <a:srgbClr val="1B1C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1B1C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r>
              <a:rPr lang="ru-RU" sz="2000" b="1" dirty="0">
                <a:solidFill>
                  <a:srgbClr val="1B1C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подвижных игр по сложности: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5228" y="1805047"/>
            <a:ext cx="288966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u="sng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u="sng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Элементарные</a:t>
            </a:r>
          </a:p>
          <a:p>
            <a:pPr>
              <a:spcAft>
                <a:spcPts val="75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Сюжетные: (сюжет образный или условный)</a:t>
            </a:r>
          </a:p>
          <a:p>
            <a:pPr>
              <a:spcAft>
                <a:spcPts val="75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«Зайцы и волк», «Воробышки и кот», «Медведь и пчелы»,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Ловишки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«Пятнашки» и др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75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Бессюжетные:</a:t>
            </a:r>
          </a:p>
          <a:p>
            <a:pPr>
              <a:spcAft>
                <a:spcPts val="75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«Найди пару», «Придумай фигуру», «Платочек» и др.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90" y="2903228"/>
            <a:ext cx="2510197" cy="35902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06" y="3730336"/>
            <a:ext cx="2340535" cy="3127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18" y="1596780"/>
            <a:ext cx="2216657" cy="322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9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32429">
            <a:off x="-3598251" y="-6827272"/>
            <a:ext cx="3432176" cy="1220148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9834703" y="-15504795"/>
            <a:ext cx="20637978" cy="16809720"/>
            <a:chOff x="-14578490" y="-10789920"/>
            <a:chExt cx="20637978" cy="16809720"/>
          </a:xfrm>
        </p:grpSpPr>
        <p:sp>
          <p:nvSpPr>
            <p:cNvPr id="6" name="Oval 5"/>
            <p:cNvSpPr/>
            <p:nvPr/>
          </p:nvSpPr>
          <p:spPr>
            <a:xfrm>
              <a:off x="3432175" y="-21336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-510382" y="4358640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-881296" y="-3562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-3436462" y="-13087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6934370" y="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7446170" y="-4693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-14578490" y="-59131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-13264834" y="-10789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 rot="17240542">
            <a:off x="3081213" y="3568785"/>
            <a:ext cx="3432176" cy="1678416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3724817" y="9407406"/>
            <a:ext cx="17358039" cy="15288873"/>
            <a:chOff x="-14578490" y="-10789920"/>
            <a:chExt cx="20637978" cy="16809720"/>
          </a:xfrm>
        </p:grpSpPr>
        <p:sp>
          <p:nvSpPr>
            <p:cNvPr id="16" name="Oval 15"/>
            <p:cNvSpPr/>
            <p:nvPr/>
          </p:nvSpPr>
          <p:spPr>
            <a:xfrm>
              <a:off x="3432175" y="-21336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-510382" y="4358640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-881296" y="-3562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-3436462" y="-1308735"/>
              <a:ext cx="1684571" cy="16611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-6934370" y="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-7446170" y="-4693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-14578490" y="-59131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-13264834" y="-10789920"/>
              <a:ext cx="2627313" cy="25908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E3EC-E0FF-4539-9EFE-B59232A3FB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25606" y="2114676"/>
            <a:ext cx="32126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/>
            </a:r>
            <a:br>
              <a:rPr lang="ru-RU" sz="3200" b="1" dirty="0">
                <a:solidFill>
                  <a:schemeClr val="bg1"/>
                </a:solidFill>
              </a:rPr>
            </a:b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291156" y="71577"/>
            <a:ext cx="63632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ru-RU" sz="6000" dirty="0" smtClean="0">
                <a:solidFill>
                  <a:prstClr val="white"/>
                </a:solidFill>
              </a:rPr>
              <a:t>Классификация:</a:t>
            </a:r>
            <a:endParaRPr lang="ru-RU" sz="6000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19360" y="272104"/>
            <a:ext cx="2230412" cy="241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с элементами соревнований:</a:t>
            </a:r>
          </a:p>
          <a:p>
            <a:pPr>
              <a:spcAft>
                <a:spcPts val="750"/>
              </a:spcAft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• Несложные игры-эстафеты «Веселые парочки», «Быстро возьми, быстро положи» и др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5" y="3057674"/>
            <a:ext cx="2450279" cy="339132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45" y="1491613"/>
            <a:ext cx="3333171" cy="44442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33" y="912377"/>
            <a:ext cx="3008702" cy="406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9034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91667E-6 -1.48148E-6 L 1.36498 1.32454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42" y="6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92565 -1.34745 L 2.54583 2.84283 " pathEditMode="relative" rAng="0" ptsTypes="AA">
                                      <p:cBhvr>
                                        <p:cTn id="9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68" y="20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grpId="0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1198 -0.14352 L 0.325 -2.2412 " pathEditMode="relative" rAng="0" ptsTypes="AA">
                                      <p:cBhvr>
                                        <p:cTn id="12" dur="6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9" y="-1048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4036 -0.13865 L 0.68607 -3.85833 " pathEditMode="relative" rAng="0" ptsTypes="AA">
                                      <p:cBhvr>
                                        <p:cTn id="14" dur="9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-18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5428" y="532892"/>
            <a:ext cx="31152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использованием предметов: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мячом, кеглями,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кольцебросом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серсо и др. «Сбей булаву», «Пройди - перешагни»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91" y="2511035"/>
            <a:ext cx="3139168" cy="41855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45" y="1941019"/>
            <a:ext cx="3132192" cy="41855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54" y="860364"/>
            <a:ext cx="2355296" cy="418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2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684</TotalTime>
  <Words>380</Words>
  <Application>Microsoft Office PowerPoint</Application>
  <PresentationFormat>Широкоэкранный</PresentationFormat>
  <Paragraphs>89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Calibri</vt:lpstr>
      <vt:lpstr>Dusha</vt:lpstr>
      <vt:lpstr>Open Sans</vt:lpstr>
      <vt:lpstr>Symbol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SCCM-01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Akhmedov Timur (T)</dc:creator>
  <cp:lastModifiedBy>1</cp:lastModifiedBy>
  <cp:revision>40</cp:revision>
  <dcterms:created xsi:type="dcterms:W3CDTF">2018-05-15T10:29:44Z</dcterms:created>
  <dcterms:modified xsi:type="dcterms:W3CDTF">2021-02-18T07:33:48Z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650891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