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71" r:id="rId3"/>
    <p:sldId id="274" r:id="rId4"/>
    <p:sldId id="273" r:id="rId5"/>
    <p:sldId id="285" r:id="rId6"/>
    <p:sldId id="277" r:id="rId7"/>
    <p:sldId id="278" r:id="rId8"/>
    <p:sldId id="281" r:id="rId9"/>
    <p:sldId id="276" r:id="rId10"/>
    <p:sldId id="286" r:id="rId11"/>
    <p:sldId id="288" r:id="rId12"/>
    <p:sldId id="290" r:id="rId13"/>
    <p:sldId id="289" r:id="rId14"/>
    <p:sldId id="291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5CD0DDCB-4762-41B1-99AE-0039F8F1F52F}">
          <p14:sldIdLst>
            <p14:sldId id="263"/>
            <p14:sldId id="271"/>
            <p14:sldId id="274"/>
            <p14:sldId id="273"/>
            <p14:sldId id="285"/>
            <p14:sldId id="277"/>
            <p14:sldId id="278"/>
            <p14:sldId id="281"/>
            <p14:sldId id="276"/>
            <p14:sldId id="286"/>
            <p14:sldId id="288"/>
            <p14:sldId id="290"/>
            <p14:sldId id="289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lina pulido jimenez" initials="cpj" lastIdx="1" clrIdx="0">
    <p:extLst>
      <p:ext uri="{19B8F6BF-5375-455C-9EA6-DF929625EA0E}">
        <p15:presenceInfo xmlns:p15="http://schemas.microsoft.com/office/powerpoint/2012/main" userId="de312ec6059783aa" providerId="Windows Live"/>
      </p:ext>
    </p:extLst>
  </p:cmAuthor>
  <p:cmAuthor id="2" name="Tamara Valencia" initials="TV" lastIdx="1" clrIdx="1">
    <p:extLst>
      <p:ext uri="{19B8F6BF-5375-455C-9EA6-DF929625EA0E}">
        <p15:presenceInfo xmlns:p15="http://schemas.microsoft.com/office/powerpoint/2012/main" userId="5c86836fa17ba1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E00"/>
    <a:srgbClr val="356769"/>
    <a:srgbClr val="FFC000"/>
    <a:srgbClr val="004442"/>
    <a:srgbClr val="2D5759"/>
    <a:srgbClr val="78CFA8"/>
    <a:srgbClr val="DFC24D"/>
    <a:srgbClr val="F2B800"/>
    <a:srgbClr val="EA6B14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C1518A-62FC-4E2A-AE6E-81306A5E90F3}" v="2" dt="2019-11-12T00:46:56.263"/>
    <p1510:client id="{9554A25F-6348-4DD9-9542-357AB496AD53}" v="1806" dt="2019-11-12T01:54:27.293"/>
    <p1510:client id="{F11D7642-B32A-4815-AE04-280A59A2087F}" v="6" dt="2019-11-12T00:40:53.661"/>
    <p1510:client id="{FBE643F6-E21C-45B3-BDBE-C3AB3672B088}" v="4165" dt="2019-11-12T01:59:23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c86836fa17ba1a9/UNIVERSIDAD/SEMESTRE%204/Analisis%20Financiero/Modelo/H%20-%20Mineros%20-%20Marino-Pulido-Valencia.xlsm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c86836fa17ba1a9/UNIVERSIDAD/SEMESTRE%204/Analisis%20Financiero/Modelo/H%20-%20Mineros%20-%20Marino-Pulido-Valencia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c86836fa17ba1a9/UNIVERSIDAD/SEMESTRE%204/Analisis%20Financiero/Modelo/H%20-%20Mineros%20-%20Marino-Pulido-Valencia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c86836fa17ba1a9/UNIVERSIDAD/SEMESTRE%204/Analisis%20Financiero/Modelo/H%20-%20Mineros%20-%20Marino-Pulido-Valencia.xlsm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c86836fa17ba1a9/UNIVERSIDAD/SEMESTRE%204/Analisis%20Financiero/Modelo/H%20-%20Mineros%20-%20Marino-Pulido-Valencia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c86836fa17ba1a9/UNIVERSIDAD/SEMESTRE%204/Analisis%20Financiero/Modelo/H%20-%20Mineros%20-%20Marino-Pulido-Valencia.xlsm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c86836fa17ba1a9/UNIVERSIDAD/SEMESTRE%204/Analisis%20Financiero/Modelo/H%20-%20Mineros%20-%20Marino-Pulido-Valencia.xlsm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c86836fa17ba1a9/UNIVERSIDAD/SEMESTRE%204/Analisis%20Financiero/Modelo/H%20-%20Mineros%20-%20Marino-Pulido-Valencia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c86836fa17ba1a9/UNIVERSIDAD/SEMESTRE%204/Analisis%20Financiero/Modelo/H%20-%20Mineros%20-%20Marino-Pulido-Valencia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c86836fa17ba1a9/UNIVERSIDAD/SEMESTRE%204/Analisis%20Financiero/Modelo/H%20-%20Mineros%20-%20Marino-Pulido-Valencia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c86836fa17ba1a9/UNIVERSIDAD/SEMESTRE%204/Analisis%20Financiero/Modelo/H%20-%20Mineros%20-%20Marino-Pulido-Valencia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mar\OneDrive\UNIVERSIDAD\SEMESTRE%204\Analisis%20Financiero\Modelo\H%20-%20Mineros%20-%20Marino-Pulido-Valencia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c86836fa17ba1a9/UNIVERSIDAD/SEMESTRE%204/Analisis%20Financiero/Modelo/H%20-%20Mineros%20-%20Marino-Pulido-Valencia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c86836fa17ba1a9/UNIVERSIDAD/SEMESTRE%204/Analisis%20Financiero/Modelo/H%20-%20Mineros%20-%20Marino-Pulido-Valencia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4400" noProof="0">
                <a:solidFill>
                  <a:srgbClr val="446D5D"/>
                </a:solidFill>
              </a:rPr>
              <a:t>Análisis de Porter </a:t>
            </a:r>
          </a:p>
        </c:rich>
      </c:tx>
      <c:layout>
        <c:manualLayout>
          <c:xMode val="edge"/>
          <c:yMode val="edge"/>
          <c:x val="0.35047334592755064"/>
          <c:y val="7.109782127164704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Análisis de Porter </c:v>
                </c:pt>
              </c:strCache>
            </c:strRef>
          </c:tx>
          <c:spPr>
            <a:ln w="28575" cap="rnd">
              <a:solidFill>
                <a:srgbClr val="35676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Hoja1!$A$2:$A$6</c:f>
              <c:strCache>
                <c:ptCount val="5"/>
                <c:pt idx="0">
                  <c:v>Rivalidad entre competidores existentes </c:v>
                </c:pt>
                <c:pt idx="1">
                  <c:v>Poder de  negociación de los proveedores </c:v>
                </c:pt>
                <c:pt idx="2">
                  <c:v>Poder de  negociación de los compradores </c:v>
                </c:pt>
                <c:pt idx="3">
                  <c:v>Amenaza de nuevos competidores  </c:v>
                </c:pt>
                <c:pt idx="4">
                  <c:v>Amenaza de productos o servicios sustitutos 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1-4C90-9324-643F8F24F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9415096"/>
        <c:axId val="809414112"/>
      </c:radarChart>
      <c:catAx>
        <c:axId val="80941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14112"/>
        <c:crosses val="autoZero"/>
        <c:auto val="1"/>
        <c:lblAlgn val="ctr"/>
        <c:lblOffset val="100"/>
        <c:noMultiLvlLbl val="0"/>
      </c:catAx>
      <c:valAx>
        <c:axId val="8094141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150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1">
                <a:solidFill>
                  <a:schemeClr val="tx1"/>
                </a:solidFill>
              </a:rPr>
              <a:t>Ciclo</a:t>
            </a:r>
            <a:r>
              <a:rPr lang="es-CO" sz="1800" b="1" baseline="0">
                <a:solidFill>
                  <a:schemeClr val="tx1"/>
                </a:solidFill>
              </a:rPr>
              <a:t> de conversión de efectivo</a:t>
            </a:r>
            <a:endParaRPr lang="es-CO" sz="18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414580550845447"/>
          <c:y val="0.222142389100356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18310377688221"/>
          <c:y val="0.32089839159887695"/>
          <c:w val="0.8848169244504851"/>
          <c:h val="0.61376516205096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'[H - Mineros - Marino-Pulido-Valencia.xlsm]Gráficas'!$GV$55</c:f>
              <c:strCache>
                <c:ptCount val="1"/>
                <c:pt idx="0">
                  <c:v>DP Cartera</c:v>
                </c:pt>
              </c:strCache>
            </c:strRef>
          </c:tx>
          <c:spPr>
            <a:solidFill>
              <a:srgbClr val="3567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Marino-Pulido-Valencia.xlsm]Gráficas'!$GU$56:$GU$58</c:f>
              <c:numCache>
                <c:formatCode>0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'[H - Mineros - Marino-Pulido-Valencia.xlsm]Gráficas'!$GV$56:$GV$58</c:f>
              <c:numCache>
                <c:formatCode>#"d"</c:formatCode>
                <c:ptCount val="3"/>
                <c:pt idx="0">
                  <c:v>11</c:v>
                </c:pt>
                <c:pt idx="1">
                  <c:v>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0-4BED-AABB-9EF6D7B8AB9D}"/>
            </c:ext>
          </c:extLst>
        </c:ser>
        <c:ser>
          <c:idx val="1"/>
          <c:order val="1"/>
          <c:tx>
            <c:strRef>
              <c:f>'[H - Mineros - Marino-Pulido-Valencia.xlsm]Gráficas'!$GW$55</c:f>
              <c:strCache>
                <c:ptCount val="1"/>
                <c:pt idx="0">
                  <c:v>DP Inventario</c:v>
                </c:pt>
              </c:strCache>
            </c:strRef>
          </c:tx>
          <c:spPr>
            <a:solidFill>
              <a:srgbClr val="78CFA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Marino-Pulido-Valencia.xlsm]Gráficas'!$GU$56:$GU$58</c:f>
              <c:numCache>
                <c:formatCode>0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'[H - Mineros - Marino-Pulido-Valencia.xlsm]Gráficas'!$GW$56:$GW$58</c:f>
              <c:numCache>
                <c:formatCode>#"d"</c:formatCode>
                <c:ptCount val="3"/>
                <c:pt idx="0">
                  <c:v>12</c:v>
                </c:pt>
                <c:pt idx="1">
                  <c:v>24</c:v>
                </c:pt>
                <c:pt idx="2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0-4BED-AABB-9EF6D7B8AB9D}"/>
            </c:ext>
          </c:extLst>
        </c:ser>
        <c:ser>
          <c:idx val="2"/>
          <c:order val="2"/>
          <c:tx>
            <c:strRef>
              <c:f>'[H - Mineros - Marino-Pulido-Valencia.xlsm]Gráficas'!$GX$55</c:f>
              <c:strCache>
                <c:ptCount val="1"/>
                <c:pt idx="0">
                  <c:v>DP Proveedores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Marino-Pulido-Valencia.xlsm]Gráficas'!$GU$56:$GU$58</c:f>
              <c:numCache>
                <c:formatCode>0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'[H - Mineros - Marino-Pulido-Valencia.xlsm]Gráficas'!$GX$56:$GX$58</c:f>
              <c:numCache>
                <c:formatCode>#"d"</c:formatCode>
                <c:ptCount val="3"/>
                <c:pt idx="0">
                  <c:v>30</c:v>
                </c:pt>
                <c:pt idx="1">
                  <c:v>26</c:v>
                </c:pt>
                <c:pt idx="2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B0-4BED-AABB-9EF6D7B8AB9D}"/>
            </c:ext>
          </c:extLst>
        </c:ser>
        <c:ser>
          <c:idx val="3"/>
          <c:order val="3"/>
          <c:tx>
            <c:strRef>
              <c:f>'[H - Mineros - Marino-Pulido-Valencia.xlsm]Gráficas'!$GY$55</c:f>
              <c:strCache>
                <c:ptCount val="1"/>
                <c:pt idx="0">
                  <c:v>Ciclo de Conversión de Efectivio</c:v>
                </c:pt>
              </c:strCache>
            </c:strRef>
          </c:tx>
          <c:spPr>
            <a:solidFill>
              <a:srgbClr val="F4EE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Marino-Pulido-Valencia.xlsm]Gráficas'!$GU$56:$GU$58</c:f>
              <c:numCache>
                <c:formatCode>0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'[H - Mineros - Marino-Pulido-Valencia.xlsm]Gráficas'!$GY$56:$GY$58</c:f>
              <c:numCache>
                <c:formatCode>#"d"</c:formatCode>
                <c:ptCount val="3"/>
                <c:pt idx="0">
                  <c:v>-7</c:v>
                </c:pt>
                <c:pt idx="1">
                  <c:v>6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0-4BED-AABB-9EF6D7B8AB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4260144"/>
        <c:axId val="1274263096"/>
      </c:barChart>
      <c:catAx>
        <c:axId val="127426014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274263096"/>
        <c:crosses val="autoZero"/>
        <c:auto val="0"/>
        <c:lblAlgn val="ctr"/>
        <c:lblOffset val="100"/>
        <c:noMultiLvlLbl val="0"/>
      </c:catAx>
      <c:valAx>
        <c:axId val="1274263096"/>
        <c:scaling>
          <c:orientation val="minMax"/>
        </c:scaling>
        <c:delete val="1"/>
        <c:axPos val="b"/>
        <c:numFmt formatCode="#,##0&quot;d&quot;" sourceLinked="0"/>
        <c:majorTickMark val="out"/>
        <c:minorTickMark val="none"/>
        <c:tickLblPos val="nextTo"/>
        <c:crossAx val="127426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800" b="1">
                <a:solidFill>
                  <a:schemeClr val="tx1"/>
                </a:solidFill>
              </a:rPr>
              <a:t>Comparativo</a:t>
            </a:r>
            <a:r>
              <a:rPr lang="es-CO" sz="1800" b="1" baseline="0">
                <a:solidFill>
                  <a:schemeClr val="tx1"/>
                </a:solidFill>
              </a:rPr>
              <a:t> de Inversión en Capital de Trabajo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es-CO" sz="1800" b="1" baseline="0">
                <a:solidFill>
                  <a:schemeClr val="tx1"/>
                </a:solidFill>
              </a:rPr>
              <a:t>(2016-2018)</a:t>
            </a:r>
            <a:endParaRPr lang="es-CO" sz="18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614898122042059"/>
          <c:y val="2.469693586218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609390158580656E-2"/>
          <c:y val="0.21066486290445688"/>
          <c:w val="0.57011003016192519"/>
          <c:h val="0.681498980846262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'[H - Mineros - Marino-Pulido-Valencia.xlsm]Flujo de Caja'!$C$11</c:f>
              <c:strCache>
                <c:ptCount val="1"/>
                <c:pt idx="0">
                  <c:v>Cuentas por Cobrar a Clientes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Marino-Pulido-Valencia.xlsm]Flujo de Caja'!$G$5:$I$5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'[H - Mineros - Marino-Pulido-Valencia.xlsm]Flujo de Caja'!$G$11:$I$11</c:f>
              <c:numCache>
                <c:formatCode>_("$"* #,##0_);_("$"* \(#,##0\);_("$"* "-"_);_(@_)</c:formatCode>
                <c:ptCount val="3"/>
                <c:pt idx="0">
                  <c:v>-4311.8386695433901</c:v>
                </c:pt>
                <c:pt idx="1">
                  <c:v>-1006.6029470355552</c:v>
                </c:pt>
                <c:pt idx="2">
                  <c:v>8019.352218911662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6-4A95-A884-E452BAF74DC2}"/>
            </c:ext>
          </c:extLst>
        </c:ser>
        <c:ser>
          <c:idx val="1"/>
          <c:order val="1"/>
          <c:tx>
            <c:strRef>
              <c:f>'[H - Mineros - Marino-Pulido-Valencia.xlsm]Flujo de Caja'!$C$12</c:f>
              <c:strCache>
                <c:ptCount val="1"/>
                <c:pt idx="0">
                  <c:v>Inventarios </c:v>
                </c:pt>
              </c:strCache>
            </c:strRef>
          </c:tx>
          <c:spPr>
            <a:solidFill>
              <a:srgbClr val="78CFA8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9519794608725664E-3"/>
                  <c:y val="-3.773099391779123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B6-4A95-A884-E452BAF74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Marino-Pulido-Valencia.xlsm]Flujo de Caja'!$G$5:$I$5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'[H - Mineros - Marino-Pulido-Valencia.xlsm]Flujo de Caja'!$G$12:$I$12</c:f>
              <c:numCache>
                <c:formatCode>_("$"* #,##0_);_("$"* \(#,##0\);_("$"* "-"_);_(@_)</c:formatCode>
                <c:ptCount val="3"/>
                <c:pt idx="0">
                  <c:v>2058.1445725464182</c:v>
                </c:pt>
                <c:pt idx="1">
                  <c:v>6079.8881441747344</c:v>
                </c:pt>
                <c:pt idx="2">
                  <c:v>48328.995361599271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B6-4A95-A884-E452BAF74DC2}"/>
            </c:ext>
          </c:extLst>
        </c:ser>
        <c:ser>
          <c:idx val="2"/>
          <c:order val="2"/>
          <c:tx>
            <c:strRef>
              <c:f>'[H - Mineros - Marino-Pulido-Valencia.xlsm]Flujo de Caja'!$C$13</c:f>
              <c:strCache>
                <c:ptCount val="1"/>
                <c:pt idx="0">
                  <c:v>Cuentas por Pagar a Proveedores </c:v>
                </c:pt>
              </c:strCache>
            </c:strRef>
          </c:tx>
          <c:spPr>
            <a:solidFill>
              <a:srgbClr val="2D57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1172306606482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B6-4A95-A884-E452BAF74DC2}"/>
                </c:ext>
              </c:extLst>
            </c:dLbl>
            <c:dLbl>
              <c:idx val="2"/>
              <c:layout>
                <c:manualLayout>
                  <c:x val="-1.9516720625321999E-3"/>
                  <c:y val="-8.2323119540624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AB6-4A95-A884-E452BAF74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Marino-Pulido-Valencia.xlsm]Flujo de Caja'!$G$5:$I$5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'[H - Mineros - Marino-Pulido-Valencia.xlsm]Flujo de Caja'!$G$13:$I$13</c:f>
              <c:numCache>
                <c:formatCode>_("$"* #,##0_);_("$"* \(#,##0\);_("$"* "-"_);_(@_)</c:formatCode>
                <c:ptCount val="3"/>
                <c:pt idx="0">
                  <c:v>-4444.7721430134698</c:v>
                </c:pt>
                <c:pt idx="1">
                  <c:v>-431.52408239254692</c:v>
                </c:pt>
                <c:pt idx="2">
                  <c:v>-41945.334975035206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B6-4A95-A884-E452BAF74DC2}"/>
            </c:ext>
          </c:extLst>
        </c:ser>
        <c:ser>
          <c:idx val="3"/>
          <c:order val="3"/>
          <c:tx>
            <c:strRef>
              <c:f>'[H - Mineros - Marino-Pulido-Valencia.xlsm]Flujo de Caja'!$C$10</c:f>
              <c:strCache>
                <c:ptCount val="1"/>
                <c:pt idx="0">
                  <c:v>inversión en Capital de Trabajo</c:v>
                </c:pt>
              </c:strCache>
            </c:strRef>
          </c:tx>
          <c:spPr>
            <a:solidFill>
              <a:srgbClr val="DFC24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8557846834473015E-3"/>
                  <c:y val="-4.11615597703135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AB6-4A95-A884-E452BAF74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'[H - Mineros - Marino-Pulido-Valencia.xlsm]Flujo de Caja'!$G$10:$I$10</c:f>
              <c:numCache>
                <c:formatCode>_("$"* #,##0_);_("$"* \(#,##0\);_("$"* "-"_);_(@_)</c:formatCode>
                <c:ptCount val="3"/>
                <c:pt idx="0">
                  <c:v>-6698.4662400104417</c:v>
                </c:pt>
                <c:pt idx="1">
                  <c:v>4641.7611147466323</c:v>
                </c:pt>
                <c:pt idx="2">
                  <c:v>14403.012605475727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B6-4A95-A884-E452BAF74D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62981744"/>
        <c:axId val="862986008"/>
      </c:barChart>
      <c:catAx>
        <c:axId val="862981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2986008"/>
        <c:crosses val="autoZero"/>
        <c:auto val="1"/>
        <c:lblAlgn val="ctr"/>
        <c:lblOffset val="100"/>
        <c:noMultiLvlLbl val="0"/>
      </c:catAx>
      <c:valAx>
        <c:axId val="862986008"/>
        <c:scaling>
          <c:orientation val="minMax"/>
        </c:scaling>
        <c:delete val="0"/>
        <c:axPos val="b"/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98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98767332655421"/>
          <c:y val="0.31062328000588579"/>
          <c:w val="0.28830044990821085"/>
          <c:h val="0.55648873096966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FCDR/EBITDA(%)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79762867303275"/>
          <c:y val="0.18845730187501156"/>
          <c:w val="0.85843263342082243"/>
          <c:h val="0.6714577865266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'[H - Mineros - Marino-Pulido-Valencia.xlsm]Hoja1'!$G$9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'[H - Mineros - Marino-Pulido-Valencia.xlsm]Hoja1'!$F$10</c:f>
              <c:strCache>
                <c:ptCount val="1"/>
                <c:pt idx="0">
                  <c:v>FCDR/EBITDA (%)</c:v>
                </c:pt>
              </c:strCache>
            </c:strRef>
          </c:cat>
          <c:val>
            <c:numRef>
              <c:f>'[H - Mineros - Marino-Pulido-Valencia.xlsm]Hoja1'!$G$10</c:f>
              <c:numCache>
                <c:formatCode>0.0%</c:formatCode>
                <c:ptCount val="1"/>
                <c:pt idx="0">
                  <c:v>0.57213091828427542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9-48BF-8604-0014E6EF0F36}"/>
            </c:ext>
          </c:extLst>
        </c:ser>
        <c:ser>
          <c:idx val="1"/>
          <c:order val="1"/>
          <c:tx>
            <c:strRef>
              <c:f>'[H - Mineros - Marino-Pulido-Valencia.xlsm]Hoja1'!$H$9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'[H - Mineros - Marino-Pulido-Valencia.xlsm]Hoja1'!$F$10</c:f>
              <c:strCache>
                <c:ptCount val="1"/>
                <c:pt idx="0">
                  <c:v>FCDR/EBITDA (%)</c:v>
                </c:pt>
              </c:strCache>
            </c:strRef>
          </c:cat>
          <c:val>
            <c:numRef>
              <c:f>'[H - Mineros - Marino-Pulido-Valencia.xlsm]Hoja1'!$H$10</c:f>
              <c:numCache>
                <c:formatCode>0.0%</c:formatCode>
                <c:ptCount val="1"/>
                <c:pt idx="0">
                  <c:v>0.20969174130123672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E9-48BF-8604-0014E6EF0F36}"/>
            </c:ext>
          </c:extLst>
        </c:ser>
        <c:ser>
          <c:idx val="2"/>
          <c:order val="2"/>
          <c:tx>
            <c:strRef>
              <c:f>'[H - Mineros - Marino-Pulido-Valencia.xlsm]Hoja1'!$I$9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DA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'[H - Mineros - Marino-Pulido-Valencia.xlsm]Hoja1'!$F$10</c:f>
              <c:strCache>
                <c:ptCount val="1"/>
                <c:pt idx="0">
                  <c:v>FCDR/EBITDA (%)</c:v>
                </c:pt>
              </c:strCache>
            </c:strRef>
          </c:cat>
          <c:val>
            <c:numRef>
              <c:f>'[H - Mineros - Marino-Pulido-Valencia.xlsm]Hoja1'!$I$10</c:f>
              <c:numCache>
                <c:formatCode>0.0%</c:formatCode>
                <c:ptCount val="1"/>
                <c:pt idx="0">
                  <c:v>-0.14241118197342423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E9-48BF-8604-0014E6EF0F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9551344"/>
        <c:axId val="489547736"/>
      </c:barChart>
      <c:catAx>
        <c:axId val="489551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9547736"/>
        <c:crosses val="autoZero"/>
        <c:auto val="1"/>
        <c:lblAlgn val="ctr"/>
        <c:lblOffset val="100"/>
        <c:noMultiLvlLbl val="0"/>
      </c:catAx>
      <c:valAx>
        <c:axId val="48954773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55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accent3">
                    <a:lumMod val="50000"/>
                  </a:schemeClr>
                </a:solidFill>
              </a:rPr>
              <a:t>APALANCAMIENTO</a:t>
            </a:r>
            <a:r>
              <a:rPr lang="en-US" sz="2400" b="1" baseline="0">
                <a:solidFill>
                  <a:schemeClr val="accent3">
                    <a:lumMod val="50000"/>
                  </a:schemeClr>
                </a:solidFill>
              </a:rPr>
              <a:t> FINANCIERO</a:t>
            </a:r>
            <a:endParaRPr lang="en-US" sz="2400" b="1">
              <a:solidFill>
                <a:schemeClr val="accent3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 - Mineros - Marino-Pulido-Valencia.xlsm]Gráficas'!$GH$37</c:f>
              <c:strCache>
                <c:ptCount val="1"/>
              </c:strCache>
            </c:strRef>
          </c:tx>
          <c:spPr>
            <a:ln w="28575" cap="rnd">
              <a:solidFill>
                <a:srgbClr val="00444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444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Marino-Pulido-Valencia.xlsm]Gráficas'!$GI$36:$GO$36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'[H - Mineros - Marino-Pulido-Valencia.xlsm]Gráficas'!$GI$37:$GO$37</c:f>
              <c:numCache>
                <c:formatCode>0.00\x</c:formatCode>
                <c:ptCount val="7"/>
                <c:pt idx="0">
                  <c:v>0.13928740496546957</c:v>
                </c:pt>
                <c:pt idx="1">
                  <c:v>0.39303822817234951</c:v>
                </c:pt>
                <c:pt idx="2">
                  <c:v>0.35068538172760227</c:v>
                </c:pt>
                <c:pt idx="3">
                  <c:v>0.65453123562508553</c:v>
                </c:pt>
                <c:pt idx="4">
                  <c:v>0.55124568291705678</c:v>
                </c:pt>
                <c:pt idx="5">
                  <c:v>0.47459022960526337</c:v>
                </c:pt>
                <c:pt idx="6">
                  <c:v>0.79798855778858968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0-4B66-BAE3-E07E7803C1B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1697320"/>
        <c:axId val="611698304"/>
      </c:lineChart>
      <c:catAx>
        <c:axId val="61169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698304"/>
        <c:crosses val="autoZero"/>
        <c:auto val="1"/>
        <c:lblAlgn val="ctr"/>
        <c:lblOffset val="100"/>
        <c:noMultiLvlLbl val="0"/>
      </c:catAx>
      <c:valAx>
        <c:axId val="61169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\x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69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 - Mineros - Marino-Pulido-Valencia.xlsm]Gráficas'!$DR$51</c:f>
              <c:strCache>
                <c:ptCount val="1"/>
                <c:pt idx="0">
                  <c:v>COSTO PROMEDIO DE LA DEUDA FINANCIERA</c:v>
                </c:pt>
              </c:strCache>
            </c:strRef>
          </c:tx>
          <c:spPr>
            <a:ln w="28575" cap="rnd">
              <a:solidFill>
                <a:srgbClr val="00444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00444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Marino-Pulido-Valencia.xlsm]Gráficas'!$DS$50:$DU$50</c:f>
              <c:numCache>
                <c:formatCode>General</c:formatCode>
                <c:ptCount val="3"/>
                <c:pt idx="0">
                  <c:v>2016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'[H - Mineros - Marino-Pulido-Valencia.xlsm]Gráficas'!$DS$51:$DU$51</c:f>
              <c:numCache>
                <c:formatCode>0.0%</c:formatCode>
                <c:ptCount val="3"/>
                <c:pt idx="0">
                  <c:v>5.6912886079044392E-2</c:v>
                </c:pt>
                <c:pt idx="1">
                  <c:v>8.4294177444365015E-2</c:v>
                </c:pt>
                <c:pt idx="2">
                  <c:v>6.7295540797922854E-2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2E-4536-B3D1-50B72313F9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45913224"/>
        <c:axId val="1345922736"/>
      </c:lineChart>
      <c:catAx>
        <c:axId val="1345913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922736"/>
        <c:crosses val="autoZero"/>
        <c:auto val="1"/>
        <c:lblAlgn val="ctr"/>
        <c:lblOffset val="100"/>
        <c:noMultiLvlLbl val="0"/>
      </c:catAx>
      <c:valAx>
        <c:axId val="134592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913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0">
                <a:solidFill>
                  <a:schemeClr val="tx1"/>
                </a:solidFill>
              </a:rPr>
              <a:t>Días Promedio de pago de Total de Deuda Total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'[H - Mineros - Marino-Pulido-Valencia.xlsm]Resumen Ejecutivo'!$C$67</c:f>
              <c:strCache>
                <c:ptCount val="1"/>
                <c:pt idx="0">
                  <c:v>Días Promedio de pago de Total de Deuda Total 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2.15417760279965E-2"/>
                  <c:y val="-5.7835739282589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FC-4173-A307-6F580E76D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'[H - Mineros - Marino-Pulido-Valencia.xlsm]Resumen Ejecutivo'!$D$67:$J$67</c:f>
              <c:numCache>
                <c:formatCode>#"d"</c:formatCode>
                <c:ptCount val="7"/>
                <c:pt idx="0">
                  <c:v>0.74918344799008452</c:v>
                </c:pt>
                <c:pt idx="1">
                  <c:v>386.4611816796729</c:v>
                </c:pt>
                <c:pt idx="2">
                  <c:v>338.61668945211409</c:v>
                </c:pt>
                <c:pt idx="3">
                  <c:v>541.26489647643268</c:v>
                </c:pt>
                <c:pt idx="4">
                  <c:v>235.55845273779315</c:v>
                </c:pt>
                <c:pt idx="5">
                  <c:v>183.68615552964252</c:v>
                </c:pt>
                <c:pt idx="6">
                  <c:v>316.87714255171363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FC-4173-A307-6F580E76DB2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0627960"/>
        <c:axId val="640625336"/>
      </c:lineChart>
      <c:catAx>
        <c:axId val="640627960"/>
        <c:scaling>
          <c:orientation val="minMax"/>
        </c:scaling>
        <c:delete val="1"/>
        <c:axPos val="b"/>
        <c:majorTickMark val="none"/>
        <c:minorTickMark val="none"/>
        <c:tickLblPos val="nextTo"/>
        <c:crossAx val="640625336"/>
        <c:crosses val="autoZero"/>
        <c:auto val="1"/>
        <c:lblAlgn val="ctr"/>
        <c:lblOffset val="100"/>
        <c:noMultiLvlLbl val="0"/>
      </c:catAx>
      <c:valAx>
        <c:axId val="64062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&quot;d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627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2000">
                <a:solidFill>
                  <a:schemeClr val="tx1"/>
                </a:solidFill>
              </a:rPr>
              <a:t>Concentración no</a:t>
            </a:r>
            <a:r>
              <a:rPr lang="es-CO" sz="2000" baseline="0">
                <a:solidFill>
                  <a:schemeClr val="tx1"/>
                </a:solidFill>
              </a:rPr>
              <a:t> operacional</a:t>
            </a:r>
            <a:r>
              <a:rPr lang="es-CO" sz="2000">
                <a:solidFill>
                  <a:schemeClr val="tx1"/>
                </a:solidFill>
              </a:rPr>
              <a:t> frente</a:t>
            </a:r>
            <a:r>
              <a:rPr lang="es-CO" sz="2000" baseline="0">
                <a:solidFill>
                  <a:schemeClr val="tx1"/>
                </a:solidFill>
              </a:rPr>
              <a:t> a</a:t>
            </a:r>
            <a:r>
              <a:rPr lang="es-CO" sz="2000">
                <a:solidFill>
                  <a:schemeClr val="tx1"/>
                </a:solidFill>
              </a:rPr>
              <a:t> la une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 - Mineros - Marino-Pulido-Valencia.xlsm]Resumen Ejecutivo'!$C$66</c:f>
              <c:strCache>
                <c:ptCount val="1"/>
                <c:pt idx="0">
                  <c:v>Concentración No operacional  frente la UNE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Marino-Pulido-Valencia.xlsm]Resumen Ejecutivo'!$D$6:$J$6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'[H - Mineros - Marino-Pulido-Valencia.xlsm]Resumen Ejecutivo'!$D$66:$J$66</c:f>
              <c:numCache>
                <c:formatCode>0.0%</c:formatCode>
                <c:ptCount val="7"/>
                <c:pt idx="0">
                  <c:v>9.3664846325739029E-2</c:v>
                </c:pt>
                <c:pt idx="1">
                  <c:v>-2.4257326039999427E-2</c:v>
                </c:pt>
                <c:pt idx="2">
                  <c:v>-1.7580072537835365</c:v>
                </c:pt>
                <c:pt idx="3">
                  <c:v>-0.37314759890240828</c:v>
                </c:pt>
                <c:pt idx="4">
                  <c:v>5.1608998188296874E-2</c:v>
                </c:pt>
                <c:pt idx="5">
                  <c:v>-0.11420552843600158</c:v>
                </c:pt>
                <c:pt idx="6">
                  <c:v>0.13407363518296117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52-450D-8626-2E5B3C2B1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623512"/>
        <c:axId val="1886623840"/>
      </c:lineChart>
      <c:catAx>
        <c:axId val="188662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623840"/>
        <c:crosses val="autoZero"/>
        <c:auto val="1"/>
        <c:lblAlgn val="ctr"/>
        <c:lblOffset val="100"/>
        <c:noMultiLvlLbl val="0"/>
      </c:catAx>
      <c:valAx>
        <c:axId val="188662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62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2400" b="1">
                <a:solidFill>
                  <a:sysClr val="windowText" lastClr="000000"/>
                </a:solidFill>
              </a:rPr>
              <a:t>Concentración</a:t>
            </a:r>
            <a:r>
              <a:rPr lang="es-CO" sz="2400" b="1" baseline="0">
                <a:solidFill>
                  <a:sysClr val="windowText" lastClr="000000"/>
                </a:solidFill>
              </a:rPr>
              <a:t> del mercado</a:t>
            </a:r>
            <a:endParaRPr lang="es-CO" sz="2400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567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5CF-4872-A0D7-A0104D09247C}"/>
              </c:ext>
            </c:extLst>
          </c:dPt>
          <c:dPt>
            <c:idx val="1"/>
            <c:bubble3D val="0"/>
            <c:spPr>
              <a:solidFill>
                <a:srgbClr val="DFC2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5CF-4872-A0D7-A0104D09247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5CF-4872-A0D7-A0104D09247C}"/>
              </c:ext>
            </c:extLst>
          </c:dPt>
          <c:dPt>
            <c:idx val="3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5CF-4872-A0D7-A0104D09247C}"/>
              </c:ext>
            </c:extLst>
          </c:dPt>
          <c:dPt>
            <c:idx val="4"/>
            <c:bubble3D val="0"/>
            <c:spPr>
              <a:solidFill>
                <a:srgbClr val="78CF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5CF-4872-A0D7-A0104D09247C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59D62254-856C-4DE4-A0D9-551B92AF10FC}" type="PERCENTAGE">
                      <a:rPr lang="en-US" b="1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5CF-4872-A0D7-A0104D0924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Worksheet!$B$11:$B$15</c:f>
              <c:strCache>
                <c:ptCount val="5"/>
                <c:pt idx="0">
                  <c:v>Mineros S.A.</c:v>
                </c:pt>
                <c:pt idx="1">
                  <c:v>Gran Colombia gold segovia sucursal Colombia S.A.</c:v>
                </c:pt>
                <c:pt idx="2">
                  <c:v>Gran Colombia gold marmato S.A.S.</c:v>
                </c:pt>
                <c:pt idx="3">
                  <c:v>Arango echeverri diego león</c:v>
                </c:pt>
                <c:pt idx="4">
                  <c:v>Otros</c:v>
                </c:pt>
              </c:strCache>
            </c:strRef>
          </c:cat>
          <c:val>
            <c:numRef>
              <c:f>Worksheet!$C$11:$C$15</c:f>
              <c:numCache>
                <c:formatCode>0.00%</c:formatCode>
                <c:ptCount val="5"/>
                <c:pt idx="0">
                  <c:v>0.42904965001357998</c:v>
                </c:pt>
                <c:pt idx="1">
                  <c:v>0.37666736110759003</c:v>
                </c:pt>
                <c:pt idx="2">
                  <c:v>4.8185430252648001E-2</c:v>
                </c:pt>
                <c:pt idx="3">
                  <c:v>3.5747936145195003E-2</c:v>
                </c:pt>
                <c:pt idx="4">
                  <c:v>0.11034962248098701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CF-4872-A0D7-A0104D09247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>
                <a:solidFill>
                  <a:sysClr val="windowText" lastClr="000000"/>
                </a:solidFill>
              </a:rPr>
              <a:t>Participación</a:t>
            </a:r>
            <a:r>
              <a:rPr lang="es-CO" sz="2000" b="1" baseline="0">
                <a:solidFill>
                  <a:sysClr val="windowText" lastClr="000000"/>
                </a:solidFill>
              </a:rPr>
              <a:t> en las ventas nacionales</a:t>
            </a:r>
            <a:endParaRPr lang="es-CO" sz="2000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80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080"/>
              </a:solidFill>
              <a:ln w="9525">
                <a:solidFill>
                  <a:srgbClr val="00808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8080"/>
                </a:solidFill>
                <a:ln w="9525">
                  <a:solidFill>
                    <a:srgbClr val="00808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808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6-4659-8469-4668903A00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Marino-Pulido-Valencia.xlsm]Data'!$T$7:$X$7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'[H - Mineros - Marino-Pulido-Valencia.xlsm]Data'!$T$8:$X$8</c:f>
              <c:numCache>
                <c:formatCode>0.0%</c:formatCode>
                <c:ptCount val="5"/>
                <c:pt idx="0">
                  <c:v>0.68687574150265784</c:v>
                </c:pt>
                <c:pt idx="1">
                  <c:v>0.5320321600693324</c:v>
                </c:pt>
                <c:pt idx="2">
                  <c:v>0.5101635276560943</c:v>
                </c:pt>
                <c:pt idx="3">
                  <c:v>0.50005879585868862</c:v>
                </c:pt>
                <c:pt idx="4">
                  <c:v>0.42904968395328308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06-4659-8469-4668903A004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8573904"/>
        <c:axId val="1738569968"/>
      </c:lineChart>
      <c:catAx>
        <c:axId val="173857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8569968"/>
        <c:crosses val="autoZero"/>
        <c:auto val="1"/>
        <c:lblAlgn val="ctr"/>
        <c:lblOffset val="100"/>
        <c:noMultiLvlLbl val="0"/>
      </c:catAx>
      <c:valAx>
        <c:axId val="173856996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857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err="1">
                <a:solidFill>
                  <a:schemeClr val="tx1"/>
                </a:solidFill>
              </a:rPr>
              <a:t>Evolución</a:t>
            </a:r>
            <a:r>
              <a:rPr lang="en-US" sz="2400" b="1">
                <a:solidFill>
                  <a:schemeClr val="tx1"/>
                </a:solidFill>
              </a:rPr>
              <a:t> del </a:t>
            </a:r>
            <a:r>
              <a:rPr lang="en-US" sz="2400" b="1" err="1">
                <a:solidFill>
                  <a:schemeClr val="tx1"/>
                </a:solidFill>
              </a:rPr>
              <a:t>margen</a:t>
            </a:r>
            <a:r>
              <a:rPr lang="en-US" sz="2400" b="1" baseline="0">
                <a:solidFill>
                  <a:schemeClr val="tx1"/>
                </a:solidFill>
              </a:rPr>
              <a:t> </a:t>
            </a:r>
            <a:r>
              <a:rPr lang="en-US" sz="2400" b="1">
                <a:solidFill>
                  <a:schemeClr val="tx1"/>
                </a:solidFill>
              </a:rPr>
              <a:t> EBITDA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 - Mineros - Marino-Pulido-Valencia.xlsm]Resumen Ejecutivo'!$C$17</c:f>
              <c:strCache>
                <c:ptCount val="1"/>
                <c:pt idx="0">
                  <c:v>Margen EBITDA (%)</c:v>
                </c:pt>
              </c:strCache>
            </c:strRef>
          </c:tx>
          <c:spPr>
            <a:ln w="28575" cap="rnd">
              <a:solidFill>
                <a:srgbClr val="35676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56769"/>
              </a:solidFill>
              <a:ln w="9525">
                <a:solidFill>
                  <a:srgbClr val="35676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875704002399441E-2"/>
                  <c:y val="9.5442548405306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FF8-49DE-A1B5-B1FB516C9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Marino-Pulido-Valencia.xlsm]Resumen Ejecutivo'!$D$6:$J$6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'[H - Mineros - Marino-Pulido-Valencia.xlsm]Resumen Ejecutivo'!$D$17:$J$17</c:f>
              <c:numCache>
                <c:formatCode>0.0%</c:formatCode>
                <c:ptCount val="7"/>
                <c:pt idx="0">
                  <c:v>0.52943455072711132</c:v>
                </c:pt>
                <c:pt idx="1">
                  <c:v>0.31812563856006137</c:v>
                </c:pt>
                <c:pt idx="2">
                  <c:v>0.27739501741848765</c:v>
                </c:pt>
                <c:pt idx="3">
                  <c:v>0.287053612639806</c:v>
                </c:pt>
                <c:pt idx="4">
                  <c:v>0.36856726540923429</c:v>
                </c:pt>
                <c:pt idx="5">
                  <c:v>0.35858005259039838</c:v>
                </c:pt>
                <c:pt idx="6">
                  <c:v>0.32129321510804282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6E-4ED2-8DBA-E1E329236E1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74257848"/>
        <c:axId val="1274258176"/>
      </c:lineChart>
      <c:catAx>
        <c:axId val="127425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258176"/>
        <c:crosses val="autoZero"/>
        <c:auto val="1"/>
        <c:lblAlgn val="ctr"/>
        <c:lblOffset val="100"/>
        <c:noMultiLvlLbl val="0"/>
      </c:catAx>
      <c:valAx>
        <c:axId val="127425817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25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err="1">
                <a:solidFill>
                  <a:schemeClr val="tx1"/>
                </a:solidFill>
              </a:rPr>
              <a:t>Evolución</a:t>
            </a:r>
            <a:r>
              <a:rPr lang="en-US" sz="2400" b="1">
                <a:solidFill>
                  <a:schemeClr val="tx1"/>
                </a:solidFill>
              </a:rPr>
              <a:t> del ROS</a:t>
            </a:r>
            <a:endParaRPr lang="en-US" sz="3200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 - Mineros - Marino-Pulido-Valencia.xlsm]Gráficas'!$GH$19</c:f>
              <c:strCache>
                <c:ptCount val="1"/>
              </c:strCache>
            </c:strRef>
          </c:tx>
          <c:spPr>
            <a:ln w="28575" cap="rnd">
              <a:solidFill>
                <a:srgbClr val="00444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4442"/>
              </a:solidFill>
              <a:ln w="9525">
                <a:solidFill>
                  <a:srgbClr val="00444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8173142467621046E-2"/>
                  <c:y val="-9.616852017209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421-493E-B940-F3B5D71271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'[H - Mineros - Marino-Pulido-Valencia.xlsm]Gráficas'!$GI$18:$GO$18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'[H - Mineros - Marino-Pulido-Valencia.xlsm]Gráficas'!$GI$19:$GO$19</c:f>
              <c:numCache>
                <c:formatCode>0.0%</c:formatCode>
                <c:ptCount val="7"/>
                <c:pt idx="0">
                  <c:v>0.36679672609320069</c:v>
                </c:pt>
                <c:pt idx="1">
                  <c:v>9.4427623707795741E-2</c:v>
                </c:pt>
                <c:pt idx="2">
                  <c:v>9.7226220621719442E-2</c:v>
                </c:pt>
                <c:pt idx="3">
                  <c:v>0.10521644667373395</c:v>
                </c:pt>
                <c:pt idx="4">
                  <c:v>0.12836772568355381</c:v>
                </c:pt>
                <c:pt idx="5">
                  <c:v>0.14788680163257217</c:v>
                </c:pt>
                <c:pt idx="6">
                  <c:v>0.1948210759348859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21-493E-B940-F3B5D7127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226488"/>
        <c:axId val="842222224"/>
      </c:lineChart>
      <c:catAx>
        <c:axId val="84222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222224"/>
        <c:crosses val="autoZero"/>
        <c:auto val="1"/>
        <c:lblAlgn val="ctr"/>
        <c:lblOffset val="100"/>
        <c:noMultiLvlLbl val="0"/>
      </c:catAx>
      <c:valAx>
        <c:axId val="84222222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226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b="1">
                <a:solidFill>
                  <a:schemeClr val="tx1"/>
                </a:solidFill>
              </a:rPr>
              <a:t>Estructura</a:t>
            </a:r>
            <a:r>
              <a:rPr lang="es-CO" sz="2400" b="1" baseline="0">
                <a:solidFill>
                  <a:schemeClr val="tx1"/>
                </a:solidFill>
              </a:rPr>
              <a:t> del Activo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'[H - Mineros - Marino-Pulido-Valencia.xlsm]Gráficas'!$GU$63</c:f>
              <c:strCache>
                <c:ptCount val="1"/>
                <c:pt idx="0">
                  <c:v>Disponible y equivalentes</c:v>
                </c:pt>
              </c:strCache>
            </c:strRef>
          </c:tx>
          <c:spPr>
            <a:solidFill>
              <a:srgbClr val="2D57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4429994029904871E-18"/>
                  <c:y val="-6.90592713431212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DA-4769-9A3D-7072622685FB}"/>
                </c:ext>
              </c:extLst>
            </c:dLbl>
            <c:dLbl>
              <c:idx val="1"/>
              <c:layout>
                <c:manualLayout>
                  <c:x val="-4.2172846907363431E-3"/>
                  <c:y val="-6.90592713431212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DA-4769-9A3D-7072622685FB}"/>
                </c:ext>
              </c:extLst>
            </c:dLbl>
            <c:dLbl>
              <c:idx val="2"/>
              <c:layout>
                <c:manualLayout>
                  <c:x val="-6.4429994029904871E-18"/>
                  <c:y val="-6.90592713431212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DA-4769-9A3D-7072622685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Marino-Pulido-Valencia.xlsm]Gráficas'!$GV$62:$GX$62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'[H - Mineros - Marino-Pulido-Valencia.xlsm]Gráficas'!$GV$63:$GX$63</c:f>
              <c:numCache>
                <c:formatCode>0.0%</c:formatCode>
                <c:ptCount val="3"/>
                <c:pt idx="0">
                  <c:v>4.7218872352661714E-2</c:v>
                </c:pt>
                <c:pt idx="1">
                  <c:v>8.4414666067120198E-2</c:v>
                </c:pt>
                <c:pt idx="2">
                  <c:v>6.2345115052721056E-2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DA-4769-9A3D-7072622685FB}"/>
            </c:ext>
          </c:extLst>
        </c:ser>
        <c:ser>
          <c:idx val="1"/>
          <c:order val="1"/>
          <c:tx>
            <c:strRef>
              <c:f>'[H - Mineros - Marino-Pulido-Valencia.xlsm]Gráficas'!$GU$64</c:f>
              <c:strCache>
                <c:ptCount val="1"/>
                <c:pt idx="0">
                  <c:v>Cuentas por cobrar - Clientes</c:v>
                </c:pt>
              </c:strCache>
            </c:strRef>
          </c:tx>
          <c:spPr>
            <a:solidFill>
              <a:srgbClr val="78CFA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057615635787767E-3"/>
                  <c:y val="-7.25122349102773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0DA-4769-9A3D-7072622685FB}"/>
                </c:ext>
              </c:extLst>
            </c:dLbl>
            <c:dLbl>
              <c:idx val="1"/>
              <c:layout>
                <c:manualLayout>
                  <c:x val="-7.0288078178938965E-3"/>
                  <c:y val="-6.90592713431212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0DA-4769-9A3D-7072622685FB}"/>
                </c:ext>
              </c:extLst>
            </c:dLbl>
            <c:dLbl>
              <c:idx val="2"/>
              <c:layout>
                <c:manualLayout>
                  <c:x val="0"/>
                  <c:y val="-7.25122349102773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0DA-4769-9A3D-7072622685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Marino-Pulido-Valencia.xlsm]Gráficas'!$GV$62:$GX$62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'[H - Mineros - Marino-Pulido-Valencia.xlsm]Gráficas'!$GV$64:$GX$64</c:f>
              <c:numCache>
                <c:formatCode>0.0%</c:formatCode>
                <c:ptCount val="3"/>
                <c:pt idx="0">
                  <c:v>2.0054544724084605E-2</c:v>
                </c:pt>
                <c:pt idx="1">
                  <c:v>1.6029656458289285E-2</c:v>
                </c:pt>
                <c:pt idx="2">
                  <c:v>2.9746551502057374E-2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0DA-4769-9A3D-7072622685FB}"/>
            </c:ext>
          </c:extLst>
        </c:ser>
        <c:ser>
          <c:idx val="2"/>
          <c:order val="2"/>
          <c:tx>
            <c:strRef>
              <c:f>'[H - Mineros - Marino-Pulido-Valencia.xlsm]Gráficas'!$GU$65</c:f>
              <c:strCache>
                <c:ptCount val="1"/>
                <c:pt idx="0">
                  <c:v>Inventario Neto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086423453681651E-2"/>
                  <c:y val="-6.56063077759651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0DA-4769-9A3D-7072622685FB}"/>
                </c:ext>
              </c:extLst>
            </c:dLbl>
            <c:dLbl>
              <c:idx val="1"/>
              <c:layout>
                <c:manualLayout>
                  <c:x val="5.6230462543150807E-3"/>
                  <c:y val="-7.25122349102773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0DA-4769-9A3D-7072622685FB}"/>
                </c:ext>
              </c:extLst>
            </c:dLbl>
            <c:dLbl>
              <c:idx val="2"/>
              <c:layout>
                <c:manualLayout>
                  <c:x val="-2.5771997611961948E-17"/>
                  <c:y val="-6.56063077759651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0DA-4769-9A3D-7072622685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Marino-Pulido-Valencia.xlsm]Gráficas'!$GV$62:$GX$62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'[H - Mineros - Marino-Pulido-Valencia.xlsm]Gráficas'!$GV$65:$GX$65</c:f>
              <c:numCache>
                <c:formatCode>0.0%</c:formatCode>
                <c:ptCount val="3"/>
                <c:pt idx="0">
                  <c:v>1.4113610368481255E-2</c:v>
                </c:pt>
                <c:pt idx="1">
                  <c:v>3.1502961371492666E-2</c:v>
                </c:pt>
                <c:pt idx="2">
                  <c:v>0.1307576068140445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0DA-4769-9A3D-7072622685FB}"/>
            </c:ext>
          </c:extLst>
        </c:ser>
        <c:ser>
          <c:idx val="3"/>
          <c:order val="3"/>
          <c:tx>
            <c:strRef>
              <c:f>'[H - Mineros - Marino-Pulido-Valencia.xlsm]Gráficas'!$GU$66</c:f>
              <c:strCache>
                <c:ptCount val="1"/>
                <c:pt idx="0">
                  <c:v>Propiedad, Planta y Equipo - Neto</c:v>
                </c:pt>
              </c:strCache>
            </c:strRef>
          </c:tx>
          <c:spPr>
            <a:solidFill>
              <a:srgbClr val="DFC24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56063077759651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0DA-4769-9A3D-7072622685FB}"/>
                </c:ext>
              </c:extLst>
            </c:dLbl>
            <c:dLbl>
              <c:idx val="1"/>
              <c:layout>
                <c:manualLayout>
                  <c:x val="1.4057615635787251E-3"/>
                  <c:y val="-7.59651984774333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0DA-4769-9A3D-7072622685FB}"/>
                </c:ext>
              </c:extLst>
            </c:dLbl>
            <c:dLbl>
              <c:idx val="2"/>
              <c:layout>
                <c:manualLayout>
                  <c:x val="-5.1543995223923897E-17"/>
                  <c:y val="-7.59651984774333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0DA-4769-9A3D-7072622685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Marino-Pulido-Valencia.xlsm]Gráficas'!$GV$62:$GX$62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'[H - Mineros - Marino-Pulido-Valencia.xlsm]Gráficas'!$GV$66:$GX$66</c:f>
              <c:numCache>
                <c:formatCode>0.0%</c:formatCode>
                <c:ptCount val="3"/>
                <c:pt idx="0">
                  <c:v>0.53897212964908925</c:v>
                </c:pt>
                <c:pt idx="1">
                  <c:v>0.5366725302887877</c:v>
                </c:pt>
                <c:pt idx="2">
                  <c:v>0.48515387217429812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0DA-4769-9A3D-7072622685FB}"/>
            </c:ext>
          </c:extLst>
        </c:ser>
        <c:ser>
          <c:idx val="4"/>
          <c:order val="4"/>
          <c:tx>
            <c:strRef>
              <c:f>'[H - Mineros - Marino-Pulido-Valencia.xlsm]Gráficas'!$GU$67</c:f>
              <c:strCache>
                <c:ptCount val="1"/>
                <c:pt idx="0">
                  <c:v>Intangibles y Valoraciones</c:v>
                </c:pt>
              </c:strCache>
            </c:strRef>
          </c:tx>
          <c:spPr>
            <a:solidFill>
              <a:srgbClr val="EA6B1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057615635787767E-3"/>
                  <c:y val="-6.56063077759651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0DA-4769-9A3D-7072622685FB}"/>
                </c:ext>
              </c:extLst>
            </c:dLbl>
            <c:dLbl>
              <c:idx val="1"/>
              <c:layout>
                <c:manualLayout>
                  <c:x val="0"/>
                  <c:y val="-6.90592713431212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0DA-4769-9A3D-7072622685FB}"/>
                </c:ext>
              </c:extLst>
            </c:dLbl>
            <c:dLbl>
              <c:idx val="2"/>
              <c:layout>
                <c:manualLayout>
                  <c:x val="0"/>
                  <c:y val="-7.94181620445894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0DA-4769-9A3D-7072622685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Marino-Pulido-Valencia.xlsm]Gráficas'!$GV$62:$GX$62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'[H - Mineros - Marino-Pulido-Valencia.xlsm]Gráficas'!$GV$67:$GX$67</c:f>
              <c:numCache>
                <c:formatCode>0.0%</c:formatCode>
                <c:ptCount val="3"/>
                <c:pt idx="0">
                  <c:v>0.190403896744542</c:v>
                </c:pt>
                <c:pt idx="1">
                  <c:v>0.16864272724759904</c:v>
                </c:pt>
                <c:pt idx="2">
                  <c:v>5.6004194144928701E-2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0DA-4769-9A3D-7072622685FB}"/>
            </c:ext>
          </c:extLst>
        </c:ser>
        <c:ser>
          <c:idx val="5"/>
          <c:order val="5"/>
          <c:tx>
            <c:strRef>
              <c:f>'[H - Mineros - Marino-Pulido-Valencia.xlsm]Gráficas'!$GU$68</c:f>
              <c:strCache>
                <c:ptCount val="1"/>
                <c:pt idx="0">
                  <c:v>Otros Activos Largo Plazo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308799044784779E-16"/>
                  <c:y val="-6.90592713431212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40DA-4769-9A3D-7072622685FB}"/>
                </c:ext>
              </c:extLst>
            </c:dLbl>
            <c:dLbl>
              <c:idx val="1"/>
              <c:layout>
                <c:manualLayout>
                  <c:x val="0"/>
                  <c:y val="-6.5606307775965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40DA-4769-9A3D-7072622685FB}"/>
                </c:ext>
              </c:extLst>
            </c:dLbl>
            <c:dLbl>
              <c:idx val="2"/>
              <c:layout>
                <c:manualLayout>
                  <c:x val="0"/>
                  <c:y val="-8.28711256117454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40DA-4769-9A3D-7072622685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Marino-Pulido-Valencia.xlsm]Gráficas'!$GV$62:$GX$62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'[H - Mineros - Marino-Pulido-Valencia.xlsm]Gráficas'!$GV$68:$GX$68</c:f>
              <c:numCache>
                <c:formatCode>0.0%</c:formatCode>
                <c:ptCount val="3"/>
                <c:pt idx="0">
                  <c:v>0.14566475710761553</c:v>
                </c:pt>
                <c:pt idx="1">
                  <c:v>0.1275165673856499</c:v>
                </c:pt>
                <c:pt idx="2">
                  <c:v>0.11305491695469214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0DA-4769-9A3D-7072622685FB}"/>
            </c:ext>
          </c:extLst>
        </c:ser>
        <c:ser>
          <c:idx val="6"/>
          <c:order val="6"/>
          <c:tx>
            <c:strRef>
              <c:f>'[H - Mineros - Marino-Pulido-Valencia.xlsm]Gráficas'!$GU$69</c:f>
              <c:strCache>
                <c:ptCount val="1"/>
                <c:pt idx="0">
                  <c:v>Otros Activos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56063077759651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40DA-4769-9A3D-7072622685FB}"/>
                </c:ext>
              </c:extLst>
            </c:dLbl>
            <c:dLbl>
              <c:idx val="1"/>
              <c:layout>
                <c:manualLayout>
                  <c:x val="0"/>
                  <c:y val="-6.5606307775965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40DA-4769-9A3D-7072622685FB}"/>
                </c:ext>
              </c:extLst>
            </c:dLbl>
            <c:dLbl>
              <c:idx val="2"/>
              <c:layout>
                <c:manualLayout>
                  <c:x val="1.4057615635786737E-3"/>
                  <c:y val="-8.28711256117454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40DA-4769-9A3D-7072622685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Marino-Pulido-Valencia.xlsm]Gráficas'!$GV$62:$GX$62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'[H - Mineros - Marino-Pulido-Valencia.xlsm]Gráficas'!$GV$69:$GX$69</c:f>
              <c:numCache>
                <c:formatCode>0.0%</c:formatCode>
                <c:ptCount val="3"/>
                <c:pt idx="0">
                  <c:v>4.3572189053525681E-2</c:v>
                </c:pt>
                <c:pt idx="1">
                  <c:v>3.5220891181061156E-2</c:v>
                </c:pt>
                <c:pt idx="2">
                  <c:v>0.12293774335725817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0DA-4769-9A3D-7072622685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51769536"/>
        <c:axId val="1351759368"/>
      </c:barChart>
      <c:catAx>
        <c:axId val="135176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1759368"/>
        <c:crosses val="autoZero"/>
        <c:auto val="1"/>
        <c:lblAlgn val="ctr"/>
        <c:lblOffset val="100"/>
        <c:noMultiLvlLbl val="0"/>
      </c:catAx>
      <c:valAx>
        <c:axId val="135175936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176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b="1">
                <a:solidFill>
                  <a:schemeClr val="tx1"/>
                </a:solidFill>
              </a:rPr>
              <a:t>Comparativo</a:t>
            </a:r>
            <a:r>
              <a:rPr lang="es-CO" sz="2400" b="1" baseline="0">
                <a:solidFill>
                  <a:schemeClr val="tx1"/>
                </a:solidFill>
              </a:rPr>
              <a:t> Indicadores DuPont</a:t>
            </a:r>
            <a:endParaRPr lang="es-CO" sz="2400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'Resumen Ejecutivo'!$C$8</c:f>
              <c:strCache>
                <c:ptCount val="1"/>
                <c:pt idx="0">
                  <c:v>Rentabilidad de las Ventas (ROS)</c:v>
                </c:pt>
              </c:strCache>
            </c:strRef>
          </c:tx>
          <c:spPr>
            <a:ln w="28575" cap="rnd">
              <a:solidFill>
                <a:srgbClr val="DFC24D">
                  <a:alpha val="97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FC24D"/>
              </a:solidFill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1.1443448744851376E-3"/>
                  <c:y val="-9.44676864101202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6D-45A1-8FF8-EFB2E64310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'Resumen Ejecutivo'!$H$6:$J$6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'Resumen Ejecutivo'!$H$8:$J$8</c:f>
              <c:numCache>
                <c:formatCode>0.0%</c:formatCode>
                <c:ptCount val="3"/>
                <c:pt idx="0">
                  <c:v>0.12836772568355381</c:v>
                </c:pt>
                <c:pt idx="1">
                  <c:v>0.14788680163257217</c:v>
                </c:pt>
                <c:pt idx="2">
                  <c:v>0.1948210759348859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6D-45A1-8FF8-EFB2E643100B}"/>
            </c:ext>
          </c:extLst>
        </c:ser>
        <c:ser>
          <c:idx val="1"/>
          <c:order val="1"/>
          <c:tx>
            <c:strRef>
              <c:f>'Resumen Ejecutivo'!$C$10</c:f>
              <c:strCache>
                <c:ptCount val="1"/>
                <c:pt idx="0">
                  <c:v>Rentabilidad del Activo Total (ROA)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8CE83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'Resumen Ejecutivo'!$H$6:$J$6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'Resumen Ejecutivo'!$H$10:$J$10</c:f>
              <c:numCache>
                <c:formatCode>0.0%</c:formatCode>
                <c:ptCount val="3"/>
                <c:pt idx="0">
                  <c:v>9.226048532969669E-2</c:v>
                </c:pt>
                <c:pt idx="1">
                  <c:v>0.1167082937928611</c:v>
                </c:pt>
                <c:pt idx="2">
                  <c:v>0.10639252023825971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6D-45A1-8FF8-EFB2E643100B}"/>
            </c:ext>
          </c:extLst>
        </c:ser>
        <c:ser>
          <c:idx val="2"/>
          <c:order val="2"/>
          <c:tx>
            <c:strRef>
              <c:f>'Resumen Ejecutivo'!$C$12</c:f>
              <c:strCache>
                <c:ptCount val="1"/>
                <c:pt idx="0">
                  <c:v>Rentabilidad del Patrimonio (ROE)</c:v>
                </c:pt>
              </c:strCache>
            </c:strRef>
          </c:tx>
          <c:spPr>
            <a:ln w="28575" cap="rnd">
              <a:solidFill>
                <a:srgbClr val="35676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56769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356769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26D-45A1-8FF8-EFB2E643100B}"/>
              </c:ext>
            </c:extLst>
          </c:dPt>
          <c:dLbls>
            <c:dLbl>
              <c:idx val="0"/>
              <c:layout>
                <c:manualLayout>
                  <c:x val="-8.779057163710223E-2"/>
                  <c:y val="-7.6749030669705112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26D-45A1-8FF8-EFB2E643100B}"/>
                </c:ext>
              </c:extLst>
            </c:dLbl>
            <c:dLbl>
              <c:idx val="2"/>
              <c:layout>
                <c:manualLayout>
                  <c:x val="-2.6387246517539768E-2"/>
                  <c:y val="2.017975687586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26D-45A1-8FF8-EFB2E64310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'Resumen Ejecutivo'!$H$6:$J$6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'Resumen Ejecutivo'!$H$12:$J$12</c:f>
              <c:numCache>
                <c:formatCode>0.0%</c:formatCode>
                <c:ptCount val="3"/>
                <c:pt idx="0">
                  <c:v>0.14311867957152441</c:v>
                </c:pt>
                <c:pt idx="1">
                  <c:v>0.17209690974085359</c:v>
                </c:pt>
                <c:pt idx="2">
                  <c:v>0.19129253402268193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26D-45A1-8FF8-EFB2E643100B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9129064"/>
        <c:axId val="759127752"/>
      </c:lineChart>
      <c:catAx>
        <c:axId val="75912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127752"/>
        <c:crosses val="autoZero"/>
        <c:auto val="1"/>
        <c:lblAlgn val="ctr"/>
        <c:lblOffset val="100"/>
        <c:noMultiLvlLbl val="0"/>
      </c:catAx>
      <c:valAx>
        <c:axId val="75912775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129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'[H - Mineros - Marino-Pulido-Valencia.xlsm]Gráficas'!$GU$25</c:f>
              <c:strCache>
                <c:ptCount val="1"/>
                <c:pt idx="0">
                  <c:v>CONCENTRACIÓN DEL ENDEUDAMIENTO</c:v>
                </c:pt>
              </c:strCache>
            </c:strRef>
          </c:tx>
          <c:spPr>
            <a:ln w="28575" cap="rnd">
              <a:solidFill>
                <a:srgbClr val="00444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4442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Marino-Pulido-Valencia.xlsm]Gráficas'!$GV$24:$HB$24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'[H - Mineros - Marino-Pulido-Valencia.xlsm]Gráficas'!$GV$25:$HB$25</c:f>
              <c:numCache>
                <c:formatCode>0.0%</c:formatCode>
                <c:ptCount val="7"/>
                <c:pt idx="0">
                  <c:v>0.73230346000677182</c:v>
                </c:pt>
                <c:pt idx="1">
                  <c:v>0.40818765952492619</c:v>
                </c:pt>
                <c:pt idx="2">
                  <c:v>0.56219483451826546</c:v>
                </c:pt>
                <c:pt idx="3">
                  <c:v>0.34640506354176787</c:v>
                </c:pt>
                <c:pt idx="4">
                  <c:v>0.34960995200807665</c:v>
                </c:pt>
                <c:pt idx="5">
                  <c:v>0.31608200650139934</c:v>
                </c:pt>
                <c:pt idx="6">
                  <c:v>0.49252140092233254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5C-4441-B35F-2CA3A1AF5B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09299016"/>
        <c:axId val="1809294096"/>
      </c:lineChart>
      <c:catAx>
        <c:axId val="180929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294096"/>
        <c:crosses val="autoZero"/>
        <c:auto val="1"/>
        <c:lblAlgn val="ctr"/>
        <c:lblOffset val="100"/>
        <c:noMultiLvlLbl val="0"/>
      </c:catAx>
      <c:valAx>
        <c:axId val="180929409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299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 baseline="0">
                <a:solidFill>
                  <a:schemeClr val="tx1"/>
                </a:solidFill>
              </a:rPr>
              <a:t>FLUJO DE CAJA 2018</a:t>
            </a:r>
            <a:endParaRPr lang="es-CO" sz="16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87400414358718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415042129127578E-2"/>
          <c:y val="0.15853331412773"/>
          <c:w val="0.89476232592108895"/>
          <c:h val="0.69459112804707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'[H - Mineros - Marino-Pulido-Valencia.xlsm]Gráficas'!$GX$27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rgbClr val="446D5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445227722245757E-3"/>
                  <c:y val="9.55437570303711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>
                        <a:solidFill>
                          <a:schemeClr val="tx1"/>
                        </a:solidFill>
                      </a:rPr>
                      <a:t>EBITDA</a:t>
                    </a:r>
                  </a:p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endParaRPr lang="en-US" sz="1100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endParaRPr lang="en-US" sz="1100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endParaRPr lang="en-US" sz="1100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endParaRPr lang="en-US" sz="1100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endParaRPr lang="en-US" sz="1100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fld id="{9FBB2D97-F630-42DF-9818-9E8122BA78EF}" type="VALU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543949054647174E-2"/>
                      <c:h val="0.46906258762339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F17-4DD5-894B-B24B2C2E9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Marino-Pulido-Valencia.xlsm]Gráficas'!$GY$26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'[H - Mineros - Marino-Pulido-Valencia.xlsm]Gráficas'!$GY$27</c:f>
              <c:numCache>
                <c:formatCode>_("$"* #,##0_);_("$"* \(#,##0\);_("$"* "-"_);_(@_)</c:formatCode>
                <c:ptCount val="1"/>
                <c:pt idx="0">
                  <c:v>79041.691514731909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17-4DD5-894B-B24B2C2E9E6A}"/>
            </c:ext>
          </c:extLst>
        </c:ser>
        <c:ser>
          <c:idx val="1"/>
          <c:order val="1"/>
          <c:tx>
            <c:strRef>
              <c:f>'[H - Mineros - Marino-Pulido-Valencia.xlsm]Gráficas'!$GX$28</c:f>
              <c:strCache>
                <c:ptCount val="1"/>
                <c:pt idx="0">
                  <c:v>Impuestos Pagados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847113657872707E-3"/>
                  <c:y val="0.17211392575928006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err="1"/>
                      <a:t>Impuestos</a:t>
                    </a:r>
                    <a:endParaRPr lang="en-US" sz="1400" baseline="0"/>
                  </a:p>
                  <a:p>
                    <a:r>
                      <a:rPr lang="en-US" sz="1400" baseline="0"/>
                      <a:t> </a:t>
                    </a:r>
                    <a:r>
                      <a:rPr lang="en-US" sz="1400" baseline="0" err="1"/>
                      <a:t>Pagados</a:t>
                    </a:r>
                    <a:endParaRPr lang="en-US" sz="1400" baseline="0">
                      <a:solidFill>
                        <a:schemeClr val="bg1"/>
                      </a:solidFill>
                    </a:endParaRPr>
                  </a:p>
                  <a:p>
                    <a:endParaRPr lang="en-US" sz="1400" baseline="0">
                      <a:solidFill>
                        <a:schemeClr val="bg1"/>
                      </a:solidFill>
                    </a:endParaRPr>
                  </a:p>
                  <a:p>
                    <a:endParaRPr lang="en-US" sz="1400" baseline="0">
                      <a:solidFill>
                        <a:schemeClr val="bg1"/>
                      </a:solidFill>
                    </a:endParaRPr>
                  </a:p>
                  <a:p>
                    <a:endParaRPr lang="en-US" sz="1400" baseline="0">
                      <a:solidFill>
                        <a:schemeClr val="bg1"/>
                      </a:solidFill>
                    </a:endParaRPr>
                  </a:p>
                  <a:p>
                    <a:endParaRPr lang="en-US" sz="1400" baseline="0">
                      <a:solidFill>
                        <a:schemeClr val="bg1"/>
                      </a:solidFill>
                    </a:endParaRPr>
                  </a:p>
                  <a:p>
                    <a:fld id="{803862E4-9B46-48B8-9F3B-93A8F0F5007F}" type="VALUE">
                      <a:rPr lang="en-US" sz="1400" b="1" baseline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F17-4DD5-894B-B24B2C2E9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Marino-Pulido-Valencia.xlsm]Gráficas'!$GY$26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'[H - Mineros - Marino-Pulido-Valencia.xlsm]Gráficas'!$GY$28</c:f>
              <c:numCache>
                <c:formatCode>_("$"* #,##0_);_("$"* \(#,##0\);_("$"* "-"_);_(@_)</c:formatCode>
                <c:ptCount val="1"/>
                <c:pt idx="0">
                  <c:v>58170.975921224715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17-4DD5-894B-B24B2C2E9E6A}"/>
            </c:ext>
          </c:extLst>
        </c:ser>
        <c:ser>
          <c:idx val="2"/>
          <c:order val="2"/>
          <c:tx>
            <c:strRef>
              <c:f>'[H - Mineros - Marino-Pulido-Valencia.xlsm]Gráficas'!$GX$29</c:f>
              <c:strCache>
                <c:ptCount val="1"/>
                <c:pt idx="0">
                  <c:v>Inversión en capital</c:v>
                </c:pt>
              </c:strCache>
            </c:strRef>
          </c:tx>
          <c:spPr>
            <a:solidFill>
              <a:srgbClr val="54D45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416226404317904E-3"/>
                  <c:y val="0.21826306001277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 err="1">
                        <a:solidFill>
                          <a:schemeClr val="tx1"/>
                        </a:solidFill>
                      </a:rPr>
                      <a:t>Inversión</a:t>
                    </a:r>
                    <a:r>
                      <a:rPr lang="en-US" sz="1400" b="1" i="0" u="none" strike="noStrike" kern="1200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400" b="1" i="0" u="none" strike="noStrike" kern="1200" baseline="0" err="1">
                        <a:solidFill>
                          <a:schemeClr val="tx1"/>
                        </a:solidFill>
                      </a:rPr>
                      <a:t>en</a:t>
                    </a:r>
                    <a:r>
                      <a:rPr lang="en-US" sz="1400" b="1" i="0" u="none" strike="noStrike" kern="1200" baseline="0">
                        <a:solidFill>
                          <a:schemeClr val="tx1"/>
                        </a:solidFill>
                      </a:rPr>
                      <a:t> Capital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schemeClr val="tx1"/>
                        </a:solidFill>
                      </a:defRPr>
                    </a:pPr>
                    <a:endParaRPr lang="en-US" sz="1400" b="1">
                      <a:solidFill>
                        <a:schemeClr val="tx1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schemeClr val="tx1"/>
                        </a:solidFill>
                      </a:defRPr>
                    </a:pPr>
                    <a:endParaRPr lang="en-US" sz="1400" b="1">
                      <a:solidFill>
                        <a:schemeClr val="tx1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schemeClr val="tx1"/>
                        </a:solidFill>
                      </a:defRPr>
                    </a:pPr>
                    <a:endParaRPr lang="en-US" sz="1400" b="1">
                      <a:solidFill>
                        <a:schemeClr val="tx1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schemeClr val="tx1"/>
                        </a:solidFill>
                      </a:defRPr>
                    </a:pPr>
                    <a:fld id="{04E34F4B-06A6-4D04-853B-BA51B6C23A70}" type="VALUE">
                      <a:rPr lang="en-US" sz="1400" b="1">
                        <a:solidFill>
                          <a:schemeClr val="tx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sz="1400" b="1">
                      <a:solidFill>
                        <a:schemeClr val="tx1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schemeClr val="tx1"/>
                        </a:solidFill>
                      </a:defRPr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84572016936873"/>
                      <c:h val="0.448333742432281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F17-4DD5-894B-B24B2C2E9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Marino-Pulido-Valencia.xlsm]Gráficas'!$GY$26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'[H - Mineros - Marino-Pulido-Valencia.xlsm]Gráficas'!$GY$29</c:f>
              <c:numCache>
                <c:formatCode>_("$"* #,##0_);_("$"* \(#,##0\);_("$"* "-"_);_(@_)</c:formatCode>
                <c:ptCount val="1"/>
                <c:pt idx="0">
                  <c:v>43767.963315748988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17-4DD5-894B-B24B2C2E9E6A}"/>
            </c:ext>
          </c:extLst>
        </c:ser>
        <c:ser>
          <c:idx val="3"/>
          <c:order val="3"/>
          <c:tx>
            <c:strRef>
              <c:f>'[H - Mineros - Marino-Pulido-Valencia.xlsm]Gráficas'!$GX$30</c:f>
              <c:strCache>
                <c:ptCount val="1"/>
                <c:pt idx="0">
                  <c:v>CAPEX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57681011233449E-3"/>
                  <c:y val="0.265544501353550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tx1"/>
                        </a:solidFill>
                      </a:rPr>
                      <a:t>CAPEX</a:t>
                    </a:r>
                    <a:endParaRPr lang="en-US" sz="1400">
                      <a:solidFill>
                        <a:schemeClr val="tx1"/>
                      </a:solidFill>
                    </a:endParaRPr>
                  </a:p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endParaRPr lang="en-US" sz="1400">
                      <a:solidFill>
                        <a:schemeClr val="tx1"/>
                      </a:solidFill>
                    </a:endParaRPr>
                  </a:p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endParaRPr lang="en-US" sz="1400" b="0">
                      <a:solidFill>
                        <a:schemeClr val="tx1"/>
                      </a:solidFill>
                    </a:endParaRPr>
                  </a:p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fld id="{917DB608-9118-43AE-9A9B-A981D8D8AC23}" type="VALUE">
                      <a:rPr lang="en-US" sz="140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80797251184589E-2"/>
                      <c:h val="0.509394154563119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F17-4DD5-894B-B24B2C2E9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Marino-Pulido-Valencia.xlsm]Gráficas'!$GY$26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'[H - Mineros - Marino-Pulido-Valencia.xlsm]Gráficas'!$GY$30</c:f>
              <c:numCache>
                <c:formatCode>_("$"* #,##0_);_("$"* \(#,##0\);_("$"* "-"_);_(@_)</c:formatCode>
                <c:ptCount val="1"/>
                <c:pt idx="0">
                  <c:v>25143.358346135941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17-4DD5-894B-B24B2C2E9E6A}"/>
            </c:ext>
          </c:extLst>
        </c:ser>
        <c:ser>
          <c:idx val="4"/>
          <c:order val="4"/>
          <c:tx>
            <c:strRef>
              <c:f>'[H - Mineros - Marino-Pulido-Valencia.xlsm]Gráficas'!$GX$31</c:f>
              <c:strCache>
                <c:ptCount val="1"/>
                <c:pt idx="0">
                  <c:v>Gasto de Interes</c:v>
                </c:pt>
              </c:strCache>
            </c:strRef>
          </c:tx>
          <c:spPr>
            <a:solidFill>
              <a:srgbClr val="86DEA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506605096792741E-3"/>
                  <c:y val="0.121609132195203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 err="1">
                        <a:solidFill>
                          <a:schemeClr val="tx1"/>
                        </a:solidFill>
                      </a:rPr>
                      <a:t>Gasto</a:t>
                    </a:r>
                    <a:r>
                      <a:rPr lang="en-US" sz="1400" b="1" i="0" u="none" strike="noStrike" kern="1200" baseline="0">
                        <a:solidFill>
                          <a:schemeClr val="tx1"/>
                        </a:solidFill>
                      </a:rPr>
                      <a:t> de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sz="1400" b="1" i="0" u="none" strike="noStrike" kern="1200" baseline="0" err="1">
                        <a:solidFill>
                          <a:schemeClr val="tx1"/>
                        </a:solidFill>
                      </a:rPr>
                      <a:t>Interés</a:t>
                    </a:r>
                    <a:endParaRPr lang="en-US" b="1">
                      <a:solidFill>
                        <a:schemeClr val="tx1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schemeClr val="tx1"/>
                        </a:solidFill>
                      </a:defRPr>
                    </a:pPr>
                    <a:endParaRPr lang="en-US" b="1">
                      <a:solidFill>
                        <a:schemeClr val="tx1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schemeClr val="tx1"/>
                        </a:solidFill>
                      </a:defRPr>
                    </a:pPr>
                    <a:endParaRPr lang="en-US" b="1">
                      <a:solidFill>
                        <a:schemeClr val="tx1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schemeClr val="tx1"/>
                        </a:solidFill>
                      </a:defRPr>
                    </a:pPr>
                    <a:fld id="{73EAC7A0-C5FB-4C8A-8952-82AED40FE71D}" type="VALUE">
                      <a:rPr lang="en-US" sz="1400" b="1">
                        <a:solidFill>
                          <a:schemeClr val="tx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F17-4DD5-894B-B24B2C2E9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Marino-Pulido-Valencia.xlsm]Gráficas'!$GY$26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'[H - Mineros - Marino-Pulido-Valencia.xlsm]Gráficas'!$GY$31</c:f>
              <c:numCache>
                <c:formatCode>_("$"* #,##0_);_("$"* \(#,##0\);_("$"* "-"_);_(@_)</c:formatCode>
                <c:ptCount val="1"/>
                <c:pt idx="0">
                  <c:v>21233.053245743602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F17-4DD5-894B-B24B2C2E9E6A}"/>
            </c:ext>
          </c:extLst>
        </c:ser>
        <c:ser>
          <c:idx val="5"/>
          <c:order val="5"/>
          <c:tx>
            <c:strRef>
              <c:f>'[H - Mineros - Marino-Pulido-Valencia.xlsm]Gráficas'!$GX$32</c:f>
              <c:strCache>
                <c:ptCount val="1"/>
                <c:pt idx="0">
                  <c:v>PCDFLP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473037034789739E-3"/>
                  <c:y val="0.243547217950866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</a:rPr>
                      <a:t>PCDFLP</a:t>
                    </a:r>
                  </a:p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endParaRPr lang="en-US" sz="1400">
                      <a:solidFill>
                        <a:schemeClr val="tx1"/>
                      </a:solidFill>
                    </a:endParaRPr>
                  </a:p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fld id="{5E013042-808B-471E-A127-7CA1411D07D8}" type="VALUE">
                      <a:rPr lang="en-US" sz="140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293076804673724E-2"/>
                      <c:h val="0.493003673071637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F17-4DD5-894B-B24B2C2E9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Marino-Pulido-Valencia.xlsm]Gráficas'!$GY$26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'[H - Mineros - Marino-Pulido-Valencia.xlsm]Gráficas'!$GY$32</c:f>
              <c:numCache>
                <c:formatCode>_("$"* #,##0_);_("$"* \(#,##0\);_("$"* "-"_);_(@_)</c:formatCode>
                <c:ptCount val="1"/>
                <c:pt idx="0">
                  <c:v>1349.9843942934895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F17-4DD5-894B-B24B2C2E9E6A}"/>
            </c:ext>
          </c:extLst>
        </c:ser>
        <c:ser>
          <c:idx val="6"/>
          <c:order val="6"/>
          <c:tx>
            <c:strRef>
              <c:f>'[H - Mineros - Marino-Pulido-Valencia.xlsm]Gráficas'!$GX$33</c:f>
              <c:strCache>
                <c:ptCount val="1"/>
                <c:pt idx="0">
                  <c:v>Dividendos Pagados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7648200038584235E-3"/>
                  <c:y val="0.21478371203599558"/>
                </c:manualLayout>
              </c:layout>
              <c:tx>
                <c:rich>
                  <a:bodyPr/>
                  <a:lstStyle/>
                  <a:p>
                    <a:r>
                      <a:rPr lang="en-US" sz="1400" err="1"/>
                      <a:t>Dividendos</a:t>
                    </a:r>
                    <a:endParaRPr lang="en-US" sz="1400"/>
                  </a:p>
                  <a:p>
                    <a:r>
                      <a:rPr lang="en-US" sz="1400" baseline="0" err="1"/>
                      <a:t>Pagados</a:t>
                    </a:r>
                    <a:endParaRPr lang="en-US" sz="1400" baseline="0"/>
                  </a:p>
                  <a:p>
                    <a:endParaRPr lang="en-US" sz="1400" baseline="0"/>
                  </a:p>
                  <a:p>
                    <a:fld id="{37EA0EF5-AB8E-4F41-8A0F-3AE2DAB64887}" type="VALUE">
                      <a:rPr lang="en-US" sz="1400" smtClean="0"/>
                      <a:pPr/>
                      <a:t>[VALOR]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F17-4DD5-894B-B24B2C2E9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 - Mineros - Marino-Pulido-Valencia.xlsm]Gráficas'!$GY$26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'[H - Mineros - Marino-Pulido-Valencia.xlsm]Gráficas'!$GY$33</c:f>
              <c:numCache>
                <c:formatCode>_("$"* #,##0_);_("$"* \(#,##0\);_("$"* "-"_);_(@_)</c:formatCode>
                <c:ptCount val="1"/>
                <c:pt idx="0">
                  <c:v>-11256.420713791747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F17-4DD5-894B-B24B2C2E9E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5914208"/>
        <c:axId val="1345922408"/>
      </c:barChart>
      <c:catAx>
        <c:axId val="1345914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5922408"/>
        <c:crosses val="autoZero"/>
        <c:auto val="1"/>
        <c:lblAlgn val="ctr"/>
        <c:lblOffset val="100"/>
        <c:noMultiLvlLbl val="0"/>
      </c:catAx>
      <c:valAx>
        <c:axId val="1345922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/>
                  <a:t>Cifras</a:t>
                </a:r>
                <a:r>
                  <a:rPr lang="es-CO" sz="1400" baseline="0"/>
                  <a:t> en USD Miles </a:t>
                </a:r>
                <a:endParaRPr lang="es-CO" sz="1400"/>
              </a:p>
            </c:rich>
          </c:tx>
          <c:layout>
            <c:manualLayout>
              <c:xMode val="edge"/>
              <c:yMode val="edge"/>
              <c:x val="7.1656189403948523E-2"/>
              <c:y val="0.276456460404143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9142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2556B-005E-401E-8A1D-8B2A5C2789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0927B3-1EA1-402D-819D-7AF08BE53A47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 dirty="0"/>
            <a:t>Benchmark Industria</a:t>
          </a:r>
          <a:endParaRPr lang="es-CO" sz="2300" b="1" dirty="0"/>
        </a:p>
      </dgm:t>
    </dgm:pt>
    <dgm:pt modelId="{613F5C9B-8FED-476D-A5A8-EF3D12B58CAD}" type="parTrans" cxnId="{594BD50E-543A-4E0B-9A1D-11B6D98893CE}">
      <dgm:prSet/>
      <dgm:spPr/>
      <dgm:t>
        <a:bodyPr/>
        <a:lstStyle/>
        <a:p>
          <a:endParaRPr lang="es-CO"/>
        </a:p>
      </dgm:t>
    </dgm:pt>
    <dgm:pt modelId="{14ABA858-804B-4C72-BB8C-7E7E47B9BB50}" type="sibTrans" cxnId="{594BD50E-543A-4E0B-9A1D-11B6D98893CE}">
      <dgm:prSet/>
      <dgm:spPr/>
      <dgm:t>
        <a:bodyPr/>
        <a:lstStyle/>
        <a:p>
          <a:endParaRPr lang="es-CO"/>
        </a:p>
      </dgm:t>
    </dgm:pt>
    <dgm:pt modelId="{A1CD4A46-95BC-43C5-9BB4-1C2F6512F4A6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 dirty="0" smtClean="0">
              <a:solidFill>
                <a:schemeClr val="bg1"/>
              </a:solidFill>
            </a:rPr>
            <a:t>F. Macroeconómicos</a:t>
          </a:r>
          <a:r>
            <a:rPr lang="es-CO" sz="2000" b="1" dirty="0" smtClean="0">
              <a:solidFill>
                <a:srgbClr val="356769"/>
              </a:solidFill>
            </a:rPr>
            <a:t> </a:t>
          </a:r>
          <a:endParaRPr lang="es-CO" sz="2000" b="1" dirty="0">
            <a:solidFill>
              <a:srgbClr val="356769"/>
            </a:solidFill>
          </a:endParaRPr>
        </a:p>
      </dgm:t>
    </dgm:pt>
    <dgm:pt modelId="{F0156968-52E9-4DC0-A654-FB874BB47CDE}" type="parTrans" cxnId="{221C29DA-2EFB-4113-9F39-F473833F3F0E}">
      <dgm:prSet/>
      <dgm:spPr/>
      <dgm:t>
        <a:bodyPr/>
        <a:lstStyle/>
        <a:p>
          <a:endParaRPr lang="es-CO"/>
        </a:p>
      </dgm:t>
    </dgm:pt>
    <dgm:pt modelId="{5B6AA743-0275-4D2C-AF24-61AEA8C6A817}" type="sibTrans" cxnId="{221C29DA-2EFB-4113-9F39-F473833F3F0E}">
      <dgm:prSet/>
      <dgm:spPr/>
      <dgm:t>
        <a:bodyPr/>
        <a:lstStyle/>
        <a:p>
          <a:endParaRPr lang="es-CO"/>
        </a:p>
      </dgm:t>
    </dgm:pt>
    <dgm:pt modelId="{395B18A1-5FA4-47D3-A298-ECCC1A1E9464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>
              <a:solidFill>
                <a:schemeClr val="bg1"/>
              </a:solidFill>
            </a:rPr>
            <a:t>Análisis Financiero </a:t>
          </a:r>
        </a:p>
      </dgm:t>
    </dgm:pt>
    <dgm:pt modelId="{EB1BEF6F-DFF2-4EBF-BF5F-66982A13B167}" type="parTrans" cxnId="{ED623F88-1ADC-4B53-9E84-053AC2881014}">
      <dgm:prSet/>
      <dgm:spPr/>
      <dgm:t>
        <a:bodyPr/>
        <a:lstStyle/>
        <a:p>
          <a:endParaRPr lang="es-CO"/>
        </a:p>
      </dgm:t>
    </dgm:pt>
    <dgm:pt modelId="{94C2E76A-A948-427E-A470-D2994F7EDD5C}" type="sibTrans" cxnId="{ED623F88-1ADC-4B53-9E84-053AC2881014}">
      <dgm:prSet/>
      <dgm:spPr/>
      <dgm:t>
        <a:bodyPr/>
        <a:lstStyle/>
        <a:p>
          <a:endParaRPr lang="es-CO"/>
        </a:p>
      </dgm:t>
    </dgm:pt>
    <dgm:pt modelId="{8131615B-2022-4AB3-863A-42E57B3E25B9}">
      <dgm:prSet phldrT="[Texto]" custT="1"/>
      <dgm:spPr>
        <a:solidFill>
          <a:schemeClr val="bg1"/>
        </a:solidFill>
        <a:ln w="3175">
          <a:solidFill>
            <a:srgbClr val="446D5D"/>
          </a:solidFill>
        </a:ln>
      </dgm:spPr>
      <dgm:t>
        <a:bodyPr/>
        <a:lstStyle/>
        <a:p>
          <a:r>
            <a:rPr lang="es-CO" sz="2000" b="1">
              <a:ln>
                <a:noFill/>
              </a:ln>
              <a:solidFill>
                <a:srgbClr val="356769"/>
              </a:solidFill>
            </a:rPr>
            <a:t>Conclusiones</a:t>
          </a:r>
          <a:r>
            <a:rPr lang="es-CO" sz="2400" b="1"/>
            <a:t> </a:t>
          </a:r>
        </a:p>
      </dgm:t>
    </dgm:pt>
    <dgm:pt modelId="{456CAA3B-19B1-43A4-A288-41D2EB6C412A}" type="parTrans" cxnId="{96F47AEC-0258-4DFF-B445-EA8BBC734541}">
      <dgm:prSet/>
      <dgm:spPr/>
      <dgm:t>
        <a:bodyPr/>
        <a:lstStyle/>
        <a:p>
          <a:endParaRPr lang="es-CO"/>
        </a:p>
      </dgm:t>
    </dgm:pt>
    <dgm:pt modelId="{9B794DA7-E3E7-4D0B-8380-4A4BC4290A1F}" type="sibTrans" cxnId="{96F47AEC-0258-4DFF-B445-EA8BBC734541}">
      <dgm:prSet/>
      <dgm:spPr/>
      <dgm:t>
        <a:bodyPr/>
        <a:lstStyle/>
        <a:p>
          <a:endParaRPr lang="es-CO"/>
        </a:p>
      </dgm:t>
    </dgm:pt>
    <dgm:pt modelId="{B44D7FC1-A879-42E5-94A5-56EB312BD03A}" type="pres">
      <dgm:prSet presAssocID="{0C62556B-005E-401E-8A1D-8B2A5C278985}" presName="Name0" presStyleCnt="0">
        <dgm:presLayoutVars>
          <dgm:dir/>
          <dgm:animLvl val="lvl"/>
          <dgm:resizeHandles val="exact"/>
        </dgm:presLayoutVars>
      </dgm:prSet>
      <dgm:spPr/>
    </dgm:pt>
    <dgm:pt modelId="{979B5685-FF42-436C-8772-7E0C1C246C32}" type="pres">
      <dgm:prSet presAssocID="{590927B3-1EA1-402D-819D-7AF08BE53A47}" presName="parTxOnly" presStyleLbl="node1" presStyleIdx="0" presStyleCnt="4" custLinFactNeighborX="-1718" custLinFactNeighborY="5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29BCC9-6199-40FF-BCBA-97AE1CC3B8B8}" type="pres">
      <dgm:prSet presAssocID="{14ABA858-804B-4C72-BB8C-7E7E47B9BB50}" presName="parTxOnlySpace" presStyleCnt="0"/>
      <dgm:spPr/>
    </dgm:pt>
    <dgm:pt modelId="{2FB29F96-5389-4018-B00D-3605C9CDF246}" type="pres">
      <dgm:prSet presAssocID="{A1CD4A46-95BC-43C5-9BB4-1C2F6512F4A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842E1D-F582-42EE-A5A4-4326711447AC}" type="pres">
      <dgm:prSet presAssocID="{5B6AA743-0275-4D2C-AF24-61AEA8C6A817}" presName="parTxOnlySpace" presStyleCnt="0"/>
      <dgm:spPr/>
    </dgm:pt>
    <dgm:pt modelId="{E061BC98-C4C8-47DE-B697-2B45616F7D0F}" type="pres">
      <dgm:prSet presAssocID="{395B18A1-5FA4-47D3-A298-ECCC1A1E946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248639-DA61-40CE-9FDB-279EB025464B}" type="pres">
      <dgm:prSet presAssocID="{94C2E76A-A948-427E-A470-D2994F7EDD5C}" presName="parTxOnlySpace" presStyleCnt="0"/>
      <dgm:spPr/>
    </dgm:pt>
    <dgm:pt modelId="{589191FE-2738-49B5-A025-5974B4D2E83F}" type="pres">
      <dgm:prSet presAssocID="{8131615B-2022-4AB3-863A-42E57B3E25B9}" presName="parTxOnly" presStyleLbl="node1" presStyleIdx="3" presStyleCnt="4" custLinFactNeighborX="21536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1C29DA-2EFB-4113-9F39-F473833F3F0E}" srcId="{0C62556B-005E-401E-8A1D-8B2A5C278985}" destId="{A1CD4A46-95BC-43C5-9BB4-1C2F6512F4A6}" srcOrd="1" destOrd="0" parTransId="{F0156968-52E9-4DC0-A654-FB874BB47CDE}" sibTransId="{5B6AA743-0275-4D2C-AF24-61AEA8C6A817}"/>
    <dgm:cxn modelId="{A82A18B8-FD2A-4D59-AEAD-91BE67103A01}" type="presOf" srcId="{A1CD4A46-95BC-43C5-9BB4-1C2F6512F4A6}" destId="{2FB29F96-5389-4018-B00D-3605C9CDF246}" srcOrd="0" destOrd="0" presId="urn:microsoft.com/office/officeart/2005/8/layout/chevron1"/>
    <dgm:cxn modelId="{3F733664-6A6B-4FEC-B012-E35547167901}" type="presOf" srcId="{395B18A1-5FA4-47D3-A298-ECCC1A1E9464}" destId="{E061BC98-C4C8-47DE-B697-2B45616F7D0F}" srcOrd="0" destOrd="0" presId="urn:microsoft.com/office/officeart/2005/8/layout/chevron1"/>
    <dgm:cxn modelId="{ED623F88-1ADC-4B53-9E84-053AC2881014}" srcId="{0C62556B-005E-401E-8A1D-8B2A5C278985}" destId="{395B18A1-5FA4-47D3-A298-ECCC1A1E9464}" srcOrd="2" destOrd="0" parTransId="{EB1BEF6F-DFF2-4EBF-BF5F-66982A13B167}" sibTransId="{94C2E76A-A948-427E-A470-D2994F7EDD5C}"/>
    <dgm:cxn modelId="{F22D6718-BCD4-4039-A0C5-4134F03CCFD8}" type="presOf" srcId="{590927B3-1EA1-402D-819D-7AF08BE53A47}" destId="{979B5685-FF42-436C-8772-7E0C1C246C32}" srcOrd="0" destOrd="0" presId="urn:microsoft.com/office/officeart/2005/8/layout/chevron1"/>
    <dgm:cxn modelId="{E277BE94-EAAB-4063-88A1-3E86DE1E373A}" type="presOf" srcId="{0C62556B-005E-401E-8A1D-8B2A5C278985}" destId="{B44D7FC1-A879-42E5-94A5-56EB312BD03A}" srcOrd="0" destOrd="0" presId="urn:microsoft.com/office/officeart/2005/8/layout/chevron1"/>
    <dgm:cxn modelId="{594BD50E-543A-4E0B-9A1D-11B6D98893CE}" srcId="{0C62556B-005E-401E-8A1D-8B2A5C278985}" destId="{590927B3-1EA1-402D-819D-7AF08BE53A47}" srcOrd="0" destOrd="0" parTransId="{613F5C9B-8FED-476D-A5A8-EF3D12B58CAD}" sibTransId="{14ABA858-804B-4C72-BB8C-7E7E47B9BB50}"/>
    <dgm:cxn modelId="{96F47AEC-0258-4DFF-B445-EA8BBC734541}" srcId="{0C62556B-005E-401E-8A1D-8B2A5C278985}" destId="{8131615B-2022-4AB3-863A-42E57B3E25B9}" srcOrd="3" destOrd="0" parTransId="{456CAA3B-19B1-43A4-A288-41D2EB6C412A}" sibTransId="{9B794DA7-E3E7-4D0B-8380-4A4BC4290A1F}"/>
    <dgm:cxn modelId="{4393F8A7-B78C-4D91-AB24-CD697A8D1A81}" type="presOf" srcId="{8131615B-2022-4AB3-863A-42E57B3E25B9}" destId="{589191FE-2738-49B5-A025-5974B4D2E83F}" srcOrd="0" destOrd="0" presId="urn:microsoft.com/office/officeart/2005/8/layout/chevron1"/>
    <dgm:cxn modelId="{69561E87-E90B-43C0-AF28-74750EC6EA4D}" type="presParOf" srcId="{B44D7FC1-A879-42E5-94A5-56EB312BD03A}" destId="{979B5685-FF42-436C-8772-7E0C1C246C32}" srcOrd="0" destOrd="0" presId="urn:microsoft.com/office/officeart/2005/8/layout/chevron1"/>
    <dgm:cxn modelId="{AC08E263-0F6E-4CA3-B31E-097EEDDA0FC5}" type="presParOf" srcId="{B44D7FC1-A879-42E5-94A5-56EB312BD03A}" destId="{3029BCC9-6199-40FF-BCBA-97AE1CC3B8B8}" srcOrd="1" destOrd="0" presId="urn:microsoft.com/office/officeart/2005/8/layout/chevron1"/>
    <dgm:cxn modelId="{BC8FEE37-9C1E-4E6C-8D81-81A68BEEA02D}" type="presParOf" srcId="{B44D7FC1-A879-42E5-94A5-56EB312BD03A}" destId="{2FB29F96-5389-4018-B00D-3605C9CDF246}" srcOrd="2" destOrd="0" presId="urn:microsoft.com/office/officeart/2005/8/layout/chevron1"/>
    <dgm:cxn modelId="{72138097-2950-4CB2-A267-6306DAC91520}" type="presParOf" srcId="{B44D7FC1-A879-42E5-94A5-56EB312BD03A}" destId="{8B842E1D-F582-42EE-A5A4-4326711447AC}" srcOrd="3" destOrd="0" presId="urn:microsoft.com/office/officeart/2005/8/layout/chevron1"/>
    <dgm:cxn modelId="{36179B94-DE05-4174-8E9D-E8BF8C7FD367}" type="presParOf" srcId="{B44D7FC1-A879-42E5-94A5-56EB312BD03A}" destId="{E061BC98-C4C8-47DE-B697-2B45616F7D0F}" srcOrd="4" destOrd="0" presId="urn:microsoft.com/office/officeart/2005/8/layout/chevron1"/>
    <dgm:cxn modelId="{52A3DFBE-6225-4FA6-8E10-198FD74FE161}" type="presParOf" srcId="{B44D7FC1-A879-42E5-94A5-56EB312BD03A}" destId="{D5248639-DA61-40CE-9FDB-279EB025464B}" srcOrd="5" destOrd="0" presId="urn:microsoft.com/office/officeart/2005/8/layout/chevron1"/>
    <dgm:cxn modelId="{E64AB4DA-6B49-469A-81B3-F54EBDCE6716}" type="presParOf" srcId="{B44D7FC1-A879-42E5-94A5-56EB312BD03A}" destId="{589191FE-2738-49B5-A025-5974B4D2E83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62556B-005E-401E-8A1D-8B2A5C2789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0927B3-1EA1-402D-819D-7AF08BE53A47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 dirty="0"/>
            <a:t>Benchmark Industria</a:t>
          </a:r>
          <a:endParaRPr lang="es-CO" sz="2300" b="1" dirty="0"/>
        </a:p>
      </dgm:t>
    </dgm:pt>
    <dgm:pt modelId="{613F5C9B-8FED-476D-A5A8-EF3D12B58CAD}" type="parTrans" cxnId="{594BD50E-543A-4E0B-9A1D-11B6D98893CE}">
      <dgm:prSet/>
      <dgm:spPr/>
      <dgm:t>
        <a:bodyPr/>
        <a:lstStyle/>
        <a:p>
          <a:endParaRPr lang="es-CO"/>
        </a:p>
      </dgm:t>
    </dgm:pt>
    <dgm:pt modelId="{14ABA858-804B-4C72-BB8C-7E7E47B9BB50}" type="sibTrans" cxnId="{594BD50E-543A-4E0B-9A1D-11B6D98893CE}">
      <dgm:prSet/>
      <dgm:spPr/>
      <dgm:t>
        <a:bodyPr/>
        <a:lstStyle/>
        <a:p>
          <a:endParaRPr lang="es-CO"/>
        </a:p>
      </dgm:t>
    </dgm:pt>
    <dgm:pt modelId="{A1CD4A46-95BC-43C5-9BB4-1C2F6512F4A6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 dirty="0" smtClean="0">
              <a:solidFill>
                <a:schemeClr val="bg1"/>
              </a:solidFill>
            </a:rPr>
            <a:t>F. Macroeconómicos</a:t>
          </a:r>
          <a:r>
            <a:rPr lang="es-CO" sz="2000" b="1" dirty="0" smtClean="0">
              <a:solidFill>
                <a:srgbClr val="356769"/>
              </a:solidFill>
            </a:rPr>
            <a:t> </a:t>
          </a:r>
          <a:endParaRPr lang="es-CO" sz="2000" b="1" dirty="0">
            <a:solidFill>
              <a:srgbClr val="356769"/>
            </a:solidFill>
          </a:endParaRPr>
        </a:p>
      </dgm:t>
    </dgm:pt>
    <dgm:pt modelId="{F0156968-52E9-4DC0-A654-FB874BB47CDE}" type="parTrans" cxnId="{221C29DA-2EFB-4113-9F39-F473833F3F0E}">
      <dgm:prSet/>
      <dgm:spPr/>
      <dgm:t>
        <a:bodyPr/>
        <a:lstStyle/>
        <a:p>
          <a:endParaRPr lang="es-CO"/>
        </a:p>
      </dgm:t>
    </dgm:pt>
    <dgm:pt modelId="{5B6AA743-0275-4D2C-AF24-61AEA8C6A817}" type="sibTrans" cxnId="{221C29DA-2EFB-4113-9F39-F473833F3F0E}">
      <dgm:prSet/>
      <dgm:spPr/>
      <dgm:t>
        <a:bodyPr/>
        <a:lstStyle/>
        <a:p>
          <a:endParaRPr lang="es-CO"/>
        </a:p>
      </dgm:t>
    </dgm:pt>
    <dgm:pt modelId="{395B18A1-5FA4-47D3-A298-ECCC1A1E9464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>
              <a:solidFill>
                <a:schemeClr val="bg1"/>
              </a:solidFill>
            </a:rPr>
            <a:t>Análisis Financiero </a:t>
          </a:r>
        </a:p>
      </dgm:t>
    </dgm:pt>
    <dgm:pt modelId="{EB1BEF6F-DFF2-4EBF-BF5F-66982A13B167}" type="parTrans" cxnId="{ED623F88-1ADC-4B53-9E84-053AC2881014}">
      <dgm:prSet/>
      <dgm:spPr/>
      <dgm:t>
        <a:bodyPr/>
        <a:lstStyle/>
        <a:p>
          <a:endParaRPr lang="es-CO"/>
        </a:p>
      </dgm:t>
    </dgm:pt>
    <dgm:pt modelId="{94C2E76A-A948-427E-A470-D2994F7EDD5C}" type="sibTrans" cxnId="{ED623F88-1ADC-4B53-9E84-053AC2881014}">
      <dgm:prSet/>
      <dgm:spPr/>
      <dgm:t>
        <a:bodyPr/>
        <a:lstStyle/>
        <a:p>
          <a:endParaRPr lang="es-CO"/>
        </a:p>
      </dgm:t>
    </dgm:pt>
    <dgm:pt modelId="{8131615B-2022-4AB3-863A-42E57B3E25B9}">
      <dgm:prSet phldrT="[Texto]" custT="1"/>
      <dgm:spPr>
        <a:solidFill>
          <a:schemeClr val="bg1"/>
        </a:solidFill>
        <a:ln w="3175">
          <a:solidFill>
            <a:srgbClr val="446D5D"/>
          </a:solidFill>
        </a:ln>
      </dgm:spPr>
      <dgm:t>
        <a:bodyPr/>
        <a:lstStyle/>
        <a:p>
          <a:r>
            <a:rPr lang="es-CO" sz="2000" b="1">
              <a:ln>
                <a:noFill/>
              </a:ln>
              <a:solidFill>
                <a:srgbClr val="356769"/>
              </a:solidFill>
            </a:rPr>
            <a:t>Conclusiones</a:t>
          </a:r>
          <a:r>
            <a:rPr lang="es-CO" sz="2400" b="1"/>
            <a:t> </a:t>
          </a:r>
        </a:p>
      </dgm:t>
    </dgm:pt>
    <dgm:pt modelId="{456CAA3B-19B1-43A4-A288-41D2EB6C412A}" type="parTrans" cxnId="{96F47AEC-0258-4DFF-B445-EA8BBC734541}">
      <dgm:prSet/>
      <dgm:spPr/>
      <dgm:t>
        <a:bodyPr/>
        <a:lstStyle/>
        <a:p>
          <a:endParaRPr lang="es-CO"/>
        </a:p>
      </dgm:t>
    </dgm:pt>
    <dgm:pt modelId="{9B794DA7-E3E7-4D0B-8380-4A4BC4290A1F}" type="sibTrans" cxnId="{96F47AEC-0258-4DFF-B445-EA8BBC734541}">
      <dgm:prSet/>
      <dgm:spPr/>
      <dgm:t>
        <a:bodyPr/>
        <a:lstStyle/>
        <a:p>
          <a:endParaRPr lang="es-CO"/>
        </a:p>
      </dgm:t>
    </dgm:pt>
    <dgm:pt modelId="{B44D7FC1-A879-42E5-94A5-56EB312BD03A}" type="pres">
      <dgm:prSet presAssocID="{0C62556B-005E-401E-8A1D-8B2A5C278985}" presName="Name0" presStyleCnt="0">
        <dgm:presLayoutVars>
          <dgm:dir/>
          <dgm:animLvl val="lvl"/>
          <dgm:resizeHandles val="exact"/>
        </dgm:presLayoutVars>
      </dgm:prSet>
      <dgm:spPr/>
    </dgm:pt>
    <dgm:pt modelId="{979B5685-FF42-436C-8772-7E0C1C246C32}" type="pres">
      <dgm:prSet presAssocID="{590927B3-1EA1-402D-819D-7AF08BE53A47}" presName="parTxOnly" presStyleLbl="node1" presStyleIdx="0" presStyleCnt="4" custLinFactNeighborX="-1718" custLinFactNeighborY="5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29BCC9-6199-40FF-BCBA-97AE1CC3B8B8}" type="pres">
      <dgm:prSet presAssocID="{14ABA858-804B-4C72-BB8C-7E7E47B9BB50}" presName="parTxOnlySpace" presStyleCnt="0"/>
      <dgm:spPr/>
    </dgm:pt>
    <dgm:pt modelId="{2FB29F96-5389-4018-B00D-3605C9CDF246}" type="pres">
      <dgm:prSet presAssocID="{A1CD4A46-95BC-43C5-9BB4-1C2F6512F4A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842E1D-F582-42EE-A5A4-4326711447AC}" type="pres">
      <dgm:prSet presAssocID="{5B6AA743-0275-4D2C-AF24-61AEA8C6A817}" presName="parTxOnlySpace" presStyleCnt="0"/>
      <dgm:spPr/>
    </dgm:pt>
    <dgm:pt modelId="{E061BC98-C4C8-47DE-B697-2B45616F7D0F}" type="pres">
      <dgm:prSet presAssocID="{395B18A1-5FA4-47D3-A298-ECCC1A1E946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248639-DA61-40CE-9FDB-279EB025464B}" type="pres">
      <dgm:prSet presAssocID="{94C2E76A-A948-427E-A470-D2994F7EDD5C}" presName="parTxOnlySpace" presStyleCnt="0"/>
      <dgm:spPr/>
    </dgm:pt>
    <dgm:pt modelId="{589191FE-2738-49B5-A025-5974B4D2E83F}" type="pres">
      <dgm:prSet presAssocID="{8131615B-2022-4AB3-863A-42E57B3E25B9}" presName="parTxOnly" presStyleLbl="node1" presStyleIdx="3" presStyleCnt="4" custLinFactNeighborX="21536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1C29DA-2EFB-4113-9F39-F473833F3F0E}" srcId="{0C62556B-005E-401E-8A1D-8B2A5C278985}" destId="{A1CD4A46-95BC-43C5-9BB4-1C2F6512F4A6}" srcOrd="1" destOrd="0" parTransId="{F0156968-52E9-4DC0-A654-FB874BB47CDE}" sibTransId="{5B6AA743-0275-4D2C-AF24-61AEA8C6A817}"/>
    <dgm:cxn modelId="{A82A18B8-FD2A-4D59-AEAD-91BE67103A01}" type="presOf" srcId="{A1CD4A46-95BC-43C5-9BB4-1C2F6512F4A6}" destId="{2FB29F96-5389-4018-B00D-3605C9CDF246}" srcOrd="0" destOrd="0" presId="urn:microsoft.com/office/officeart/2005/8/layout/chevron1"/>
    <dgm:cxn modelId="{3F733664-6A6B-4FEC-B012-E35547167901}" type="presOf" srcId="{395B18A1-5FA4-47D3-A298-ECCC1A1E9464}" destId="{E061BC98-C4C8-47DE-B697-2B45616F7D0F}" srcOrd="0" destOrd="0" presId="urn:microsoft.com/office/officeart/2005/8/layout/chevron1"/>
    <dgm:cxn modelId="{ED623F88-1ADC-4B53-9E84-053AC2881014}" srcId="{0C62556B-005E-401E-8A1D-8B2A5C278985}" destId="{395B18A1-5FA4-47D3-A298-ECCC1A1E9464}" srcOrd="2" destOrd="0" parTransId="{EB1BEF6F-DFF2-4EBF-BF5F-66982A13B167}" sibTransId="{94C2E76A-A948-427E-A470-D2994F7EDD5C}"/>
    <dgm:cxn modelId="{F22D6718-BCD4-4039-A0C5-4134F03CCFD8}" type="presOf" srcId="{590927B3-1EA1-402D-819D-7AF08BE53A47}" destId="{979B5685-FF42-436C-8772-7E0C1C246C32}" srcOrd="0" destOrd="0" presId="urn:microsoft.com/office/officeart/2005/8/layout/chevron1"/>
    <dgm:cxn modelId="{E277BE94-EAAB-4063-88A1-3E86DE1E373A}" type="presOf" srcId="{0C62556B-005E-401E-8A1D-8B2A5C278985}" destId="{B44D7FC1-A879-42E5-94A5-56EB312BD03A}" srcOrd="0" destOrd="0" presId="urn:microsoft.com/office/officeart/2005/8/layout/chevron1"/>
    <dgm:cxn modelId="{594BD50E-543A-4E0B-9A1D-11B6D98893CE}" srcId="{0C62556B-005E-401E-8A1D-8B2A5C278985}" destId="{590927B3-1EA1-402D-819D-7AF08BE53A47}" srcOrd="0" destOrd="0" parTransId="{613F5C9B-8FED-476D-A5A8-EF3D12B58CAD}" sibTransId="{14ABA858-804B-4C72-BB8C-7E7E47B9BB50}"/>
    <dgm:cxn modelId="{96F47AEC-0258-4DFF-B445-EA8BBC734541}" srcId="{0C62556B-005E-401E-8A1D-8B2A5C278985}" destId="{8131615B-2022-4AB3-863A-42E57B3E25B9}" srcOrd="3" destOrd="0" parTransId="{456CAA3B-19B1-43A4-A288-41D2EB6C412A}" sibTransId="{9B794DA7-E3E7-4D0B-8380-4A4BC4290A1F}"/>
    <dgm:cxn modelId="{4393F8A7-B78C-4D91-AB24-CD697A8D1A81}" type="presOf" srcId="{8131615B-2022-4AB3-863A-42E57B3E25B9}" destId="{589191FE-2738-49B5-A025-5974B4D2E83F}" srcOrd="0" destOrd="0" presId="urn:microsoft.com/office/officeart/2005/8/layout/chevron1"/>
    <dgm:cxn modelId="{69561E87-E90B-43C0-AF28-74750EC6EA4D}" type="presParOf" srcId="{B44D7FC1-A879-42E5-94A5-56EB312BD03A}" destId="{979B5685-FF42-436C-8772-7E0C1C246C32}" srcOrd="0" destOrd="0" presId="urn:microsoft.com/office/officeart/2005/8/layout/chevron1"/>
    <dgm:cxn modelId="{AC08E263-0F6E-4CA3-B31E-097EEDDA0FC5}" type="presParOf" srcId="{B44D7FC1-A879-42E5-94A5-56EB312BD03A}" destId="{3029BCC9-6199-40FF-BCBA-97AE1CC3B8B8}" srcOrd="1" destOrd="0" presId="urn:microsoft.com/office/officeart/2005/8/layout/chevron1"/>
    <dgm:cxn modelId="{BC8FEE37-9C1E-4E6C-8D81-81A68BEEA02D}" type="presParOf" srcId="{B44D7FC1-A879-42E5-94A5-56EB312BD03A}" destId="{2FB29F96-5389-4018-B00D-3605C9CDF246}" srcOrd="2" destOrd="0" presId="urn:microsoft.com/office/officeart/2005/8/layout/chevron1"/>
    <dgm:cxn modelId="{72138097-2950-4CB2-A267-6306DAC91520}" type="presParOf" srcId="{B44D7FC1-A879-42E5-94A5-56EB312BD03A}" destId="{8B842E1D-F582-42EE-A5A4-4326711447AC}" srcOrd="3" destOrd="0" presId="urn:microsoft.com/office/officeart/2005/8/layout/chevron1"/>
    <dgm:cxn modelId="{36179B94-DE05-4174-8E9D-E8BF8C7FD367}" type="presParOf" srcId="{B44D7FC1-A879-42E5-94A5-56EB312BD03A}" destId="{E061BC98-C4C8-47DE-B697-2B45616F7D0F}" srcOrd="4" destOrd="0" presId="urn:microsoft.com/office/officeart/2005/8/layout/chevron1"/>
    <dgm:cxn modelId="{52A3DFBE-6225-4FA6-8E10-198FD74FE161}" type="presParOf" srcId="{B44D7FC1-A879-42E5-94A5-56EB312BD03A}" destId="{D5248639-DA61-40CE-9FDB-279EB025464B}" srcOrd="5" destOrd="0" presId="urn:microsoft.com/office/officeart/2005/8/layout/chevron1"/>
    <dgm:cxn modelId="{E64AB4DA-6B49-469A-81B3-F54EBDCE6716}" type="presParOf" srcId="{B44D7FC1-A879-42E5-94A5-56EB312BD03A}" destId="{589191FE-2738-49B5-A025-5974B4D2E83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62556B-005E-401E-8A1D-8B2A5C2789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0927B3-1EA1-402D-819D-7AF08BE53A47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 dirty="0"/>
            <a:t>Benchmark Industria</a:t>
          </a:r>
          <a:endParaRPr lang="es-CO" sz="2300" b="1" dirty="0"/>
        </a:p>
      </dgm:t>
    </dgm:pt>
    <dgm:pt modelId="{613F5C9B-8FED-476D-A5A8-EF3D12B58CAD}" type="parTrans" cxnId="{594BD50E-543A-4E0B-9A1D-11B6D98893CE}">
      <dgm:prSet/>
      <dgm:spPr/>
      <dgm:t>
        <a:bodyPr/>
        <a:lstStyle/>
        <a:p>
          <a:endParaRPr lang="es-CO"/>
        </a:p>
      </dgm:t>
    </dgm:pt>
    <dgm:pt modelId="{14ABA858-804B-4C72-BB8C-7E7E47B9BB50}" type="sibTrans" cxnId="{594BD50E-543A-4E0B-9A1D-11B6D98893CE}">
      <dgm:prSet/>
      <dgm:spPr/>
      <dgm:t>
        <a:bodyPr/>
        <a:lstStyle/>
        <a:p>
          <a:endParaRPr lang="es-CO"/>
        </a:p>
      </dgm:t>
    </dgm:pt>
    <dgm:pt modelId="{A1CD4A46-95BC-43C5-9BB4-1C2F6512F4A6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 dirty="0" smtClean="0">
              <a:solidFill>
                <a:schemeClr val="bg1"/>
              </a:solidFill>
            </a:rPr>
            <a:t>F. Macroeconómicos</a:t>
          </a:r>
          <a:r>
            <a:rPr lang="es-CO" sz="2000" b="1" dirty="0" smtClean="0">
              <a:solidFill>
                <a:srgbClr val="356769"/>
              </a:solidFill>
            </a:rPr>
            <a:t> </a:t>
          </a:r>
          <a:endParaRPr lang="es-CO" sz="2000" b="1" dirty="0">
            <a:solidFill>
              <a:srgbClr val="356769"/>
            </a:solidFill>
          </a:endParaRPr>
        </a:p>
      </dgm:t>
    </dgm:pt>
    <dgm:pt modelId="{F0156968-52E9-4DC0-A654-FB874BB47CDE}" type="parTrans" cxnId="{221C29DA-2EFB-4113-9F39-F473833F3F0E}">
      <dgm:prSet/>
      <dgm:spPr/>
      <dgm:t>
        <a:bodyPr/>
        <a:lstStyle/>
        <a:p>
          <a:endParaRPr lang="es-CO"/>
        </a:p>
      </dgm:t>
    </dgm:pt>
    <dgm:pt modelId="{5B6AA743-0275-4D2C-AF24-61AEA8C6A817}" type="sibTrans" cxnId="{221C29DA-2EFB-4113-9F39-F473833F3F0E}">
      <dgm:prSet/>
      <dgm:spPr/>
      <dgm:t>
        <a:bodyPr/>
        <a:lstStyle/>
        <a:p>
          <a:endParaRPr lang="es-CO"/>
        </a:p>
      </dgm:t>
    </dgm:pt>
    <dgm:pt modelId="{395B18A1-5FA4-47D3-A298-ECCC1A1E9464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>
              <a:solidFill>
                <a:schemeClr val="bg1"/>
              </a:solidFill>
            </a:rPr>
            <a:t>Análisis Financiero </a:t>
          </a:r>
        </a:p>
      </dgm:t>
    </dgm:pt>
    <dgm:pt modelId="{EB1BEF6F-DFF2-4EBF-BF5F-66982A13B167}" type="parTrans" cxnId="{ED623F88-1ADC-4B53-9E84-053AC2881014}">
      <dgm:prSet/>
      <dgm:spPr/>
      <dgm:t>
        <a:bodyPr/>
        <a:lstStyle/>
        <a:p>
          <a:endParaRPr lang="es-CO"/>
        </a:p>
      </dgm:t>
    </dgm:pt>
    <dgm:pt modelId="{94C2E76A-A948-427E-A470-D2994F7EDD5C}" type="sibTrans" cxnId="{ED623F88-1ADC-4B53-9E84-053AC2881014}">
      <dgm:prSet/>
      <dgm:spPr/>
      <dgm:t>
        <a:bodyPr/>
        <a:lstStyle/>
        <a:p>
          <a:endParaRPr lang="es-CO"/>
        </a:p>
      </dgm:t>
    </dgm:pt>
    <dgm:pt modelId="{8131615B-2022-4AB3-863A-42E57B3E25B9}">
      <dgm:prSet phldrT="[Texto]" custT="1"/>
      <dgm:spPr>
        <a:solidFill>
          <a:schemeClr val="bg1"/>
        </a:solidFill>
        <a:ln w="3175">
          <a:solidFill>
            <a:srgbClr val="446D5D"/>
          </a:solidFill>
        </a:ln>
      </dgm:spPr>
      <dgm:t>
        <a:bodyPr/>
        <a:lstStyle/>
        <a:p>
          <a:r>
            <a:rPr lang="es-CO" sz="2000" b="1">
              <a:ln>
                <a:noFill/>
              </a:ln>
              <a:solidFill>
                <a:srgbClr val="356769"/>
              </a:solidFill>
            </a:rPr>
            <a:t>Conclusiones</a:t>
          </a:r>
          <a:r>
            <a:rPr lang="es-CO" sz="2400" b="1"/>
            <a:t> </a:t>
          </a:r>
        </a:p>
      </dgm:t>
    </dgm:pt>
    <dgm:pt modelId="{456CAA3B-19B1-43A4-A288-41D2EB6C412A}" type="parTrans" cxnId="{96F47AEC-0258-4DFF-B445-EA8BBC734541}">
      <dgm:prSet/>
      <dgm:spPr/>
      <dgm:t>
        <a:bodyPr/>
        <a:lstStyle/>
        <a:p>
          <a:endParaRPr lang="es-CO"/>
        </a:p>
      </dgm:t>
    </dgm:pt>
    <dgm:pt modelId="{9B794DA7-E3E7-4D0B-8380-4A4BC4290A1F}" type="sibTrans" cxnId="{96F47AEC-0258-4DFF-B445-EA8BBC734541}">
      <dgm:prSet/>
      <dgm:spPr/>
      <dgm:t>
        <a:bodyPr/>
        <a:lstStyle/>
        <a:p>
          <a:endParaRPr lang="es-CO"/>
        </a:p>
      </dgm:t>
    </dgm:pt>
    <dgm:pt modelId="{B44D7FC1-A879-42E5-94A5-56EB312BD03A}" type="pres">
      <dgm:prSet presAssocID="{0C62556B-005E-401E-8A1D-8B2A5C278985}" presName="Name0" presStyleCnt="0">
        <dgm:presLayoutVars>
          <dgm:dir/>
          <dgm:animLvl val="lvl"/>
          <dgm:resizeHandles val="exact"/>
        </dgm:presLayoutVars>
      </dgm:prSet>
      <dgm:spPr/>
    </dgm:pt>
    <dgm:pt modelId="{979B5685-FF42-436C-8772-7E0C1C246C32}" type="pres">
      <dgm:prSet presAssocID="{590927B3-1EA1-402D-819D-7AF08BE53A47}" presName="parTxOnly" presStyleLbl="node1" presStyleIdx="0" presStyleCnt="4" custLinFactNeighborX="-1718" custLinFactNeighborY="5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29BCC9-6199-40FF-BCBA-97AE1CC3B8B8}" type="pres">
      <dgm:prSet presAssocID="{14ABA858-804B-4C72-BB8C-7E7E47B9BB50}" presName="parTxOnlySpace" presStyleCnt="0"/>
      <dgm:spPr/>
    </dgm:pt>
    <dgm:pt modelId="{2FB29F96-5389-4018-B00D-3605C9CDF246}" type="pres">
      <dgm:prSet presAssocID="{A1CD4A46-95BC-43C5-9BB4-1C2F6512F4A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842E1D-F582-42EE-A5A4-4326711447AC}" type="pres">
      <dgm:prSet presAssocID="{5B6AA743-0275-4D2C-AF24-61AEA8C6A817}" presName="parTxOnlySpace" presStyleCnt="0"/>
      <dgm:spPr/>
    </dgm:pt>
    <dgm:pt modelId="{E061BC98-C4C8-47DE-B697-2B45616F7D0F}" type="pres">
      <dgm:prSet presAssocID="{395B18A1-5FA4-47D3-A298-ECCC1A1E946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248639-DA61-40CE-9FDB-279EB025464B}" type="pres">
      <dgm:prSet presAssocID="{94C2E76A-A948-427E-A470-D2994F7EDD5C}" presName="parTxOnlySpace" presStyleCnt="0"/>
      <dgm:spPr/>
    </dgm:pt>
    <dgm:pt modelId="{589191FE-2738-49B5-A025-5974B4D2E83F}" type="pres">
      <dgm:prSet presAssocID="{8131615B-2022-4AB3-863A-42E57B3E25B9}" presName="parTxOnly" presStyleLbl="node1" presStyleIdx="3" presStyleCnt="4" custLinFactNeighborX="21536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1C29DA-2EFB-4113-9F39-F473833F3F0E}" srcId="{0C62556B-005E-401E-8A1D-8B2A5C278985}" destId="{A1CD4A46-95BC-43C5-9BB4-1C2F6512F4A6}" srcOrd="1" destOrd="0" parTransId="{F0156968-52E9-4DC0-A654-FB874BB47CDE}" sibTransId="{5B6AA743-0275-4D2C-AF24-61AEA8C6A817}"/>
    <dgm:cxn modelId="{A82A18B8-FD2A-4D59-AEAD-91BE67103A01}" type="presOf" srcId="{A1CD4A46-95BC-43C5-9BB4-1C2F6512F4A6}" destId="{2FB29F96-5389-4018-B00D-3605C9CDF246}" srcOrd="0" destOrd="0" presId="urn:microsoft.com/office/officeart/2005/8/layout/chevron1"/>
    <dgm:cxn modelId="{3F733664-6A6B-4FEC-B012-E35547167901}" type="presOf" srcId="{395B18A1-5FA4-47D3-A298-ECCC1A1E9464}" destId="{E061BC98-C4C8-47DE-B697-2B45616F7D0F}" srcOrd="0" destOrd="0" presId="urn:microsoft.com/office/officeart/2005/8/layout/chevron1"/>
    <dgm:cxn modelId="{ED623F88-1ADC-4B53-9E84-053AC2881014}" srcId="{0C62556B-005E-401E-8A1D-8B2A5C278985}" destId="{395B18A1-5FA4-47D3-A298-ECCC1A1E9464}" srcOrd="2" destOrd="0" parTransId="{EB1BEF6F-DFF2-4EBF-BF5F-66982A13B167}" sibTransId="{94C2E76A-A948-427E-A470-D2994F7EDD5C}"/>
    <dgm:cxn modelId="{F22D6718-BCD4-4039-A0C5-4134F03CCFD8}" type="presOf" srcId="{590927B3-1EA1-402D-819D-7AF08BE53A47}" destId="{979B5685-FF42-436C-8772-7E0C1C246C32}" srcOrd="0" destOrd="0" presId="urn:microsoft.com/office/officeart/2005/8/layout/chevron1"/>
    <dgm:cxn modelId="{E277BE94-EAAB-4063-88A1-3E86DE1E373A}" type="presOf" srcId="{0C62556B-005E-401E-8A1D-8B2A5C278985}" destId="{B44D7FC1-A879-42E5-94A5-56EB312BD03A}" srcOrd="0" destOrd="0" presId="urn:microsoft.com/office/officeart/2005/8/layout/chevron1"/>
    <dgm:cxn modelId="{594BD50E-543A-4E0B-9A1D-11B6D98893CE}" srcId="{0C62556B-005E-401E-8A1D-8B2A5C278985}" destId="{590927B3-1EA1-402D-819D-7AF08BE53A47}" srcOrd="0" destOrd="0" parTransId="{613F5C9B-8FED-476D-A5A8-EF3D12B58CAD}" sibTransId="{14ABA858-804B-4C72-BB8C-7E7E47B9BB50}"/>
    <dgm:cxn modelId="{96F47AEC-0258-4DFF-B445-EA8BBC734541}" srcId="{0C62556B-005E-401E-8A1D-8B2A5C278985}" destId="{8131615B-2022-4AB3-863A-42E57B3E25B9}" srcOrd="3" destOrd="0" parTransId="{456CAA3B-19B1-43A4-A288-41D2EB6C412A}" sibTransId="{9B794DA7-E3E7-4D0B-8380-4A4BC4290A1F}"/>
    <dgm:cxn modelId="{4393F8A7-B78C-4D91-AB24-CD697A8D1A81}" type="presOf" srcId="{8131615B-2022-4AB3-863A-42E57B3E25B9}" destId="{589191FE-2738-49B5-A025-5974B4D2E83F}" srcOrd="0" destOrd="0" presId="urn:microsoft.com/office/officeart/2005/8/layout/chevron1"/>
    <dgm:cxn modelId="{69561E87-E90B-43C0-AF28-74750EC6EA4D}" type="presParOf" srcId="{B44D7FC1-A879-42E5-94A5-56EB312BD03A}" destId="{979B5685-FF42-436C-8772-7E0C1C246C32}" srcOrd="0" destOrd="0" presId="urn:microsoft.com/office/officeart/2005/8/layout/chevron1"/>
    <dgm:cxn modelId="{AC08E263-0F6E-4CA3-B31E-097EEDDA0FC5}" type="presParOf" srcId="{B44D7FC1-A879-42E5-94A5-56EB312BD03A}" destId="{3029BCC9-6199-40FF-BCBA-97AE1CC3B8B8}" srcOrd="1" destOrd="0" presId="urn:microsoft.com/office/officeart/2005/8/layout/chevron1"/>
    <dgm:cxn modelId="{BC8FEE37-9C1E-4E6C-8D81-81A68BEEA02D}" type="presParOf" srcId="{B44D7FC1-A879-42E5-94A5-56EB312BD03A}" destId="{2FB29F96-5389-4018-B00D-3605C9CDF246}" srcOrd="2" destOrd="0" presId="urn:microsoft.com/office/officeart/2005/8/layout/chevron1"/>
    <dgm:cxn modelId="{72138097-2950-4CB2-A267-6306DAC91520}" type="presParOf" srcId="{B44D7FC1-A879-42E5-94A5-56EB312BD03A}" destId="{8B842E1D-F582-42EE-A5A4-4326711447AC}" srcOrd="3" destOrd="0" presId="urn:microsoft.com/office/officeart/2005/8/layout/chevron1"/>
    <dgm:cxn modelId="{36179B94-DE05-4174-8E9D-E8BF8C7FD367}" type="presParOf" srcId="{B44D7FC1-A879-42E5-94A5-56EB312BD03A}" destId="{E061BC98-C4C8-47DE-B697-2B45616F7D0F}" srcOrd="4" destOrd="0" presId="urn:microsoft.com/office/officeart/2005/8/layout/chevron1"/>
    <dgm:cxn modelId="{52A3DFBE-6225-4FA6-8E10-198FD74FE161}" type="presParOf" srcId="{B44D7FC1-A879-42E5-94A5-56EB312BD03A}" destId="{D5248639-DA61-40CE-9FDB-279EB025464B}" srcOrd="5" destOrd="0" presId="urn:microsoft.com/office/officeart/2005/8/layout/chevron1"/>
    <dgm:cxn modelId="{E64AB4DA-6B49-469A-81B3-F54EBDCE6716}" type="presParOf" srcId="{B44D7FC1-A879-42E5-94A5-56EB312BD03A}" destId="{589191FE-2738-49B5-A025-5974B4D2E83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62556B-005E-401E-8A1D-8B2A5C2789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0927B3-1EA1-402D-819D-7AF08BE53A47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 dirty="0"/>
            <a:t>Benchmark Industria</a:t>
          </a:r>
          <a:endParaRPr lang="es-CO" sz="2300" b="1" dirty="0"/>
        </a:p>
      </dgm:t>
    </dgm:pt>
    <dgm:pt modelId="{613F5C9B-8FED-476D-A5A8-EF3D12B58CAD}" type="parTrans" cxnId="{594BD50E-543A-4E0B-9A1D-11B6D98893CE}">
      <dgm:prSet/>
      <dgm:spPr/>
      <dgm:t>
        <a:bodyPr/>
        <a:lstStyle/>
        <a:p>
          <a:endParaRPr lang="es-CO"/>
        </a:p>
      </dgm:t>
    </dgm:pt>
    <dgm:pt modelId="{14ABA858-804B-4C72-BB8C-7E7E47B9BB50}" type="sibTrans" cxnId="{594BD50E-543A-4E0B-9A1D-11B6D98893CE}">
      <dgm:prSet/>
      <dgm:spPr/>
      <dgm:t>
        <a:bodyPr/>
        <a:lstStyle/>
        <a:p>
          <a:endParaRPr lang="es-CO"/>
        </a:p>
      </dgm:t>
    </dgm:pt>
    <dgm:pt modelId="{A1CD4A46-95BC-43C5-9BB4-1C2F6512F4A6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 dirty="0" smtClean="0">
              <a:solidFill>
                <a:schemeClr val="bg1"/>
              </a:solidFill>
            </a:rPr>
            <a:t>F. Macroeconómicos</a:t>
          </a:r>
          <a:r>
            <a:rPr lang="es-CO" sz="2000" b="1" dirty="0" smtClean="0">
              <a:solidFill>
                <a:srgbClr val="356769"/>
              </a:solidFill>
            </a:rPr>
            <a:t> </a:t>
          </a:r>
          <a:endParaRPr lang="es-CO" sz="2000" b="1" dirty="0">
            <a:solidFill>
              <a:srgbClr val="356769"/>
            </a:solidFill>
          </a:endParaRPr>
        </a:p>
      </dgm:t>
    </dgm:pt>
    <dgm:pt modelId="{F0156968-52E9-4DC0-A654-FB874BB47CDE}" type="parTrans" cxnId="{221C29DA-2EFB-4113-9F39-F473833F3F0E}">
      <dgm:prSet/>
      <dgm:spPr/>
      <dgm:t>
        <a:bodyPr/>
        <a:lstStyle/>
        <a:p>
          <a:endParaRPr lang="es-CO"/>
        </a:p>
      </dgm:t>
    </dgm:pt>
    <dgm:pt modelId="{5B6AA743-0275-4D2C-AF24-61AEA8C6A817}" type="sibTrans" cxnId="{221C29DA-2EFB-4113-9F39-F473833F3F0E}">
      <dgm:prSet/>
      <dgm:spPr/>
      <dgm:t>
        <a:bodyPr/>
        <a:lstStyle/>
        <a:p>
          <a:endParaRPr lang="es-CO"/>
        </a:p>
      </dgm:t>
    </dgm:pt>
    <dgm:pt modelId="{395B18A1-5FA4-47D3-A298-ECCC1A1E9464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>
              <a:solidFill>
                <a:schemeClr val="bg1"/>
              </a:solidFill>
            </a:rPr>
            <a:t>Análisis Financiero </a:t>
          </a:r>
        </a:p>
      </dgm:t>
    </dgm:pt>
    <dgm:pt modelId="{EB1BEF6F-DFF2-4EBF-BF5F-66982A13B167}" type="parTrans" cxnId="{ED623F88-1ADC-4B53-9E84-053AC2881014}">
      <dgm:prSet/>
      <dgm:spPr/>
      <dgm:t>
        <a:bodyPr/>
        <a:lstStyle/>
        <a:p>
          <a:endParaRPr lang="es-CO"/>
        </a:p>
      </dgm:t>
    </dgm:pt>
    <dgm:pt modelId="{94C2E76A-A948-427E-A470-D2994F7EDD5C}" type="sibTrans" cxnId="{ED623F88-1ADC-4B53-9E84-053AC2881014}">
      <dgm:prSet/>
      <dgm:spPr/>
      <dgm:t>
        <a:bodyPr/>
        <a:lstStyle/>
        <a:p>
          <a:endParaRPr lang="es-CO"/>
        </a:p>
      </dgm:t>
    </dgm:pt>
    <dgm:pt modelId="{8131615B-2022-4AB3-863A-42E57B3E25B9}">
      <dgm:prSet phldrT="[Texto]" custT="1"/>
      <dgm:spPr>
        <a:solidFill>
          <a:schemeClr val="bg1"/>
        </a:solidFill>
        <a:ln w="12700">
          <a:solidFill>
            <a:srgbClr val="446D5D"/>
          </a:solidFill>
        </a:ln>
      </dgm:spPr>
      <dgm:t>
        <a:bodyPr/>
        <a:lstStyle/>
        <a:p>
          <a:r>
            <a:rPr lang="es-CO" sz="2000" b="1">
              <a:ln>
                <a:noFill/>
              </a:ln>
              <a:solidFill>
                <a:srgbClr val="356769"/>
              </a:solidFill>
            </a:rPr>
            <a:t>Conclusiones</a:t>
          </a:r>
          <a:r>
            <a:rPr lang="es-CO" sz="2400" b="1"/>
            <a:t> </a:t>
          </a:r>
        </a:p>
      </dgm:t>
    </dgm:pt>
    <dgm:pt modelId="{456CAA3B-19B1-43A4-A288-41D2EB6C412A}" type="parTrans" cxnId="{96F47AEC-0258-4DFF-B445-EA8BBC734541}">
      <dgm:prSet/>
      <dgm:spPr/>
      <dgm:t>
        <a:bodyPr/>
        <a:lstStyle/>
        <a:p>
          <a:endParaRPr lang="es-CO"/>
        </a:p>
      </dgm:t>
    </dgm:pt>
    <dgm:pt modelId="{9B794DA7-E3E7-4D0B-8380-4A4BC4290A1F}" type="sibTrans" cxnId="{96F47AEC-0258-4DFF-B445-EA8BBC734541}">
      <dgm:prSet/>
      <dgm:spPr/>
      <dgm:t>
        <a:bodyPr/>
        <a:lstStyle/>
        <a:p>
          <a:endParaRPr lang="es-CO"/>
        </a:p>
      </dgm:t>
    </dgm:pt>
    <dgm:pt modelId="{B44D7FC1-A879-42E5-94A5-56EB312BD03A}" type="pres">
      <dgm:prSet presAssocID="{0C62556B-005E-401E-8A1D-8B2A5C278985}" presName="Name0" presStyleCnt="0">
        <dgm:presLayoutVars>
          <dgm:dir/>
          <dgm:animLvl val="lvl"/>
          <dgm:resizeHandles val="exact"/>
        </dgm:presLayoutVars>
      </dgm:prSet>
      <dgm:spPr/>
    </dgm:pt>
    <dgm:pt modelId="{979B5685-FF42-436C-8772-7E0C1C246C32}" type="pres">
      <dgm:prSet presAssocID="{590927B3-1EA1-402D-819D-7AF08BE53A47}" presName="parTxOnly" presStyleLbl="node1" presStyleIdx="0" presStyleCnt="4" custLinFactNeighborX="-1718" custLinFactNeighborY="5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29BCC9-6199-40FF-BCBA-97AE1CC3B8B8}" type="pres">
      <dgm:prSet presAssocID="{14ABA858-804B-4C72-BB8C-7E7E47B9BB50}" presName="parTxOnlySpace" presStyleCnt="0"/>
      <dgm:spPr/>
    </dgm:pt>
    <dgm:pt modelId="{2FB29F96-5389-4018-B00D-3605C9CDF246}" type="pres">
      <dgm:prSet presAssocID="{A1CD4A46-95BC-43C5-9BB4-1C2F6512F4A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842E1D-F582-42EE-A5A4-4326711447AC}" type="pres">
      <dgm:prSet presAssocID="{5B6AA743-0275-4D2C-AF24-61AEA8C6A817}" presName="parTxOnlySpace" presStyleCnt="0"/>
      <dgm:spPr/>
    </dgm:pt>
    <dgm:pt modelId="{E061BC98-C4C8-47DE-B697-2B45616F7D0F}" type="pres">
      <dgm:prSet presAssocID="{395B18A1-5FA4-47D3-A298-ECCC1A1E946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248639-DA61-40CE-9FDB-279EB025464B}" type="pres">
      <dgm:prSet presAssocID="{94C2E76A-A948-427E-A470-D2994F7EDD5C}" presName="parTxOnlySpace" presStyleCnt="0"/>
      <dgm:spPr/>
    </dgm:pt>
    <dgm:pt modelId="{589191FE-2738-49B5-A025-5974B4D2E83F}" type="pres">
      <dgm:prSet presAssocID="{8131615B-2022-4AB3-863A-42E57B3E25B9}" presName="parTxOnly" presStyleLbl="node1" presStyleIdx="3" presStyleCnt="4" custLinFactNeighborX="21536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1C29DA-2EFB-4113-9F39-F473833F3F0E}" srcId="{0C62556B-005E-401E-8A1D-8B2A5C278985}" destId="{A1CD4A46-95BC-43C5-9BB4-1C2F6512F4A6}" srcOrd="1" destOrd="0" parTransId="{F0156968-52E9-4DC0-A654-FB874BB47CDE}" sibTransId="{5B6AA743-0275-4D2C-AF24-61AEA8C6A817}"/>
    <dgm:cxn modelId="{A82A18B8-FD2A-4D59-AEAD-91BE67103A01}" type="presOf" srcId="{A1CD4A46-95BC-43C5-9BB4-1C2F6512F4A6}" destId="{2FB29F96-5389-4018-B00D-3605C9CDF246}" srcOrd="0" destOrd="0" presId="urn:microsoft.com/office/officeart/2005/8/layout/chevron1"/>
    <dgm:cxn modelId="{3F733664-6A6B-4FEC-B012-E35547167901}" type="presOf" srcId="{395B18A1-5FA4-47D3-A298-ECCC1A1E9464}" destId="{E061BC98-C4C8-47DE-B697-2B45616F7D0F}" srcOrd="0" destOrd="0" presId="urn:microsoft.com/office/officeart/2005/8/layout/chevron1"/>
    <dgm:cxn modelId="{ED623F88-1ADC-4B53-9E84-053AC2881014}" srcId="{0C62556B-005E-401E-8A1D-8B2A5C278985}" destId="{395B18A1-5FA4-47D3-A298-ECCC1A1E9464}" srcOrd="2" destOrd="0" parTransId="{EB1BEF6F-DFF2-4EBF-BF5F-66982A13B167}" sibTransId="{94C2E76A-A948-427E-A470-D2994F7EDD5C}"/>
    <dgm:cxn modelId="{F22D6718-BCD4-4039-A0C5-4134F03CCFD8}" type="presOf" srcId="{590927B3-1EA1-402D-819D-7AF08BE53A47}" destId="{979B5685-FF42-436C-8772-7E0C1C246C32}" srcOrd="0" destOrd="0" presId="urn:microsoft.com/office/officeart/2005/8/layout/chevron1"/>
    <dgm:cxn modelId="{E277BE94-EAAB-4063-88A1-3E86DE1E373A}" type="presOf" srcId="{0C62556B-005E-401E-8A1D-8B2A5C278985}" destId="{B44D7FC1-A879-42E5-94A5-56EB312BD03A}" srcOrd="0" destOrd="0" presId="urn:microsoft.com/office/officeart/2005/8/layout/chevron1"/>
    <dgm:cxn modelId="{594BD50E-543A-4E0B-9A1D-11B6D98893CE}" srcId="{0C62556B-005E-401E-8A1D-8B2A5C278985}" destId="{590927B3-1EA1-402D-819D-7AF08BE53A47}" srcOrd="0" destOrd="0" parTransId="{613F5C9B-8FED-476D-A5A8-EF3D12B58CAD}" sibTransId="{14ABA858-804B-4C72-BB8C-7E7E47B9BB50}"/>
    <dgm:cxn modelId="{96F47AEC-0258-4DFF-B445-EA8BBC734541}" srcId="{0C62556B-005E-401E-8A1D-8B2A5C278985}" destId="{8131615B-2022-4AB3-863A-42E57B3E25B9}" srcOrd="3" destOrd="0" parTransId="{456CAA3B-19B1-43A4-A288-41D2EB6C412A}" sibTransId="{9B794DA7-E3E7-4D0B-8380-4A4BC4290A1F}"/>
    <dgm:cxn modelId="{4393F8A7-B78C-4D91-AB24-CD697A8D1A81}" type="presOf" srcId="{8131615B-2022-4AB3-863A-42E57B3E25B9}" destId="{589191FE-2738-49B5-A025-5974B4D2E83F}" srcOrd="0" destOrd="0" presId="urn:microsoft.com/office/officeart/2005/8/layout/chevron1"/>
    <dgm:cxn modelId="{69561E87-E90B-43C0-AF28-74750EC6EA4D}" type="presParOf" srcId="{B44D7FC1-A879-42E5-94A5-56EB312BD03A}" destId="{979B5685-FF42-436C-8772-7E0C1C246C32}" srcOrd="0" destOrd="0" presId="urn:microsoft.com/office/officeart/2005/8/layout/chevron1"/>
    <dgm:cxn modelId="{AC08E263-0F6E-4CA3-B31E-097EEDDA0FC5}" type="presParOf" srcId="{B44D7FC1-A879-42E5-94A5-56EB312BD03A}" destId="{3029BCC9-6199-40FF-BCBA-97AE1CC3B8B8}" srcOrd="1" destOrd="0" presId="urn:microsoft.com/office/officeart/2005/8/layout/chevron1"/>
    <dgm:cxn modelId="{BC8FEE37-9C1E-4E6C-8D81-81A68BEEA02D}" type="presParOf" srcId="{B44D7FC1-A879-42E5-94A5-56EB312BD03A}" destId="{2FB29F96-5389-4018-B00D-3605C9CDF246}" srcOrd="2" destOrd="0" presId="urn:microsoft.com/office/officeart/2005/8/layout/chevron1"/>
    <dgm:cxn modelId="{72138097-2950-4CB2-A267-6306DAC91520}" type="presParOf" srcId="{B44D7FC1-A879-42E5-94A5-56EB312BD03A}" destId="{8B842E1D-F582-42EE-A5A4-4326711447AC}" srcOrd="3" destOrd="0" presId="urn:microsoft.com/office/officeart/2005/8/layout/chevron1"/>
    <dgm:cxn modelId="{36179B94-DE05-4174-8E9D-E8BF8C7FD367}" type="presParOf" srcId="{B44D7FC1-A879-42E5-94A5-56EB312BD03A}" destId="{E061BC98-C4C8-47DE-B697-2B45616F7D0F}" srcOrd="4" destOrd="0" presId="urn:microsoft.com/office/officeart/2005/8/layout/chevron1"/>
    <dgm:cxn modelId="{52A3DFBE-6225-4FA6-8E10-198FD74FE161}" type="presParOf" srcId="{B44D7FC1-A879-42E5-94A5-56EB312BD03A}" destId="{D5248639-DA61-40CE-9FDB-279EB025464B}" srcOrd="5" destOrd="0" presId="urn:microsoft.com/office/officeart/2005/8/layout/chevron1"/>
    <dgm:cxn modelId="{E64AB4DA-6B49-469A-81B3-F54EBDCE6716}" type="presParOf" srcId="{B44D7FC1-A879-42E5-94A5-56EB312BD03A}" destId="{589191FE-2738-49B5-A025-5974B4D2E83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62556B-005E-401E-8A1D-8B2A5C2789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0927B3-1EA1-402D-819D-7AF08BE53A47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 dirty="0"/>
            <a:t>Benchmark Industria</a:t>
          </a:r>
          <a:endParaRPr lang="es-CO" sz="2300" b="1" dirty="0"/>
        </a:p>
      </dgm:t>
    </dgm:pt>
    <dgm:pt modelId="{613F5C9B-8FED-476D-A5A8-EF3D12B58CAD}" type="parTrans" cxnId="{594BD50E-543A-4E0B-9A1D-11B6D98893CE}">
      <dgm:prSet/>
      <dgm:spPr/>
      <dgm:t>
        <a:bodyPr/>
        <a:lstStyle/>
        <a:p>
          <a:endParaRPr lang="es-CO"/>
        </a:p>
      </dgm:t>
    </dgm:pt>
    <dgm:pt modelId="{14ABA858-804B-4C72-BB8C-7E7E47B9BB50}" type="sibTrans" cxnId="{594BD50E-543A-4E0B-9A1D-11B6D98893CE}">
      <dgm:prSet/>
      <dgm:spPr/>
      <dgm:t>
        <a:bodyPr/>
        <a:lstStyle/>
        <a:p>
          <a:endParaRPr lang="es-CO"/>
        </a:p>
      </dgm:t>
    </dgm:pt>
    <dgm:pt modelId="{A1CD4A46-95BC-43C5-9BB4-1C2F6512F4A6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 dirty="0" smtClean="0">
              <a:solidFill>
                <a:schemeClr val="bg1"/>
              </a:solidFill>
            </a:rPr>
            <a:t>F. Macroeconómicos</a:t>
          </a:r>
          <a:r>
            <a:rPr lang="es-CO" sz="2000" b="1" dirty="0" smtClean="0">
              <a:solidFill>
                <a:srgbClr val="356769"/>
              </a:solidFill>
            </a:rPr>
            <a:t> </a:t>
          </a:r>
          <a:endParaRPr lang="es-CO" sz="2000" b="1" dirty="0">
            <a:solidFill>
              <a:srgbClr val="356769"/>
            </a:solidFill>
          </a:endParaRPr>
        </a:p>
      </dgm:t>
    </dgm:pt>
    <dgm:pt modelId="{F0156968-52E9-4DC0-A654-FB874BB47CDE}" type="parTrans" cxnId="{221C29DA-2EFB-4113-9F39-F473833F3F0E}">
      <dgm:prSet/>
      <dgm:spPr/>
      <dgm:t>
        <a:bodyPr/>
        <a:lstStyle/>
        <a:p>
          <a:endParaRPr lang="es-CO"/>
        </a:p>
      </dgm:t>
    </dgm:pt>
    <dgm:pt modelId="{5B6AA743-0275-4D2C-AF24-61AEA8C6A817}" type="sibTrans" cxnId="{221C29DA-2EFB-4113-9F39-F473833F3F0E}">
      <dgm:prSet/>
      <dgm:spPr/>
      <dgm:t>
        <a:bodyPr/>
        <a:lstStyle/>
        <a:p>
          <a:endParaRPr lang="es-CO"/>
        </a:p>
      </dgm:t>
    </dgm:pt>
    <dgm:pt modelId="{395B18A1-5FA4-47D3-A298-ECCC1A1E9464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>
              <a:solidFill>
                <a:schemeClr val="bg1"/>
              </a:solidFill>
            </a:rPr>
            <a:t>Análisis Financiero </a:t>
          </a:r>
        </a:p>
      </dgm:t>
    </dgm:pt>
    <dgm:pt modelId="{EB1BEF6F-DFF2-4EBF-BF5F-66982A13B167}" type="parTrans" cxnId="{ED623F88-1ADC-4B53-9E84-053AC2881014}">
      <dgm:prSet/>
      <dgm:spPr/>
      <dgm:t>
        <a:bodyPr/>
        <a:lstStyle/>
        <a:p>
          <a:endParaRPr lang="es-CO"/>
        </a:p>
      </dgm:t>
    </dgm:pt>
    <dgm:pt modelId="{94C2E76A-A948-427E-A470-D2994F7EDD5C}" type="sibTrans" cxnId="{ED623F88-1ADC-4B53-9E84-053AC2881014}">
      <dgm:prSet/>
      <dgm:spPr/>
      <dgm:t>
        <a:bodyPr/>
        <a:lstStyle/>
        <a:p>
          <a:endParaRPr lang="es-CO"/>
        </a:p>
      </dgm:t>
    </dgm:pt>
    <dgm:pt modelId="{8131615B-2022-4AB3-863A-42E57B3E25B9}">
      <dgm:prSet phldrT="[Texto]" custT="1"/>
      <dgm:spPr>
        <a:solidFill>
          <a:schemeClr val="bg1"/>
        </a:solidFill>
        <a:ln w="12700">
          <a:solidFill>
            <a:srgbClr val="446D5D"/>
          </a:solidFill>
        </a:ln>
      </dgm:spPr>
      <dgm:t>
        <a:bodyPr/>
        <a:lstStyle/>
        <a:p>
          <a:r>
            <a:rPr lang="es-CO" sz="2000" b="1">
              <a:ln>
                <a:noFill/>
              </a:ln>
              <a:solidFill>
                <a:srgbClr val="356769"/>
              </a:solidFill>
            </a:rPr>
            <a:t>Conclusiones</a:t>
          </a:r>
          <a:r>
            <a:rPr lang="es-CO" sz="2400" b="1"/>
            <a:t> </a:t>
          </a:r>
        </a:p>
      </dgm:t>
    </dgm:pt>
    <dgm:pt modelId="{456CAA3B-19B1-43A4-A288-41D2EB6C412A}" type="parTrans" cxnId="{96F47AEC-0258-4DFF-B445-EA8BBC734541}">
      <dgm:prSet/>
      <dgm:spPr/>
      <dgm:t>
        <a:bodyPr/>
        <a:lstStyle/>
        <a:p>
          <a:endParaRPr lang="es-CO"/>
        </a:p>
      </dgm:t>
    </dgm:pt>
    <dgm:pt modelId="{9B794DA7-E3E7-4D0B-8380-4A4BC4290A1F}" type="sibTrans" cxnId="{96F47AEC-0258-4DFF-B445-EA8BBC734541}">
      <dgm:prSet/>
      <dgm:spPr/>
      <dgm:t>
        <a:bodyPr/>
        <a:lstStyle/>
        <a:p>
          <a:endParaRPr lang="es-CO"/>
        </a:p>
      </dgm:t>
    </dgm:pt>
    <dgm:pt modelId="{B44D7FC1-A879-42E5-94A5-56EB312BD03A}" type="pres">
      <dgm:prSet presAssocID="{0C62556B-005E-401E-8A1D-8B2A5C278985}" presName="Name0" presStyleCnt="0">
        <dgm:presLayoutVars>
          <dgm:dir/>
          <dgm:animLvl val="lvl"/>
          <dgm:resizeHandles val="exact"/>
        </dgm:presLayoutVars>
      </dgm:prSet>
      <dgm:spPr/>
    </dgm:pt>
    <dgm:pt modelId="{979B5685-FF42-436C-8772-7E0C1C246C32}" type="pres">
      <dgm:prSet presAssocID="{590927B3-1EA1-402D-819D-7AF08BE53A47}" presName="parTxOnly" presStyleLbl="node1" presStyleIdx="0" presStyleCnt="4" custLinFactNeighborX="-1718" custLinFactNeighborY="5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29BCC9-6199-40FF-BCBA-97AE1CC3B8B8}" type="pres">
      <dgm:prSet presAssocID="{14ABA858-804B-4C72-BB8C-7E7E47B9BB50}" presName="parTxOnlySpace" presStyleCnt="0"/>
      <dgm:spPr/>
    </dgm:pt>
    <dgm:pt modelId="{2FB29F96-5389-4018-B00D-3605C9CDF246}" type="pres">
      <dgm:prSet presAssocID="{A1CD4A46-95BC-43C5-9BB4-1C2F6512F4A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842E1D-F582-42EE-A5A4-4326711447AC}" type="pres">
      <dgm:prSet presAssocID="{5B6AA743-0275-4D2C-AF24-61AEA8C6A817}" presName="parTxOnlySpace" presStyleCnt="0"/>
      <dgm:spPr/>
    </dgm:pt>
    <dgm:pt modelId="{E061BC98-C4C8-47DE-B697-2B45616F7D0F}" type="pres">
      <dgm:prSet presAssocID="{395B18A1-5FA4-47D3-A298-ECCC1A1E946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248639-DA61-40CE-9FDB-279EB025464B}" type="pres">
      <dgm:prSet presAssocID="{94C2E76A-A948-427E-A470-D2994F7EDD5C}" presName="parTxOnlySpace" presStyleCnt="0"/>
      <dgm:spPr/>
    </dgm:pt>
    <dgm:pt modelId="{589191FE-2738-49B5-A025-5974B4D2E83F}" type="pres">
      <dgm:prSet presAssocID="{8131615B-2022-4AB3-863A-42E57B3E25B9}" presName="parTxOnly" presStyleLbl="node1" presStyleIdx="3" presStyleCnt="4" custLinFactNeighborX="21536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1C29DA-2EFB-4113-9F39-F473833F3F0E}" srcId="{0C62556B-005E-401E-8A1D-8B2A5C278985}" destId="{A1CD4A46-95BC-43C5-9BB4-1C2F6512F4A6}" srcOrd="1" destOrd="0" parTransId="{F0156968-52E9-4DC0-A654-FB874BB47CDE}" sibTransId="{5B6AA743-0275-4D2C-AF24-61AEA8C6A817}"/>
    <dgm:cxn modelId="{A82A18B8-FD2A-4D59-AEAD-91BE67103A01}" type="presOf" srcId="{A1CD4A46-95BC-43C5-9BB4-1C2F6512F4A6}" destId="{2FB29F96-5389-4018-B00D-3605C9CDF246}" srcOrd="0" destOrd="0" presId="urn:microsoft.com/office/officeart/2005/8/layout/chevron1"/>
    <dgm:cxn modelId="{3F733664-6A6B-4FEC-B012-E35547167901}" type="presOf" srcId="{395B18A1-5FA4-47D3-A298-ECCC1A1E9464}" destId="{E061BC98-C4C8-47DE-B697-2B45616F7D0F}" srcOrd="0" destOrd="0" presId="urn:microsoft.com/office/officeart/2005/8/layout/chevron1"/>
    <dgm:cxn modelId="{ED623F88-1ADC-4B53-9E84-053AC2881014}" srcId="{0C62556B-005E-401E-8A1D-8B2A5C278985}" destId="{395B18A1-5FA4-47D3-A298-ECCC1A1E9464}" srcOrd="2" destOrd="0" parTransId="{EB1BEF6F-DFF2-4EBF-BF5F-66982A13B167}" sibTransId="{94C2E76A-A948-427E-A470-D2994F7EDD5C}"/>
    <dgm:cxn modelId="{F22D6718-BCD4-4039-A0C5-4134F03CCFD8}" type="presOf" srcId="{590927B3-1EA1-402D-819D-7AF08BE53A47}" destId="{979B5685-FF42-436C-8772-7E0C1C246C32}" srcOrd="0" destOrd="0" presId="urn:microsoft.com/office/officeart/2005/8/layout/chevron1"/>
    <dgm:cxn modelId="{E277BE94-EAAB-4063-88A1-3E86DE1E373A}" type="presOf" srcId="{0C62556B-005E-401E-8A1D-8B2A5C278985}" destId="{B44D7FC1-A879-42E5-94A5-56EB312BD03A}" srcOrd="0" destOrd="0" presId="urn:microsoft.com/office/officeart/2005/8/layout/chevron1"/>
    <dgm:cxn modelId="{594BD50E-543A-4E0B-9A1D-11B6D98893CE}" srcId="{0C62556B-005E-401E-8A1D-8B2A5C278985}" destId="{590927B3-1EA1-402D-819D-7AF08BE53A47}" srcOrd="0" destOrd="0" parTransId="{613F5C9B-8FED-476D-A5A8-EF3D12B58CAD}" sibTransId="{14ABA858-804B-4C72-BB8C-7E7E47B9BB50}"/>
    <dgm:cxn modelId="{96F47AEC-0258-4DFF-B445-EA8BBC734541}" srcId="{0C62556B-005E-401E-8A1D-8B2A5C278985}" destId="{8131615B-2022-4AB3-863A-42E57B3E25B9}" srcOrd="3" destOrd="0" parTransId="{456CAA3B-19B1-43A4-A288-41D2EB6C412A}" sibTransId="{9B794DA7-E3E7-4D0B-8380-4A4BC4290A1F}"/>
    <dgm:cxn modelId="{4393F8A7-B78C-4D91-AB24-CD697A8D1A81}" type="presOf" srcId="{8131615B-2022-4AB3-863A-42E57B3E25B9}" destId="{589191FE-2738-49B5-A025-5974B4D2E83F}" srcOrd="0" destOrd="0" presId="urn:microsoft.com/office/officeart/2005/8/layout/chevron1"/>
    <dgm:cxn modelId="{69561E87-E90B-43C0-AF28-74750EC6EA4D}" type="presParOf" srcId="{B44D7FC1-A879-42E5-94A5-56EB312BD03A}" destId="{979B5685-FF42-436C-8772-7E0C1C246C32}" srcOrd="0" destOrd="0" presId="urn:microsoft.com/office/officeart/2005/8/layout/chevron1"/>
    <dgm:cxn modelId="{AC08E263-0F6E-4CA3-B31E-097EEDDA0FC5}" type="presParOf" srcId="{B44D7FC1-A879-42E5-94A5-56EB312BD03A}" destId="{3029BCC9-6199-40FF-BCBA-97AE1CC3B8B8}" srcOrd="1" destOrd="0" presId="urn:microsoft.com/office/officeart/2005/8/layout/chevron1"/>
    <dgm:cxn modelId="{BC8FEE37-9C1E-4E6C-8D81-81A68BEEA02D}" type="presParOf" srcId="{B44D7FC1-A879-42E5-94A5-56EB312BD03A}" destId="{2FB29F96-5389-4018-B00D-3605C9CDF246}" srcOrd="2" destOrd="0" presId="urn:microsoft.com/office/officeart/2005/8/layout/chevron1"/>
    <dgm:cxn modelId="{72138097-2950-4CB2-A267-6306DAC91520}" type="presParOf" srcId="{B44D7FC1-A879-42E5-94A5-56EB312BD03A}" destId="{8B842E1D-F582-42EE-A5A4-4326711447AC}" srcOrd="3" destOrd="0" presId="urn:microsoft.com/office/officeart/2005/8/layout/chevron1"/>
    <dgm:cxn modelId="{36179B94-DE05-4174-8E9D-E8BF8C7FD367}" type="presParOf" srcId="{B44D7FC1-A879-42E5-94A5-56EB312BD03A}" destId="{E061BC98-C4C8-47DE-B697-2B45616F7D0F}" srcOrd="4" destOrd="0" presId="urn:microsoft.com/office/officeart/2005/8/layout/chevron1"/>
    <dgm:cxn modelId="{52A3DFBE-6225-4FA6-8E10-198FD74FE161}" type="presParOf" srcId="{B44D7FC1-A879-42E5-94A5-56EB312BD03A}" destId="{D5248639-DA61-40CE-9FDB-279EB025464B}" srcOrd="5" destOrd="0" presId="urn:microsoft.com/office/officeart/2005/8/layout/chevron1"/>
    <dgm:cxn modelId="{E64AB4DA-6B49-469A-81B3-F54EBDCE6716}" type="presParOf" srcId="{B44D7FC1-A879-42E5-94A5-56EB312BD03A}" destId="{589191FE-2738-49B5-A025-5974B4D2E83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62556B-005E-401E-8A1D-8B2A5C2789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0927B3-1EA1-402D-819D-7AF08BE53A47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 dirty="0" smtClean="0"/>
            <a:t>Benchmark Industria</a:t>
          </a:r>
          <a:endParaRPr lang="es-CO" sz="2300" b="1" dirty="0"/>
        </a:p>
      </dgm:t>
    </dgm:pt>
    <dgm:pt modelId="{613F5C9B-8FED-476D-A5A8-EF3D12B58CAD}" type="parTrans" cxnId="{594BD50E-543A-4E0B-9A1D-11B6D98893CE}">
      <dgm:prSet/>
      <dgm:spPr/>
      <dgm:t>
        <a:bodyPr/>
        <a:lstStyle/>
        <a:p>
          <a:endParaRPr lang="es-CO"/>
        </a:p>
      </dgm:t>
    </dgm:pt>
    <dgm:pt modelId="{14ABA858-804B-4C72-BB8C-7E7E47B9BB50}" type="sibTrans" cxnId="{594BD50E-543A-4E0B-9A1D-11B6D98893CE}">
      <dgm:prSet/>
      <dgm:spPr/>
      <dgm:t>
        <a:bodyPr/>
        <a:lstStyle/>
        <a:p>
          <a:endParaRPr lang="es-CO"/>
        </a:p>
      </dgm:t>
    </dgm:pt>
    <dgm:pt modelId="{A1CD4A46-95BC-43C5-9BB4-1C2F6512F4A6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 dirty="0" smtClean="0">
              <a:solidFill>
                <a:schemeClr val="bg1"/>
              </a:solidFill>
            </a:rPr>
            <a:t>F. Macroeconómicos</a:t>
          </a:r>
          <a:r>
            <a:rPr lang="es-CO" sz="2300" b="1" dirty="0" smtClean="0">
              <a:solidFill>
                <a:srgbClr val="446D5D"/>
              </a:solidFill>
            </a:rPr>
            <a:t> </a:t>
          </a:r>
          <a:endParaRPr lang="es-CO" sz="2300" b="1" dirty="0">
            <a:solidFill>
              <a:srgbClr val="446D5D"/>
            </a:solidFill>
          </a:endParaRPr>
        </a:p>
      </dgm:t>
    </dgm:pt>
    <dgm:pt modelId="{F0156968-52E9-4DC0-A654-FB874BB47CDE}" type="parTrans" cxnId="{221C29DA-2EFB-4113-9F39-F473833F3F0E}">
      <dgm:prSet/>
      <dgm:spPr/>
      <dgm:t>
        <a:bodyPr/>
        <a:lstStyle/>
        <a:p>
          <a:endParaRPr lang="es-CO"/>
        </a:p>
      </dgm:t>
    </dgm:pt>
    <dgm:pt modelId="{5B6AA743-0275-4D2C-AF24-61AEA8C6A817}" type="sibTrans" cxnId="{221C29DA-2EFB-4113-9F39-F473833F3F0E}">
      <dgm:prSet/>
      <dgm:spPr/>
      <dgm:t>
        <a:bodyPr/>
        <a:lstStyle/>
        <a:p>
          <a:endParaRPr lang="es-CO"/>
        </a:p>
      </dgm:t>
    </dgm:pt>
    <dgm:pt modelId="{395B18A1-5FA4-47D3-A298-ECCC1A1E9464}">
      <dgm:prSet phldrT="[Texto]" custT="1"/>
      <dgm:spPr>
        <a:solidFill>
          <a:srgbClr val="356769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2000" b="1">
              <a:solidFill>
                <a:schemeClr val="bg1"/>
              </a:solidFill>
            </a:rPr>
            <a:t>Análisis Financiero </a:t>
          </a:r>
        </a:p>
      </dgm:t>
    </dgm:pt>
    <dgm:pt modelId="{EB1BEF6F-DFF2-4EBF-BF5F-66982A13B167}" type="parTrans" cxnId="{ED623F88-1ADC-4B53-9E84-053AC2881014}">
      <dgm:prSet/>
      <dgm:spPr/>
      <dgm:t>
        <a:bodyPr/>
        <a:lstStyle/>
        <a:p>
          <a:endParaRPr lang="es-CO"/>
        </a:p>
      </dgm:t>
    </dgm:pt>
    <dgm:pt modelId="{94C2E76A-A948-427E-A470-D2994F7EDD5C}" type="sibTrans" cxnId="{ED623F88-1ADC-4B53-9E84-053AC2881014}">
      <dgm:prSet/>
      <dgm:spPr/>
      <dgm:t>
        <a:bodyPr/>
        <a:lstStyle/>
        <a:p>
          <a:endParaRPr lang="es-CO"/>
        </a:p>
      </dgm:t>
    </dgm:pt>
    <dgm:pt modelId="{8131615B-2022-4AB3-863A-42E57B3E25B9}">
      <dgm:prSet phldrT="[Texto]" custT="1"/>
      <dgm:spPr>
        <a:solidFill>
          <a:srgbClr val="356769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es-CO" sz="2000" b="1">
              <a:ln>
                <a:noFill/>
              </a:ln>
              <a:solidFill>
                <a:schemeClr val="bg1"/>
              </a:solidFill>
            </a:rPr>
            <a:t>Conclusiones</a:t>
          </a:r>
          <a:r>
            <a:rPr lang="es-CO" sz="2400" b="1"/>
            <a:t> </a:t>
          </a:r>
        </a:p>
      </dgm:t>
    </dgm:pt>
    <dgm:pt modelId="{456CAA3B-19B1-43A4-A288-41D2EB6C412A}" type="parTrans" cxnId="{96F47AEC-0258-4DFF-B445-EA8BBC734541}">
      <dgm:prSet/>
      <dgm:spPr/>
      <dgm:t>
        <a:bodyPr/>
        <a:lstStyle/>
        <a:p>
          <a:endParaRPr lang="es-CO"/>
        </a:p>
      </dgm:t>
    </dgm:pt>
    <dgm:pt modelId="{9B794DA7-E3E7-4D0B-8380-4A4BC4290A1F}" type="sibTrans" cxnId="{96F47AEC-0258-4DFF-B445-EA8BBC734541}">
      <dgm:prSet/>
      <dgm:spPr/>
      <dgm:t>
        <a:bodyPr/>
        <a:lstStyle/>
        <a:p>
          <a:endParaRPr lang="es-CO"/>
        </a:p>
      </dgm:t>
    </dgm:pt>
    <dgm:pt modelId="{B44D7FC1-A879-42E5-94A5-56EB312BD03A}" type="pres">
      <dgm:prSet presAssocID="{0C62556B-005E-401E-8A1D-8B2A5C278985}" presName="Name0" presStyleCnt="0">
        <dgm:presLayoutVars>
          <dgm:dir/>
          <dgm:animLvl val="lvl"/>
          <dgm:resizeHandles val="exact"/>
        </dgm:presLayoutVars>
      </dgm:prSet>
      <dgm:spPr/>
    </dgm:pt>
    <dgm:pt modelId="{979B5685-FF42-436C-8772-7E0C1C246C32}" type="pres">
      <dgm:prSet presAssocID="{590927B3-1EA1-402D-819D-7AF08BE53A4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29BCC9-6199-40FF-BCBA-97AE1CC3B8B8}" type="pres">
      <dgm:prSet presAssocID="{14ABA858-804B-4C72-BB8C-7E7E47B9BB50}" presName="parTxOnlySpace" presStyleCnt="0"/>
      <dgm:spPr/>
    </dgm:pt>
    <dgm:pt modelId="{2FB29F96-5389-4018-B00D-3605C9CDF246}" type="pres">
      <dgm:prSet presAssocID="{A1CD4A46-95BC-43C5-9BB4-1C2F6512F4A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842E1D-F582-42EE-A5A4-4326711447AC}" type="pres">
      <dgm:prSet presAssocID="{5B6AA743-0275-4D2C-AF24-61AEA8C6A817}" presName="parTxOnlySpace" presStyleCnt="0"/>
      <dgm:spPr/>
    </dgm:pt>
    <dgm:pt modelId="{E061BC98-C4C8-47DE-B697-2B45616F7D0F}" type="pres">
      <dgm:prSet presAssocID="{395B18A1-5FA4-47D3-A298-ECCC1A1E946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248639-DA61-40CE-9FDB-279EB025464B}" type="pres">
      <dgm:prSet presAssocID="{94C2E76A-A948-427E-A470-D2994F7EDD5C}" presName="parTxOnlySpace" presStyleCnt="0"/>
      <dgm:spPr/>
    </dgm:pt>
    <dgm:pt modelId="{589191FE-2738-49B5-A025-5974B4D2E83F}" type="pres">
      <dgm:prSet presAssocID="{8131615B-2022-4AB3-863A-42E57B3E25B9}" presName="parTxOnly" presStyleLbl="node1" presStyleIdx="3" presStyleCnt="4" custLinFactNeighborX="1547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1C29DA-2EFB-4113-9F39-F473833F3F0E}" srcId="{0C62556B-005E-401E-8A1D-8B2A5C278985}" destId="{A1CD4A46-95BC-43C5-9BB4-1C2F6512F4A6}" srcOrd="1" destOrd="0" parTransId="{F0156968-52E9-4DC0-A654-FB874BB47CDE}" sibTransId="{5B6AA743-0275-4D2C-AF24-61AEA8C6A817}"/>
    <dgm:cxn modelId="{A82A18B8-FD2A-4D59-AEAD-91BE67103A01}" type="presOf" srcId="{A1CD4A46-95BC-43C5-9BB4-1C2F6512F4A6}" destId="{2FB29F96-5389-4018-B00D-3605C9CDF246}" srcOrd="0" destOrd="0" presId="urn:microsoft.com/office/officeart/2005/8/layout/chevron1"/>
    <dgm:cxn modelId="{3F733664-6A6B-4FEC-B012-E35547167901}" type="presOf" srcId="{395B18A1-5FA4-47D3-A298-ECCC1A1E9464}" destId="{E061BC98-C4C8-47DE-B697-2B45616F7D0F}" srcOrd="0" destOrd="0" presId="urn:microsoft.com/office/officeart/2005/8/layout/chevron1"/>
    <dgm:cxn modelId="{ED623F88-1ADC-4B53-9E84-053AC2881014}" srcId="{0C62556B-005E-401E-8A1D-8B2A5C278985}" destId="{395B18A1-5FA4-47D3-A298-ECCC1A1E9464}" srcOrd="2" destOrd="0" parTransId="{EB1BEF6F-DFF2-4EBF-BF5F-66982A13B167}" sibTransId="{94C2E76A-A948-427E-A470-D2994F7EDD5C}"/>
    <dgm:cxn modelId="{F22D6718-BCD4-4039-A0C5-4134F03CCFD8}" type="presOf" srcId="{590927B3-1EA1-402D-819D-7AF08BE53A47}" destId="{979B5685-FF42-436C-8772-7E0C1C246C32}" srcOrd="0" destOrd="0" presId="urn:microsoft.com/office/officeart/2005/8/layout/chevron1"/>
    <dgm:cxn modelId="{E277BE94-EAAB-4063-88A1-3E86DE1E373A}" type="presOf" srcId="{0C62556B-005E-401E-8A1D-8B2A5C278985}" destId="{B44D7FC1-A879-42E5-94A5-56EB312BD03A}" srcOrd="0" destOrd="0" presId="urn:microsoft.com/office/officeart/2005/8/layout/chevron1"/>
    <dgm:cxn modelId="{594BD50E-543A-4E0B-9A1D-11B6D98893CE}" srcId="{0C62556B-005E-401E-8A1D-8B2A5C278985}" destId="{590927B3-1EA1-402D-819D-7AF08BE53A47}" srcOrd="0" destOrd="0" parTransId="{613F5C9B-8FED-476D-A5A8-EF3D12B58CAD}" sibTransId="{14ABA858-804B-4C72-BB8C-7E7E47B9BB50}"/>
    <dgm:cxn modelId="{96F47AEC-0258-4DFF-B445-EA8BBC734541}" srcId="{0C62556B-005E-401E-8A1D-8B2A5C278985}" destId="{8131615B-2022-4AB3-863A-42E57B3E25B9}" srcOrd="3" destOrd="0" parTransId="{456CAA3B-19B1-43A4-A288-41D2EB6C412A}" sibTransId="{9B794DA7-E3E7-4D0B-8380-4A4BC4290A1F}"/>
    <dgm:cxn modelId="{4393F8A7-B78C-4D91-AB24-CD697A8D1A81}" type="presOf" srcId="{8131615B-2022-4AB3-863A-42E57B3E25B9}" destId="{589191FE-2738-49B5-A025-5974B4D2E83F}" srcOrd="0" destOrd="0" presId="urn:microsoft.com/office/officeart/2005/8/layout/chevron1"/>
    <dgm:cxn modelId="{69561E87-E90B-43C0-AF28-74750EC6EA4D}" type="presParOf" srcId="{B44D7FC1-A879-42E5-94A5-56EB312BD03A}" destId="{979B5685-FF42-436C-8772-7E0C1C246C32}" srcOrd="0" destOrd="0" presId="urn:microsoft.com/office/officeart/2005/8/layout/chevron1"/>
    <dgm:cxn modelId="{AC08E263-0F6E-4CA3-B31E-097EEDDA0FC5}" type="presParOf" srcId="{B44D7FC1-A879-42E5-94A5-56EB312BD03A}" destId="{3029BCC9-6199-40FF-BCBA-97AE1CC3B8B8}" srcOrd="1" destOrd="0" presId="urn:microsoft.com/office/officeart/2005/8/layout/chevron1"/>
    <dgm:cxn modelId="{BC8FEE37-9C1E-4E6C-8D81-81A68BEEA02D}" type="presParOf" srcId="{B44D7FC1-A879-42E5-94A5-56EB312BD03A}" destId="{2FB29F96-5389-4018-B00D-3605C9CDF246}" srcOrd="2" destOrd="0" presId="urn:microsoft.com/office/officeart/2005/8/layout/chevron1"/>
    <dgm:cxn modelId="{72138097-2950-4CB2-A267-6306DAC91520}" type="presParOf" srcId="{B44D7FC1-A879-42E5-94A5-56EB312BD03A}" destId="{8B842E1D-F582-42EE-A5A4-4326711447AC}" srcOrd="3" destOrd="0" presId="urn:microsoft.com/office/officeart/2005/8/layout/chevron1"/>
    <dgm:cxn modelId="{36179B94-DE05-4174-8E9D-E8BF8C7FD367}" type="presParOf" srcId="{B44D7FC1-A879-42E5-94A5-56EB312BD03A}" destId="{E061BC98-C4C8-47DE-B697-2B45616F7D0F}" srcOrd="4" destOrd="0" presId="urn:microsoft.com/office/officeart/2005/8/layout/chevron1"/>
    <dgm:cxn modelId="{52A3DFBE-6225-4FA6-8E10-198FD74FE161}" type="presParOf" srcId="{B44D7FC1-A879-42E5-94A5-56EB312BD03A}" destId="{D5248639-DA61-40CE-9FDB-279EB025464B}" srcOrd="5" destOrd="0" presId="urn:microsoft.com/office/officeart/2005/8/layout/chevron1"/>
    <dgm:cxn modelId="{E64AB4DA-6B49-469A-81B3-F54EBDCE6716}" type="presParOf" srcId="{B44D7FC1-A879-42E5-94A5-56EB312BD03A}" destId="{589191FE-2738-49B5-A025-5974B4D2E83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B5685-FF42-436C-8772-7E0C1C246C32}">
      <dsp:nvSpPr>
        <dsp:cNvPr id="0" name=""/>
        <dsp:cNvSpPr/>
      </dsp:nvSpPr>
      <dsp:spPr>
        <a:xfrm>
          <a:off x="0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/>
            <a:t>Benchmark Industria</a:t>
          </a:r>
          <a:endParaRPr lang="es-CO" sz="2300" b="1" kern="1200" dirty="0"/>
        </a:p>
      </dsp:txBody>
      <dsp:txXfrm>
        <a:off x="226512" y="0"/>
        <a:ext cx="2386393" cy="453024"/>
      </dsp:txXfrm>
    </dsp:sp>
    <dsp:sp modelId="{2FB29F96-5389-4018-B00D-3605C9CDF246}">
      <dsp:nvSpPr>
        <dsp:cNvPr id="0" name=""/>
        <dsp:cNvSpPr/>
      </dsp:nvSpPr>
      <dsp:spPr>
        <a:xfrm>
          <a:off x="2560353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bg1"/>
              </a:solidFill>
            </a:rPr>
            <a:t>F. Macroeconómicos</a:t>
          </a:r>
          <a:r>
            <a:rPr lang="es-CO" sz="2000" b="1" kern="1200" dirty="0" smtClean="0">
              <a:solidFill>
                <a:srgbClr val="356769"/>
              </a:solidFill>
            </a:rPr>
            <a:t> </a:t>
          </a:r>
          <a:endParaRPr lang="es-CO" sz="2000" b="1" kern="1200" dirty="0">
            <a:solidFill>
              <a:srgbClr val="356769"/>
            </a:solidFill>
          </a:endParaRPr>
        </a:p>
      </dsp:txBody>
      <dsp:txXfrm>
        <a:off x="2786865" y="0"/>
        <a:ext cx="2386393" cy="453024"/>
      </dsp:txXfrm>
    </dsp:sp>
    <dsp:sp modelId="{E061BC98-C4C8-47DE-B697-2B45616F7D0F}">
      <dsp:nvSpPr>
        <dsp:cNvPr id="0" name=""/>
        <dsp:cNvSpPr/>
      </dsp:nvSpPr>
      <dsp:spPr>
        <a:xfrm>
          <a:off x="5115829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>
              <a:solidFill>
                <a:schemeClr val="bg1"/>
              </a:solidFill>
            </a:rPr>
            <a:t>Análisis Financiero </a:t>
          </a:r>
        </a:p>
      </dsp:txBody>
      <dsp:txXfrm>
        <a:off x="5342341" y="0"/>
        <a:ext cx="2386393" cy="453024"/>
      </dsp:txXfrm>
    </dsp:sp>
    <dsp:sp modelId="{589191FE-2738-49B5-A025-5974B4D2E83F}">
      <dsp:nvSpPr>
        <dsp:cNvPr id="0" name=""/>
        <dsp:cNvSpPr/>
      </dsp:nvSpPr>
      <dsp:spPr>
        <a:xfrm>
          <a:off x="7676182" y="0"/>
          <a:ext cx="2839417" cy="453024"/>
        </a:xfrm>
        <a:prstGeom prst="chevron">
          <a:avLst/>
        </a:prstGeom>
        <a:solidFill>
          <a:schemeClr val="bg1"/>
        </a:solidFill>
        <a:ln w="3175" cap="flat" cmpd="sng" algn="ctr">
          <a:solidFill>
            <a:srgbClr val="446D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>
              <a:ln>
                <a:noFill/>
              </a:ln>
              <a:solidFill>
                <a:srgbClr val="356769"/>
              </a:solidFill>
            </a:rPr>
            <a:t>Conclusiones</a:t>
          </a:r>
          <a:r>
            <a:rPr lang="es-CO" sz="2400" b="1" kern="1200"/>
            <a:t> </a:t>
          </a:r>
        </a:p>
      </dsp:txBody>
      <dsp:txXfrm>
        <a:off x="7902694" y="0"/>
        <a:ext cx="2386393" cy="453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B5685-FF42-436C-8772-7E0C1C246C32}">
      <dsp:nvSpPr>
        <dsp:cNvPr id="0" name=""/>
        <dsp:cNvSpPr/>
      </dsp:nvSpPr>
      <dsp:spPr>
        <a:xfrm>
          <a:off x="0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/>
            <a:t>Benchmark Industria</a:t>
          </a:r>
          <a:endParaRPr lang="es-CO" sz="2300" b="1" kern="1200" dirty="0"/>
        </a:p>
      </dsp:txBody>
      <dsp:txXfrm>
        <a:off x="226512" y="0"/>
        <a:ext cx="2386393" cy="453024"/>
      </dsp:txXfrm>
    </dsp:sp>
    <dsp:sp modelId="{2FB29F96-5389-4018-B00D-3605C9CDF246}">
      <dsp:nvSpPr>
        <dsp:cNvPr id="0" name=""/>
        <dsp:cNvSpPr/>
      </dsp:nvSpPr>
      <dsp:spPr>
        <a:xfrm>
          <a:off x="2560353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bg1"/>
              </a:solidFill>
            </a:rPr>
            <a:t>F. Macroeconómicos</a:t>
          </a:r>
          <a:r>
            <a:rPr lang="es-CO" sz="2000" b="1" kern="1200" dirty="0" smtClean="0">
              <a:solidFill>
                <a:srgbClr val="356769"/>
              </a:solidFill>
            </a:rPr>
            <a:t> </a:t>
          </a:r>
          <a:endParaRPr lang="es-CO" sz="2000" b="1" kern="1200" dirty="0">
            <a:solidFill>
              <a:srgbClr val="356769"/>
            </a:solidFill>
          </a:endParaRPr>
        </a:p>
      </dsp:txBody>
      <dsp:txXfrm>
        <a:off x="2786865" y="0"/>
        <a:ext cx="2386393" cy="453024"/>
      </dsp:txXfrm>
    </dsp:sp>
    <dsp:sp modelId="{E061BC98-C4C8-47DE-B697-2B45616F7D0F}">
      <dsp:nvSpPr>
        <dsp:cNvPr id="0" name=""/>
        <dsp:cNvSpPr/>
      </dsp:nvSpPr>
      <dsp:spPr>
        <a:xfrm>
          <a:off x="5115829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>
              <a:solidFill>
                <a:schemeClr val="bg1"/>
              </a:solidFill>
            </a:rPr>
            <a:t>Análisis Financiero </a:t>
          </a:r>
        </a:p>
      </dsp:txBody>
      <dsp:txXfrm>
        <a:off x="5342341" y="0"/>
        <a:ext cx="2386393" cy="453024"/>
      </dsp:txXfrm>
    </dsp:sp>
    <dsp:sp modelId="{589191FE-2738-49B5-A025-5974B4D2E83F}">
      <dsp:nvSpPr>
        <dsp:cNvPr id="0" name=""/>
        <dsp:cNvSpPr/>
      </dsp:nvSpPr>
      <dsp:spPr>
        <a:xfrm>
          <a:off x="7676182" y="0"/>
          <a:ext cx="2839417" cy="453024"/>
        </a:xfrm>
        <a:prstGeom prst="chevron">
          <a:avLst/>
        </a:prstGeom>
        <a:solidFill>
          <a:schemeClr val="bg1"/>
        </a:solidFill>
        <a:ln w="3175" cap="flat" cmpd="sng" algn="ctr">
          <a:solidFill>
            <a:srgbClr val="446D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>
              <a:ln>
                <a:noFill/>
              </a:ln>
              <a:solidFill>
                <a:srgbClr val="356769"/>
              </a:solidFill>
            </a:rPr>
            <a:t>Conclusiones</a:t>
          </a:r>
          <a:r>
            <a:rPr lang="es-CO" sz="2400" b="1" kern="1200"/>
            <a:t> </a:t>
          </a:r>
        </a:p>
      </dsp:txBody>
      <dsp:txXfrm>
        <a:off x="7902694" y="0"/>
        <a:ext cx="2386393" cy="453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B5685-FF42-436C-8772-7E0C1C246C32}">
      <dsp:nvSpPr>
        <dsp:cNvPr id="0" name=""/>
        <dsp:cNvSpPr/>
      </dsp:nvSpPr>
      <dsp:spPr>
        <a:xfrm>
          <a:off x="0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/>
            <a:t>Benchmark Industria</a:t>
          </a:r>
          <a:endParaRPr lang="es-CO" sz="2300" b="1" kern="1200" dirty="0"/>
        </a:p>
      </dsp:txBody>
      <dsp:txXfrm>
        <a:off x="226512" y="0"/>
        <a:ext cx="2386393" cy="453024"/>
      </dsp:txXfrm>
    </dsp:sp>
    <dsp:sp modelId="{2FB29F96-5389-4018-B00D-3605C9CDF246}">
      <dsp:nvSpPr>
        <dsp:cNvPr id="0" name=""/>
        <dsp:cNvSpPr/>
      </dsp:nvSpPr>
      <dsp:spPr>
        <a:xfrm>
          <a:off x="2560353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bg1"/>
              </a:solidFill>
            </a:rPr>
            <a:t>F. Macroeconómicos</a:t>
          </a:r>
          <a:r>
            <a:rPr lang="es-CO" sz="2000" b="1" kern="1200" dirty="0" smtClean="0">
              <a:solidFill>
                <a:srgbClr val="356769"/>
              </a:solidFill>
            </a:rPr>
            <a:t> </a:t>
          </a:r>
          <a:endParaRPr lang="es-CO" sz="2000" b="1" kern="1200" dirty="0">
            <a:solidFill>
              <a:srgbClr val="356769"/>
            </a:solidFill>
          </a:endParaRPr>
        </a:p>
      </dsp:txBody>
      <dsp:txXfrm>
        <a:off x="2786865" y="0"/>
        <a:ext cx="2386393" cy="453024"/>
      </dsp:txXfrm>
    </dsp:sp>
    <dsp:sp modelId="{E061BC98-C4C8-47DE-B697-2B45616F7D0F}">
      <dsp:nvSpPr>
        <dsp:cNvPr id="0" name=""/>
        <dsp:cNvSpPr/>
      </dsp:nvSpPr>
      <dsp:spPr>
        <a:xfrm>
          <a:off x="5115829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>
              <a:solidFill>
                <a:schemeClr val="bg1"/>
              </a:solidFill>
            </a:rPr>
            <a:t>Análisis Financiero </a:t>
          </a:r>
        </a:p>
      </dsp:txBody>
      <dsp:txXfrm>
        <a:off x="5342341" y="0"/>
        <a:ext cx="2386393" cy="453024"/>
      </dsp:txXfrm>
    </dsp:sp>
    <dsp:sp modelId="{589191FE-2738-49B5-A025-5974B4D2E83F}">
      <dsp:nvSpPr>
        <dsp:cNvPr id="0" name=""/>
        <dsp:cNvSpPr/>
      </dsp:nvSpPr>
      <dsp:spPr>
        <a:xfrm>
          <a:off x="7676182" y="0"/>
          <a:ext cx="2839417" cy="453024"/>
        </a:xfrm>
        <a:prstGeom prst="chevron">
          <a:avLst/>
        </a:prstGeom>
        <a:solidFill>
          <a:schemeClr val="bg1"/>
        </a:solidFill>
        <a:ln w="3175" cap="flat" cmpd="sng" algn="ctr">
          <a:solidFill>
            <a:srgbClr val="446D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>
              <a:ln>
                <a:noFill/>
              </a:ln>
              <a:solidFill>
                <a:srgbClr val="356769"/>
              </a:solidFill>
            </a:rPr>
            <a:t>Conclusiones</a:t>
          </a:r>
          <a:r>
            <a:rPr lang="es-CO" sz="2400" b="1" kern="1200"/>
            <a:t> </a:t>
          </a:r>
        </a:p>
      </dsp:txBody>
      <dsp:txXfrm>
        <a:off x="7902694" y="0"/>
        <a:ext cx="2386393" cy="453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B5685-FF42-436C-8772-7E0C1C246C32}">
      <dsp:nvSpPr>
        <dsp:cNvPr id="0" name=""/>
        <dsp:cNvSpPr/>
      </dsp:nvSpPr>
      <dsp:spPr>
        <a:xfrm>
          <a:off x="0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/>
            <a:t>Benchmark Industria</a:t>
          </a:r>
          <a:endParaRPr lang="es-CO" sz="2300" b="1" kern="1200" dirty="0"/>
        </a:p>
      </dsp:txBody>
      <dsp:txXfrm>
        <a:off x="226512" y="0"/>
        <a:ext cx="2386393" cy="453024"/>
      </dsp:txXfrm>
    </dsp:sp>
    <dsp:sp modelId="{2FB29F96-5389-4018-B00D-3605C9CDF246}">
      <dsp:nvSpPr>
        <dsp:cNvPr id="0" name=""/>
        <dsp:cNvSpPr/>
      </dsp:nvSpPr>
      <dsp:spPr>
        <a:xfrm>
          <a:off x="2560353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bg1"/>
              </a:solidFill>
            </a:rPr>
            <a:t>F. Macroeconómicos</a:t>
          </a:r>
          <a:r>
            <a:rPr lang="es-CO" sz="2000" b="1" kern="1200" dirty="0" smtClean="0">
              <a:solidFill>
                <a:srgbClr val="356769"/>
              </a:solidFill>
            </a:rPr>
            <a:t> </a:t>
          </a:r>
          <a:endParaRPr lang="es-CO" sz="2000" b="1" kern="1200" dirty="0">
            <a:solidFill>
              <a:srgbClr val="356769"/>
            </a:solidFill>
          </a:endParaRPr>
        </a:p>
      </dsp:txBody>
      <dsp:txXfrm>
        <a:off x="2786865" y="0"/>
        <a:ext cx="2386393" cy="453024"/>
      </dsp:txXfrm>
    </dsp:sp>
    <dsp:sp modelId="{E061BC98-C4C8-47DE-B697-2B45616F7D0F}">
      <dsp:nvSpPr>
        <dsp:cNvPr id="0" name=""/>
        <dsp:cNvSpPr/>
      </dsp:nvSpPr>
      <dsp:spPr>
        <a:xfrm>
          <a:off x="5115829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>
              <a:solidFill>
                <a:schemeClr val="bg1"/>
              </a:solidFill>
            </a:rPr>
            <a:t>Análisis Financiero </a:t>
          </a:r>
        </a:p>
      </dsp:txBody>
      <dsp:txXfrm>
        <a:off x="5342341" y="0"/>
        <a:ext cx="2386393" cy="453024"/>
      </dsp:txXfrm>
    </dsp:sp>
    <dsp:sp modelId="{589191FE-2738-49B5-A025-5974B4D2E83F}">
      <dsp:nvSpPr>
        <dsp:cNvPr id="0" name=""/>
        <dsp:cNvSpPr/>
      </dsp:nvSpPr>
      <dsp:spPr>
        <a:xfrm>
          <a:off x="7676182" y="0"/>
          <a:ext cx="2839417" cy="453024"/>
        </a:xfrm>
        <a:prstGeom prst="chevron">
          <a:avLst/>
        </a:prstGeom>
        <a:solidFill>
          <a:schemeClr val="bg1"/>
        </a:solidFill>
        <a:ln w="12700" cap="flat" cmpd="sng" algn="ctr">
          <a:solidFill>
            <a:srgbClr val="446D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>
              <a:ln>
                <a:noFill/>
              </a:ln>
              <a:solidFill>
                <a:srgbClr val="356769"/>
              </a:solidFill>
            </a:rPr>
            <a:t>Conclusiones</a:t>
          </a:r>
          <a:r>
            <a:rPr lang="es-CO" sz="2400" b="1" kern="1200"/>
            <a:t> </a:t>
          </a:r>
        </a:p>
      </dsp:txBody>
      <dsp:txXfrm>
        <a:off x="7902694" y="0"/>
        <a:ext cx="2386393" cy="4530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B5685-FF42-436C-8772-7E0C1C246C32}">
      <dsp:nvSpPr>
        <dsp:cNvPr id="0" name=""/>
        <dsp:cNvSpPr/>
      </dsp:nvSpPr>
      <dsp:spPr>
        <a:xfrm>
          <a:off x="0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/>
            <a:t>Benchmark Industria</a:t>
          </a:r>
          <a:endParaRPr lang="es-CO" sz="2300" b="1" kern="1200" dirty="0"/>
        </a:p>
      </dsp:txBody>
      <dsp:txXfrm>
        <a:off x="226512" y="0"/>
        <a:ext cx="2386393" cy="453024"/>
      </dsp:txXfrm>
    </dsp:sp>
    <dsp:sp modelId="{2FB29F96-5389-4018-B00D-3605C9CDF246}">
      <dsp:nvSpPr>
        <dsp:cNvPr id="0" name=""/>
        <dsp:cNvSpPr/>
      </dsp:nvSpPr>
      <dsp:spPr>
        <a:xfrm>
          <a:off x="2560353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bg1"/>
              </a:solidFill>
            </a:rPr>
            <a:t>F. Macroeconómicos</a:t>
          </a:r>
          <a:r>
            <a:rPr lang="es-CO" sz="2000" b="1" kern="1200" dirty="0" smtClean="0">
              <a:solidFill>
                <a:srgbClr val="356769"/>
              </a:solidFill>
            </a:rPr>
            <a:t> </a:t>
          </a:r>
          <a:endParaRPr lang="es-CO" sz="2000" b="1" kern="1200" dirty="0">
            <a:solidFill>
              <a:srgbClr val="356769"/>
            </a:solidFill>
          </a:endParaRPr>
        </a:p>
      </dsp:txBody>
      <dsp:txXfrm>
        <a:off x="2786865" y="0"/>
        <a:ext cx="2386393" cy="453024"/>
      </dsp:txXfrm>
    </dsp:sp>
    <dsp:sp modelId="{E061BC98-C4C8-47DE-B697-2B45616F7D0F}">
      <dsp:nvSpPr>
        <dsp:cNvPr id="0" name=""/>
        <dsp:cNvSpPr/>
      </dsp:nvSpPr>
      <dsp:spPr>
        <a:xfrm>
          <a:off x="5115829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>
              <a:solidFill>
                <a:schemeClr val="bg1"/>
              </a:solidFill>
            </a:rPr>
            <a:t>Análisis Financiero </a:t>
          </a:r>
        </a:p>
      </dsp:txBody>
      <dsp:txXfrm>
        <a:off x="5342341" y="0"/>
        <a:ext cx="2386393" cy="453024"/>
      </dsp:txXfrm>
    </dsp:sp>
    <dsp:sp modelId="{589191FE-2738-49B5-A025-5974B4D2E83F}">
      <dsp:nvSpPr>
        <dsp:cNvPr id="0" name=""/>
        <dsp:cNvSpPr/>
      </dsp:nvSpPr>
      <dsp:spPr>
        <a:xfrm>
          <a:off x="7676182" y="0"/>
          <a:ext cx="2839417" cy="453024"/>
        </a:xfrm>
        <a:prstGeom prst="chevron">
          <a:avLst/>
        </a:prstGeom>
        <a:solidFill>
          <a:schemeClr val="bg1"/>
        </a:solidFill>
        <a:ln w="12700" cap="flat" cmpd="sng" algn="ctr">
          <a:solidFill>
            <a:srgbClr val="446D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>
              <a:ln>
                <a:noFill/>
              </a:ln>
              <a:solidFill>
                <a:srgbClr val="356769"/>
              </a:solidFill>
            </a:rPr>
            <a:t>Conclusiones</a:t>
          </a:r>
          <a:r>
            <a:rPr lang="es-CO" sz="2400" b="1" kern="1200"/>
            <a:t> </a:t>
          </a:r>
        </a:p>
      </dsp:txBody>
      <dsp:txXfrm>
        <a:off x="7902694" y="0"/>
        <a:ext cx="2386393" cy="453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B5685-FF42-436C-8772-7E0C1C246C32}">
      <dsp:nvSpPr>
        <dsp:cNvPr id="0" name=""/>
        <dsp:cNvSpPr/>
      </dsp:nvSpPr>
      <dsp:spPr>
        <a:xfrm>
          <a:off x="4877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Benchmark Industria</a:t>
          </a:r>
          <a:endParaRPr lang="es-CO" sz="2300" b="1" kern="1200" dirty="0"/>
        </a:p>
      </dsp:txBody>
      <dsp:txXfrm>
        <a:off x="231389" y="0"/>
        <a:ext cx="2386393" cy="453024"/>
      </dsp:txXfrm>
    </dsp:sp>
    <dsp:sp modelId="{2FB29F96-5389-4018-B00D-3605C9CDF246}">
      <dsp:nvSpPr>
        <dsp:cNvPr id="0" name=""/>
        <dsp:cNvSpPr/>
      </dsp:nvSpPr>
      <dsp:spPr>
        <a:xfrm>
          <a:off x="2560353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bg1"/>
              </a:solidFill>
            </a:rPr>
            <a:t>F. Macroeconómicos</a:t>
          </a:r>
          <a:r>
            <a:rPr lang="es-CO" sz="2300" b="1" kern="1200" dirty="0" smtClean="0">
              <a:solidFill>
                <a:srgbClr val="446D5D"/>
              </a:solidFill>
            </a:rPr>
            <a:t> </a:t>
          </a:r>
          <a:endParaRPr lang="es-CO" sz="2300" b="1" kern="1200" dirty="0">
            <a:solidFill>
              <a:srgbClr val="446D5D"/>
            </a:solidFill>
          </a:endParaRPr>
        </a:p>
      </dsp:txBody>
      <dsp:txXfrm>
        <a:off x="2786865" y="0"/>
        <a:ext cx="2386393" cy="453024"/>
      </dsp:txXfrm>
    </dsp:sp>
    <dsp:sp modelId="{E061BC98-C4C8-47DE-B697-2B45616F7D0F}">
      <dsp:nvSpPr>
        <dsp:cNvPr id="0" name=""/>
        <dsp:cNvSpPr/>
      </dsp:nvSpPr>
      <dsp:spPr>
        <a:xfrm>
          <a:off x="5115829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>
              <a:solidFill>
                <a:schemeClr val="bg1"/>
              </a:solidFill>
            </a:rPr>
            <a:t>Análisis Financiero </a:t>
          </a:r>
        </a:p>
      </dsp:txBody>
      <dsp:txXfrm>
        <a:off x="5342341" y="0"/>
        <a:ext cx="2386393" cy="453024"/>
      </dsp:txXfrm>
    </dsp:sp>
    <dsp:sp modelId="{589191FE-2738-49B5-A025-5974B4D2E83F}">
      <dsp:nvSpPr>
        <dsp:cNvPr id="0" name=""/>
        <dsp:cNvSpPr/>
      </dsp:nvSpPr>
      <dsp:spPr>
        <a:xfrm>
          <a:off x="7676182" y="0"/>
          <a:ext cx="2839417" cy="453024"/>
        </a:xfrm>
        <a:prstGeom prst="chevron">
          <a:avLst/>
        </a:prstGeom>
        <a:solidFill>
          <a:srgbClr val="35676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>
              <a:ln>
                <a:noFill/>
              </a:ln>
              <a:solidFill>
                <a:schemeClr val="bg1"/>
              </a:solidFill>
            </a:rPr>
            <a:t>Conclusiones</a:t>
          </a:r>
          <a:r>
            <a:rPr lang="es-CO" sz="2400" b="1" kern="1200"/>
            <a:t> </a:t>
          </a:r>
        </a:p>
      </dsp:txBody>
      <dsp:txXfrm>
        <a:off x="7902694" y="0"/>
        <a:ext cx="2386393" cy="453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0.00784</cdr:x>
      <cdr:y>0.22368</cdr:y>
    </cdr:from>
    <cdr:to>
      <cdr:x>0.08051</cdr:x>
      <cdr:y>0.74617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0A16390-E49E-4D9E-8D81-A48017963F38}"/>
            </a:ext>
          </a:extLst>
        </cdr:cNvPr>
        <cdr:cNvSpPr txBox="1"/>
      </cdr:nvSpPr>
      <cdr:spPr>
        <a:xfrm xmlns:a="http://schemas.openxmlformats.org/drawingml/2006/main">
          <a:off x="35621" y="611671"/>
          <a:ext cx="330200" cy="142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  <cdr:relSizeAnchor xmlns:cdr="http://schemas.openxmlformats.org/drawingml/2006/chartDrawing">
    <cdr:from>
      <cdr:x>0.01251</cdr:x>
      <cdr:y>0.38229</cdr:y>
    </cdr:from>
    <cdr:to>
      <cdr:x>0.12989</cdr:x>
      <cdr:y>0.9605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86BE4D05-FD4B-4E7D-9CD4-2BE2FA1D01C2}"/>
            </a:ext>
          </a:extLst>
        </cdr:cNvPr>
        <cdr:cNvSpPr txBox="1"/>
      </cdr:nvSpPr>
      <cdr:spPr>
        <a:xfrm xmlns:a="http://schemas.openxmlformats.org/drawingml/2006/main">
          <a:off x="87557" y="1420630"/>
          <a:ext cx="821558" cy="2148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600" b="1" dirty="0"/>
            <a:t>2018</a:t>
          </a:r>
        </a:p>
        <a:p xmlns:a="http://schemas.openxmlformats.org/drawingml/2006/main">
          <a:endParaRPr lang="es-CO" sz="1600" b="1" dirty="0"/>
        </a:p>
        <a:p xmlns:a="http://schemas.openxmlformats.org/drawingml/2006/main">
          <a:endParaRPr lang="es-CO" sz="1600" b="1" dirty="0"/>
        </a:p>
        <a:p xmlns:a="http://schemas.openxmlformats.org/drawingml/2006/main">
          <a:r>
            <a:rPr lang="es-CO" sz="1600" b="1" dirty="0"/>
            <a:t>2017</a:t>
          </a:r>
        </a:p>
        <a:p xmlns:a="http://schemas.openxmlformats.org/drawingml/2006/main">
          <a:endParaRPr lang="es-CO" sz="1600" b="1" dirty="0"/>
        </a:p>
        <a:p xmlns:a="http://schemas.openxmlformats.org/drawingml/2006/main">
          <a:endParaRPr lang="es-CO" sz="1600" b="1" dirty="0"/>
        </a:p>
        <a:p xmlns:a="http://schemas.openxmlformats.org/drawingml/2006/main">
          <a:r>
            <a:rPr lang="es-CO" sz="1600" b="1" dirty="0"/>
            <a:t>2016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CE58C-F1AA-4F66-9A60-DD985405911B}" type="datetimeFigureOut">
              <a:rPr lang="es-CO" smtClean="0"/>
              <a:t>11/11/2019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525D5-2645-4A4B-BCFC-539DF07A66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3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25D5-2645-4A4B-BCFC-539DF07A6604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14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25D5-2645-4A4B-BCFC-539DF07A6604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584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25D5-2645-4A4B-BCFC-539DF07A6604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21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25D5-2645-4A4B-BCFC-539DF07A6604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780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25D5-2645-4A4B-BCFC-539DF07A6604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601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25D5-2645-4A4B-BCFC-539DF07A6604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60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25D5-2645-4A4B-BCFC-539DF07A6604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314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AA7C-27DE-4DCC-A704-4C081550C924}" type="datetime1">
              <a:rPr lang="es-ES" smtClean="0"/>
              <a:t>11/11/2019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A1C9-5CB4-4C07-8F19-1E07A2826C94}" type="datetime1">
              <a:rPr lang="es-ES" smtClean="0"/>
              <a:t>11/11/2019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5F27-8A36-4EF3-A343-88C9126C6C8D}" type="datetime1">
              <a:rPr lang="es-ES" smtClean="0"/>
              <a:t>11/11/2019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FBEE-C223-46FF-8F16-790B762EF85C}" type="datetime1">
              <a:rPr lang="es-ES" smtClean="0"/>
              <a:t>11/11/2019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C892-2FB5-48DE-BBFF-D66C78A679C6}" type="datetime1">
              <a:rPr lang="es-ES" smtClean="0"/>
              <a:t>11/11/2019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161D-DB94-43F5-AB4F-780F830CD6B5}" type="datetime1">
              <a:rPr lang="es-ES" smtClean="0"/>
              <a:t>11/11/2019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58BC-F07C-4243-B78A-2D9AB913567E}" type="datetime1">
              <a:rPr lang="es-ES" smtClean="0"/>
              <a:t>11/11/2019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BFA-8581-4701-ABFA-18672A4C08D3}" type="datetime1">
              <a:rPr lang="es-ES" smtClean="0"/>
              <a:t>11/11/2019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F0CD-71A3-42C7-A737-B46A058DC4EF}" type="datetime1">
              <a:rPr lang="es-ES" smtClean="0"/>
              <a:t>11/11/2019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351F-0E37-435A-9544-9E7188B95496}" type="datetime1">
              <a:rPr lang="es-ES" smtClean="0"/>
              <a:t>11/11/2019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726C-3BDA-43A9-AA17-F447A83EFEAF}" type="datetime1">
              <a:rPr lang="es-ES" smtClean="0"/>
              <a:t>11/11/2019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4D5E7-9AAD-4B9F-8ABE-E71B4220621F}" type="datetime1">
              <a:rPr lang="es-ES" smtClean="0"/>
              <a:t>11/11/2019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3.png"/><Relationship Id="rId18" Type="http://schemas.openxmlformats.org/officeDocument/2006/relationships/image" Target="../media/image35.sv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3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chart" Target="../charts/chart2.xml"/><Relationship Id="rId10" Type="http://schemas.openxmlformats.org/officeDocument/2006/relationships/image" Target="../media/image28.svg"/><Relationship Id="rId19" Type="http://schemas.openxmlformats.org/officeDocument/2006/relationships/chart" Target="../charts/chart3.xml"/><Relationship Id="rId4" Type="http://schemas.openxmlformats.org/officeDocument/2006/relationships/chart" Target="../charts/chart1.xml"/><Relationship Id="rId9" Type="http://schemas.openxmlformats.org/officeDocument/2006/relationships/image" Target="../media/image21.png"/><Relationship Id="rId1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chart" Target="../charts/chart5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7.png"/><Relationship Id="rId5" Type="http://schemas.openxmlformats.org/officeDocument/2006/relationships/diagramData" Target="../diagrams/data1.xml"/><Relationship Id="rId10" Type="http://schemas.openxmlformats.org/officeDocument/2006/relationships/chart" Target="../charts/chart4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40.svg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chart" Target="../charts/chart7.xml"/><Relationship Id="rId5" Type="http://schemas.openxmlformats.org/officeDocument/2006/relationships/diagramData" Target="../diagrams/data2.xml"/><Relationship Id="rId10" Type="http://schemas.openxmlformats.org/officeDocument/2006/relationships/chart" Target="../charts/chart6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31.png"/><Relationship Id="rId5" Type="http://schemas.openxmlformats.org/officeDocument/2006/relationships/image" Target="../media/image8.png"/><Relationship Id="rId10" Type="http://schemas.microsoft.com/office/2007/relationships/diagramDrawing" Target="../diagrams/drawing3.xml"/><Relationship Id="rId4" Type="http://schemas.openxmlformats.org/officeDocument/2006/relationships/image" Target="../media/image30.jpeg"/><Relationship Id="rId9" Type="http://schemas.openxmlformats.org/officeDocument/2006/relationships/diagramColors" Target="../diagrams/colors3.xml"/><Relationship Id="rId1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51.svg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37.png"/><Relationship Id="rId17" Type="http://schemas.openxmlformats.org/officeDocument/2006/relationships/chart" Target="../charts/chart12.xml"/><Relationship Id="rId2" Type="http://schemas.openxmlformats.org/officeDocument/2006/relationships/image" Target="../media/image35.jpeg"/><Relationship Id="rId16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49.svg"/><Relationship Id="rId5" Type="http://schemas.openxmlformats.org/officeDocument/2006/relationships/diagramLayout" Target="../diagrams/layout5.xml"/><Relationship Id="rId15" Type="http://schemas.openxmlformats.org/officeDocument/2006/relationships/image" Target="../media/image38.svg"/><Relationship Id="rId10" Type="http://schemas.openxmlformats.org/officeDocument/2006/relationships/image" Target="../media/image36.png"/><Relationship Id="rId4" Type="http://schemas.openxmlformats.org/officeDocument/2006/relationships/diagramData" Target="../diagrams/data5.xml"/><Relationship Id="rId9" Type="http://schemas.openxmlformats.org/officeDocument/2006/relationships/chart" Target="../charts/chart10.xml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6.xml"/><Relationship Id="rId3" Type="http://schemas.openxmlformats.org/officeDocument/2006/relationships/image" Target="../media/image39.png"/><Relationship Id="rId7" Type="http://schemas.openxmlformats.org/officeDocument/2006/relationships/image" Target="../media/image57.svg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diagramLayout" Target="../diagrams/layout6.xml"/><Relationship Id="rId5" Type="http://schemas.openxmlformats.org/officeDocument/2006/relationships/image" Target="../media/image55.svg"/><Relationship Id="rId15" Type="http://schemas.openxmlformats.org/officeDocument/2006/relationships/image" Target="../media/image8.png"/><Relationship Id="rId10" Type="http://schemas.openxmlformats.org/officeDocument/2006/relationships/diagramData" Target="../diagrams/data6.xml"/><Relationship Id="rId4" Type="http://schemas.openxmlformats.org/officeDocument/2006/relationships/image" Target="../media/image40.png"/><Relationship Id="rId9" Type="http://schemas.openxmlformats.org/officeDocument/2006/relationships/image" Target="../media/image5.svg"/><Relationship Id="rId14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92A3BECB-FA79-4BCF-9544-EBA2F90D42AF}"/>
              </a:ext>
            </a:extLst>
          </p:cNvPr>
          <p:cNvSpPr/>
          <p:nvPr/>
        </p:nvSpPr>
        <p:spPr>
          <a:xfrm>
            <a:off x="5476317" y="0"/>
            <a:ext cx="656492" cy="6860783"/>
          </a:xfrm>
          <a:prstGeom prst="rect">
            <a:avLst/>
          </a:prstGeom>
          <a:solidFill>
            <a:srgbClr val="446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2E1C80C-F505-488D-9E31-8237A1B6C8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3515" y="0"/>
            <a:ext cx="5404623" cy="685521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EC099BF-B795-49B7-9AC8-01B1B0A3A935}"/>
              </a:ext>
            </a:extLst>
          </p:cNvPr>
          <p:cNvSpPr/>
          <p:nvPr/>
        </p:nvSpPr>
        <p:spPr>
          <a:xfrm>
            <a:off x="11538138" y="0"/>
            <a:ext cx="656492" cy="6873093"/>
          </a:xfrm>
          <a:prstGeom prst="rect">
            <a:avLst/>
          </a:prstGeom>
          <a:solidFill>
            <a:srgbClr val="446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Marcador de contenido 4" descr="Imagen que contiene alimentos, tabla&#10;&#10;Descripción generada automáticamente">
            <a:extLst>
              <a:ext uri="{FF2B5EF4-FFF2-40B4-BE49-F238E27FC236}">
                <a16:creationId xmlns:a16="http://schemas.microsoft.com/office/drawing/2014/main" id="{77F7AA5D-0557-469E-8E1A-6C09BEA57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3"/>
            <a:ext cx="12192693" cy="6852997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52454BE-5B40-4098-9B42-0DBD3B4A8FB6}"/>
              </a:ext>
            </a:extLst>
          </p:cNvPr>
          <p:cNvSpPr txBox="1"/>
          <p:nvPr/>
        </p:nvSpPr>
        <p:spPr>
          <a:xfrm>
            <a:off x="3473260" y="1061122"/>
            <a:ext cx="364713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800" b="1">
                <a:solidFill>
                  <a:schemeClr val="bg1"/>
                </a:solidFill>
                <a:cs typeface="Calibri"/>
              </a:rPr>
              <a:t>Grupo H</a:t>
            </a:r>
            <a:endParaRPr lang="es-ES" sz="480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18DBF4-9932-48F3-8BCB-5B8BEF3ADCB2}"/>
              </a:ext>
            </a:extLst>
          </p:cNvPr>
          <p:cNvSpPr txBox="1"/>
          <p:nvPr/>
        </p:nvSpPr>
        <p:spPr>
          <a:xfrm>
            <a:off x="3668750" y="1828562"/>
            <a:ext cx="3256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</a:rPr>
              <a:t>Analistas:</a:t>
            </a:r>
          </a:p>
          <a:p>
            <a:pPr algn="ctr"/>
            <a:r>
              <a:rPr lang="es-CO" sz="2000" b="1">
                <a:solidFill>
                  <a:schemeClr val="bg1"/>
                </a:solidFill>
              </a:rPr>
              <a:t>María Paula Mariño Cortes</a:t>
            </a:r>
          </a:p>
          <a:p>
            <a:pPr algn="ctr"/>
            <a:r>
              <a:rPr lang="es-CO" sz="2000" b="1">
                <a:solidFill>
                  <a:schemeClr val="bg1"/>
                </a:solidFill>
              </a:rPr>
              <a:t>Catalina Pulido Jiménez </a:t>
            </a:r>
          </a:p>
          <a:p>
            <a:pPr algn="ctr"/>
            <a:r>
              <a:rPr lang="es-CO" sz="2000" b="1">
                <a:solidFill>
                  <a:schemeClr val="bg1"/>
                </a:solidFill>
              </a:rPr>
              <a:t>Tamara Valencia Olmos </a:t>
            </a:r>
          </a:p>
          <a:p>
            <a:endParaRPr lang="es-CO" b="1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D9F062E-E2C4-4AD6-B667-CD53C1E9082B}"/>
              </a:ext>
            </a:extLst>
          </p:cNvPr>
          <p:cNvSpPr txBox="1"/>
          <p:nvPr/>
        </p:nvSpPr>
        <p:spPr>
          <a:xfrm>
            <a:off x="3207894" y="1476620"/>
            <a:ext cx="39125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>
                <a:solidFill>
                  <a:schemeClr val="bg1"/>
                </a:solidFill>
              </a:rPr>
              <a:t>NO LE PRESTARÍAMOS EL 5% DE LOS INGRESOS OPERACIONALES A CORTO PLAZO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DA54F9-2F6F-410E-801F-2474A024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952" y="6457246"/>
            <a:ext cx="2743200" cy="365125"/>
          </a:xfrm>
        </p:spPr>
        <p:txBody>
          <a:bodyPr/>
          <a:lstStyle/>
          <a:p>
            <a:fld id="{0F1556C4-DFC3-4611-A7CC-780699185E26}" type="slidenum">
              <a:rPr lang="es-ES" sz="1600" b="1" smtClean="0">
                <a:solidFill>
                  <a:schemeClr val="tx1"/>
                </a:solidFill>
              </a:rPr>
              <a:t>1</a:t>
            </a:fld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F93FF1-CDF7-4F51-A14E-74D21D607CE6}"/>
              </a:ext>
            </a:extLst>
          </p:cNvPr>
          <p:cNvSpPr txBox="1"/>
          <p:nvPr/>
        </p:nvSpPr>
        <p:spPr>
          <a:xfrm>
            <a:off x="2828260" y="654171"/>
            <a:ext cx="453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>
                <a:solidFill>
                  <a:schemeClr val="bg1"/>
                </a:solidFill>
                <a:latin typeface="Abadi" panose="020B0604020202020204" pitchFamily="34" charset="0"/>
              </a:rPr>
              <a:t>ANÁLISIS DE CRÉDITO 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7A1AFE6-CEB9-4328-B73B-D6EA9C903FA6}"/>
              </a:ext>
            </a:extLst>
          </p:cNvPr>
          <p:cNvCxnSpPr/>
          <p:nvPr/>
        </p:nvCxnSpPr>
        <p:spPr>
          <a:xfrm>
            <a:off x="3473260" y="1300502"/>
            <a:ext cx="34516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8">
            <a:extLst>
              <a:ext uri="{FF2B5EF4-FFF2-40B4-BE49-F238E27FC236}">
                <a16:creationId xmlns:a16="http://schemas.microsoft.com/office/drawing/2014/main" id="{96C53144-7F1F-434A-B518-6BD8421F5F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06362" y="1997800"/>
            <a:ext cx="846385" cy="389561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FAEBDCE-CF6B-41E0-894C-EE92337E795D}"/>
              </a:ext>
            </a:extLst>
          </p:cNvPr>
          <p:cNvSpPr txBox="1"/>
          <p:nvPr/>
        </p:nvSpPr>
        <p:spPr>
          <a:xfrm>
            <a:off x="819475" y="292856"/>
            <a:ext cx="4109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>
                <a:solidFill>
                  <a:srgbClr val="356769"/>
                </a:solidFill>
              </a:rPr>
              <a:t>¿POR QUÉ NO APROBAR EL CRÉDITO?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C280180-0544-4791-BEF0-DFBD3C11652B}"/>
              </a:ext>
            </a:extLst>
          </p:cNvPr>
          <p:cNvSpPr txBox="1"/>
          <p:nvPr/>
        </p:nvSpPr>
        <p:spPr>
          <a:xfrm>
            <a:off x="1237957" y="1551528"/>
            <a:ext cx="303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>
                <a:solidFill>
                  <a:schemeClr val="tx1">
                    <a:lumMod val="65000"/>
                    <a:lumOff val="35000"/>
                  </a:schemeClr>
                </a:solidFill>
              </a:rPr>
              <a:t>RAZONES PRINCIPALES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3FC26A-3A64-431A-A440-445DCBF3D0C5}"/>
              </a:ext>
            </a:extLst>
          </p:cNvPr>
          <p:cNvSpPr txBox="1"/>
          <p:nvPr/>
        </p:nvSpPr>
        <p:spPr>
          <a:xfrm>
            <a:off x="519825" y="2496290"/>
            <a:ext cx="181889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s-CO"/>
              <a:t>RENTABILIDAD </a:t>
            </a:r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CD6D7CF-D22F-4F41-B742-6715AC5461CB}"/>
              </a:ext>
            </a:extLst>
          </p:cNvPr>
          <p:cNvSpPr txBox="1"/>
          <p:nvPr/>
        </p:nvSpPr>
        <p:spPr>
          <a:xfrm>
            <a:off x="3254078" y="3532049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/>
              <a:t>ESTRUCTURA DEL CAPITAL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4075E51-0943-4F8D-A8E2-2365B3744A55}"/>
              </a:ext>
            </a:extLst>
          </p:cNvPr>
          <p:cNvSpPr txBox="1"/>
          <p:nvPr/>
        </p:nvSpPr>
        <p:spPr>
          <a:xfrm>
            <a:off x="640797" y="4933388"/>
            <a:ext cx="164153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s-CO"/>
              <a:t>LIQUIDEZ </a:t>
            </a:r>
            <a:endParaRPr lang="es-ES"/>
          </a:p>
        </p:txBody>
      </p:sp>
      <p:pic>
        <p:nvPicPr>
          <p:cNvPr id="23" name="Gráfico 22" descr="Monedas">
            <a:extLst>
              <a:ext uri="{FF2B5EF4-FFF2-40B4-BE49-F238E27FC236}">
                <a16:creationId xmlns:a16="http://schemas.microsoft.com/office/drawing/2014/main" id="{FB6C6617-D672-4217-8199-58B37E84D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38086" y="4715585"/>
            <a:ext cx="914400" cy="914400"/>
          </a:xfrm>
          <a:prstGeom prst="rect">
            <a:avLst/>
          </a:prstGeom>
        </p:spPr>
      </p:pic>
      <p:pic>
        <p:nvPicPr>
          <p:cNvPr id="25" name="Gráfico 24" descr="Gráfico circular">
            <a:extLst>
              <a:ext uri="{FF2B5EF4-FFF2-40B4-BE49-F238E27FC236}">
                <a16:creationId xmlns:a16="http://schemas.microsoft.com/office/drawing/2014/main" id="{97FA4612-7E45-43D8-9ED8-35DE2E632B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63795" y="3534638"/>
            <a:ext cx="914400" cy="914400"/>
          </a:xfrm>
          <a:prstGeom prst="rect">
            <a:avLst/>
          </a:prstGeom>
        </p:spPr>
      </p:pic>
      <p:pic>
        <p:nvPicPr>
          <p:cNvPr id="29" name="Gráfico 28" descr="Gráfico de barras">
            <a:extLst>
              <a:ext uri="{FF2B5EF4-FFF2-40B4-BE49-F238E27FC236}">
                <a16:creationId xmlns:a16="http://schemas.microsoft.com/office/drawing/2014/main" id="{53F2D8CA-6307-476A-B78A-4C6854328D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326716" y="2223756"/>
            <a:ext cx="914400" cy="914400"/>
          </a:xfrm>
          <a:prstGeom prst="rect">
            <a:avLst/>
          </a:prstGeom>
        </p:spPr>
      </p:pic>
      <p:pic>
        <p:nvPicPr>
          <p:cNvPr id="30" name="Marcador de contenido 5">
            <a:extLst>
              <a:ext uri="{FF2B5EF4-FFF2-40B4-BE49-F238E27FC236}">
                <a16:creationId xmlns:a16="http://schemas.microsoft.com/office/drawing/2014/main" id="{A362F50F-3E84-4787-9B86-B93439E948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725" y="5816472"/>
            <a:ext cx="1772665" cy="8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4" grpId="0"/>
      <p:bldP spid="6" grpId="0"/>
      <p:bldP spid="2" grpId="0"/>
      <p:bldP spid="2" grpId="1"/>
      <p:bldP spid="8" grpId="0"/>
      <p:bldP spid="8" grpId="1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C9590-9801-46CC-9D85-5084808F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O" sz="6000" b="1">
                <a:solidFill>
                  <a:srgbClr val="004442"/>
                </a:solidFill>
              </a:rPr>
              <a:t>Anexos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44CA37-C691-4853-998A-3D20A982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F1556C4-DFC3-4611-A7CC-780699185E26}" type="slidenum">
              <a:rPr lang="es-ES" smtClean="0"/>
              <a:t>10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49375B-F135-49D0-BAD7-59FD07ED3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28" y="1636651"/>
            <a:ext cx="6532249" cy="3584697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BCD239A-537D-44A3-8A01-02C0E73BD4A4}"/>
              </a:ext>
            </a:extLst>
          </p:cNvPr>
          <p:cNvCxnSpPr>
            <a:cxnSpLocks/>
          </p:cNvCxnSpPr>
          <p:nvPr/>
        </p:nvCxnSpPr>
        <p:spPr>
          <a:xfrm>
            <a:off x="6922477" y="1477108"/>
            <a:ext cx="0" cy="3643532"/>
          </a:xfrm>
          <a:prstGeom prst="line">
            <a:avLst/>
          </a:prstGeom>
          <a:ln w="38100">
            <a:solidFill>
              <a:srgbClr val="356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4E2574DE-9B63-424E-A391-56F406DE4E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5467" y="1606117"/>
            <a:ext cx="3465342" cy="36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1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C9590-9801-46CC-9D85-5084808F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b="1">
                <a:solidFill>
                  <a:srgbClr val="004442"/>
                </a:solidFill>
              </a:rPr>
              <a:t>Anexos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44CA37-C691-4853-998A-3D20A982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11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6A2C930-194B-4A0B-B6B2-4FC40B3E7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77" y="1870076"/>
            <a:ext cx="4431323" cy="27969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53CEDD-101B-4D5D-99DF-65EA185C9C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83" t="18559" r="36148" b="38198"/>
          <a:stretch/>
        </p:blipFill>
        <p:spPr>
          <a:xfrm>
            <a:off x="4895850" y="544513"/>
            <a:ext cx="7296150" cy="5768974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4091644-C3CD-4226-9382-FF8E5B7665E5}"/>
              </a:ext>
            </a:extLst>
          </p:cNvPr>
          <p:cNvCxnSpPr/>
          <p:nvPr/>
        </p:nvCxnSpPr>
        <p:spPr>
          <a:xfrm>
            <a:off x="4705350" y="1690688"/>
            <a:ext cx="0" cy="2976562"/>
          </a:xfrm>
          <a:prstGeom prst="line">
            <a:avLst/>
          </a:prstGeom>
          <a:ln w="38100">
            <a:solidFill>
              <a:srgbClr val="0044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79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DCD7538-10BB-411F-9BB3-1C33512EB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18" y="2735074"/>
            <a:ext cx="7930979" cy="347547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6C9590-9801-46CC-9D85-5084808F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168" y="1064054"/>
            <a:ext cx="10515600" cy="1325563"/>
          </a:xfrm>
        </p:spPr>
        <p:txBody>
          <a:bodyPr>
            <a:normAutofit/>
          </a:bodyPr>
          <a:lstStyle/>
          <a:p>
            <a:r>
              <a:rPr lang="es-CO" sz="6000" b="1">
                <a:solidFill>
                  <a:srgbClr val="004442"/>
                </a:solidFill>
              </a:rPr>
              <a:t>Anexos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44CA37-C691-4853-998A-3D20A982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12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06AA36-00C5-494A-9497-574B09B73B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6992" y="3369723"/>
            <a:ext cx="2903839" cy="33699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5CA9F87-A151-4688-977A-0E09C3C44F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6993" y="136525"/>
            <a:ext cx="2903839" cy="326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0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C9590-9801-46CC-9D85-5084808F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b="1">
                <a:solidFill>
                  <a:srgbClr val="004442"/>
                </a:solidFill>
              </a:rPr>
              <a:t>Anexos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44CA37-C691-4853-998A-3D20A982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13</a:t>
            </a:fld>
            <a:endParaRPr lang="es-ES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800-00003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734972"/>
              </p:ext>
            </p:extLst>
          </p:nvPr>
        </p:nvGraphicFramePr>
        <p:xfrm>
          <a:off x="152400" y="1340644"/>
          <a:ext cx="6558119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D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154802"/>
              </p:ext>
            </p:extLst>
          </p:nvPr>
        </p:nvGraphicFramePr>
        <p:xfrm>
          <a:off x="7137758" y="1690689"/>
          <a:ext cx="4901842" cy="396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155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C9590-9801-46CC-9D85-5084808F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b="1">
                <a:solidFill>
                  <a:srgbClr val="004442"/>
                </a:solidFill>
              </a:rPr>
              <a:t>Anexos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44CA37-C691-4853-998A-3D20A982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14</a:t>
            </a:fld>
            <a:endParaRPr lang="es-ES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FF7C7E0-774D-4A62-AB42-920EFCF6A9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924761"/>
              </p:ext>
            </p:extLst>
          </p:nvPr>
        </p:nvGraphicFramePr>
        <p:xfrm>
          <a:off x="436098" y="1806814"/>
          <a:ext cx="5767754" cy="441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800-00000A01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952340"/>
              </p:ext>
            </p:extLst>
          </p:nvPr>
        </p:nvGraphicFramePr>
        <p:xfrm>
          <a:off x="6361411" y="1689805"/>
          <a:ext cx="5394491" cy="463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636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55F8B82-A7B4-47D8-9368-A54ABF6F0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330" y="55012"/>
            <a:ext cx="1349211" cy="626659"/>
          </a:xfr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49B5E239-399C-4F84-85BC-556397A3DB77}"/>
              </a:ext>
            </a:extLst>
          </p:cNvPr>
          <p:cNvGrpSpPr/>
          <p:nvPr/>
        </p:nvGrpSpPr>
        <p:grpSpPr>
          <a:xfrm>
            <a:off x="135459" y="141830"/>
            <a:ext cx="10515599" cy="453024"/>
            <a:chOff x="135459" y="141830"/>
            <a:chExt cx="10515599" cy="453024"/>
          </a:xfrm>
        </p:grpSpPr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40CFC0F0-F3E0-47C8-B176-C6AE2974FCAB}"/>
                </a:ext>
              </a:extLst>
            </p:cNvPr>
            <p:cNvSpPr/>
            <p:nvPr/>
          </p:nvSpPr>
          <p:spPr>
            <a:xfrm>
              <a:off x="135459" y="141830"/>
              <a:ext cx="2839417" cy="453024"/>
            </a:xfrm>
            <a:custGeom>
              <a:avLst/>
              <a:gdLst>
                <a:gd name="connsiteX0" fmla="*/ 0 w 2839417"/>
                <a:gd name="connsiteY0" fmla="*/ 0 h 453024"/>
                <a:gd name="connsiteX1" fmla="*/ 2612905 w 2839417"/>
                <a:gd name="connsiteY1" fmla="*/ 0 h 453024"/>
                <a:gd name="connsiteX2" fmla="*/ 2839417 w 2839417"/>
                <a:gd name="connsiteY2" fmla="*/ 226512 h 453024"/>
                <a:gd name="connsiteX3" fmla="*/ 2612905 w 2839417"/>
                <a:gd name="connsiteY3" fmla="*/ 453024 h 453024"/>
                <a:gd name="connsiteX4" fmla="*/ 0 w 2839417"/>
                <a:gd name="connsiteY4" fmla="*/ 453024 h 453024"/>
                <a:gd name="connsiteX5" fmla="*/ 226512 w 2839417"/>
                <a:gd name="connsiteY5" fmla="*/ 226512 h 453024"/>
                <a:gd name="connsiteX6" fmla="*/ 0 w 2839417"/>
                <a:gd name="connsiteY6" fmla="*/ 0 h 4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9417" h="453024">
                  <a:moveTo>
                    <a:pt x="0" y="0"/>
                  </a:moveTo>
                  <a:lnTo>
                    <a:pt x="2612905" y="0"/>
                  </a:lnTo>
                  <a:lnTo>
                    <a:pt x="2839417" y="226512"/>
                  </a:lnTo>
                  <a:lnTo>
                    <a:pt x="2612905" y="453024"/>
                  </a:lnTo>
                  <a:lnTo>
                    <a:pt x="0" y="453024"/>
                  </a:lnTo>
                  <a:lnTo>
                    <a:pt x="226512" y="22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6769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522" tIns="26670" rIns="253182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000" b="1" kern="1200" dirty="0"/>
                <a:t>Benchmark Industria</a:t>
              </a:r>
              <a:endParaRPr lang="es-CO" sz="2300" b="1" kern="1200" dirty="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AEEC20BB-F9EE-4EC8-BD16-F564AF09B67C}"/>
                </a:ext>
              </a:extLst>
            </p:cNvPr>
            <p:cNvSpPr/>
            <p:nvPr/>
          </p:nvSpPr>
          <p:spPr>
            <a:xfrm>
              <a:off x="2695812" y="141830"/>
              <a:ext cx="2839417" cy="453024"/>
            </a:xfrm>
            <a:custGeom>
              <a:avLst/>
              <a:gdLst>
                <a:gd name="connsiteX0" fmla="*/ 0 w 2839417"/>
                <a:gd name="connsiteY0" fmla="*/ 0 h 453024"/>
                <a:gd name="connsiteX1" fmla="*/ 2612905 w 2839417"/>
                <a:gd name="connsiteY1" fmla="*/ 0 h 453024"/>
                <a:gd name="connsiteX2" fmla="*/ 2839417 w 2839417"/>
                <a:gd name="connsiteY2" fmla="*/ 226512 h 453024"/>
                <a:gd name="connsiteX3" fmla="*/ 2612905 w 2839417"/>
                <a:gd name="connsiteY3" fmla="*/ 453024 h 453024"/>
                <a:gd name="connsiteX4" fmla="*/ 0 w 2839417"/>
                <a:gd name="connsiteY4" fmla="*/ 453024 h 453024"/>
                <a:gd name="connsiteX5" fmla="*/ 226512 w 2839417"/>
                <a:gd name="connsiteY5" fmla="*/ 226512 h 453024"/>
                <a:gd name="connsiteX6" fmla="*/ 0 w 2839417"/>
                <a:gd name="connsiteY6" fmla="*/ 0 h 4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9417" h="453024">
                  <a:moveTo>
                    <a:pt x="0" y="0"/>
                  </a:moveTo>
                  <a:lnTo>
                    <a:pt x="2612905" y="0"/>
                  </a:lnTo>
                  <a:lnTo>
                    <a:pt x="2839417" y="226512"/>
                  </a:lnTo>
                  <a:lnTo>
                    <a:pt x="2612905" y="453024"/>
                  </a:lnTo>
                  <a:lnTo>
                    <a:pt x="0" y="453024"/>
                  </a:lnTo>
                  <a:lnTo>
                    <a:pt x="226512" y="22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5676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522" tIns="26670" rIns="253182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000" b="1" kern="1200" smtClean="0">
                  <a:solidFill>
                    <a:srgbClr val="356769"/>
                  </a:solidFill>
                </a:rPr>
                <a:t>F. Macroeconómicos </a:t>
              </a:r>
              <a:endParaRPr lang="es-CO" sz="2000" b="1" kern="1200" dirty="0">
                <a:solidFill>
                  <a:srgbClr val="356769"/>
                </a:solidFill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4AE2530F-E164-4DEE-9CB1-E8DADD41E371}"/>
                </a:ext>
              </a:extLst>
            </p:cNvPr>
            <p:cNvSpPr/>
            <p:nvPr/>
          </p:nvSpPr>
          <p:spPr>
            <a:xfrm>
              <a:off x="5251288" y="141830"/>
              <a:ext cx="2839417" cy="453024"/>
            </a:xfrm>
            <a:custGeom>
              <a:avLst/>
              <a:gdLst>
                <a:gd name="connsiteX0" fmla="*/ 0 w 2839417"/>
                <a:gd name="connsiteY0" fmla="*/ 0 h 453024"/>
                <a:gd name="connsiteX1" fmla="*/ 2612905 w 2839417"/>
                <a:gd name="connsiteY1" fmla="*/ 0 h 453024"/>
                <a:gd name="connsiteX2" fmla="*/ 2839417 w 2839417"/>
                <a:gd name="connsiteY2" fmla="*/ 226512 h 453024"/>
                <a:gd name="connsiteX3" fmla="*/ 2612905 w 2839417"/>
                <a:gd name="connsiteY3" fmla="*/ 453024 h 453024"/>
                <a:gd name="connsiteX4" fmla="*/ 0 w 2839417"/>
                <a:gd name="connsiteY4" fmla="*/ 453024 h 453024"/>
                <a:gd name="connsiteX5" fmla="*/ 226512 w 2839417"/>
                <a:gd name="connsiteY5" fmla="*/ 226512 h 453024"/>
                <a:gd name="connsiteX6" fmla="*/ 0 w 2839417"/>
                <a:gd name="connsiteY6" fmla="*/ 0 h 4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9417" h="453024">
                  <a:moveTo>
                    <a:pt x="0" y="0"/>
                  </a:moveTo>
                  <a:lnTo>
                    <a:pt x="2612905" y="0"/>
                  </a:lnTo>
                  <a:lnTo>
                    <a:pt x="2839417" y="226512"/>
                  </a:lnTo>
                  <a:lnTo>
                    <a:pt x="2612905" y="453024"/>
                  </a:lnTo>
                  <a:lnTo>
                    <a:pt x="0" y="453024"/>
                  </a:lnTo>
                  <a:lnTo>
                    <a:pt x="226512" y="22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46D5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522" tIns="26670" rIns="253182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000" b="1" kern="1200">
                  <a:solidFill>
                    <a:srgbClr val="356769"/>
                  </a:solidFill>
                </a:rPr>
                <a:t>Análisis Financiero </a:t>
              </a: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B7460ABE-5B42-42B8-A6CC-E5C27C36AD6A}"/>
                </a:ext>
              </a:extLst>
            </p:cNvPr>
            <p:cNvSpPr/>
            <p:nvPr/>
          </p:nvSpPr>
          <p:spPr>
            <a:xfrm>
              <a:off x="7811641" y="141830"/>
              <a:ext cx="2839417" cy="453024"/>
            </a:xfrm>
            <a:custGeom>
              <a:avLst/>
              <a:gdLst>
                <a:gd name="connsiteX0" fmla="*/ 0 w 2839417"/>
                <a:gd name="connsiteY0" fmla="*/ 0 h 453024"/>
                <a:gd name="connsiteX1" fmla="*/ 2612905 w 2839417"/>
                <a:gd name="connsiteY1" fmla="*/ 0 h 453024"/>
                <a:gd name="connsiteX2" fmla="*/ 2839417 w 2839417"/>
                <a:gd name="connsiteY2" fmla="*/ 226512 h 453024"/>
                <a:gd name="connsiteX3" fmla="*/ 2612905 w 2839417"/>
                <a:gd name="connsiteY3" fmla="*/ 453024 h 453024"/>
                <a:gd name="connsiteX4" fmla="*/ 0 w 2839417"/>
                <a:gd name="connsiteY4" fmla="*/ 453024 h 453024"/>
                <a:gd name="connsiteX5" fmla="*/ 226512 w 2839417"/>
                <a:gd name="connsiteY5" fmla="*/ 226512 h 453024"/>
                <a:gd name="connsiteX6" fmla="*/ 0 w 2839417"/>
                <a:gd name="connsiteY6" fmla="*/ 0 h 4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9417" h="453024">
                  <a:moveTo>
                    <a:pt x="0" y="0"/>
                  </a:moveTo>
                  <a:lnTo>
                    <a:pt x="2612905" y="0"/>
                  </a:lnTo>
                  <a:lnTo>
                    <a:pt x="2839417" y="226512"/>
                  </a:lnTo>
                  <a:lnTo>
                    <a:pt x="2612905" y="453024"/>
                  </a:lnTo>
                  <a:lnTo>
                    <a:pt x="0" y="453024"/>
                  </a:lnTo>
                  <a:lnTo>
                    <a:pt x="226512" y="22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2D575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522" tIns="26670" rIns="253182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000" b="1" kern="1200">
                  <a:ln>
                    <a:noFill/>
                  </a:ln>
                  <a:solidFill>
                    <a:srgbClr val="356769"/>
                  </a:solidFill>
                </a:rPr>
                <a:t>Conclusiones</a:t>
              </a:r>
              <a:r>
                <a:rPr lang="es-CO" sz="2400" b="1" kern="1200"/>
                <a:t> </a:t>
              </a:r>
            </a:p>
          </p:txBody>
        </p:sp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8691DF-77A4-4604-A8A6-F9627D8B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z="1600" b="1" smtClean="0">
                <a:solidFill>
                  <a:schemeClr val="tx1"/>
                </a:solidFill>
              </a:rPr>
              <a:t>2</a:t>
            </a:fld>
            <a:endParaRPr lang="es-ES" b="1">
              <a:solidFill>
                <a:schemeClr val="tx1"/>
              </a:solidFill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8A347D02-0521-4F1F-A085-9A7F4CED7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941" y="1682253"/>
            <a:ext cx="4761389" cy="4761389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F4DDAF23-70D8-4860-A210-22033528D234}"/>
              </a:ext>
            </a:extLst>
          </p:cNvPr>
          <p:cNvSpPr txBox="1"/>
          <p:nvPr/>
        </p:nvSpPr>
        <p:spPr>
          <a:xfrm>
            <a:off x="2529824" y="1424461"/>
            <a:ext cx="2710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/>
              <a:t>Operación Subterránea</a:t>
            </a:r>
          </a:p>
          <a:p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750D1A0-4FFD-4698-8BA3-46BE791E470C}"/>
              </a:ext>
            </a:extLst>
          </p:cNvPr>
          <p:cNvSpPr txBox="1"/>
          <p:nvPr/>
        </p:nvSpPr>
        <p:spPr>
          <a:xfrm>
            <a:off x="2682717" y="3626400"/>
            <a:ext cx="2264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/>
              <a:t>Operación Aluvial</a:t>
            </a:r>
          </a:p>
          <a:p>
            <a:endParaRPr lang="es-CO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7CF4A0F-8864-484E-856C-11DFC62C9200}"/>
              </a:ext>
            </a:extLst>
          </p:cNvPr>
          <p:cNvSpPr txBox="1"/>
          <p:nvPr/>
        </p:nvSpPr>
        <p:spPr>
          <a:xfrm>
            <a:off x="2682717" y="5578057"/>
            <a:ext cx="2264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/>
              <a:t>Operación a cielo abierto</a:t>
            </a:r>
          </a:p>
          <a:p>
            <a:endParaRPr lang="es-CO"/>
          </a:p>
        </p:txBody>
      </p:sp>
      <p:pic>
        <p:nvPicPr>
          <p:cNvPr id="39" name="Imagen 38" descr="Imagen que contiene amarillo, bicicleta, hombre, sostener&#10;&#10;Descripción generada automáticamente">
            <a:extLst>
              <a:ext uri="{FF2B5EF4-FFF2-40B4-BE49-F238E27FC236}">
                <a16:creationId xmlns:a16="http://schemas.microsoft.com/office/drawing/2014/main" id="{57F4F751-E8BB-4056-A2B2-D7D246908D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84507" y="570500"/>
            <a:ext cx="5771618" cy="6544670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1D65B88C-782E-426C-A832-7F607E20AA12}"/>
              </a:ext>
            </a:extLst>
          </p:cNvPr>
          <p:cNvSpPr/>
          <p:nvPr/>
        </p:nvSpPr>
        <p:spPr>
          <a:xfrm>
            <a:off x="5366386" y="914498"/>
            <a:ext cx="59204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>
                <a:ln w="0"/>
                <a:solidFill>
                  <a:srgbClr val="3567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¿DÓNDE OPERA MINEROS?</a:t>
            </a:r>
            <a:endParaRPr lang="es-ES" sz="3600" b="1" cap="none" spc="0">
              <a:ln w="0"/>
              <a:solidFill>
                <a:srgbClr val="35676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A2821BB9-E29B-4B81-A438-A0EA1E54E567}"/>
              </a:ext>
            </a:extLst>
          </p:cNvPr>
          <p:cNvCxnSpPr>
            <a:cxnSpLocks/>
          </p:cNvCxnSpPr>
          <p:nvPr/>
        </p:nvCxnSpPr>
        <p:spPr>
          <a:xfrm>
            <a:off x="5567159" y="940602"/>
            <a:ext cx="0" cy="5503040"/>
          </a:xfrm>
          <a:prstGeom prst="line">
            <a:avLst/>
          </a:prstGeom>
          <a:ln w="38100">
            <a:solidFill>
              <a:srgbClr val="356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n 43" descr="Fuente: Presentación corporativa Mineros 2019">
            <a:extLst>
              <a:ext uri="{FF2B5EF4-FFF2-40B4-BE49-F238E27FC236}">
                <a16:creationId xmlns:a16="http://schemas.microsoft.com/office/drawing/2014/main" id="{FC2DAC22-0F67-432E-90D8-D013F4D232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436" y="1533784"/>
            <a:ext cx="5523187" cy="4544733"/>
          </a:xfrm>
          <a:prstGeom prst="rect">
            <a:avLst/>
          </a:prstGeom>
        </p:spPr>
      </p:pic>
      <p:pic>
        <p:nvPicPr>
          <p:cNvPr id="48" name="Imagen 47" hidden="1">
            <a:extLst>
              <a:ext uri="{FF2B5EF4-FFF2-40B4-BE49-F238E27FC236}">
                <a16:creationId xmlns:a16="http://schemas.microsoft.com/office/drawing/2014/main" id="{42C19965-4230-47CA-B17D-630A39FEAE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49" y="1252663"/>
            <a:ext cx="9161439" cy="5417681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448257FF-D0C3-4FD9-9436-1F6045EDB59B}"/>
              </a:ext>
            </a:extLst>
          </p:cNvPr>
          <p:cNvSpPr txBox="1"/>
          <p:nvPr/>
        </p:nvSpPr>
        <p:spPr>
          <a:xfrm>
            <a:off x="9638336" y="2461874"/>
            <a:ext cx="219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>
                <a:solidFill>
                  <a:srgbClr val="446D5D"/>
                </a:solidFill>
                <a:latin typeface="+mj-lt"/>
              </a:rPr>
              <a:t>EVOLUCIÓN DE MINEROS 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D8CFD361-7F67-4D41-B5A0-8F5D0E5572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84270"/>
            <a:ext cx="3407959" cy="5012031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7541C779-224D-493C-BC12-76F84983E669}"/>
              </a:ext>
            </a:extLst>
          </p:cNvPr>
          <p:cNvSpPr txBox="1"/>
          <p:nvPr/>
        </p:nvSpPr>
        <p:spPr>
          <a:xfrm>
            <a:off x="9654018" y="2202862"/>
            <a:ext cx="2222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>
                <a:solidFill>
                  <a:srgbClr val="356769"/>
                </a:solidFill>
              </a:rPr>
              <a:t>Presidente</a:t>
            </a:r>
          </a:p>
          <a:p>
            <a:r>
              <a:rPr lang="es-CO"/>
              <a:t>Andrés Restrepo Isaza </a:t>
            </a:r>
          </a:p>
          <a:p>
            <a:endParaRPr lang="es-CO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0F31EA0-01C2-435C-B077-0DD38C17DEEC}"/>
              </a:ext>
            </a:extLst>
          </p:cNvPr>
          <p:cNvSpPr txBox="1"/>
          <p:nvPr/>
        </p:nvSpPr>
        <p:spPr>
          <a:xfrm>
            <a:off x="9638336" y="3658829"/>
            <a:ext cx="2020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>
                <a:solidFill>
                  <a:srgbClr val="356769"/>
                </a:solidFill>
              </a:rPr>
              <a:t>VP Administrativo y Financiero</a:t>
            </a:r>
          </a:p>
          <a:p>
            <a:r>
              <a:rPr lang="es-CO"/>
              <a:t>Alan </a:t>
            </a:r>
            <a:r>
              <a:rPr lang="es-CO" err="1"/>
              <a:t>Wancier</a:t>
            </a:r>
            <a:r>
              <a:rPr lang="es-CO"/>
              <a:t>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CAD8B21-F94A-4211-808A-B204C6322465}"/>
              </a:ext>
            </a:extLst>
          </p:cNvPr>
          <p:cNvSpPr txBox="1"/>
          <p:nvPr/>
        </p:nvSpPr>
        <p:spPr>
          <a:xfrm>
            <a:off x="6663872" y="916185"/>
            <a:ext cx="328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>
                <a:solidFill>
                  <a:srgbClr val="356769"/>
                </a:solidFill>
              </a:rPr>
              <a:t>EQUIPO DIRECTIVO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2ACC41E-5B4A-4B14-805B-54C6CB7D976C}"/>
              </a:ext>
            </a:extLst>
          </p:cNvPr>
          <p:cNvSpPr/>
          <p:nvPr/>
        </p:nvSpPr>
        <p:spPr>
          <a:xfrm>
            <a:off x="568364" y="1501690"/>
            <a:ext cx="53932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>
                <a:solidFill>
                  <a:srgbClr val="356769"/>
                </a:solidFill>
              </a:rPr>
              <a:t>MINEROS S.A.</a:t>
            </a:r>
          </a:p>
          <a:p>
            <a:pPr algn="ctr"/>
            <a:endParaRPr lang="es-CO" sz="2800"/>
          </a:p>
          <a:p>
            <a:pPr algn="ctr"/>
            <a:r>
              <a:rPr lang="es-CO" sz="2400"/>
              <a:t>Es</a:t>
            </a:r>
            <a:r>
              <a:rPr lang="es-ES" sz="2400"/>
              <a:t> grupo Empresarial integrado, dedicado a la </a:t>
            </a:r>
            <a:r>
              <a:rPr lang="es-ES" sz="2400" b="1">
                <a:solidFill>
                  <a:srgbClr val="356769"/>
                </a:solidFill>
              </a:rPr>
              <a:t>exploración y explotación aurífera </a:t>
            </a:r>
          </a:p>
          <a:p>
            <a:pPr algn="ctr"/>
            <a:r>
              <a:rPr lang="es-ES" sz="2400"/>
              <a:t>y a la operación de proyectos agroindustriales, con énfasis en </a:t>
            </a:r>
            <a:r>
              <a:rPr lang="es-ES" sz="2400" b="1">
                <a:solidFill>
                  <a:srgbClr val="356769"/>
                </a:solidFill>
              </a:rPr>
              <a:t>plantaciones de caucho productoras de látex.</a:t>
            </a:r>
            <a:endParaRPr lang="es-CO" sz="2400" b="1">
              <a:solidFill>
                <a:srgbClr val="356769"/>
              </a:solidFill>
            </a:endParaRPr>
          </a:p>
        </p:txBody>
      </p:sp>
      <p:pic>
        <p:nvPicPr>
          <p:cNvPr id="1026" name="Picture 2" descr="Resultado de imagen para icono oro">
            <a:extLst>
              <a:ext uri="{FF2B5EF4-FFF2-40B4-BE49-F238E27FC236}">
                <a16:creationId xmlns:a16="http://schemas.microsoft.com/office/drawing/2014/main" id="{0ED4CCEE-8B58-49BF-81D6-D97A369B9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23" y="5135562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icono hidroelectrica">
            <a:extLst>
              <a:ext uri="{FF2B5EF4-FFF2-40B4-BE49-F238E27FC236}">
                <a16:creationId xmlns:a16="http://schemas.microsoft.com/office/drawing/2014/main" id="{93DFE582-B850-4328-A2D6-F35B6C472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533" y="517698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loncesto">
            <a:extLst>
              <a:ext uri="{FF2B5EF4-FFF2-40B4-BE49-F238E27FC236}">
                <a16:creationId xmlns:a16="http://schemas.microsoft.com/office/drawing/2014/main" id="{A772ADB7-9A0C-4411-94C6-5AB510FF8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 bwMode="auto">
          <a:xfrm>
            <a:off x="2636720" y="5253729"/>
            <a:ext cx="1113876" cy="11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F25C7A-6A3F-4437-A4D7-04EC11A4A1D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161" y="5178461"/>
            <a:ext cx="1963082" cy="76816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CB9A2D7-5E88-4AD6-A0D0-6841AEF066F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136" y="769331"/>
            <a:ext cx="9797917" cy="591672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2B8A44-7B1E-402D-AE9A-B6AC3B9971DD}"/>
              </a:ext>
            </a:extLst>
          </p:cNvPr>
          <p:cNvSpPr txBox="1"/>
          <p:nvPr/>
        </p:nvSpPr>
        <p:spPr>
          <a:xfrm>
            <a:off x="6463045" y="6303691"/>
            <a:ext cx="477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/>
              <a:t>Fuente: Presentación corporativa para el segundo trimestre del 2019 </a:t>
            </a:r>
          </a:p>
        </p:txBody>
      </p:sp>
    </p:spTree>
    <p:extLst>
      <p:ext uri="{BB962C8B-B14F-4D97-AF65-F5344CB8AC3E}">
        <p14:creationId xmlns:p14="http://schemas.microsoft.com/office/powerpoint/2010/main" val="15428461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"/>
                            </p:stCondLst>
                            <p:childTnLst>
                              <p:par>
                                <p:cTn id="10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"/>
                            </p:stCondLst>
                            <p:childTnLst>
                              <p:par>
                                <p:cTn id="10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38" grpId="0"/>
      <p:bldP spid="38" grpId="1"/>
      <p:bldP spid="41" grpId="0"/>
      <p:bldP spid="41" grpId="1"/>
      <p:bldP spid="49" grpId="0"/>
      <p:bldP spid="30" grpId="0"/>
      <p:bldP spid="30" grpId="1"/>
      <p:bldP spid="31" grpId="0"/>
      <p:bldP spid="31" grpId="1"/>
      <p:bldP spid="33" grpId="0"/>
      <p:bldP spid="33" grpId="1"/>
      <p:bldP spid="8" grpId="0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3937B4FA-B4CB-422B-B6E8-EC3149CE9DE2}"/>
              </a:ext>
            </a:extLst>
          </p:cNvPr>
          <p:cNvSpPr txBox="1"/>
          <p:nvPr/>
        </p:nvSpPr>
        <p:spPr>
          <a:xfrm>
            <a:off x="180978" y="4701973"/>
            <a:ext cx="2748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1400" b="1">
                <a:latin typeface="Arial" panose="020B0604020202020204" pitchFamily="34" charset="0"/>
                <a:cs typeface="Arial" panose="020B0604020202020204" pitchFamily="34" charset="0"/>
              </a:rPr>
              <a:t>Muy Baja</a:t>
            </a:r>
          </a:p>
          <a:p>
            <a:pPr marL="342900" indent="-342900">
              <a:buAutoNum type="arabicPeriod"/>
            </a:pPr>
            <a:r>
              <a:rPr lang="es-CO" sz="1400" b="1">
                <a:latin typeface="Arial" panose="020B0604020202020204" pitchFamily="34" charset="0"/>
                <a:cs typeface="Arial" panose="020B0604020202020204" pitchFamily="34" charset="0"/>
              </a:rPr>
              <a:t>Baja </a:t>
            </a:r>
          </a:p>
          <a:p>
            <a:pPr marL="342900" indent="-342900">
              <a:buAutoNum type="arabicPeriod"/>
            </a:pPr>
            <a:r>
              <a:rPr lang="es-CO" sz="1400" b="1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</a:p>
          <a:p>
            <a:pPr marL="342900" indent="-342900">
              <a:buAutoNum type="arabicPeriod"/>
            </a:pPr>
            <a:r>
              <a:rPr lang="es-CO" sz="1400" b="1">
                <a:latin typeface="Arial" panose="020B0604020202020204" pitchFamily="34" charset="0"/>
                <a:cs typeface="Arial" panose="020B0604020202020204" pitchFamily="34" charset="0"/>
              </a:rPr>
              <a:t>Alta </a:t>
            </a:r>
          </a:p>
          <a:p>
            <a:pPr marL="342900" indent="-342900">
              <a:buAutoNum type="arabicPeriod"/>
            </a:pPr>
            <a:r>
              <a:rPr lang="es-CO" sz="1400" b="1">
                <a:latin typeface="Arial" panose="020B0604020202020204" pitchFamily="34" charset="0"/>
                <a:cs typeface="Arial" panose="020B0604020202020204" pitchFamily="34" charset="0"/>
              </a:rPr>
              <a:t>Muy Alta</a:t>
            </a:r>
          </a:p>
          <a:p>
            <a:pPr marL="342900" indent="-342900">
              <a:buAutoNum type="arabicPeriod"/>
            </a:pPr>
            <a:endParaRPr lang="es-CO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CO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CO" sz="1400" i="1">
                <a:latin typeface="Arial" panose="020B0604020202020204" pitchFamily="34" charset="0"/>
                <a:cs typeface="Arial" panose="020B0604020202020204" pitchFamily="34" charset="0"/>
              </a:rPr>
              <a:t>uente: Creación Propia  </a:t>
            </a:r>
          </a:p>
          <a:p>
            <a:pPr marL="342900" indent="-342900">
              <a:buAutoNum type="arabicPeriod"/>
            </a:pPr>
            <a:endParaRPr lang="es-CO" sz="140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C568FD-F76D-4E01-83FC-8DE39155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z="1400" b="1" smtClean="0">
                <a:solidFill>
                  <a:schemeClr val="tx1"/>
                </a:solidFill>
              </a:rPr>
              <a:t>3</a:t>
            </a:fld>
            <a:endParaRPr lang="es-ES" sz="1400" b="1">
              <a:solidFill>
                <a:schemeClr val="tx1"/>
              </a:solidFill>
            </a:endParaRPr>
          </a:p>
        </p:txBody>
      </p:sp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9E27BB47-2E45-4051-9369-2296BB2807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330" y="55012"/>
            <a:ext cx="1349211" cy="62665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0ABED08-D4F9-438C-A641-CCE8F1A6B410}"/>
              </a:ext>
            </a:extLst>
          </p:cNvPr>
          <p:cNvSpPr txBox="1"/>
          <p:nvPr/>
        </p:nvSpPr>
        <p:spPr>
          <a:xfrm>
            <a:off x="2979082" y="3943461"/>
            <a:ext cx="148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/>
          </a:p>
        </p:txBody>
      </p:sp>
      <p:graphicFrame>
        <p:nvGraphicFramePr>
          <p:cNvPr id="16" name="Marcador de contenido 15">
            <a:extLst>
              <a:ext uri="{FF2B5EF4-FFF2-40B4-BE49-F238E27FC236}">
                <a16:creationId xmlns:a16="http://schemas.microsoft.com/office/drawing/2014/main" id="{9524BB81-5BAD-41DE-9FFF-E02434B5F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94886"/>
              </p:ext>
            </p:extLst>
          </p:nvPr>
        </p:nvGraphicFramePr>
        <p:xfrm>
          <a:off x="309844" y="651924"/>
          <a:ext cx="11261188" cy="568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Gráfico 19" descr="Objetivo">
            <a:extLst>
              <a:ext uri="{FF2B5EF4-FFF2-40B4-BE49-F238E27FC236}">
                <a16:creationId xmlns:a16="http://schemas.microsoft.com/office/drawing/2014/main" id="{462CADB1-6B6C-46D8-A2EC-70C1EFC63F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007593" y="2163306"/>
            <a:ext cx="586648" cy="592327"/>
          </a:xfrm>
          <a:prstGeom prst="rect">
            <a:avLst/>
          </a:prstGeom>
        </p:spPr>
      </p:pic>
      <p:pic>
        <p:nvPicPr>
          <p:cNvPr id="6" name="Gráfico 5" descr="Podio">
            <a:extLst>
              <a:ext uri="{FF2B5EF4-FFF2-40B4-BE49-F238E27FC236}">
                <a16:creationId xmlns:a16="http://schemas.microsoft.com/office/drawing/2014/main" id="{5AB61150-CF48-4323-A7D1-A917BA7D5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14337" y="5653605"/>
            <a:ext cx="959970" cy="969263"/>
          </a:xfrm>
          <a:prstGeom prst="rect">
            <a:avLst/>
          </a:prstGeom>
        </p:spPr>
      </p:pic>
      <p:pic>
        <p:nvPicPr>
          <p:cNvPr id="17" name="Gráfico 16" descr="Apretón de manos">
            <a:extLst>
              <a:ext uri="{FF2B5EF4-FFF2-40B4-BE49-F238E27FC236}">
                <a16:creationId xmlns:a16="http://schemas.microsoft.com/office/drawing/2014/main" id="{BD69E03F-2395-4156-9E9D-48892D6BCE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930642" y="5656154"/>
            <a:ext cx="959970" cy="969263"/>
          </a:xfrm>
          <a:prstGeom prst="rect">
            <a:avLst/>
          </a:prstGeom>
        </p:spPr>
      </p:pic>
      <p:pic>
        <p:nvPicPr>
          <p:cNvPr id="19" name="Gráfico 18" descr="Advertencia">
            <a:extLst>
              <a:ext uri="{FF2B5EF4-FFF2-40B4-BE49-F238E27FC236}">
                <a16:creationId xmlns:a16="http://schemas.microsoft.com/office/drawing/2014/main" id="{DD8732F2-B074-4F3B-8794-01BFEC3DA0C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559604" y="3391578"/>
            <a:ext cx="654810" cy="661148"/>
          </a:xfrm>
          <a:prstGeom prst="rect">
            <a:avLst/>
          </a:prstGeom>
        </p:spPr>
      </p:pic>
      <p:pic>
        <p:nvPicPr>
          <p:cNvPr id="28" name="Marcador de contenido 8" descr="Lluvia de ideas de grupo">
            <a:extLst>
              <a:ext uri="{FF2B5EF4-FFF2-40B4-BE49-F238E27FC236}">
                <a16:creationId xmlns:a16="http://schemas.microsoft.com/office/drawing/2014/main" id="{C60BC0FC-326B-4810-AF98-49757025A1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212917" y="3732710"/>
            <a:ext cx="959970" cy="969263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307422AA-F489-4D89-BE90-DAFC52967B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486611"/>
              </p:ext>
            </p:extLst>
          </p:nvPr>
        </p:nvGraphicFramePr>
        <p:xfrm>
          <a:off x="-287808" y="1449414"/>
          <a:ext cx="10160000" cy="427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DD2E68BA-6881-49D7-AE03-772A994EDEA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51" y="1534343"/>
            <a:ext cx="7670364" cy="4371297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0B6EE5A-062E-422C-B362-9E7B205FF0C0}"/>
              </a:ext>
            </a:extLst>
          </p:cNvPr>
          <p:cNvGrpSpPr/>
          <p:nvPr/>
        </p:nvGrpSpPr>
        <p:grpSpPr>
          <a:xfrm>
            <a:off x="135459" y="141830"/>
            <a:ext cx="10515599" cy="453024"/>
            <a:chOff x="135459" y="141830"/>
            <a:chExt cx="10515599" cy="453024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627F2161-89AA-471F-8EAF-A8BBFE063116}"/>
                </a:ext>
              </a:extLst>
            </p:cNvPr>
            <p:cNvSpPr/>
            <p:nvPr/>
          </p:nvSpPr>
          <p:spPr>
            <a:xfrm>
              <a:off x="135459" y="141830"/>
              <a:ext cx="2839417" cy="453024"/>
            </a:xfrm>
            <a:custGeom>
              <a:avLst/>
              <a:gdLst>
                <a:gd name="connsiteX0" fmla="*/ 0 w 2839417"/>
                <a:gd name="connsiteY0" fmla="*/ 0 h 453024"/>
                <a:gd name="connsiteX1" fmla="*/ 2612905 w 2839417"/>
                <a:gd name="connsiteY1" fmla="*/ 0 h 453024"/>
                <a:gd name="connsiteX2" fmla="*/ 2839417 w 2839417"/>
                <a:gd name="connsiteY2" fmla="*/ 226512 h 453024"/>
                <a:gd name="connsiteX3" fmla="*/ 2612905 w 2839417"/>
                <a:gd name="connsiteY3" fmla="*/ 453024 h 453024"/>
                <a:gd name="connsiteX4" fmla="*/ 0 w 2839417"/>
                <a:gd name="connsiteY4" fmla="*/ 453024 h 453024"/>
                <a:gd name="connsiteX5" fmla="*/ 226512 w 2839417"/>
                <a:gd name="connsiteY5" fmla="*/ 226512 h 453024"/>
                <a:gd name="connsiteX6" fmla="*/ 0 w 2839417"/>
                <a:gd name="connsiteY6" fmla="*/ 0 h 4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9417" h="453024">
                  <a:moveTo>
                    <a:pt x="0" y="0"/>
                  </a:moveTo>
                  <a:lnTo>
                    <a:pt x="2612905" y="0"/>
                  </a:lnTo>
                  <a:lnTo>
                    <a:pt x="2839417" y="226512"/>
                  </a:lnTo>
                  <a:lnTo>
                    <a:pt x="2612905" y="453024"/>
                  </a:lnTo>
                  <a:lnTo>
                    <a:pt x="0" y="453024"/>
                  </a:lnTo>
                  <a:lnTo>
                    <a:pt x="226512" y="22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6769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522" tIns="26670" rIns="253182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000" b="1" kern="1200" dirty="0"/>
                <a:t>Benchmark Industria</a:t>
              </a:r>
              <a:endParaRPr lang="es-CO" sz="2300" b="1" kern="120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360FCE4F-4F28-415C-AAC8-6811CA9D31CC}"/>
                </a:ext>
              </a:extLst>
            </p:cNvPr>
            <p:cNvSpPr/>
            <p:nvPr/>
          </p:nvSpPr>
          <p:spPr>
            <a:xfrm>
              <a:off x="2695812" y="141830"/>
              <a:ext cx="2839417" cy="453024"/>
            </a:xfrm>
            <a:custGeom>
              <a:avLst/>
              <a:gdLst>
                <a:gd name="connsiteX0" fmla="*/ 0 w 2839417"/>
                <a:gd name="connsiteY0" fmla="*/ 0 h 453024"/>
                <a:gd name="connsiteX1" fmla="*/ 2612905 w 2839417"/>
                <a:gd name="connsiteY1" fmla="*/ 0 h 453024"/>
                <a:gd name="connsiteX2" fmla="*/ 2839417 w 2839417"/>
                <a:gd name="connsiteY2" fmla="*/ 226512 h 453024"/>
                <a:gd name="connsiteX3" fmla="*/ 2612905 w 2839417"/>
                <a:gd name="connsiteY3" fmla="*/ 453024 h 453024"/>
                <a:gd name="connsiteX4" fmla="*/ 0 w 2839417"/>
                <a:gd name="connsiteY4" fmla="*/ 453024 h 453024"/>
                <a:gd name="connsiteX5" fmla="*/ 226512 w 2839417"/>
                <a:gd name="connsiteY5" fmla="*/ 226512 h 453024"/>
                <a:gd name="connsiteX6" fmla="*/ 0 w 2839417"/>
                <a:gd name="connsiteY6" fmla="*/ 0 h 4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9417" h="453024">
                  <a:moveTo>
                    <a:pt x="0" y="0"/>
                  </a:moveTo>
                  <a:lnTo>
                    <a:pt x="2612905" y="0"/>
                  </a:lnTo>
                  <a:lnTo>
                    <a:pt x="2839417" y="226512"/>
                  </a:lnTo>
                  <a:lnTo>
                    <a:pt x="2612905" y="453024"/>
                  </a:lnTo>
                  <a:lnTo>
                    <a:pt x="0" y="453024"/>
                  </a:lnTo>
                  <a:lnTo>
                    <a:pt x="226512" y="22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6769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522" tIns="26670" rIns="253182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000" b="1" kern="1200" dirty="0" smtClean="0">
                  <a:solidFill>
                    <a:schemeClr val="bg1"/>
                  </a:solidFill>
                </a:rPr>
                <a:t>F. Macroeconómicos</a:t>
              </a:r>
              <a:r>
                <a:rPr lang="es-CO" sz="2000" b="1" kern="1200" dirty="0" smtClean="0">
                  <a:solidFill>
                    <a:srgbClr val="356769"/>
                  </a:solidFill>
                </a:rPr>
                <a:t> </a:t>
              </a:r>
              <a:endParaRPr lang="es-CO" sz="2000" b="1" kern="1200" dirty="0">
                <a:solidFill>
                  <a:srgbClr val="356769"/>
                </a:solidFill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49D9A669-9165-45DF-9683-C9C2D2EA4838}"/>
                </a:ext>
              </a:extLst>
            </p:cNvPr>
            <p:cNvSpPr/>
            <p:nvPr/>
          </p:nvSpPr>
          <p:spPr>
            <a:xfrm>
              <a:off x="5251288" y="141830"/>
              <a:ext cx="2839417" cy="453024"/>
            </a:xfrm>
            <a:custGeom>
              <a:avLst/>
              <a:gdLst>
                <a:gd name="connsiteX0" fmla="*/ 0 w 2839417"/>
                <a:gd name="connsiteY0" fmla="*/ 0 h 453024"/>
                <a:gd name="connsiteX1" fmla="*/ 2612905 w 2839417"/>
                <a:gd name="connsiteY1" fmla="*/ 0 h 453024"/>
                <a:gd name="connsiteX2" fmla="*/ 2839417 w 2839417"/>
                <a:gd name="connsiteY2" fmla="*/ 226512 h 453024"/>
                <a:gd name="connsiteX3" fmla="*/ 2612905 w 2839417"/>
                <a:gd name="connsiteY3" fmla="*/ 453024 h 453024"/>
                <a:gd name="connsiteX4" fmla="*/ 0 w 2839417"/>
                <a:gd name="connsiteY4" fmla="*/ 453024 h 453024"/>
                <a:gd name="connsiteX5" fmla="*/ 226512 w 2839417"/>
                <a:gd name="connsiteY5" fmla="*/ 226512 h 453024"/>
                <a:gd name="connsiteX6" fmla="*/ 0 w 2839417"/>
                <a:gd name="connsiteY6" fmla="*/ 0 h 4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9417" h="453024">
                  <a:moveTo>
                    <a:pt x="0" y="0"/>
                  </a:moveTo>
                  <a:lnTo>
                    <a:pt x="2612905" y="0"/>
                  </a:lnTo>
                  <a:lnTo>
                    <a:pt x="2839417" y="226512"/>
                  </a:lnTo>
                  <a:lnTo>
                    <a:pt x="2612905" y="453024"/>
                  </a:lnTo>
                  <a:lnTo>
                    <a:pt x="0" y="453024"/>
                  </a:lnTo>
                  <a:lnTo>
                    <a:pt x="226512" y="22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46D5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522" tIns="26670" rIns="253182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000" b="1" kern="1200">
                  <a:solidFill>
                    <a:srgbClr val="356769"/>
                  </a:solidFill>
                </a:rPr>
                <a:t>Análisis Financiero </a:t>
              </a: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CF38AD4-F9D7-4949-BB9F-AD08BCC613A9}"/>
                </a:ext>
              </a:extLst>
            </p:cNvPr>
            <p:cNvSpPr/>
            <p:nvPr/>
          </p:nvSpPr>
          <p:spPr>
            <a:xfrm>
              <a:off x="7811641" y="141830"/>
              <a:ext cx="2839417" cy="453024"/>
            </a:xfrm>
            <a:custGeom>
              <a:avLst/>
              <a:gdLst>
                <a:gd name="connsiteX0" fmla="*/ 0 w 2839417"/>
                <a:gd name="connsiteY0" fmla="*/ 0 h 453024"/>
                <a:gd name="connsiteX1" fmla="*/ 2612905 w 2839417"/>
                <a:gd name="connsiteY1" fmla="*/ 0 h 453024"/>
                <a:gd name="connsiteX2" fmla="*/ 2839417 w 2839417"/>
                <a:gd name="connsiteY2" fmla="*/ 226512 h 453024"/>
                <a:gd name="connsiteX3" fmla="*/ 2612905 w 2839417"/>
                <a:gd name="connsiteY3" fmla="*/ 453024 h 453024"/>
                <a:gd name="connsiteX4" fmla="*/ 0 w 2839417"/>
                <a:gd name="connsiteY4" fmla="*/ 453024 h 453024"/>
                <a:gd name="connsiteX5" fmla="*/ 226512 w 2839417"/>
                <a:gd name="connsiteY5" fmla="*/ 226512 h 453024"/>
                <a:gd name="connsiteX6" fmla="*/ 0 w 2839417"/>
                <a:gd name="connsiteY6" fmla="*/ 0 h 4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9417" h="453024">
                  <a:moveTo>
                    <a:pt x="0" y="0"/>
                  </a:moveTo>
                  <a:lnTo>
                    <a:pt x="2612905" y="0"/>
                  </a:lnTo>
                  <a:lnTo>
                    <a:pt x="2839417" y="226512"/>
                  </a:lnTo>
                  <a:lnTo>
                    <a:pt x="2612905" y="453024"/>
                  </a:lnTo>
                  <a:lnTo>
                    <a:pt x="0" y="453024"/>
                  </a:lnTo>
                  <a:lnTo>
                    <a:pt x="226512" y="22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446D5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522" tIns="26670" rIns="253182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000" b="1" kern="1200">
                  <a:ln>
                    <a:noFill/>
                  </a:ln>
                  <a:solidFill>
                    <a:srgbClr val="356769"/>
                  </a:solidFill>
                </a:rPr>
                <a:t>Conclusiones</a:t>
              </a:r>
              <a:r>
                <a:rPr lang="es-CO" sz="2400" b="1" kern="1200"/>
                <a:t> </a:t>
              </a: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D6B315C-2C83-440D-BFB9-103300C0A5FA}"/>
              </a:ext>
            </a:extLst>
          </p:cNvPr>
          <p:cNvSpPr txBox="1"/>
          <p:nvPr/>
        </p:nvSpPr>
        <p:spPr>
          <a:xfrm>
            <a:off x="9568769" y="1084210"/>
            <a:ext cx="21645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/>
              <a:t>Calificación de riesgo </a:t>
            </a:r>
            <a:r>
              <a:rPr lang="es-CO" sz="2800" b="1">
                <a:solidFill>
                  <a:srgbClr val="446D5D"/>
                </a:solidFill>
              </a:rPr>
              <a:t> C</a:t>
            </a:r>
            <a:endParaRPr lang="es-CO" sz="2400" b="1">
              <a:solidFill>
                <a:srgbClr val="446D5D"/>
              </a:solidFill>
            </a:endParaRPr>
          </a:p>
        </p:txBody>
      </p:sp>
      <p:pic>
        <p:nvPicPr>
          <p:cNvPr id="22" name="Gráfico 21" descr="Investigar">
            <a:extLst>
              <a:ext uri="{FF2B5EF4-FFF2-40B4-BE49-F238E27FC236}">
                <a16:creationId xmlns:a16="http://schemas.microsoft.com/office/drawing/2014/main" id="{0615B877-EE2C-4F22-91E9-D5AF30D97B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818946" y="1464774"/>
            <a:ext cx="914400" cy="91440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A916EE1-AE2B-430A-8E51-5FE3DE7A112F}"/>
              </a:ext>
            </a:extLst>
          </p:cNvPr>
          <p:cNvSpPr txBox="1"/>
          <p:nvPr/>
        </p:nvSpPr>
        <p:spPr>
          <a:xfrm>
            <a:off x="9029820" y="4228679"/>
            <a:ext cx="183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/>
              <a:t>PIB </a:t>
            </a:r>
            <a:r>
              <a:rPr lang="es-CO" sz="2400" b="1">
                <a:solidFill>
                  <a:srgbClr val="356769"/>
                </a:solidFill>
              </a:rPr>
              <a:t>2,8%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3AC534E-D41B-4A76-ADD7-A033F3EB325F}"/>
              </a:ext>
            </a:extLst>
          </p:cNvPr>
          <p:cNvSpPr txBox="1"/>
          <p:nvPr/>
        </p:nvSpPr>
        <p:spPr>
          <a:xfrm>
            <a:off x="9731081" y="2434973"/>
            <a:ext cx="1839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/>
              <a:t>Tasa de intervención</a:t>
            </a:r>
          </a:p>
          <a:p>
            <a:r>
              <a:rPr lang="es-CO" sz="2400" b="1">
                <a:solidFill>
                  <a:srgbClr val="446D5D"/>
                </a:solidFill>
              </a:rPr>
              <a:t>4,25% 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CD964F7A-2223-4323-8414-F83451005809}"/>
              </a:ext>
            </a:extLst>
          </p:cNvPr>
          <p:cNvCxnSpPr>
            <a:cxnSpLocks/>
          </p:cNvCxnSpPr>
          <p:nvPr/>
        </p:nvCxnSpPr>
        <p:spPr>
          <a:xfrm>
            <a:off x="10379117" y="4452795"/>
            <a:ext cx="490654" cy="0"/>
          </a:xfrm>
          <a:prstGeom prst="straightConnector1">
            <a:avLst/>
          </a:prstGeom>
          <a:ln w="57150">
            <a:solidFill>
              <a:srgbClr val="35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42F66C7-74FF-429E-AB5E-53251A85CFF9}"/>
              </a:ext>
            </a:extLst>
          </p:cNvPr>
          <p:cNvSpPr txBox="1"/>
          <p:nvPr/>
        </p:nvSpPr>
        <p:spPr>
          <a:xfrm>
            <a:off x="10974690" y="3815934"/>
            <a:ext cx="1839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/>
              <a:t>PIB </a:t>
            </a:r>
          </a:p>
          <a:p>
            <a:r>
              <a:rPr lang="es-CO" sz="2400" b="1"/>
              <a:t>MINERO  </a:t>
            </a:r>
            <a:r>
              <a:rPr lang="es-CO" sz="2400" b="1">
                <a:solidFill>
                  <a:srgbClr val="356769"/>
                </a:solidFill>
              </a:rPr>
              <a:t>2,1%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C6E80C5-F8DA-461A-B033-5A1241B642E0}"/>
              </a:ext>
            </a:extLst>
          </p:cNvPr>
          <p:cNvSpPr/>
          <p:nvPr/>
        </p:nvSpPr>
        <p:spPr>
          <a:xfrm>
            <a:off x="9568769" y="5107836"/>
            <a:ext cx="2487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>
                <a:latin typeface="Calibri "/>
              </a:rPr>
              <a:t>Generó regalías por </a:t>
            </a:r>
            <a:r>
              <a:rPr lang="es-CO" sz="2400" b="1">
                <a:solidFill>
                  <a:srgbClr val="356769"/>
                </a:solidFill>
                <a:latin typeface="Calibri "/>
              </a:rPr>
              <a:t>770. 000 miles de USD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291230-54D6-44EA-A17A-71E93036DE99}"/>
              </a:ext>
            </a:extLst>
          </p:cNvPr>
          <p:cNvSpPr txBox="1"/>
          <p:nvPr/>
        </p:nvSpPr>
        <p:spPr>
          <a:xfrm>
            <a:off x="4053828" y="6138236"/>
            <a:ext cx="437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i="1"/>
              <a:t>Fuente: Creación propia con cifras de EMIS &amp; Passport</a:t>
            </a: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EB3DB2D5-2590-44FC-B82A-BAA88D2F7A19}"/>
              </a:ext>
              <a:ext uri="{147F2762-F138-4A5C-976F-8EAC2B608ADB}">
                <a16:predDERef xmlns:a16="http://schemas.microsoft.com/office/drawing/2014/main" pred="{00000000-0008-0000-0100-00002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489941"/>
              </p:ext>
            </p:extLst>
          </p:nvPr>
        </p:nvGraphicFramePr>
        <p:xfrm>
          <a:off x="1949250" y="1156850"/>
          <a:ext cx="7103646" cy="451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37217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14" grpId="0"/>
      <p:bldGraphic spid="16" grpId="0">
        <p:bldAsOne/>
      </p:bldGraphic>
      <p:bldGraphic spid="16" grpId="1">
        <p:bldAsOne/>
      </p:bldGraphic>
      <p:bldGraphic spid="12" grpId="0">
        <p:bldAsOne/>
      </p:bldGraphic>
      <p:bldGraphic spid="12" grpId="1">
        <p:bldAsOne/>
      </p:bldGraphic>
      <p:bldP spid="21" grpId="0"/>
      <p:bldP spid="23" grpId="0"/>
      <p:bldP spid="24" grpId="0"/>
      <p:bldP spid="26" grpId="0"/>
      <p:bldP spid="27" grpId="0"/>
      <p:bldP spid="5" grpId="0"/>
      <p:bldGraphic spid="3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id="{55DD6899-7EDA-4782-861F-67B57E50D03C}"/>
              </a:ext>
            </a:extLst>
          </p:cNvPr>
          <p:cNvSpPr/>
          <p:nvPr/>
        </p:nvSpPr>
        <p:spPr>
          <a:xfrm>
            <a:off x="7474767" y="-16421"/>
            <a:ext cx="4717233" cy="4791621"/>
          </a:xfrm>
          <a:prstGeom prst="rect">
            <a:avLst/>
          </a:prstGeom>
          <a:solidFill>
            <a:srgbClr val="DFC24D"/>
          </a:solidFill>
          <a:ln>
            <a:solidFill>
              <a:srgbClr val="DFC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5D7ABC-5502-4C7E-8554-400E491B50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586"/>
            <a:ext cx="12192000" cy="6865586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80E31C-1AF5-47B2-A2B1-1FED946D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110" y="6437863"/>
            <a:ext cx="2743200" cy="365125"/>
          </a:xfrm>
        </p:spPr>
        <p:txBody>
          <a:bodyPr/>
          <a:lstStyle/>
          <a:p>
            <a:fld id="{0F1556C4-DFC3-4611-A7CC-780699185E26}" type="slidenum">
              <a:rPr lang="es-ES" sz="1600" b="1" smtClean="0">
                <a:solidFill>
                  <a:schemeClr val="tx1"/>
                </a:solidFill>
              </a:rPr>
              <a:t>4</a:t>
            </a:fld>
            <a:endParaRPr lang="es-ES" sz="1600" b="1">
              <a:solidFill>
                <a:schemeClr val="tx1"/>
              </a:solidFill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8BD6EF0-25E8-47C2-9F31-829D9D05E4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330" y="55012"/>
            <a:ext cx="1349211" cy="626659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E06F414-BBF6-4628-893F-A37EEAC08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492932"/>
              </p:ext>
            </p:extLst>
          </p:nvPr>
        </p:nvGraphicFramePr>
        <p:xfrm>
          <a:off x="135459" y="141830"/>
          <a:ext cx="10515600" cy="45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800-00003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623391"/>
              </p:ext>
            </p:extLst>
          </p:nvPr>
        </p:nvGraphicFramePr>
        <p:xfrm>
          <a:off x="322955" y="1188648"/>
          <a:ext cx="6721568" cy="3847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DC847BB-DAE8-4CCA-B493-C6F1EE8A0280}"/>
              </a:ext>
            </a:extLst>
          </p:cNvPr>
          <p:cNvSpPr txBox="1"/>
          <p:nvPr/>
        </p:nvSpPr>
        <p:spPr>
          <a:xfrm>
            <a:off x="8040175" y="2153188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/>
              <a:t>Ventas netas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DAD7CE-1E85-456E-99E2-59F9513A5A54}"/>
              </a:ext>
            </a:extLst>
          </p:cNvPr>
          <p:cNvSpPr txBox="1"/>
          <p:nvPr/>
        </p:nvSpPr>
        <p:spPr>
          <a:xfrm>
            <a:off x="10071454" y="215318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/>
              <a:t>Costo de ventas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3451A8F4-D299-48BA-8754-206AF5759868}"/>
              </a:ext>
            </a:extLst>
          </p:cNvPr>
          <p:cNvSpPr/>
          <p:nvPr/>
        </p:nvSpPr>
        <p:spPr>
          <a:xfrm>
            <a:off x="10645326" y="2621652"/>
            <a:ext cx="407963" cy="97162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Gráfico 4" descr="Bolsa para la compra">
            <a:extLst>
              <a:ext uri="{FF2B5EF4-FFF2-40B4-BE49-F238E27FC236}">
                <a16:creationId xmlns:a16="http://schemas.microsoft.com/office/drawing/2014/main" id="{F5799D2C-84A4-4859-9829-D36F2F83E23F}"/>
              </a:ext>
            </a:extLst>
          </p:cNvPr>
          <p:cNvSpPr/>
          <p:nvPr/>
        </p:nvSpPr>
        <p:spPr>
          <a:xfrm flipH="1">
            <a:off x="8432414" y="1410503"/>
            <a:ext cx="801297" cy="701438"/>
          </a:xfrm>
          <a:custGeom>
            <a:avLst/>
            <a:gdLst>
              <a:gd name="connsiteX0" fmla="*/ 497243 w 600075"/>
              <a:gd name="connsiteY0" fmla="*/ 754380 h 838200"/>
              <a:gd name="connsiteX1" fmla="*/ 522960 w 600075"/>
              <a:gd name="connsiteY1" fmla="*/ 348615 h 838200"/>
              <a:gd name="connsiteX2" fmla="*/ 549630 w 600075"/>
              <a:gd name="connsiteY2" fmla="*/ 701993 h 838200"/>
              <a:gd name="connsiteX3" fmla="*/ 497243 w 600075"/>
              <a:gd name="connsiteY3" fmla="*/ 754380 h 838200"/>
              <a:gd name="connsiteX4" fmla="*/ 438188 w 600075"/>
              <a:gd name="connsiteY4" fmla="*/ 781050 h 838200"/>
              <a:gd name="connsiteX5" fmla="*/ 57188 w 600075"/>
              <a:gd name="connsiteY5" fmla="*/ 781050 h 838200"/>
              <a:gd name="connsiteX6" fmla="*/ 90525 w 600075"/>
              <a:gd name="connsiteY6" fmla="*/ 247650 h 838200"/>
              <a:gd name="connsiteX7" fmla="*/ 132435 w 600075"/>
              <a:gd name="connsiteY7" fmla="*/ 247650 h 838200"/>
              <a:gd name="connsiteX8" fmla="*/ 132435 w 600075"/>
              <a:gd name="connsiteY8" fmla="*/ 323850 h 838200"/>
              <a:gd name="connsiteX9" fmla="*/ 151485 w 600075"/>
              <a:gd name="connsiteY9" fmla="*/ 342900 h 838200"/>
              <a:gd name="connsiteX10" fmla="*/ 170535 w 600075"/>
              <a:gd name="connsiteY10" fmla="*/ 323850 h 838200"/>
              <a:gd name="connsiteX11" fmla="*/ 170535 w 600075"/>
              <a:gd name="connsiteY11" fmla="*/ 247650 h 838200"/>
              <a:gd name="connsiteX12" fmla="*/ 361035 w 600075"/>
              <a:gd name="connsiteY12" fmla="*/ 247650 h 838200"/>
              <a:gd name="connsiteX13" fmla="*/ 361035 w 600075"/>
              <a:gd name="connsiteY13" fmla="*/ 323850 h 838200"/>
              <a:gd name="connsiteX14" fmla="*/ 380085 w 600075"/>
              <a:gd name="connsiteY14" fmla="*/ 342900 h 838200"/>
              <a:gd name="connsiteX15" fmla="*/ 399135 w 600075"/>
              <a:gd name="connsiteY15" fmla="*/ 323850 h 838200"/>
              <a:gd name="connsiteX16" fmla="*/ 399135 w 600075"/>
              <a:gd name="connsiteY16" fmla="*/ 247650 h 838200"/>
              <a:gd name="connsiteX17" fmla="*/ 471525 w 600075"/>
              <a:gd name="connsiteY17" fmla="*/ 247650 h 838200"/>
              <a:gd name="connsiteX18" fmla="*/ 438188 w 600075"/>
              <a:gd name="connsiteY18" fmla="*/ 781050 h 838200"/>
              <a:gd name="connsiteX19" fmla="*/ 170535 w 600075"/>
              <a:gd name="connsiteY19" fmla="*/ 152400 h 838200"/>
              <a:gd name="connsiteX20" fmla="*/ 240068 w 600075"/>
              <a:gd name="connsiteY20" fmla="*/ 60960 h 838200"/>
              <a:gd name="connsiteX21" fmla="*/ 218160 w 600075"/>
              <a:gd name="connsiteY21" fmla="*/ 133350 h 838200"/>
              <a:gd name="connsiteX22" fmla="*/ 218160 w 600075"/>
              <a:gd name="connsiteY22" fmla="*/ 190500 h 838200"/>
              <a:gd name="connsiteX23" fmla="*/ 170535 w 600075"/>
              <a:gd name="connsiteY23" fmla="*/ 190500 h 838200"/>
              <a:gd name="connsiteX24" fmla="*/ 170535 w 600075"/>
              <a:gd name="connsiteY24" fmla="*/ 152400 h 838200"/>
              <a:gd name="connsiteX25" fmla="*/ 290550 w 600075"/>
              <a:gd name="connsiteY25" fmla="*/ 60008 h 838200"/>
              <a:gd name="connsiteX26" fmla="*/ 361035 w 600075"/>
              <a:gd name="connsiteY26" fmla="*/ 152400 h 838200"/>
              <a:gd name="connsiteX27" fmla="*/ 361035 w 600075"/>
              <a:gd name="connsiteY27" fmla="*/ 190500 h 838200"/>
              <a:gd name="connsiteX28" fmla="*/ 256260 w 600075"/>
              <a:gd name="connsiteY28" fmla="*/ 190500 h 838200"/>
              <a:gd name="connsiteX29" fmla="*/ 256260 w 600075"/>
              <a:gd name="connsiteY29" fmla="*/ 133350 h 838200"/>
              <a:gd name="connsiteX30" fmla="*/ 290550 w 600075"/>
              <a:gd name="connsiteY30" fmla="*/ 60008 h 838200"/>
              <a:gd name="connsiteX31" fmla="*/ 351510 w 600075"/>
              <a:gd name="connsiteY31" fmla="*/ 38100 h 838200"/>
              <a:gd name="connsiteX32" fmla="*/ 446760 w 600075"/>
              <a:gd name="connsiteY32" fmla="*/ 133350 h 838200"/>
              <a:gd name="connsiteX33" fmla="*/ 446760 w 600075"/>
              <a:gd name="connsiteY33" fmla="*/ 190500 h 838200"/>
              <a:gd name="connsiteX34" fmla="*/ 399135 w 600075"/>
              <a:gd name="connsiteY34" fmla="*/ 190500 h 838200"/>
              <a:gd name="connsiteX35" fmla="*/ 399135 w 600075"/>
              <a:gd name="connsiteY35" fmla="*/ 152400 h 838200"/>
              <a:gd name="connsiteX36" fmla="*/ 336270 w 600075"/>
              <a:gd name="connsiteY36" fmla="*/ 39053 h 838200"/>
              <a:gd name="connsiteX37" fmla="*/ 351510 w 600075"/>
              <a:gd name="connsiteY37" fmla="*/ 38100 h 838200"/>
              <a:gd name="connsiteX38" fmla="*/ 570585 w 600075"/>
              <a:gd name="connsiteY38" fmla="*/ 226695 h 838200"/>
              <a:gd name="connsiteX39" fmla="*/ 532485 w 600075"/>
              <a:gd name="connsiteY39" fmla="*/ 190500 h 838200"/>
              <a:gd name="connsiteX40" fmla="*/ 491528 w 600075"/>
              <a:gd name="connsiteY40" fmla="*/ 190500 h 838200"/>
              <a:gd name="connsiteX41" fmla="*/ 529628 w 600075"/>
              <a:gd name="connsiteY41" fmla="*/ 222885 h 838200"/>
              <a:gd name="connsiteX42" fmla="*/ 491528 w 600075"/>
              <a:gd name="connsiteY42" fmla="*/ 190500 h 838200"/>
              <a:gd name="connsiteX43" fmla="*/ 484860 w 600075"/>
              <a:gd name="connsiteY43" fmla="*/ 190500 h 838200"/>
              <a:gd name="connsiteX44" fmla="*/ 484860 w 600075"/>
              <a:gd name="connsiteY44" fmla="*/ 133350 h 838200"/>
              <a:gd name="connsiteX45" fmla="*/ 351510 w 600075"/>
              <a:gd name="connsiteY45" fmla="*/ 0 h 838200"/>
              <a:gd name="connsiteX46" fmla="*/ 281978 w 600075"/>
              <a:gd name="connsiteY46" fmla="*/ 20003 h 838200"/>
              <a:gd name="connsiteX47" fmla="*/ 265785 w 600075"/>
              <a:gd name="connsiteY47" fmla="*/ 19050 h 838200"/>
              <a:gd name="connsiteX48" fmla="*/ 132435 w 600075"/>
              <a:gd name="connsiteY48" fmla="*/ 152400 h 838200"/>
              <a:gd name="connsiteX49" fmla="*/ 132435 w 600075"/>
              <a:gd name="connsiteY49" fmla="*/ 190500 h 838200"/>
              <a:gd name="connsiteX50" fmla="*/ 73380 w 600075"/>
              <a:gd name="connsiteY50" fmla="*/ 190500 h 838200"/>
              <a:gd name="connsiteX51" fmla="*/ 35280 w 600075"/>
              <a:gd name="connsiteY51" fmla="*/ 226695 h 838200"/>
              <a:gd name="connsiteX52" fmla="*/ 38 w 600075"/>
              <a:gd name="connsiteY52" fmla="*/ 798195 h 838200"/>
              <a:gd name="connsiteX53" fmla="*/ 38138 w 600075"/>
              <a:gd name="connsiteY53" fmla="*/ 838200 h 838200"/>
              <a:gd name="connsiteX54" fmla="*/ 457238 w 600075"/>
              <a:gd name="connsiteY54" fmla="*/ 838200 h 838200"/>
              <a:gd name="connsiteX55" fmla="*/ 479145 w 600075"/>
              <a:gd name="connsiteY55" fmla="*/ 838200 h 838200"/>
              <a:gd name="connsiteX56" fmla="*/ 506768 w 600075"/>
              <a:gd name="connsiteY56" fmla="*/ 825818 h 838200"/>
              <a:gd name="connsiteX57" fmla="*/ 597255 w 600075"/>
              <a:gd name="connsiteY57" fmla="*/ 736283 h 838200"/>
              <a:gd name="connsiteX58" fmla="*/ 608685 w 600075"/>
              <a:gd name="connsiteY58" fmla="*/ 706755 h 838200"/>
              <a:gd name="connsiteX59" fmla="*/ 570585 w 600075"/>
              <a:gd name="connsiteY59" fmla="*/ 226695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0075" h="838200">
                <a:moveTo>
                  <a:pt x="497243" y="754380"/>
                </a:moveTo>
                <a:lnTo>
                  <a:pt x="522960" y="348615"/>
                </a:lnTo>
                <a:lnTo>
                  <a:pt x="549630" y="701993"/>
                </a:lnTo>
                <a:lnTo>
                  <a:pt x="497243" y="754380"/>
                </a:lnTo>
                <a:close/>
                <a:moveTo>
                  <a:pt x="438188" y="781050"/>
                </a:moveTo>
                <a:lnTo>
                  <a:pt x="57188" y="781050"/>
                </a:lnTo>
                <a:lnTo>
                  <a:pt x="90525" y="247650"/>
                </a:lnTo>
                <a:lnTo>
                  <a:pt x="132435" y="247650"/>
                </a:lnTo>
                <a:lnTo>
                  <a:pt x="132435" y="323850"/>
                </a:lnTo>
                <a:cubicBezTo>
                  <a:pt x="132435" y="334328"/>
                  <a:pt x="141008" y="342900"/>
                  <a:pt x="151485" y="342900"/>
                </a:cubicBezTo>
                <a:cubicBezTo>
                  <a:pt x="161963" y="342900"/>
                  <a:pt x="170535" y="334328"/>
                  <a:pt x="170535" y="323850"/>
                </a:cubicBezTo>
                <a:lnTo>
                  <a:pt x="170535" y="247650"/>
                </a:lnTo>
                <a:lnTo>
                  <a:pt x="361035" y="247650"/>
                </a:lnTo>
                <a:lnTo>
                  <a:pt x="361035" y="323850"/>
                </a:lnTo>
                <a:cubicBezTo>
                  <a:pt x="361035" y="334328"/>
                  <a:pt x="369608" y="342900"/>
                  <a:pt x="380085" y="342900"/>
                </a:cubicBezTo>
                <a:cubicBezTo>
                  <a:pt x="390563" y="342900"/>
                  <a:pt x="399135" y="334328"/>
                  <a:pt x="399135" y="323850"/>
                </a:cubicBezTo>
                <a:lnTo>
                  <a:pt x="399135" y="247650"/>
                </a:lnTo>
                <a:lnTo>
                  <a:pt x="471525" y="247650"/>
                </a:lnTo>
                <a:lnTo>
                  <a:pt x="438188" y="781050"/>
                </a:lnTo>
                <a:close/>
                <a:moveTo>
                  <a:pt x="170535" y="152400"/>
                </a:moveTo>
                <a:cubicBezTo>
                  <a:pt x="170535" y="108585"/>
                  <a:pt x="200063" y="72390"/>
                  <a:pt x="240068" y="60960"/>
                </a:cubicBezTo>
                <a:cubicBezTo>
                  <a:pt x="225780" y="81915"/>
                  <a:pt x="218160" y="106680"/>
                  <a:pt x="218160" y="133350"/>
                </a:cubicBezTo>
                <a:lnTo>
                  <a:pt x="218160" y="190500"/>
                </a:lnTo>
                <a:lnTo>
                  <a:pt x="170535" y="190500"/>
                </a:lnTo>
                <a:lnTo>
                  <a:pt x="170535" y="152400"/>
                </a:lnTo>
                <a:close/>
                <a:moveTo>
                  <a:pt x="290550" y="60008"/>
                </a:moveTo>
                <a:cubicBezTo>
                  <a:pt x="331508" y="70485"/>
                  <a:pt x="361035" y="107633"/>
                  <a:pt x="361035" y="152400"/>
                </a:cubicBezTo>
                <a:lnTo>
                  <a:pt x="361035" y="190500"/>
                </a:lnTo>
                <a:lnTo>
                  <a:pt x="256260" y="190500"/>
                </a:lnTo>
                <a:lnTo>
                  <a:pt x="256260" y="133350"/>
                </a:lnTo>
                <a:cubicBezTo>
                  <a:pt x="256260" y="103823"/>
                  <a:pt x="269595" y="78105"/>
                  <a:pt x="290550" y="60008"/>
                </a:cubicBezTo>
                <a:close/>
                <a:moveTo>
                  <a:pt x="351510" y="38100"/>
                </a:moveTo>
                <a:cubicBezTo>
                  <a:pt x="403898" y="38100"/>
                  <a:pt x="446760" y="80963"/>
                  <a:pt x="446760" y="133350"/>
                </a:cubicBezTo>
                <a:lnTo>
                  <a:pt x="446760" y="190500"/>
                </a:lnTo>
                <a:lnTo>
                  <a:pt x="399135" y="190500"/>
                </a:lnTo>
                <a:lnTo>
                  <a:pt x="399135" y="152400"/>
                </a:lnTo>
                <a:cubicBezTo>
                  <a:pt x="399135" y="104775"/>
                  <a:pt x="374370" y="62865"/>
                  <a:pt x="336270" y="39053"/>
                </a:cubicBezTo>
                <a:cubicBezTo>
                  <a:pt x="341033" y="39053"/>
                  <a:pt x="346748" y="38100"/>
                  <a:pt x="351510" y="38100"/>
                </a:cubicBezTo>
                <a:close/>
                <a:moveTo>
                  <a:pt x="570585" y="226695"/>
                </a:moveTo>
                <a:cubicBezTo>
                  <a:pt x="569633" y="206693"/>
                  <a:pt x="552488" y="190500"/>
                  <a:pt x="532485" y="190500"/>
                </a:cubicBezTo>
                <a:lnTo>
                  <a:pt x="491528" y="190500"/>
                </a:lnTo>
                <a:cubicBezTo>
                  <a:pt x="510578" y="190500"/>
                  <a:pt x="526770" y="204788"/>
                  <a:pt x="529628" y="222885"/>
                </a:cubicBezTo>
                <a:cubicBezTo>
                  <a:pt x="526770" y="204788"/>
                  <a:pt x="511530" y="190500"/>
                  <a:pt x="491528" y="190500"/>
                </a:cubicBezTo>
                <a:lnTo>
                  <a:pt x="484860" y="190500"/>
                </a:lnTo>
                <a:lnTo>
                  <a:pt x="484860" y="133350"/>
                </a:lnTo>
                <a:cubicBezTo>
                  <a:pt x="484860" y="60008"/>
                  <a:pt x="424853" y="0"/>
                  <a:pt x="351510" y="0"/>
                </a:cubicBezTo>
                <a:cubicBezTo>
                  <a:pt x="325793" y="0"/>
                  <a:pt x="301980" y="7620"/>
                  <a:pt x="281978" y="20003"/>
                </a:cubicBezTo>
                <a:cubicBezTo>
                  <a:pt x="276263" y="19050"/>
                  <a:pt x="271500" y="19050"/>
                  <a:pt x="265785" y="19050"/>
                </a:cubicBezTo>
                <a:cubicBezTo>
                  <a:pt x="192443" y="19050"/>
                  <a:pt x="132435" y="79058"/>
                  <a:pt x="132435" y="152400"/>
                </a:cubicBezTo>
                <a:lnTo>
                  <a:pt x="132435" y="190500"/>
                </a:lnTo>
                <a:lnTo>
                  <a:pt x="73380" y="190500"/>
                </a:lnTo>
                <a:cubicBezTo>
                  <a:pt x="53378" y="190500"/>
                  <a:pt x="36233" y="205740"/>
                  <a:pt x="35280" y="226695"/>
                </a:cubicBezTo>
                <a:lnTo>
                  <a:pt x="38" y="798195"/>
                </a:lnTo>
                <a:cubicBezTo>
                  <a:pt x="-915" y="820103"/>
                  <a:pt x="16230" y="838200"/>
                  <a:pt x="38138" y="838200"/>
                </a:cubicBezTo>
                <a:lnTo>
                  <a:pt x="457238" y="838200"/>
                </a:lnTo>
                <a:lnTo>
                  <a:pt x="479145" y="838200"/>
                </a:lnTo>
                <a:cubicBezTo>
                  <a:pt x="489623" y="838200"/>
                  <a:pt x="500100" y="833438"/>
                  <a:pt x="506768" y="825818"/>
                </a:cubicBezTo>
                <a:lnTo>
                  <a:pt x="597255" y="736283"/>
                </a:lnTo>
                <a:cubicBezTo>
                  <a:pt x="604875" y="728663"/>
                  <a:pt x="609638" y="717233"/>
                  <a:pt x="608685" y="706755"/>
                </a:cubicBezTo>
                <a:lnTo>
                  <a:pt x="570585" y="226695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pic>
        <p:nvPicPr>
          <p:cNvPr id="23" name="Gráfico 22" descr="Registrar">
            <a:extLst>
              <a:ext uri="{FF2B5EF4-FFF2-40B4-BE49-F238E27FC236}">
                <a16:creationId xmlns:a16="http://schemas.microsoft.com/office/drawing/2014/main" id="{2D2012BD-EF85-4F3E-B5AD-61141D6223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392108" y="1294691"/>
            <a:ext cx="914400" cy="9144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B7B353F8-9537-4121-9C7F-FCB1FD0DB224}"/>
              </a:ext>
            </a:extLst>
          </p:cNvPr>
          <p:cNvSpPr txBox="1"/>
          <p:nvPr/>
        </p:nvSpPr>
        <p:spPr>
          <a:xfrm>
            <a:off x="10129678" y="3751575"/>
            <a:ext cx="180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/>
              <a:t>61,0% vs 64,3%</a:t>
            </a:r>
          </a:p>
          <a:p>
            <a:r>
              <a:rPr lang="es-CO" b="1">
                <a:solidFill>
                  <a:srgbClr val="356769"/>
                </a:solidFill>
              </a:rPr>
              <a:t>(2017)     (2018)</a:t>
            </a: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4EACA4D3-D453-4073-A18C-BFBAE2C5F666}"/>
              </a:ext>
            </a:extLst>
          </p:cNvPr>
          <p:cNvSpPr/>
          <p:nvPr/>
        </p:nvSpPr>
        <p:spPr>
          <a:xfrm rot="16200000">
            <a:off x="9500330" y="5486291"/>
            <a:ext cx="781856" cy="100170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95D5020-D717-4DFE-B337-4574E51EBBCD}"/>
              </a:ext>
            </a:extLst>
          </p:cNvPr>
          <p:cNvSpPr txBox="1"/>
          <p:nvPr/>
        </p:nvSpPr>
        <p:spPr>
          <a:xfrm>
            <a:off x="7596555" y="3763916"/>
            <a:ext cx="2291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/>
              <a:t> USD 202.864 M </a:t>
            </a:r>
            <a:r>
              <a:rPr lang="es-CO" b="1">
                <a:solidFill>
                  <a:srgbClr val="356769"/>
                </a:solidFill>
              </a:rPr>
              <a:t>(2017) </a:t>
            </a:r>
          </a:p>
          <a:p>
            <a:pPr algn="ctr"/>
            <a:r>
              <a:rPr lang="es-CO"/>
              <a:t>Vs</a:t>
            </a:r>
          </a:p>
          <a:p>
            <a:pPr algn="ctr"/>
            <a:r>
              <a:rPr lang="es-CO"/>
              <a:t> USD 233.682 M</a:t>
            </a:r>
          </a:p>
          <a:p>
            <a:pPr algn="ctr"/>
            <a:r>
              <a:rPr lang="es-CO" b="1">
                <a:solidFill>
                  <a:srgbClr val="356769"/>
                </a:solidFill>
              </a:rPr>
              <a:t>(2018)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09D7125A-798A-41DF-AC67-80D2E82C3F96}"/>
              </a:ext>
            </a:extLst>
          </p:cNvPr>
          <p:cNvSpPr/>
          <p:nvPr/>
        </p:nvSpPr>
        <p:spPr>
          <a:xfrm>
            <a:off x="8538308" y="2648810"/>
            <a:ext cx="407963" cy="97162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2F14A9C-86E0-4AA1-9AF4-5ECB78F179FC}"/>
              </a:ext>
            </a:extLst>
          </p:cNvPr>
          <p:cNvSpPr txBox="1"/>
          <p:nvPr/>
        </p:nvSpPr>
        <p:spPr>
          <a:xfrm>
            <a:off x="8496124" y="969990"/>
            <a:ext cx="73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/>
              <a:t>-7,1%    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E11F42D-6609-4433-A410-8930FB8E9239}"/>
              </a:ext>
            </a:extLst>
          </p:cNvPr>
          <p:cNvSpPr txBox="1"/>
          <p:nvPr/>
        </p:nvSpPr>
        <p:spPr>
          <a:xfrm>
            <a:off x="10480513" y="963498"/>
            <a:ext cx="73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/>
              <a:t>-2,1%    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BE1F433-BFF4-4B81-83E7-6F1A727A3522}"/>
              </a:ext>
            </a:extLst>
          </p:cNvPr>
          <p:cNvSpPr txBox="1"/>
          <p:nvPr/>
        </p:nvSpPr>
        <p:spPr>
          <a:xfrm>
            <a:off x="7718271" y="5800313"/>
            <a:ext cx="198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/>
              <a:t>Gastos operacionales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DC37B30-4836-4CDA-924A-FA43D84F2EF3}"/>
              </a:ext>
            </a:extLst>
          </p:cNvPr>
          <p:cNvSpPr txBox="1"/>
          <p:nvPr/>
        </p:nvSpPr>
        <p:spPr>
          <a:xfrm>
            <a:off x="9519231" y="5938812"/>
            <a:ext cx="73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/>
              <a:t>5,4%    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56CD64C-F5D2-4E78-8BBC-9D02B62836BF}"/>
              </a:ext>
            </a:extLst>
          </p:cNvPr>
          <p:cNvSpPr/>
          <p:nvPr/>
        </p:nvSpPr>
        <p:spPr>
          <a:xfrm>
            <a:off x="10525592" y="5710019"/>
            <a:ext cx="1712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/>
              <a:t>3,2%   vs   3,6%</a:t>
            </a:r>
          </a:p>
          <a:p>
            <a:r>
              <a:rPr lang="es-CO" b="1">
                <a:solidFill>
                  <a:srgbClr val="356769"/>
                </a:solidFill>
              </a:rPr>
              <a:t>(2017)     (2018)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0B3B43F-BE36-474B-86AE-0E47C40C1960}"/>
              </a:ext>
            </a:extLst>
          </p:cNvPr>
          <p:cNvSpPr txBox="1"/>
          <p:nvPr/>
        </p:nvSpPr>
        <p:spPr>
          <a:xfrm>
            <a:off x="906677" y="5800600"/>
            <a:ext cx="6463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>
                <a:solidFill>
                  <a:srgbClr val="2D5759"/>
                </a:solidFill>
              </a:rPr>
              <a:t>ANÁLISIS DE LA RENTABILIDAD DE LA COMPAÑÍA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8A9C991-FA16-44E5-8837-8E685396D757}"/>
              </a:ext>
            </a:extLst>
          </p:cNvPr>
          <p:cNvSpPr txBox="1"/>
          <p:nvPr/>
        </p:nvSpPr>
        <p:spPr>
          <a:xfrm>
            <a:off x="478971" y="5045293"/>
            <a:ext cx="519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/>
              <a:t>Fuente: Creación propia.</a:t>
            </a:r>
          </a:p>
        </p:txBody>
      </p:sp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00000000-0008-0000-08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054663"/>
              </p:ext>
            </p:extLst>
          </p:nvPr>
        </p:nvGraphicFramePr>
        <p:xfrm>
          <a:off x="843451" y="1604169"/>
          <a:ext cx="6215516" cy="317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5" name="Marcador de número de diapositiva 3">
            <a:extLst>
              <a:ext uri="{FF2B5EF4-FFF2-40B4-BE49-F238E27FC236}">
                <a16:creationId xmlns:a16="http://schemas.microsoft.com/office/drawing/2014/main" id="{14CC8BEA-6BE8-45AA-B2E3-A1D43CD5602E}"/>
              </a:ext>
            </a:extLst>
          </p:cNvPr>
          <p:cNvSpPr txBox="1">
            <a:spLocks/>
          </p:cNvSpPr>
          <p:nvPr/>
        </p:nvSpPr>
        <p:spPr>
          <a:xfrm>
            <a:off x="8588828" y="6078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C7C32DF1-F11C-444B-8911-217CFCD0CF6E}"/>
              </a:ext>
            </a:extLst>
          </p:cNvPr>
          <p:cNvSpPr txBox="1"/>
          <p:nvPr/>
        </p:nvSpPr>
        <p:spPr>
          <a:xfrm>
            <a:off x="9291174" y="1452288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/>
              <a:t>Otros egresos No financieros</a:t>
            </a:r>
            <a:endParaRPr lang="es-CO" sz="2400" b="1"/>
          </a:p>
        </p:txBody>
      </p:sp>
      <p:sp>
        <p:nvSpPr>
          <p:cNvPr id="58" name="Flecha: hacia abajo 57">
            <a:extLst>
              <a:ext uri="{FF2B5EF4-FFF2-40B4-BE49-F238E27FC236}">
                <a16:creationId xmlns:a16="http://schemas.microsoft.com/office/drawing/2014/main" id="{0123B230-CD8E-42FA-A95D-3C113AF4BDF4}"/>
              </a:ext>
            </a:extLst>
          </p:cNvPr>
          <p:cNvSpPr/>
          <p:nvPr/>
        </p:nvSpPr>
        <p:spPr>
          <a:xfrm rot="16200000">
            <a:off x="9821166" y="2270427"/>
            <a:ext cx="407963" cy="97162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0" name="Gráfico 59" descr="Registrar">
            <a:extLst>
              <a:ext uri="{FF2B5EF4-FFF2-40B4-BE49-F238E27FC236}">
                <a16:creationId xmlns:a16="http://schemas.microsoft.com/office/drawing/2014/main" id="{56BE8920-E612-4D71-A611-DB5EE22BDC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376774" y="1330564"/>
            <a:ext cx="914400" cy="914400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A297C292-A05E-44B3-BE6D-68343FA21675}"/>
              </a:ext>
            </a:extLst>
          </p:cNvPr>
          <p:cNvSpPr txBox="1"/>
          <p:nvPr/>
        </p:nvSpPr>
        <p:spPr>
          <a:xfrm>
            <a:off x="8164964" y="2494559"/>
            <a:ext cx="40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>
                <a:solidFill>
                  <a:srgbClr val="004442"/>
                </a:solidFill>
              </a:rPr>
              <a:t>Egresos    </a:t>
            </a:r>
            <a:r>
              <a:rPr lang="es-CO" sz="2400" b="1"/>
              <a:t>                   Ingresos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612E9844-1608-4FB3-8C1C-984D64623A14}"/>
              </a:ext>
            </a:extLst>
          </p:cNvPr>
          <p:cNvSpPr/>
          <p:nvPr/>
        </p:nvSpPr>
        <p:spPr>
          <a:xfrm>
            <a:off x="8258629" y="3095378"/>
            <a:ext cx="3962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/>
              <a:t>USD -5.382 M                   USD 6.502 M</a:t>
            </a:r>
          </a:p>
          <a:p>
            <a:r>
              <a:rPr lang="es-CO" b="1">
                <a:solidFill>
                  <a:srgbClr val="356769"/>
                </a:solidFill>
              </a:rPr>
              <a:t>    (2017)                                   (2018)</a:t>
            </a:r>
          </a:p>
        </p:txBody>
      </p:sp>
    </p:spTree>
    <p:extLst>
      <p:ext uri="{BB962C8B-B14F-4D97-AF65-F5344CB8AC3E}">
        <p14:creationId xmlns:p14="http://schemas.microsoft.com/office/powerpoint/2010/main" val="26525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8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6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1" grpId="0"/>
      <p:bldP spid="12" grpId="0" animBg="1"/>
      <p:bldP spid="12" grpId="1" animBg="1"/>
      <p:bldP spid="15" grpId="0" animBg="1"/>
      <p:bldP spid="26" grpId="0"/>
      <p:bldP spid="26" grpId="1"/>
      <p:bldP spid="25" grpId="0" animBg="1"/>
      <p:bldP spid="25" grpId="1" animBg="1"/>
      <p:bldP spid="28" grpId="0"/>
      <p:bldP spid="28" grpId="1"/>
      <p:bldP spid="27" grpId="0" animBg="1"/>
      <p:bldP spid="27" grpId="1" animBg="1"/>
      <p:bldP spid="29" grpId="0"/>
      <p:bldP spid="30" grpId="0"/>
      <p:bldP spid="31" grpId="0"/>
      <p:bldP spid="31" grpId="1"/>
      <p:bldP spid="33" grpId="0"/>
      <p:bldP spid="33" grpId="1"/>
      <p:bldP spid="34" grpId="0"/>
      <p:bldP spid="34" grpId="1"/>
      <p:bldGraphic spid="41" grpId="0">
        <p:bldAsOne/>
      </p:bldGraphic>
      <p:bldP spid="57" grpId="0"/>
      <p:bldP spid="58" grpId="0" animBg="1"/>
      <p:bldP spid="61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51F52C3-0C32-438B-8CF7-03726C778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98"/>
          <a:stretch/>
        </p:blipFill>
        <p:spPr>
          <a:xfrm>
            <a:off x="8300483" y="-21322"/>
            <a:ext cx="3938202" cy="6865586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8BD6EF0-25E8-47C2-9F31-829D9D05E4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330" y="55012"/>
            <a:ext cx="1349211" cy="626659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E06F414-BBF6-4628-893F-A37EEAC08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610341"/>
              </p:ext>
            </p:extLst>
          </p:nvPr>
        </p:nvGraphicFramePr>
        <p:xfrm>
          <a:off x="135459" y="141830"/>
          <a:ext cx="10515600" cy="45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2" name="Marcador de contenido 5">
            <a:extLst>
              <a:ext uri="{FF2B5EF4-FFF2-40B4-BE49-F238E27FC236}">
                <a16:creationId xmlns:a16="http://schemas.microsoft.com/office/drawing/2014/main" id="{D3C3C41E-36E7-4145-81B9-092C6258F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394024"/>
              </p:ext>
            </p:extLst>
          </p:nvPr>
        </p:nvGraphicFramePr>
        <p:xfrm>
          <a:off x="838200" y="68167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B1B8A199-FCFC-4390-81E1-83F40A11C27A}"/>
              </a:ext>
            </a:extLst>
          </p:cNvPr>
          <p:cNvSpPr/>
          <p:nvPr/>
        </p:nvSpPr>
        <p:spPr>
          <a:xfrm>
            <a:off x="0" y="5326743"/>
            <a:ext cx="12192000" cy="1531257"/>
          </a:xfrm>
          <a:prstGeom prst="rect">
            <a:avLst/>
          </a:prstGeom>
          <a:solidFill>
            <a:srgbClr val="DFC24D"/>
          </a:solidFill>
          <a:ln>
            <a:solidFill>
              <a:srgbClr val="DFC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D84A80-DC37-41F7-BA1C-F03ED03D5871}"/>
              </a:ext>
            </a:extLst>
          </p:cNvPr>
          <p:cNvSpPr txBox="1"/>
          <p:nvPr/>
        </p:nvSpPr>
        <p:spPr>
          <a:xfrm>
            <a:off x="1262743" y="5631543"/>
            <a:ext cx="1031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/>
              <a:t>El Patrimonio se </a:t>
            </a:r>
            <a:r>
              <a:rPr lang="es-CO" sz="2400" b="1">
                <a:solidFill>
                  <a:srgbClr val="004442"/>
                </a:solidFill>
              </a:rPr>
              <a:t>incrementó 10,1%</a:t>
            </a:r>
            <a:r>
              <a:rPr lang="es-CO" sz="2400"/>
              <a:t>, su participación disminuyó respecto a 2017 (67,8% vs 55,6%), el </a:t>
            </a:r>
            <a:r>
              <a:rPr lang="es-CO" sz="2400" b="1">
                <a:solidFill>
                  <a:srgbClr val="004442"/>
                </a:solidFill>
              </a:rPr>
              <a:t>aumento</a:t>
            </a:r>
            <a:r>
              <a:rPr lang="es-CO" sz="2400"/>
              <a:t> del total de activo </a:t>
            </a:r>
            <a:r>
              <a:rPr lang="es-CO" sz="2400" b="1">
                <a:solidFill>
                  <a:srgbClr val="004442"/>
                </a:solidFill>
              </a:rPr>
              <a:t>fue mayor</a:t>
            </a:r>
            <a:r>
              <a:rPr lang="es-CO" sz="2400"/>
              <a:t> (34,2%,)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440577D-AF7C-4C28-BE34-54302B5E24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379695"/>
              </p:ext>
            </p:extLst>
          </p:nvPr>
        </p:nvGraphicFramePr>
        <p:xfrm>
          <a:off x="678192" y="1243880"/>
          <a:ext cx="7546676" cy="471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C0BE318A-7F20-47A5-B1BD-FCF36810129C}"/>
              </a:ext>
            </a:extLst>
          </p:cNvPr>
          <p:cNvSpPr/>
          <p:nvPr/>
        </p:nvSpPr>
        <p:spPr>
          <a:xfrm>
            <a:off x="11155563" y="1425479"/>
            <a:ext cx="856343" cy="127725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31D19068-60CB-4A87-8D5E-25B5FA13C9BE}"/>
              </a:ext>
            </a:extLst>
          </p:cNvPr>
          <p:cNvSpPr/>
          <p:nvPr/>
        </p:nvSpPr>
        <p:spPr>
          <a:xfrm rot="10800000">
            <a:off x="11200198" y="3943342"/>
            <a:ext cx="856343" cy="127725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E0B8E1-50E2-4178-BDFB-58B2E62EDBD3}"/>
              </a:ext>
            </a:extLst>
          </p:cNvPr>
          <p:cNvSpPr txBox="1"/>
          <p:nvPr/>
        </p:nvSpPr>
        <p:spPr>
          <a:xfrm>
            <a:off x="8566473" y="1221513"/>
            <a:ext cx="30915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/>
          </a:p>
          <a:p>
            <a:pPr algn="ctr"/>
            <a:r>
              <a:rPr lang="es-CO" sz="2400" b="1">
                <a:solidFill>
                  <a:srgbClr val="004442"/>
                </a:solidFill>
              </a:rPr>
              <a:t>RAT </a:t>
            </a:r>
          </a:p>
          <a:p>
            <a:pPr algn="ctr"/>
            <a:r>
              <a:rPr lang="es-CO" sz="2400" b="1">
                <a:solidFill>
                  <a:srgbClr val="004442"/>
                </a:solidFill>
              </a:rPr>
              <a:t>(0,79x vs 0,55x)</a:t>
            </a:r>
          </a:p>
          <a:p>
            <a:pPr algn="ctr"/>
            <a:endParaRPr lang="es-CO" sz="2400" b="1">
              <a:solidFill>
                <a:srgbClr val="004442"/>
              </a:solidFill>
            </a:endParaRPr>
          </a:p>
          <a:p>
            <a:endParaRPr lang="es-CO"/>
          </a:p>
          <a:p>
            <a:endParaRPr lang="es-CO"/>
          </a:p>
          <a:p>
            <a:endParaRPr lang="es-CO"/>
          </a:p>
          <a:p>
            <a:endParaRPr lang="es-CO"/>
          </a:p>
          <a:p>
            <a:endParaRPr lang="es-CO"/>
          </a:p>
          <a:p>
            <a:endParaRPr lang="es-CO"/>
          </a:p>
          <a:p>
            <a:pPr algn="ctr"/>
            <a:r>
              <a:rPr lang="es-CO" sz="2400" b="1">
                <a:solidFill>
                  <a:srgbClr val="004442"/>
                </a:solidFill>
              </a:rPr>
              <a:t>Multiplicador de Capital </a:t>
            </a:r>
          </a:p>
          <a:p>
            <a:pPr algn="ctr"/>
            <a:r>
              <a:rPr lang="es-CO" sz="2400" b="1">
                <a:solidFill>
                  <a:srgbClr val="004442"/>
                </a:solidFill>
              </a:rPr>
              <a:t>(1,47x vs 1,80x)</a:t>
            </a:r>
          </a:p>
          <a:p>
            <a:endParaRPr lang="es-CO"/>
          </a:p>
          <a:p>
            <a:endParaRPr lang="es-CO"/>
          </a:p>
        </p:txBody>
      </p:sp>
      <p:sp>
        <p:nvSpPr>
          <p:cNvPr id="20" name="Gráfico 13" descr="Lingotes de oro">
            <a:extLst>
              <a:ext uri="{FF2B5EF4-FFF2-40B4-BE49-F238E27FC236}">
                <a16:creationId xmlns:a16="http://schemas.microsoft.com/office/drawing/2014/main" id="{E8295CDD-463F-428C-8696-BFED89D4BB6A}"/>
              </a:ext>
            </a:extLst>
          </p:cNvPr>
          <p:cNvSpPr/>
          <p:nvPr/>
        </p:nvSpPr>
        <p:spPr>
          <a:xfrm>
            <a:off x="9982833" y="5482710"/>
            <a:ext cx="800100" cy="571500"/>
          </a:xfrm>
          <a:custGeom>
            <a:avLst/>
            <a:gdLst>
              <a:gd name="connsiteX0" fmla="*/ 600075 w 800100"/>
              <a:gd name="connsiteY0" fmla="*/ 514350 h 571500"/>
              <a:gd name="connsiteX1" fmla="*/ 611505 w 800100"/>
              <a:gd name="connsiteY1" fmla="*/ 438150 h 571500"/>
              <a:gd name="connsiteX2" fmla="*/ 722948 w 800100"/>
              <a:gd name="connsiteY2" fmla="*/ 438150 h 571500"/>
              <a:gd name="connsiteX3" fmla="*/ 734378 w 800100"/>
              <a:gd name="connsiteY3" fmla="*/ 514350 h 571500"/>
              <a:gd name="connsiteX4" fmla="*/ 600075 w 800100"/>
              <a:gd name="connsiteY4" fmla="*/ 514350 h 571500"/>
              <a:gd name="connsiteX5" fmla="*/ 457200 w 800100"/>
              <a:gd name="connsiteY5" fmla="*/ 323850 h 571500"/>
              <a:gd name="connsiteX6" fmla="*/ 468630 w 800100"/>
              <a:gd name="connsiteY6" fmla="*/ 247650 h 571500"/>
              <a:gd name="connsiteX7" fmla="*/ 580073 w 800100"/>
              <a:gd name="connsiteY7" fmla="*/ 247650 h 571500"/>
              <a:gd name="connsiteX8" fmla="*/ 591503 w 800100"/>
              <a:gd name="connsiteY8" fmla="*/ 323850 h 571500"/>
              <a:gd name="connsiteX9" fmla="*/ 457200 w 800100"/>
              <a:gd name="connsiteY9" fmla="*/ 323850 h 571500"/>
              <a:gd name="connsiteX10" fmla="*/ 361950 w 800100"/>
              <a:gd name="connsiteY10" fmla="*/ 190500 h 571500"/>
              <a:gd name="connsiteX11" fmla="*/ 419100 w 800100"/>
              <a:gd name="connsiteY11" fmla="*/ 190500 h 571500"/>
              <a:gd name="connsiteX12" fmla="*/ 390525 w 800100"/>
              <a:gd name="connsiteY12" fmla="*/ 381000 h 571500"/>
              <a:gd name="connsiteX13" fmla="*/ 361950 w 800100"/>
              <a:gd name="connsiteY13" fmla="*/ 190500 h 571500"/>
              <a:gd name="connsiteX14" fmla="*/ 333375 w 800100"/>
              <a:gd name="connsiteY14" fmla="*/ 514350 h 571500"/>
              <a:gd name="connsiteX15" fmla="*/ 344805 w 800100"/>
              <a:gd name="connsiteY15" fmla="*/ 438150 h 571500"/>
              <a:gd name="connsiteX16" fmla="*/ 456248 w 800100"/>
              <a:gd name="connsiteY16" fmla="*/ 438150 h 571500"/>
              <a:gd name="connsiteX17" fmla="*/ 467678 w 800100"/>
              <a:gd name="connsiteY17" fmla="*/ 514350 h 571500"/>
              <a:gd name="connsiteX18" fmla="*/ 333375 w 800100"/>
              <a:gd name="connsiteY18" fmla="*/ 514350 h 571500"/>
              <a:gd name="connsiteX19" fmla="*/ 190500 w 800100"/>
              <a:gd name="connsiteY19" fmla="*/ 323850 h 571500"/>
              <a:gd name="connsiteX20" fmla="*/ 201930 w 800100"/>
              <a:gd name="connsiteY20" fmla="*/ 247650 h 571500"/>
              <a:gd name="connsiteX21" fmla="*/ 313373 w 800100"/>
              <a:gd name="connsiteY21" fmla="*/ 247650 h 571500"/>
              <a:gd name="connsiteX22" fmla="*/ 324803 w 800100"/>
              <a:gd name="connsiteY22" fmla="*/ 323850 h 571500"/>
              <a:gd name="connsiteX23" fmla="*/ 190500 w 800100"/>
              <a:gd name="connsiteY23" fmla="*/ 323850 h 571500"/>
              <a:gd name="connsiteX24" fmla="*/ 335280 w 800100"/>
              <a:gd name="connsiteY24" fmla="*/ 57150 h 571500"/>
              <a:gd name="connsiteX25" fmla="*/ 446723 w 800100"/>
              <a:gd name="connsiteY25" fmla="*/ 57150 h 571500"/>
              <a:gd name="connsiteX26" fmla="*/ 458153 w 800100"/>
              <a:gd name="connsiteY26" fmla="*/ 133350 h 571500"/>
              <a:gd name="connsiteX27" fmla="*/ 323850 w 800100"/>
              <a:gd name="connsiteY27" fmla="*/ 133350 h 571500"/>
              <a:gd name="connsiteX28" fmla="*/ 335280 w 800100"/>
              <a:gd name="connsiteY28" fmla="*/ 57150 h 571500"/>
              <a:gd name="connsiteX29" fmla="*/ 66675 w 800100"/>
              <a:gd name="connsiteY29" fmla="*/ 514350 h 571500"/>
              <a:gd name="connsiteX30" fmla="*/ 78105 w 800100"/>
              <a:gd name="connsiteY30" fmla="*/ 438150 h 571500"/>
              <a:gd name="connsiteX31" fmla="*/ 189548 w 800100"/>
              <a:gd name="connsiteY31" fmla="*/ 438150 h 571500"/>
              <a:gd name="connsiteX32" fmla="*/ 200978 w 800100"/>
              <a:gd name="connsiteY32" fmla="*/ 514350 h 571500"/>
              <a:gd name="connsiteX33" fmla="*/ 66675 w 800100"/>
              <a:gd name="connsiteY33" fmla="*/ 514350 h 571500"/>
              <a:gd name="connsiteX34" fmla="*/ 771525 w 800100"/>
              <a:gd name="connsiteY34" fmla="*/ 381000 h 571500"/>
              <a:gd name="connsiteX35" fmla="*/ 657225 w 800100"/>
              <a:gd name="connsiteY35" fmla="*/ 381000 h 571500"/>
              <a:gd name="connsiteX36" fmla="*/ 628650 w 800100"/>
              <a:gd name="connsiteY36" fmla="*/ 190500 h 571500"/>
              <a:gd name="connsiteX37" fmla="*/ 523875 w 800100"/>
              <a:gd name="connsiteY37" fmla="*/ 190500 h 571500"/>
              <a:gd name="connsiteX38" fmla="*/ 495300 w 800100"/>
              <a:gd name="connsiteY38" fmla="*/ 0 h 571500"/>
              <a:gd name="connsiteX39" fmla="*/ 285750 w 800100"/>
              <a:gd name="connsiteY39" fmla="*/ 0 h 571500"/>
              <a:gd name="connsiteX40" fmla="*/ 257175 w 800100"/>
              <a:gd name="connsiteY40" fmla="*/ 190500 h 571500"/>
              <a:gd name="connsiteX41" fmla="*/ 152400 w 800100"/>
              <a:gd name="connsiteY41" fmla="*/ 190500 h 571500"/>
              <a:gd name="connsiteX42" fmla="*/ 123825 w 800100"/>
              <a:gd name="connsiteY42" fmla="*/ 381000 h 571500"/>
              <a:gd name="connsiteX43" fmla="*/ 28575 w 800100"/>
              <a:gd name="connsiteY43" fmla="*/ 381000 h 571500"/>
              <a:gd name="connsiteX44" fmla="*/ 0 w 800100"/>
              <a:gd name="connsiteY44" fmla="*/ 571500 h 571500"/>
              <a:gd name="connsiteX45" fmla="*/ 266700 w 800100"/>
              <a:gd name="connsiteY45" fmla="*/ 571500 h 571500"/>
              <a:gd name="connsiteX46" fmla="*/ 238125 w 800100"/>
              <a:gd name="connsiteY46" fmla="*/ 381000 h 571500"/>
              <a:gd name="connsiteX47" fmla="*/ 295275 w 800100"/>
              <a:gd name="connsiteY47" fmla="*/ 381000 h 571500"/>
              <a:gd name="connsiteX48" fmla="*/ 266700 w 800100"/>
              <a:gd name="connsiteY48" fmla="*/ 571500 h 571500"/>
              <a:gd name="connsiteX49" fmla="*/ 533400 w 800100"/>
              <a:gd name="connsiteY49" fmla="*/ 571500 h 571500"/>
              <a:gd name="connsiteX50" fmla="*/ 504825 w 800100"/>
              <a:gd name="connsiteY50" fmla="*/ 381000 h 571500"/>
              <a:gd name="connsiteX51" fmla="*/ 561975 w 800100"/>
              <a:gd name="connsiteY51" fmla="*/ 381000 h 571500"/>
              <a:gd name="connsiteX52" fmla="*/ 533400 w 800100"/>
              <a:gd name="connsiteY52" fmla="*/ 571500 h 571500"/>
              <a:gd name="connsiteX53" fmla="*/ 800100 w 800100"/>
              <a:gd name="connsiteY53" fmla="*/ 571500 h 571500"/>
              <a:gd name="connsiteX54" fmla="*/ 771525 w 800100"/>
              <a:gd name="connsiteY54" fmla="*/ 3810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00100" h="571500">
                <a:moveTo>
                  <a:pt x="600075" y="514350"/>
                </a:moveTo>
                <a:lnTo>
                  <a:pt x="611505" y="438150"/>
                </a:lnTo>
                <a:lnTo>
                  <a:pt x="722948" y="438150"/>
                </a:lnTo>
                <a:lnTo>
                  <a:pt x="734378" y="514350"/>
                </a:lnTo>
                <a:lnTo>
                  <a:pt x="600075" y="514350"/>
                </a:lnTo>
                <a:close/>
                <a:moveTo>
                  <a:pt x="457200" y="323850"/>
                </a:moveTo>
                <a:lnTo>
                  <a:pt x="468630" y="247650"/>
                </a:lnTo>
                <a:lnTo>
                  <a:pt x="580073" y="247650"/>
                </a:lnTo>
                <a:lnTo>
                  <a:pt x="591503" y="323850"/>
                </a:lnTo>
                <a:lnTo>
                  <a:pt x="457200" y="323850"/>
                </a:lnTo>
                <a:close/>
                <a:moveTo>
                  <a:pt x="361950" y="190500"/>
                </a:moveTo>
                <a:lnTo>
                  <a:pt x="419100" y="190500"/>
                </a:lnTo>
                <a:lnTo>
                  <a:pt x="390525" y="381000"/>
                </a:lnTo>
                <a:lnTo>
                  <a:pt x="361950" y="190500"/>
                </a:lnTo>
                <a:close/>
                <a:moveTo>
                  <a:pt x="333375" y="514350"/>
                </a:moveTo>
                <a:lnTo>
                  <a:pt x="344805" y="438150"/>
                </a:lnTo>
                <a:lnTo>
                  <a:pt x="456248" y="438150"/>
                </a:lnTo>
                <a:lnTo>
                  <a:pt x="467678" y="514350"/>
                </a:lnTo>
                <a:lnTo>
                  <a:pt x="333375" y="514350"/>
                </a:lnTo>
                <a:close/>
                <a:moveTo>
                  <a:pt x="190500" y="323850"/>
                </a:moveTo>
                <a:lnTo>
                  <a:pt x="201930" y="247650"/>
                </a:lnTo>
                <a:lnTo>
                  <a:pt x="313373" y="247650"/>
                </a:lnTo>
                <a:lnTo>
                  <a:pt x="324803" y="323850"/>
                </a:lnTo>
                <a:lnTo>
                  <a:pt x="190500" y="323850"/>
                </a:lnTo>
                <a:close/>
                <a:moveTo>
                  <a:pt x="335280" y="57150"/>
                </a:moveTo>
                <a:lnTo>
                  <a:pt x="446723" y="57150"/>
                </a:lnTo>
                <a:lnTo>
                  <a:pt x="458153" y="133350"/>
                </a:lnTo>
                <a:lnTo>
                  <a:pt x="323850" y="133350"/>
                </a:lnTo>
                <a:lnTo>
                  <a:pt x="335280" y="57150"/>
                </a:lnTo>
                <a:close/>
                <a:moveTo>
                  <a:pt x="66675" y="514350"/>
                </a:moveTo>
                <a:lnTo>
                  <a:pt x="78105" y="438150"/>
                </a:lnTo>
                <a:lnTo>
                  <a:pt x="189548" y="438150"/>
                </a:lnTo>
                <a:lnTo>
                  <a:pt x="200978" y="514350"/>
                </a:lnTo>
                <a:lnTo>
                  <a:pt x="66675" y="514350"/>
                </a:lnTo>
                <a:close/>
                <a:moveTo>
                  <a:pt x="771525" y="381000"/>
                </a:moveTo>
                <a:lnTo>
                  <a:pt x="657225" y="381000"/>
                </a:lnTo>
                <a:lnTo>
                  <a:pt x="628650" y="190500"/>
                </a:lnTo>
                <a:lnTo>
                  <a:pt x="523875" y="190500"/>
                </a:lnTo>
                <a:lnTo>
                  <a:pt x="495300" y="0"/>
                </a:lnTo>
                <a:lnTo>
                  <a:pt x="285750" y="0"/>
                </a:lnTo>
                <a:lnTo>
                  <a:pt x="257175" y="190500"/>
                </a:lnTo>
                <a:lnTo>
                  <a:pt x="152400" y="190500"/>
                </a:lnTo>
                <a:lnTo>
                  <a:pt x="123825" y="381000"/>
                </a:lnTo>
                <a:lnTo>
                  <a:pt x="28575" y="381000"/>
                </a:lnTo>
                <a:lnTo>
                  <a:pt x="0" y="571500"/>
                </a:lnTo>
                <a:lnTo>
                  <a:pt x="266700" y="571500"/>
                </a:lnTo>
                <a:lnTo>
                  <a:pt x="238125" y="381000"/>
                </a:lnTo>
                <a:lnTo>
                  <a:pt x="295275" y="381000"/>
                </a:lnTo>
                <a:lnTo>
                  <a:pt x="266700" y="571500"/>
                </a:lnTo>
                <a:lnTo>
                  <a:pt x="533400" y="571500"/>
                </a:lnTo>
                <a:lnTo>
                  <a:pt x="504825" y="381000"/>
                </a:lnTo>
                <a:lnTo>
                  <a:pt x="561975" y="381000"/>
                </a:lnTo>
                <a:lnTo>
                  <a:pt x="533400" y="571500"/>
                </a:lnTo>
                <a:lnTo>
                  <a:pt x="800100" y="571500"/>
                </a:lnTo>
                <a:lnTo>
                  <a:pt x="771525" y="381000"/>
                </a:lnTo>
                <a:close/>
              </a:path>
            </a:pathLst>
          </a:custGeom>
          <a:solidFill>
            <a:srgbClr val="2D57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pic>
        <p:nvPicPr>
          <p:cNvPr id="22" name="Gráfico 21" descr="Caja">
            <a:extLst>
              <a:ext uri="{FF2B5EF4-FFF2-40B4-BE49-F238E27FC236}">
                <a16:creationId xmlns:a16="http://schemas.microsoft.com/office/drawing/2014/main" id="{46B9ED3F-C6C4-49C6-BC78-A1608191B7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736659" y="2370912"/>
            <a:ext cx="914400" cy="91440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3508366A-84D5-4D32-81A4-B57AA39780F1}"/>
              </a:ext>
            </a:extLst>
          </p:cNvPr>
          <p:cNvSpPr txBox="1"/>
          <p:nvPr/>
        </p:nvSpPr>
        <p:spPr>
          <a:xfrm>
            <a:off x="11658015" y="6391712"/>
            <a:ext cx="50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/>
              <a:t>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0F6D43-7DAA-45F8-B869-8823749CB300}"/>
              </a:ext>
            </a:extLst>
          </p:cNvPr>
          <p:cNvSpPr txBox="1"/>
          <p:nvPr/>
        </p:nvSpPr>
        <p:spPr>
          <a:xfrm>
            <a:off x="0" y="6423609"/>
            <a:ext cx="519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/>
              <a:t>Fuente: Creación propia.</a:t>
            </a:r>
          </a:p>
        </p:txBody>
      </p:sp>
    </p:spTree>
    <p:extLst>
      <p:ext uri="{BB962C8B-B14F-4D97-AF65-F5344CB8AC3E}">
        <p14:creationId xmlns:p14="http://schemas.microsoft.com/office/powerpoint/2010/main" val="2007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  <p:bldP spid="2" grpId="0" animBg="1"/>
      <p:bldP spid="3" grpId="0"/>
      <p:bldGraphic spid="8" grpId="0">
        <p:bldAsOne/>
      </p:bldGraphic>
      <p:bldP spid="5" grpId="0" animBg="1"/>
      <p:bldP spid="11" grpId="0" animBg="1"/>
      <p:bldP spid="4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06D62E1-DC49-4A51-977F-11DB846768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"/>
          <a:stretch/>
        </p:blipFill>
        <p:spPr>
          <a:xfrm>
            <a:off x="4647483" y="832218"/>
            <a:ext cx="7429499" cy="57614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F5D7ABC-5502-4C7E-8554-400E491B50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4" y="1589314"/>
            <a:ext cx="4608895" cy="4147253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80E31C-1AF5-47B2-A2B1-1FED946D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F1556C4-DFC3-4611-A7CC-780699185E26}" type="slidenum">
              <a:rPr lang="es-ES" sz="1600" b="1" smtClean="0">
                <a:solidFill>
                  <a:schemeClr val="tx1"/>
                </a:solidFill>
              </a:rPr>
              <a:t>6</a:t>
            </a:fld>
            <a:endParaRPr lang="es-ES" sz="1600" b="1">
              <a:solidFill>
                <a:schemeClr val="tx1"/>
              </a:solidFill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8BD6EF0-25E8-47C2-9F31-829D9D05E4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330" y="55012"/>
            <a:ext cx="1349211" cy="626659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E06F414-BBF6-4628-893F-A37EEAC08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143720"/>
              </p:ext>
            </p:extLst>
          </p:nvPr>
        </p:nvGraphicFramePr>
        <p:xfrm>
          <a:off x="135459" y="141830"/>
          <a:ext cx="10515600" cy="45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2" name="Imagen 82">
            <a:extLst>
              <a:ext uri="{FF2B5EF4-FFF2-40B4-BE49-F238E27FC236}">
                <a16:creationId xmlns:a16="http://schemas.microsoft.com/office/drawing/2014/main" id="{9B5324A7-597C-4E01-B017-B16D6493371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552" y="1591716"/>
            <a:ext cx="7487798" cy="3487663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CFED5FFF-0B15-4E4A-862D-42B08F7F8D6C}"/>
              </a:ext>
            </a:extLst>
          </p:cNvPr>
          <p:cNvSpPr txBox="1"/>
          <p:nvPr/>
        </p:nvSpPr>
        <p:spPr>
          <a:xfrm>
            <a:off x="-34505" y="1748287"/>
            <a:ext cx="46697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  <a:cs typeface="Calibri"/>
              </a:rPr>
              <a:t>Participación de las cuentas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8706AA-E1F8-4016-9F71-47236C3C5ECA}"/>
              </a:ext>
            </a:extLst>
          </p:cNvPr>
          <p:cNvSpPr txBox="1"/>
          <p:nvPr/>
        </p:nvSpPr>
        <p:spPr>
          <a:xfrm>
            <a:off x="2227863" y="2426315"/>
            <a:ext cx="14492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>
                <a:solidFill>
                  <a:schemeClr val="bg1"/>
                </a:solidFill>
                <a:cs typeface="Calibri"/>
              </a:rPr>
              <a:t>2017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DBEDFA9-428B-4E0B-B81E-6B1289299A53}"/>
              </a:ext>
            </a:extLst>
          </p:cNvPr>
          <p:cNvSpPr txBox="1"/>
          <p:nvPr/>
        </p:nvSpPr>
        <p:spPr>
          <a:xfrm>
            <a:off x="3299116" y="2426315"/>
            <a:ext cx="14204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  <a:cs typeface="Calibri"/>
              </a:rPr>
              <a:t>   </a:t>
            </a:r>
            <a:r>
              <a:rPr lang="es-ES" sz="2400" b="1">
                <a:solidFill>
                  <a:schemeClr val="bg1"/>
                </a:solidFill>
                <a:cs typeface="Calibri"/>
              </a:rPr>
              <a:t>2018 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F6BF3DF-42E4-4EBE-9170-210F5C6AC6CE}"/>
              </a:ext>
            </a:extLst>
          </p:cNvPr>
          <p:cNvSpPr txBox="1"/>
          <p:nvPr/>
        </p:nvSpPr>
        <p:spPr>
          <a:xfrm>
            <a:off x="24801" y="3046959"/>
            <a:ext cx="255629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chemeClr val="bg1"/>
                </a:solidFill>
                <a:cs typeface="Calibri"/>
              </a:rPr>
              <a:t>Cuentas por pagar </a:t>
            </a:r>
          </a:p>
          <a:p>
            <a:r>
              <a:rPr lang="es-ES" sz="2000">
                <a:solidFill>
                  <a:schemeClr val="bg1"/>
                </a:solidFill>
                <a:cs typeface="Calibri"/>
              </a:rPr>
              <a:t>proveedores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61279C-BEC6-4D77-845C-CA2A9A539789}"/>
              </a:ext>
            </a:extLst>
          </p:cNvPr>
          <p:cNvSpPr txBox="1"/>
          <p:nvPr/>
        </p:nvSpPr>
        <p:spPr>
          <a:xfrm>
            <a:off x="2354832" y="3134122"/>
            <a:ext cx="25275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/>
              <a:t>  </a:t>
            </a:r>
            <a:r>
              <a:rPr lang="es-ES" sz="2000">
                <a:solidFill>
                  <a:schemeClr val="bg1"/>
                </a:solidFill>
              </a:rPr>
              <a:t>  3,4%          11,9%</a:t>
            </a:r>
            <a:endParaRPr lang="es-ES" sz="2000">
              <a:solidFill>
                <a:schemeClr val="bg1"/>
              </a:solidFill>
              <a:cs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647444B-91DA-4C5E-913C-560E0D4391C5}"/>
              </a:ext>
            </a:extLst>
          </p:cNvPr>
          <p:cNvSpPr txBox="1"/>
          <p:nvPr/>
        </p:nvSpPr>
        <p:spPr>
          <a:xfrm>
            <a:off x="24801" y="4671601"/>
            <a:ext cx="185180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chemeClr val="bg1"/>
                </a:solidFill>
                <a:cs typeface="Calibri"/>
              </a:rPr>
              <a:t>Otros pasivos a </a:t>
            </a:r>
            <a:endParaRPr lang="es-ES">
              <a:solidFill>
                <a:schemeClr val="bg1"/>
              </a:solidFill>
              <a:cs typeface="Calibri"/>
            </a:endParaRPr>
          </a:p>
          <a:p>
            <a:r>
              <a:rPr lang="es-ES" sz="2000">
                <a:solidFill>
                  <a:schemeClr val="bg1"/>
                </a:solidFill>
                <a:cs typeface="Calibri"/>
              </a:rPr>
              <a:t>largo plazo </a:t>
            </a:r>
            <a:endParaRPr lang="es-ES">
              <a:solidFill>
                <a:schemeClr val="bg1"/>
              </a:solidFill>
              <a:cs typeface="Calibri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7D1A925-A2C0-4095-B288-3FBE062A5829}"/>
              </a:ext>
            </a:extLst>
          </p:cNvPr>
          <p:cNvSpPr txBox="1"/>
          <p:nvPr/>
        </p:nvSpPr>
        <p:spPr>
          <a:xfrm>
            <a:off x="2238017" y="484323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cs typeface="Calibri"/>
              </a:rPr>
              <a:t> </a:t>
            </a:r>
            <a:r>
              <a:rPr lang="es-ES" sz="2000">
                <a:cs typeface="Calibri"/>
              </a:rPr>
              <a:t>    </a:t>
            </a:r>
            <a:r>
              <a:rPr lang="es-ES" sz="2000">
                <a:solidFill>
                  <a:schemeClr val="bg1"/>
                </a:solidFill>
                <a:cs typeface="Calibri"/>
              </a:rPr>
              <a:t>9,4%            11,5%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966A0D6-9F6F-4326-868D-5904107E9E06}"/>
              </a:ext>
            </a:extLst>
          </p:cNvPr>
          <p:cNvSpPr txBox="1"/>
          <p:nvPr/>
        </p:nvSpPr>
        <p:spPr>
          <a:xfrm>
            <a:off x="-34505" y="3864672"/>
            <a:ext cx="25275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chemeClr val="bg1"/>
                </a:solidFill>
                <a:cs typeface="Calibri"/>
              </a:rPr>
              <a:t>Porción corriente de la deuda financiera LP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7D7F61E-AC0F-4E76-814D-2A09FA60802C}"/>
              </a:ext>
            </a:extLst>
          </p:cNvPr>
          <p:cNvSpPr txBox="1"/>
          <p:nvPr/>
        </p:nvSpPr>
        <p:spPr>
          <a:xfrm>
            <a:off x="2495011" y="402192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chemeClr val="bg1"/>
                </a:solidFill>
              </a:rPr>
              <a:t>1,8%            4,4%</a:t>
            </a:r>
            <a:endParaRPr lang="es-ES" sz="200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E8904B8C-32FF-496D-8FE4-C7CBA2C4016F}"/>
              </a:ext>
            </a:extLst>
          </p:cNvPr>
          <p:cNvCxnSpPr/>
          <p:nvPr/>
        </p:nvCxnSpPr>
        <p:spPr>
          <a:xfrm flipV="1">
            <a:off x="1424098" y="2970487"/>
            <a:ext cx="3177393" cy="1"/>
          </a:xfrm>
          <a:prstGeom prst="straightConnector1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2F18D129-286D-47D1-AFF7-1F5994F25C35}"/>
              </a:ext>
            </a:extLst>
          </p:cNvPr>
          <p:cNvCxnSpPr>
            <a:cxnSpLocks/>
          </p:cNvCxnSpPr>
          <p:nvPr/>
        </p:nvCxnSpPr>
        <p:spPr>
          <a:xfrm flipV="1">
            <a:off x="29834" y="4655065"/>
            <a:ext cx="3177393" cy="1"/>
          </a:xfrm>
          <a:prstGeom prst="straightConnector1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D44F1D07-5F61-4268-ABAC-B38BEBAF91E1}"/>
              </a:ext>
            </a:extLst>
          </p:cNvPr>
          <p:cNvCxnSpPr>
            <a:cxnSpLocks/>
          </p:cNvCxnSpPr>
          <p:nvPr/>
        </p:nvCxnSpPr>
        <p:spPr>
          <a:xfrm flipV="1">
            <a:off x="29834" y="3821179"/>
            <a:ext cx="3177393" cy="1"/>
          </a:xfrm>
          <a:prstGeom prst="straightConnector1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7" name="Imagen 37">
            <a:extLst>
              <a:ext uri="{FF2B5EF4-FFF2-40B4-BE49-F238E27FC236}">
                <a16:creationId xmlns:a16="http://schemas.microsoft.com/office/drawing/2014/main" id="{6C6381D3-C0E9-4B82-B92C-BD2358630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11" y="1766418"/>
            <a:ext cx="7559614" cy="3801041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DF6D1A2C-AB38-4382-82CC-C989A0959497}"/>
              </a:ext>
            </a:extLst>
          </p:cNvPr>
          <p:cNvSpPr txBox="1"/>
          <p:nvPr/>
        </p:nvSpPr>
        <p:spPr>
          <a:xfrm>
            <a:off x="1829121" y="2725177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>
                <a:solidFill>
                  <a:schemeClr val="bg1"/>
                </a:solidFill>
                <a:cs typeface="Calibri"/>
              </a:rPr>
              <a:t>EBITDA   </a:t>
            </a:r>
            <a:endParaRPr lang="es-ES" sz="2800">
              <a:solidFill>
                <a:schemeClr val="bg1"/>
              </a:solidFill>
            </a:endParaRPr>
          </a:p>
          <a:p>
            <a:r>
              <a:rPr lang="es-ES" sz="2800">
                <a:solidFill>
                  <a:schemeClr val="bg1"/>
                </a:solidFill>
                <a:cs typeface="Calibri"/>
              </a:rPr>
              <a:t>USD 15.952 M</a:t>
            </a:r>
            <a:endParaRPr lang="es-ES" sz="2800">
              <a:solidFill>
                <a:schemeClr val="bg1"/>
              </a:solidFill>
            </a:endParaRPr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E79BBA87-B3B5-498F-A52D-AF23E59DAAA4}"/>
              </a:ext>
            </a:extLst>
          </p:cNvPr>
          <p:cNvSpPr/>
          <p:nvPr/>
        </p:nvSpPr>
        <p:spPr>
          <a:xfrm>
            <a:off x="1245704" y="2721568"/>
            <a:ext cx="460075" cy="96328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highlight>
                <a:srgbClr val="FFFF00"/>
              </a:highlight>
              <a:cs typeface="Calibri"/>
            </a:endParaRPr>
          </a:p>
        </p:txBody>
      </p:sp>
      <p:sp>
        <p:nvSpPr>
          <p:cNvPr id="30" name="Flecha: hacia abajo 29">
            <a:extLst>
              <a:ext uri="{FF2B5EF4-FFF2-40B4-BE49-F238E27FC236}">
                <a16:creationId xmlns:a16="http://schemas.microsoft.com/office/drawing/2014/main" id="{FA17D0F9-2BDB-4BBF-9679-95B9BCE523FA}"/>
              </a:ext>
            </a:extLst>
          </p:cNvPr>
          <p:cNvSpPr/>
          <p:nvPr/>
        </p:nvSpPr>
        <p:spPr>
          <a:xfrm>
            <a:off x="268043" y="3828624"/>
            <a:ext cx="460075" cy="76199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highlight>
                <a:srgbClr val="FFFF00"/>
              </a:highlight>
              <a:cs typeface="Calibri"/>
            </a:endParaRPr>
          </a:p>
        </p:txBody>
      </p:sp>
      <p:sp>
        <p:nvSpPr>
          <p:cNvPr id="31" name="Flecha: hacia abajo 30">
            <a:extLst>
              <a:ext uri="{FF2B5EF4-FFF2-40B4-BE49-F238E27FC236}">
                <a16:creationId xmlns:a16="http://schemas.microsoft.com/office/drawing/2014/main" id="{E19EEBD0-1592-42C0-BABB-C23138A47402}"/>
              </a:ext>
            </a:extLst>
          </p:cNvPr>
          <p:cNvSpPr/>
          <p:nvPr/>
        </p:nvSpPr>
        <p:spPr>
          <a:xfrm rot="10800000">
            <a:off x="2194608" y="3828623"/>
            <a:ext cx="460075" cy="76199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highlight>
                <a:srgbClr val="FFFF00"/>
              </a:highlight>
              <a:cs typeface="Calibri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0677E4F-5C02-495C-90D3-F1466FBACE1B}"/>
              </a:ext>
            </a:extLst>
          </p:cNvPr>
          <p:cNvSpPr txBox="1"/>
          <p:nvPr/>
        </p:nvSpPr>
        <p:spPr>
          <a:xfrm>
            <a:off x="680731" y="3805276"/>
            <a:ext cx="170803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chemeClr val="bg1"/>
                </a:solidFill>
                <a:cs typeface="Calibri"/>
              </a:rPr>
              <a:t>Gasto de intereses 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7BF9DBC-8866-42AA-819F-71CFFBDAD338}"/>
              </a:ext>
            </a:extLst>
          </p:cNvPr>
          <p:cNvSpPr txBox="1"/>
          <p:nvPr/>
        </p:nvSpPr>
        <p:spPr>
          <a:xfrm>
            <a:off x="2650429" y="3805276"/>
            <a:ext cx="170803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chemeClr val="bg1"/>
                </a:solidFill>
                <a:cs typeface="Calibri"/>
              </a:rPr>
              <a:t>Porción corriente DFLP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AACC637-2043-47C3-813A-1270FD8B3C29}"/>
              </a:ext>
            </a:extLst>
          </p:cNvPr>
          <p:cNvSpPr/>
          <p:nvPr/>
        </p:nvSpPr>
        <p:spPr>
          <a:xfrm>
            <a:off x="2315491" y="891759"/>
            <a:ext cx="7729424" cy="46166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s-CO" sz="2400" b="1">
                <a:solidFill>
                  <a:srgbClr val="2D5759"/>
                </a:solidFill>
              </a:rPr>
              <a:t>ANÁLISIS DE LA ESTRUCTURA DE CAPITAL DE LA COMPAÑÍA</a:t>
            </a:r>
          </a:p>
        </p:txBody>
      </p:sp>
      <p:pic>
        <p:nvPicPr>
          <p:cNvPr id="18" name="Imagen 18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07D14862-D5FA-4D02-A20E-CA30BE1EDE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483" y="1607198"/>
            <a:ext cx="7389058" cy="4276409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5498CB1E-5C1F-43CD-9579-8A6F3C2A8132}"/>
              </a:ext>
            </a:extLst>
          </p:cNvPr>
          <p:cNvSpPr txBox="1"/>
          <p:nvPr/>
        </p:nvSpPr>
        <p:spPr>
          <a:xfrm>
            <a:off x="84617" y="6394393"/>
            <a:ext cx="519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Fuente: Creación propia.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715698-2149-4F86-823C-527C1250ADB8}"/>
              </a:ext>
            </a:extLst>
          </p:cNvPr>
          <p:cNvSpPr txBox="1"/>
          <p:nvPr/>
        </p:nvSpPr>
        <p:spPr>
          <a:xfrm>
            <a:off x="5120640" y="6394393"/>
            <a:ext cx="2110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/>
              <a:t>Cifras en USD Miles </a:t>
            </a:r>
          </a:p>
        </p:txBody>
      </p:sp>
      <p:graphicFrame>
        <p:nvGraphicFramePr>
          <p:cNvPr id="39" name="Gráfico 38">
            <a:extLst>
              <a:ext uri="{FF2B5EF4-FFF2-40B4-BE49-F238E27FC236}">
                <a16:creationId xmlns:a16="http://schemas.microsoft.com/office/drawing/2014/main" id="{00000000-0008-0000-0800-00002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008603"/>
              </p:ext>
            </p:extLst>
          </p:nvPr>
        </p:nvGraphicFramePr>
        <p:xfrm>
          <a:off x="4698519" y="1673240"/>
          <a:ext cx="7105918" cy="393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29097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5" grpId="0"/>
      <p:bldP spid="16" grpId="0"/>
      <p:bldP spid="13" grpId="0"/>
      <p:bldP spid="14" grpId="0"/>
      <p:bldP spid="17" grpId="0"/>
      <p:bldP spid="33" grpId="0"/>
      <p:bldP spid="34" grpId="0"/>
      <p:bldP spid="35" grpId="0"/>
      <p:bldP spid="28" grpId="0"/>
      <p:bldP spid="29" grpId="0" animBg="1"/>
      <p:bldP spid="30" grpId="0" animBg="1"/>
      <p:bldP spid="31" grpId="0" animBg="1"/>
      <p:bldP spid="32" grpId="0"/>
      <p:bldP spid="37" grpId="0"/>
      <p:bldP spid="3" grpId="0"/>
      <p:bldP spid="3" grpId="1"/>
      <p:bldGraphic spid="39" grpId="0">
        <p:bldAsOne/>
      </p:bldGraphic>
      <p:bldGraphic spid="39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F5D7ABC-5502-4C7E-8554-400E491B50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092" r="39654" b="7115"/>
          <a:stretch/>
        </p:blipFill>
        <p:spPr>
          <a:xfrm>
            <a:off x="0" y="1688121"/>
            <a:ext cx="7357403" cy="143490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80E31C-1AF5-47B2-A2B1-1FED946D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F1556C4-DFC3-4611-A7CC-780699185E26}" type="slidenum">
              <a:rPr lang="es-ES" sz="1400" b="1" smtClean="0">
                <a:solidFill>
                  <a:schemeClr val="tx1"/>
                </a:solidFill>
              </a:rPr>
              <a:t>7</a:t>
            </a:fld>
            <a:endParaRPr lang="es-ES" sz="1400" b="1">
              <a:solidFill>
                <a:schemeClr val="tx1"/>
              </a:solidFill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8BD6EF0-25E8-47C2-9F31-829D9D05E4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330" y="55012"/>
            <a:ext cx="1349211" cy="626659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E06F414-BBF6-4628-893F-A37EEAC08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085568"/>
              </p:ext>
            </p:extLst>
          </p:nvPr>
        </p:nvGraphicFramePr>
        <p:xfrm>
          <a:off x="135459" y="141830"/>
          <a:ext cx="10515600" cy="45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0387929-7C10-40AB-ABD7-AE96341B1D97}"/>
              </a:ext>
              <a:ext uri="{147F2762-F138-4A5C-976F-8EAC2B608ADB}">
                <a16:predDERef xmlns:a16="http://schemas.microsoft.com/office/drawing/2014/main" pred="{7C93937B-960E-462D-8A89-906BE22FD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31167"/>
              </p:ext>
            </p:extLst>
          </p:nvPr>
        </p:nvGraphicFramePr>
        <p:xfrm>
          <a:off x="19901" y="2032951"/>
          <a:ext cx="11497767" cy="436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1F2C3EB-C0EB-4A77-85AD-FC6CB0FF65C3}"/>
              </a:ext>
            </a:extLst>
          </p:cNvPr>
          <p:cNvSpPr txBox="1"/>
          <p:nvPr/>
        </p:nvSpPr>
        <p:spPr>
          <a:xfrm>
            <a:off x="7014116" y="1234056"/>
            <a:ext cx="4895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/>
              <a:t>EBITDA pasó de </a:t>
            </a:r>
            <a:r>
              <a:rPr lang="es-CO" sz="2800" b="1">
                <a:solidFill>
                  <a:srgbClr val="356769"/>
                </a:solidFill>
              </a:rPr>
              <a:t>36,9% a 32,1%</a:t>
            </a:r>
          </a:p>
          <a:p>
            <a:pPr algn="ctr"/>
            <a:r>
              <a:rPr lang="es-CO" sz="2800" b="1"/>
              <a:t>quedó en </a:t>
            </a:r>
            <a:r>
              <a:rPr lang="es-CO" sz="2800" b="1">
                <a:solidFill>
                  <a:srgbClr val="356769"/>
                </a:solidFill>
              </a:rPr>
              <a:t>-16,8%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B4B63FB-31C4-4C19-8F75-B4C03F73A955}"/>
              </a:ext>
            </a:extLst>
          </p:cNvPr>
          <p:cNvSpPr/>
          <p:nvPr/>
        </p:nvSpPr>
        <p:spPr>
          <a:xfrm>
            <a:off x="282498" y="1234056"/>
            <a:ext cx="6651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>
                <a:solidFill>
                  <a:srgbClr val="2D5759"/>
                </a:solidFill>
              </a:rPr>
              <a:t>ANÁLISIS DE LA LIQUIDEZ DE LA COMPAÑÍA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46677B-087D-4672-AD84-8BB0FB23E935}"/>
              </a:ext>
            </a:extLst>
          </p:cNvPr>
          <p:cNvSpPr txBox="1"/>
          <p:nvPr/>
        </p:nvSpPr>
        <p:spPr>
          <a:xfrm>
            <a:off x="19901" y="6399634"/>
            <a:ext cx="519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/>
              <a:t>Fuente: Creación propia.</a:t>
            </a:r>
          </a:p>
        </p:txBody>
      </p:sp>
    </p:spTree>
    <p:extLst>
      <p:ext uri="{BB962C8B-B14F-4D97-AF65-F5344CB8AC3E}">
        <p14:creationId xmlns:p14="http://schemas.microsoft.com/office/powerpoint/2010/main" val="660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B5A8D0D-0158-4456-B687-27C84F9CC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580" y="799186"/>
            <a:ext cx="12338569" cy="6088566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6A098A-992A-4271-9649-7575204B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0214" y="6265963"/>
            <a:ext cx="2743200" cy="365125"/>
          </a:xfrm>
        </p:spPr>
        <p:txBody>
          <a:bodyPr/>
          <a:lstStyle/>
          <a:p>
            <a:fld id="{0F1556C4-DFC3-4611-A7CC-780699185E26}" type="slidenum">
              <a:rPr lang="es-ES" sz="1400" b="1" smtClean="0">
                <a:solidFill>
                  <a:schemeClr val="tx1"/>
                </a:solidFill>
              </a:rPr>
              <a:t>8</a:t>
            </a:fld>
            <a:endParaRPr lang="es-ES" sz="1400" b="1">
              <a:solidFill>
                <a:schemeClr val="tx1"/>
              </a:solidFill>
            </a:endParaRPr>
          </a:p>
        </p:txBody>
      </p:sp>
      <p:pic>
        <p:nvPicPr>
          <p:cNvPr id="5" name="Marcador de contenido 5">
            <a:extLst>
              <a:ext uri="{FF2B5EF4-FFF2-40B4-BE49-F238E27FC236}">
                <a16:creationId xmlns:a16="http://schemas.microsoft.com/office/drawing/2014/main" id="{5CF77235-B170-4502-BBDA-D72DBB86B4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330" y="55012"/>
            <a:ext cx="1349211" cy="626659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880B268-41D4-4E75-8AA3-B2719C399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505878"/>
              </p:ext>
            </p:extLst>
          </p:nvPr>
        </p:nvGraphicFramePr>
        <p:xfrm>
          <a:off x="135459" y="141830"/>
          <a:ext cx="10515600" cy="45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800-00000801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590179"/>
              </p:ext>
            </p:extLst>
          </p:nvPr>
        </p:nvGraphicFramePr>
        <p:xfrm>
          <a:off x="101864" y="1042665"/>
          <a:ext cx="6999132" cy="371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64432C46-6575-4EFF-8F2D-98E302BE3F10}"/>
              </a:ext>
            </a:extLst>
          </p:cNvPr>
          <p:cNvSpPr txBox="1"/>
          <p:nvPr/>
        </p:nvSpPr>
        <p:spPr>
          <a:xfrm>
            <a:off x="7364147" y="2099811"/>
            <a:ext cx="2493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/>
              <a:t>Cuentas por</a:t>
            </a:r>
          </a:p>
          <a:p>
            <a:pPr algn="ctr"/>
            <a:r>
              <a:rPr lang="es-CO" sz="2400" b="1"/>
              <a:t> cobrar </a:t>
            </a:r>
          </a:p>
          <a:p>
            <a:r>
              <a:rPr lang="es-CO" sz="2400">
                <a:solidFill>
                  <a:srgbClr val="004442"/>
                </a:solidFill>
              </a:rPr>
              <a:t>  </a:t>
            </a:r>
            <a:r>
              <a:rPr lang="es-CO" sz="2400"/>
              <a:t>1,6%          3,0%</a:t>
            </a:r>
          </a:p>
          <a:p>
            <a:r>
              <a:rPr lang="es-CO" sz="2400">
                <a:solidFill>
                  <a:srgbClr val="004442"/>
                </a:solidFill>
              </a:rPr>
              <a:t>(2017)       (2018)</a:t>
            </a:r>
          </a:p>
          <a:p>
            <a:endParaRPr lang="es-CO" sz="2400" b="1">
              <a:solidFill>
                <a:srgbClr val="004442"/>
              </a:solidFill>
            </a:endParaRPr>
          </a:p>
        </p:txBody>
      </p:sp>
      <p:pic>
        <p:nvPicPr>
          <p:cNvPr id="11" name="Gráfico 10" descr="Lista de comprobación RTL">
            <a:extLst>
              <a:ext uri="{FF2B5EF4-FFF2-40B4-BE49-F238E27FC236}">
                <a16:creationId xmlns:a16="http://schemas.microsoft.com/office/drawing/2014/main" id="{C0040F43-A136-44F2-8F60-F8EB6F5B4C5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058614" y="1449658"/>
            <a:ext cx="914400" cy="71393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6D30360-265E-491E-A885-24065910BAC2}"/>
              </a:ext>
            </a:extLst>
          </p:cNvPr>
          <p:cNvSpPr txBox="1"/>
          <p:nvPr/>
        </p:nvSpPr>
        <p:spPr>
          <a:xfrm>
            <a:off x="8015868" y="1132347"/>
            <a:ext cx="999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/>
              <a:t>149,0%</a:t>
            </a:r>
          </a:p>
        </p:txBody>
      </p:sp>
      <p:pic>
        <p:nvPicPr>
          <p:cNvPr id="14" name="Gráfico 13" descr="Lingotes de oro">
            <a:extLst>
              <a:ext uri="{FF2B5EF4-FFF2-40B4-BE49-F238E27FC236}">
                <a16:creationId xmlns:a16="http://schemas.microsoft.com/office/drawing/2014/main" id="{D26830EA-934E-483A-89EB-C9F559CDAF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460880" y="1449658"/>
            <a:ext cx="914400" cy="68489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8A271C1-C835-4E25-B4BC-71BBB5B07014}"/>
              </a:ext>
            </a:extLst>
          </p:cNvPr>
          <p:cNvSpPr txBox="1"/>
          <p:nvPr/>
        </p:nvSpPr>
        <p:spPr>
          <a:xfrm>
            <a:off x="9694783" y="2123008"/>
            <a:ext cx="2546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/>
              <a:t>Inventario </a:t>
            </a:r>
          </a:p>
          <a:p>
            <a:pPr algn="ctr"/>
            <a:r>
              <a:rPr lang="es-CO" sz="2400" b="1"/>
              <a:t>neto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4EEE288-9439-45F5-9831-670D5957F8DB}"/>
              </a:ext>
            </a:extLst>
          </p:cNvPr>
          <p:cNvSpPr/>
          <p:nvPr/>
        </p:nvSpPr>
        <p:spPr>
          <a:xfrm>
            <a:off x="9709673" y="2846639"/>
            <a:ext cx="2516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/>
              <a:t>3,2%           13,1%</a:t>
            </a:r>
          </a:p>
          <a:p>
            <a:r>
              <a:rPr lang="es-CO" sz="2400">
                <a:solidFill>
                  <a:srgbClr val="004442"/>
                </a:solidFill>
              </a:rPr>
              <a:t>(2017)      (2018)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D2F723C-E066-43B5-8B61-347C43B5860F}"/>
              </a:ext>
            </a:extLst>
          </p:cNvPr>
          <p:cNvCxnSpPr>
            <a:cxnSpLocks/>
          </p:cNvCxnSpPr>
          <p:nvPr/>
        </p:nvCxnSpPr>
        <p:spPr>
          <a:xfrm>
            <a:off x="9694783" y="702659"/>
            <a:ext cx="0" cy="29749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áfico 20" descr="Registrar">
            <a:extLst>
              <a:ext uri="{FF2B5EF4-FFF2-40B4-BE49-F238E27FC236}">
                <a16:creationId xmlns:a16="http://schemas.microsoft.com/office/drawing/2014/main" id="{8EDEB5DC-F0D8-4923-9C2D-7E941FEE5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290050" y="4148957"/>
            <a:ext cx="914400" cy="9144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0BEA96F-E659-4BE6-83FA-742639E2AC06}"/>
              </a:ext>
            </a:extLst>
          </p:cNvPr>
          <p:cNvSpPr txBox="1"/>
          <p:nvPr/>
        </p:nvSpPr>
        <p:spPr>
          <a:xfrm>
            <a:off x="10454602" y="1139726"/>
            <a:ext cx="1129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/>
              <a:t>457,0%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1D94BAB-A83C-4606-93F1-80F14BEB7208}"/>
              </a:ext>
            </a:extLst>
          </p:cNvPr>
          <p:cNvSpPr txBox="1"/>
          <p:nvPr/>
        </p:nvSpPr>
        <p:spPr>
          <a:xfrm>
            <a:off x="8570850" y="4888777"/>
            <a:ext cx="2516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/>
              <a:t>Cuentas por pagar a proveedores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6F1F3B3-DAAA-4C84-9939-7B2E002D024A}"/>
              </a:ext>
            </a:extLst>
          </p:cNvPr>
          <p:cNvSpPr/>
          <p:nvPr/>
        </p:nvSpPr>
        <p:spPr>
          <a:xfrm>
            <a:off x="8570850" y="5687194"/>
            <a:ext cx="2516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/>
              <a:t> 3,4%          11,9%</a:t>
            </a:r>
          </a:p>
          <a:p>
            <a:r>
              <a:rPr lang="es-CO" sz="2400">
                <a:solidFill>
                  <a:srgbClr val="004442"/>
                </a:solidFill>
              </a:rPr>
              <a:t>(2017)      (2018)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59E1013-5A23-4D2F-88EA-1719256810BC}"/>
              </a:ext>
            </a:extLst>
          </p:cNvPr>
          <p:cNvSpPr txBox="1"/>
          <p:nvPr/>
        </p:nvSpPr>
        <p:spPr>
          <a:xfrm>
            <a:off x="9279384" y="3899062"/>
            <a:ext cx="159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/>
              <a:t>364,4%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0251CF2E-FC42-4AC9-BAA9-3566417E0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653150"/>
              </p:ext>
            </p:extLst>
          </p:nvPr>
        </p:nvGraphicFramePr>
        <p:xfrm>
          <a:off x="422778" y="1659447"/>
          <a:ext cx="6506216" cy="308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6" name="CuadroTexto 1">
            <a:extLst>
              <a:ext uri="{FF2B5EF4-FFF2-40B4-BE49-F238E27FC236}">
                <a16:creationId xmlns:a16="http://schemas.microsoft.com/office/drawing/2014/main" id="{CE1C2F91-B8D5-4C36-BED4-3B89F89EA414}"/>
              </a:ext>
            </a:extLst>
          </p:cNvPr>
          <p:cNvSpPr txBox="1"/>
          <p:nvPr/>
        </p:nvSpPr>
        <p:spPr>
          <a:xfrm>
            <a:off x="361357" y="2309277"/>
            <a:ext cx="508000" cy="2032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100" b="1"/>
              <a:t>2018</a:t>
            </a:r>
          </a:p>
          <a:p>
            <a:endParaRPr lang="es-CO" b="1"/>
          </a:p>
          <a:p>
            <a:endParaRPr lang="es-CO" sz="1100" b="1"/>
          </a:p>
          <a:p>
            <a:endParaRPr lang="es-CO" b="1"/>
          </a:p>
          <a:p>
            <a:r>
              <a:rPr lang="es-CO" b="1"/>
              <a:t>2017</a:t>
            </a:r>
          </a:p>
          <a:p>
            <a:endParaRPr lang="es-CO" sz="1100" b="1"/>
          </a:p>
          <a:p>
            <a:endParaRPr lang="es-CO" b="1"/>
          </a:p>
          <a:p>
            <a:endParaRPr lang="es-CO" sz="1100" b="1"/>
          </a:p>
          <a:p>
            <a:endParaRPr lang="es-CO" b="1"/>
          </a:p>
          <a:p>
            <a:r>
              <a:rPr lang="es-CO" sz="1100" b="1"/>
              <a:t>2016</a:t>
            </a:r>
          </a:p>
        </p:txBody>
      </p:sp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6394F5B4-E641-41B3-B399-7BC2023BF9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069867"/>
              </p:ext>
            </p:extLst>
          </p:nvPr>
        </p:nvGraphicFramePr>
        <p:xfrm>
          <a:off x="21429" y="774775"/>
          <a:ext cx="7111630" cy="475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F75CDE7D-E1BB-453C-8FC0-F5AE3AD39BD4}"/>
              </a:ext>
            </a:extLst>
          </p:cNvPr>
          <p:cNvSpPr txBox="1"/>
          <p:nvPr/>
        </p:nvSpPr>
        <p:spPr>
          <a:xfrm>
            <a:off x="112498" y="6351752"/>
            <a:ext cx="519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/>
              <a:t>Fuente: Creación propia.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079D969-F782-4B72-8D31-A9F63F7DE34D}"/>
              </a:ext>
            </a:extLst>
          </p:cNvPr>
          <p:cNvSpPr txBox="1"/>
          <p:nvPr/>
        </p:nvSpPr>
        <p:spPr>
          <a:xfrm>
            <a:off x="112498" y="5300018"/>
            <a:ext cx="2110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/>
              <a:t>Cifras en USD Miles </a:t>
            </a:r>
          </a:p>
        </p:txBody>
      </p:sp>
    </p:spTree>
    <p:extLst>
      <p:ext uri="{BB962C8B-B14F-4D97-AF65-F5344CB8AC3E}">
        <p14:creationId xmlns:p14="http://schemas.microsoft.com/office/powerpoint/2010/main" val="1959662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Graphic spid="20" grpId="0">
        <p:bldAsOne/>
      </p:bldGraphic>
      <p:bldP spid="26" grpId="0"/>
      <p:bldGraphic spid="29" grpId="0">
        <p:bldAsOne/>
      </p:bldGraphic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contenido 13" descr="Imagen que contiene señal&#10;&#10;Descripción generada automáticamente">
            <a:extLst>
              <a:ext uri="{FF2B5EF4-FFF2-40B4-BE49-F238E27FC236}">
                <a16:creationId xmlns:a16="http://schemas.microsoft.com/office/drawing/2014/main" id="{E2AE7AB0-0779-4743-928C-BDBE0C908E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" y="9"/>
            <a:ext cx="12233767" cy="688149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B290D87-6F9E-47F7-9682-55DB6258C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1769" y="1381736"/>
            <a:ext cx="12012135" cy="3495711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FBB4E9-D808-404B-9DFF-C889A977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917" y="6345199"/>
            <a:ext cx="2743200" cy="365125"/>
          </a:xfrm>
        </p:spPr>
        <p:txBody>
          <a:bodyPr/>
          <a:lstStyle/>
          <a:p>
            <a:fld id="{0F1556C4-DFC3-4611-A7CC-780699185E26}" type="slidenum">
              <a:rPr lang="es-ES" sz="1400" b="1" smtClean="0">
                <a:solidFill>
                  <a:schemeClr val="tx1"/>
                </a:solidFill>
              </a:rPr>
              <a:t>9</a:t>
            </a:fld>
            <a:endParaRPr lang="es-ES" sz="1400" b="1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575457-4DE1-46C2-9FAA-13769B85EAA9}"/>
              </a:ext>
            </a:extLst>
          </p:cNvPr>
          <p:cNvSpPr txBox="1"/>
          <p:nvPr/>
        </p:nvSpPr>
        <p:spPr>
          <a:xfrm>
            <a:off x="171991" y="3052847"/>
            <a:ext cx="2702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/>
              <a:t>Aumento de Rentabilidad</a:t>
            </a:r>
            <a:endParaRPr lang="es-CO" sz="2000" b="1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F2F2D1-3EA0-4E24-BE86-5EBB181DFF80}"/>
              </a:ext>
            </a:extLst>
          </p:cNvPr>
          <p:cNvSpPr txBox="1"/>
          <p:nvPr/>
        </p:nvSpPr>
        <p:spPr>
          <a:xfrm>
            <a:off x="2701413" y="2590983"/>
            <a:ext cx="2599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>
                <a:solidFill>
                  <a:schemeClr val="bg1"/>
                </a:solidFill>
              </a:rPr>
              <a:t>Estructura de capital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A9856-1190-48E8-827C-B393A8D12149}"/>
              </a:ext>
            </a:extLst>
          </p:cNvPr>
          <p:cNvSpPr txBox="1"/>
          <p:nvPr/>
        </p:nvSpPr>
        <p:spPr>
          <a:xfrm>
            <a:off x="5676334" y="2052374"/>
            <a:ext cx="3547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/>
              <a:t>Flujo de caja comprometido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3F7301-2E1A-4B70-9DC4-4ED84E8780B5}"/>
              </a:ext>
            </a:extLst>
          </p:cNvPr>
          <p:cNvSpPr txBox="1"/>
          <p:nvPr/>
        </p:nvSpPr>
        <p:spPr>
          <a:xfrm>
            <a:off x="9490587" y="155675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/>
              <a:t>No prestaríamos </a:t>
            </a:r>
            <a:r>
              <a:rPr lang="es-CO" sz="3600" b="1">
                <a:solidFill>
                  <a:srgbClr val="356769"/>
                </a:solidFill>
              </a:rPr>
              <a:t>a corto plazo</a:t>
            </a:r>
          </a:p>
        </p:txBody>
      </p:sp>
      <p:pic>
        <p:nvPicPr>
          <p:cNvPr id="9" name="Gráfico 8" descr="Gráfico de barras">
            <a:extLst>
              <a:ext uri="{FF2B5EF4-FFF2-40B4-BE49-F238E27FC236}">
                <a16:creationId xmlns:a16="http://schemas.microsoft.com/office/drawing/2014/main" id="{32E494FC-714E-468B-BF72-F165435AC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4663" y="4520480"/>
            <a:ext cx="1468243" cy="1468243"/>
          </a:xfrm>
          <a:prstGeom prst="rect">
            <a:avLst/>
          </a:prstGeom>
        </p:spPr>
      </p:pic>
      <p:pic>
        <p:nvPicPr>
          <p:cNvPr id="10" name="Gráfico 9" descr="Gráfico circular">
            <a:extLst>
              <a:ext uri="{FF2B5EF4-FFF2-40B4-BE49-F238E27FC236}">
                <a16:creationId xmlns:a16="http://schemas.microsoft.com/office/drawing/2014/main" id="{E92CA55C-9FF6-4901-86F0-DEB474C9BD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20679" y="4109272"/>
            <a:ext cx="1468242" cy="1468242"/>
          </a:xfrm>
          <a:prstGeom prst="rect">
            <a:avLst/>
          </a:prstGeom>
        </p:spPr>
      </p:pic>
      <p:pic>
        <p:nvPicPr>
          <p:cNvPr id="12" name="Gráfico 11" descr="Monedas">
            <a:extLst>
              <a:ext uri="{FF2B5EF4-FFF2-40B4-BE49-F238E27FC236}">
                <a16:creationId xmlns:a16="http://schemas.microsoft.com/office/drawing/2014/main" id="{1F38E486-595B-41F7-84D2-284BBA7C3B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47644" y="3668201"/>
            <a:ext cx="1302481" cy="1302481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3FDFB9D1-F29F-4AE2-9780-794C6982C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36797"/>
              </p:ext>
            </p:extLst>
          </p:nvPr>
        </p:nvGraphicFramePr>
        <p:xfrm>
          <a:off x="135459" y="141830"/>
          <a:ext cx="10515600" cy="45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2FE800ED-72F3-41FC-A84F-34F6955441A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330" y="55012"/>
            <a:ext cx="1349211" cy="6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53" presetClass="entr" presetSubtype="16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8" grpId="1"/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618</Words>
  <Application>Microsoft Office PowerPoint</Application>
  <PresentationFormat>Panorámica</PresentationFormat>
  <Paragraphs>279</Paragraphs>
  <Slides>14</Slides>
  <Notes>7</Notes>
  <HiddenSlides>5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Abadi</vt:lpstr>
      <vt:lpstr>Arial</vt:lpstr>
      <vt:lpstr>Calibri</vt:lpstr>
      <vt:lpstr>Calibri 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Anexos </vt:lpstr>
      <vt:lpstr>Anexos </vt:lpstr>
      <vt:lpstr>Anexos </vt:lpstr>
      <vt:lpstr>Anexos </vt:lpstr>
      <vt:lpstr>Anexos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pulido jimenez</dc:creator>
  <cp:lastModifiedBy>paulamacortes8@hotmail.com</cp:lastModifiedBy>
  <cp:revision>3</cp:revision>
  <dcterms:created xsi:type="dcterms:W3CDTF">2019-11-11T01:39:31Z</dcterms:created>
  <dcterms:modified xsi:type="dcterms:W3CDTF">2019-11-12T02:27:13Z</dcterms:modified>
</cp:coreProperties>
</file>