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7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8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9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0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1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2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6"/>
  </p:notesMasterIdLst>
  <p:sldIdLst>
    <p:sldId id="256" r:id="rId5"/>
    <p:sldId id="325" r:id="rId6"/>
    <p:sldId id="288" r:id="rId7"/>
    <p:sldId id="328" r:id="rId8"/>
    <p:sldId id="262" r:id="rId9"/>
    <p:sldId id="326" r:id="rId10"/>
    <p:sldId id="296" r:id="rId11"/>
    <p:sldId id="295" r:id="rId12"/>
    <p:sldId id="284" r:id="rId13"/>
    <p:sldId id="313" r:id="rId14"/>
    <p:sldId id="327" r:id="rId15"/>
    <p:sldId id="317" r:id="rId16"/>
    <p:sldId id="318" r:id="rId17"/>
    <p:sldId id="332" r:id="rId18"/>
    <p:sldId id="310" r:id="rId19"/>
    <p:sldId id="322" r:id="rId20"/>
    <p:sldId id="323" r:id="rId21"/>
    <p:sldId id="333" r:id="rId22"/>
    <p:sldId id="330" r:id="rId23"/>
    <p:sldId id="280" r:id="rId24"/>
    <p:sldId id="329" r:id="rId25"/>
  </p:sldIdLst>
  <p:sldSz cx="18288000" cy="10287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Montserrat Classic" panose="020B0604020202020204" charset="0"/>
      <p:regular r:id="rId31"/>
    </p:embeddedFont>
    <p:embeddedFont>
      <p:font typeface="Montserrat Classic Bold" panose="020B0604020202020204" charset="0"/>
      <p:regular r:id="rId32"/>
      <p:bold r:id="rId33"/>
    </p:embeddedFont>
    <p:embeddedFont>
      <p:font typeface="Montserrat Light" panose="020B0604020202020204" charset="0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FERNANDA MARTINEZ BOGOTA" initials="MFMB" lastIdx="1" clrIdx="0">
    <p:extLst>
      <p:ext uri="{19B8F6BF-5375-455C-9EA6-DF929625EA0E}">
        <p15:presenceInfo xmlns:p15="http://schemas.microsoft.com/office/powerpoint/2012/main" userId="S::maria.martinez39@est.uexternado.edu.co::60f6ee39-cd69-48a0-b291-fa69c683c8f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FF8B8B"/>
    <a:srgbClr val="BFBFBF"/>
    <a:srgbClr val="FFC000"/>
    <a:srgbClr val="92BEDC"/>
    <a:srgbClr val="004B89"/>
    <a:srgbClr val="094A98"/>
    <a:srgbClr val="E9EDF4"/>
    <a:srgbClr val="BDBDBD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8701A1-93A6-A94C-A192-8C4E64CC0E9D}" v="2452" dt="2020-11-10T05:44:27.232"/>
    <p1510:client id="{6E22AFB3-6AF4-4001-A04E-9CE7C9316AE9}" v="3659" dt="2020-11-10T01:54:57.891"/>
    <p1510:client id="{7759FC3D-24D4-E869-EE79-AB870568EE86}" v="10" dt="2020-11-09T14:03:49.2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754" y="2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7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6.fntdata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estuexternadoedu-my.sharepoint.com/personal/paula_parada_est_uexternado_edu_co/Documents/Modelo%20Challenge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estuexternadoedu-my.sharepoint.com/personal/maria_martinez39_est_uexternado_edu_co/Documents/Copia%20de%20Modelo%20Challenger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estuexternadoedu-my.sharepoint.com/personal/maria_martinez39_est_uexternado_edu_co/Documents/Copia%20de%20Modelo%20Challenger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estuexternadoedu-my.sharepoint.com/personal/paula_parada_est_uexternado_edu_co/Documents/Modelo%20Challenger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estuexternadoedu-my.sharepoint.com/personal/paula_parada_est_uexternado_edu_co/Documents/Modelo%20Challenger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estuexternadoedu-my.sharepoint.com/personal/maria_martinez39_est_uexternado_edu_co/Documents/Copia%20de%20Modelo%20Challenger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estuexternadoedu-my.sharepoint.com/personal/maria_martinez39_est_uexternado_edu_co/Documents/Copia%20de%20Modelo%20Challenger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estuexternadoedu-my.sharepoint.com/personal/maria_martinez39_est_uexternado_edu_co/Documents/Copia%20de%20Modelo%20Challenger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estuexternadoedu-my.sharepoint.com/personal/maria_martinez39_est_uexternado_edu_co/Documents/Copia%20de%20Modelo%20Challenger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estuexternadoedu-my.sharepoint.com/personal/maria_martinez39_est_uexternado_edu_co/Documents/Copia%20de%20Modelo%20Challenger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afe\Downloads\Copia%20de%20Modelo%20Challenger%20(2)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afe\Downloads\Copia%20de%20Modelo%20Challenger%20(2)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https://estuexternadoedu-my.sharepoint.com/personal/maria_martinez39_est_uexternado_edu_co/Documents/Copia%20de%20Modelo%20Challenge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724727038432504E-2"/>
          <c:y val="0.14393518518518519"/>
          <c:w val="0.94927527296156755"/>
          <c:h val="0.72088764946048411"/>
        </c:manualLayout>
      </c:layout>
      <c:lineChart>
        <c:grouping val="standard"/>
        <c:varyColors val="0"/>
        <c:ser>
          <c:idx val="0"/>
          <c:order val="0"/>
          <c:tx>
            <c:v>.</c:v>
          </c:tx>
          <c:spPr>
            <a:ln w="44450" cap="rnd">
              <a:solidFill>
                <a:srgbClr val="021E5B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4B89"/>
              </a:solidFill>
              <a:ln w="76200">
                <a:solidFill>
                  <a:schemeClr val="accent1"/>
                </a:solidFill>
              </a:ln>
              <a:effectLst/>
            </c:spPr>
          </c:marker>
          <c:cat>
            <c:numRef>
              <c:f>'Estados Financieros'!$H$3:$Q$3</c:f>
              <c:numCache>
                <c:formatCode>0\ "P"</c:formatCode>
                <c:ptCount val="10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</c:numCache>
            </c:numRef>
          </c:cat>
          <c:val>
            <c:numRef>
              <c:f>'Estados Financieros'!$H$228:$Q$228</c:f>
              <c:numCache>
                <c:formatCode>0.00%</c:formatCode>
                <c:ptCount val="10"/>
                <c:pt idx="0">
                  <c:v>1.9198630637741187E-2</c:v>
                </c:pt>
                <c:pt idx="1">
                  <c:v>1.8798630637741186E-2</c:v>
                </c:pt>
                <c:pt idx="2">
                  <c:v>1.8398630637741185E-2</c:v>
                </c:pt>
                <c:pt idx="3">
                  <c:v>1.7998630637741184E-2</c:v>
                </c:pt>
                <c:pt idx="4">
                  <c:v>1.7598630637741183E-2</c:v>
                </c:pt>
                <c:pt idx="5">
                  <c:v>1.7198630637741182E-2</c:v>
                </c:pt>
                <c:pt idx="6">
                  <c:v>1.6798630637741181E-2</c:v>
                </c:pt>
                <c:pt idx="7">
                  <c:v>1.7398630637741185E-2</c:v>
                </c:pt>
                <c:pt idx="8">
                  <c:v>1.7248630637741184E-2</c:v>
                </c:pt>
                <c:pt idx="9">
                  <c:v>1.7161130637741183E-2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988-4E07-87F9-487D965FF7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0625808"/>
        <c:axId val="1807681104"/>
      </c:lineChart>
      <c:catAx>
        <c:axId val="1840625808"/>
        <c:scaling>
          <c:orientation val="minMax"/>
        </c:scaling>
        <c:delete val="0"/>
        <c:axPos val="b"/>
        <c:numFmt formatCode="0\ &quot;P&quot;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07681104"/>
        <c:crosses val="autoZero"/>
        <c:auto val="1"/>
        <c:lblAlgn val="ctr"/>
        <c:lblOffset val="100"/>
        <c:noMultiLvlLbl val="0"/>
      </c:catAx>
      <c:valAx>
        <c:axId val="1807681104"/>
        <c:scaling>
          <c:orientation val="minMax"/>
          <c:min val="1.6000000000000004E-2"/>
        </c:scaling>
        <c:delete val="1"/>
        <c:axPos val="l"/>
        <c:numFmt formatCode="0.00%" sourceLinked="1"/>
        <c:majorTickMark val="none"/>
        <c:minorTickMark val="none"/>
        <c:tickLblPos val="nextTo"/>
        <c:crossAx val="18406258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s-C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_tradnl"/>
              <a:t>ROE</a:t>
            </a:r>
          </a:p>
        </c:rich>
      </c:tx>
      <c:layout>
        <c:manualLayout>
          <c:xMode val="edge"/>
          <c:yMode val="edge"/>
          <c:x val="0.47429747311904885"/>
          <c:y val="0.101851851851851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9945199516608172E-2"/>
          <c:y val="0.19535906969962089"/>
          <c:w val="0.92122074986327707"/>
          <c:h val="0.61400080198308549"/>
        </c:manualLayout>
      </c:layout>
      <c:lineChart>
        <c:grouping val="standard"/>
        <c:varyColors val="0"/>
        <c:ser>
          <c:idx val="0"/>
          <c:order val="0"/>
          <c:tx>
            <c:v>ROE (H)</c:v>
          </c:tx>
          <c:spPr>
            <a:ln w="38100" cap="rnd">
              <a:solidFill>
                <a:srgbClr val="BDBDBD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rgbClr val="BDBDBD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Gráficas!$C$1:$Q$1</c:f>
              <c:numCache>
                <c:formatCode>General</c:formatCode>
                <c:ptCount val="1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</c:numCache>
            </c:numRef>
          </c:cat>
          <c:val>
            <c:numRef>
              <c:f>Gráficas!$C$9:$Q$9</c:f>
              <c:numCache>
                <c:formatCode>0.00%</c:formatCode>
                <c:ptCount val="15"/>
                <c:pt idx="0">
                  <c:v>3.6056940408796777E-2</c:v>
                </c:pt>
                <c:pt idx="1">
                  <c:v>2.5090404212904899E-2</c:v>
                </c:pt>
                <c:pt idx="2">
                  <c:v>4.2148732496531768E-2</c:v>
                </c:pt>
                <c:pt idx="3">
                  <c:v>5.037657101593216E-2</c:v>
                </c:pt>
                <c:pt idx="4">
                  <c:v>5.3860890143457255E-2</c:v>
                </c:pt>
                <c:pt idx="5">
                  <c:v>3.8291015744544091E-2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178-784E-B56B-43F813434B3F}"/>
            </c:ext>
          </c:extLst>
        </c:ser>
        <c:ser>
          <c:idx val="1"/>
          <c:order val="1"/>
          <c:tx>
            <c:v>ROE (P)</c:v>
          </c:tx>
          <c:spPr>
            <a:ln w="38100" cap="rnd">
              <a:solidFill>
                <a:srgbClr val="021E5B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rgbClr val="021E5B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Gráficas!$C$1:$Q$1</c:f>
              <c:numCache>
                <c:formatCode>General</c:formatCode>
                <c:ptCount val="1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</c:numCache>
            </c:numRef>
          </c:cat>
          <c:val>
            <c:numRef>
              <c:f>Gráficas!$C$10:$Q$10</c:f>
              <c:numCache>
                <c:formatCode>General</c:formatCode>
                <c:ptCount val="15"/>
                <c:pt idx="5" formatCode="0.00%">
                  <c:v>3.8291015744544091E-2</c:v>
                </c:pt>
                <c:pt idx="6" formatCode="0.00%">
                  <c:v>3.0086419233617073E-2</c:v>
                </c:pt>
                <c:pt idx="7" formatCode="0.00%">
                  <c:v>4.9097302853380771E-2</c:v>
                </c:pt>
                <c:pt idx="8" formatCode="0.00%">
                  <c:v>5.3976831517508123E-2</c:v>
                </c:pt>
                <c:pt idx="9" formatCode="0.00%">
                  <c:v>6.677769410069026E-2</c:v>
                </c:pt>
                <c:pt idx="10" formatCode="0.00%">
                  <c:v>7.1611806392885224E-2</c:v>
                </c:pt>
                <c:pt idx="11" formatCode="0.00%">
                  <c:v>8.8299764036378889E-2</c:v>
                </c:pt>
                <c:pt idx="12" formatCode="0.00%">
                  <c:v>8.7614865574712805E-2</c:v>
                </c:pt>
                <c:pt idx="13" formatCode="0.00%">
                  <c:v>9.2855603681118309E-2</c:v>
                </c:pt>
                <c:pt idx="14" formatCode="0.00%">
                  <c:v>9.4507780797768004E-2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178-784E-B56B-43F813434B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48700751"/>
        <c:axId val="1595690415"/>
      </c:lineChart>
      <c:catAx>
        <c:axId val="19487007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95690415"/>
        <c:crosses val="autoZero"/>
        <c:auto val="1"/>
        <c:lblAlgn val="ctr"/>
        <c:lblOffset val="100"/>
        <c:noMultiLvlLbl val="0"/>
      </c:catAx>
      <c:valAx>
        <c:axId val="1595690415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487007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 b="1"/>
      </a:pPr>
      <a:endParaRPr lang="es-C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2"/>
          <c:order val="2"/>
          <c:tx>
            <c:v>RAT (H)</c:v>
          </c:tx>
          <c:spPr>
            <a:solidFill>
              <a:srgbClr val="004B89"/>
            </a:solidFill>
            <a:ln>
              <a:solidFill>
                <a:srgbClr val="004B89"/>
              </a:solidFill>
            </a:ln>
            <a:effectLst/>
          </c:spPr>
          <c:invertIfNegative val="0"/>
          <c:cat>
            <c:numRef>
              <c:f>Gráficas!$C$1:$Q$1</c:f>
              <c:numCache>
                <c:formatCode>General</c:formatCode>
                <c:ptCount val="1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</c:numCache>
            </c:numRef>
          </c:cat>
          <c:val>
            <c:numRef>
              <c:f>Gráficas!$C$5:$Q$5</c:f>
              <c:numCache>
                <c:formatCode>_-* #,##0.00_-;\-* #,##0.00_-;_-* "-"_-;_-@_-</c:formatCode>
                <c:ptCount val="15"/>
                <c:pt idx="0">
                  <c:v>0.72436345631505461</c:v>
                </c:pt>
                <c:pt idx="1">
                  <c:v>0.64620534899055471</c:v>
                </c:pt>
                <c:pt idx="2">
                  <c:v>0.60962320603990539</c:v>
                </c:pt>
                <c:pt idx="3">
                  <c:v>0.72598365755420369</c:v>
                </c:pt>
                <c:pt idx="4">
                  <c:v>0.65682011810684982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D3-F54A-B035-33376BB78546}"/>
            </c:ext>
          </c:extLst>
        </c:ser>
        <c:ser>
          <c:idx val="3"/>
          <c:order val="3"/>
          <c:tx>
            <c:v>RAT (P)</c:v>
          </c:tx>
          <c:spPr>
            <a:pattFill prst="narHorz">
              <a:fgClr>
                <a:srgbClr val="004B89"/>
              </a:fgClr>
              <a:bgClr>
                <a:schemeClr val="bg1"/>
              </a:bgClr>
            </a:pattFill>
            <a:ln w="22225">
              <a:noFill/>
              <a:prstDash val="solid"/>
            </a:ln>
            <a:effectLst/>
          </c:spPr>
          <c:invertIfNegative val="0"/>
          <c:cat>
            <c:numRef>
              <c:f>Gráficas!$C$1:$Q$1</c:f>
              <c:numCache>
                <c:formatCode>General</c:formatCode>
                <c:ptCount val="1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</c:numCache>
            </c:numRef>
          </c:cat>
          <c:val>
            <c:numRef>
              <c:f>Gráficas!$C$6:$Q$6</c:f>
              <c:numCache>
                <c:formatCode>General</c:formatCode>
                <c:ptCount val="15"/>
                <c:pt idx="5" formatCode="_-* #,##0.00_-;\-* #,##0.00_-;_-* &quot;-&quot;_-;_-@_-">
                  <c:v>0.70148514741607626</c:v>
                </c:pt>
                <c:pt idx="6" formatCode="_-* #,##0.00_-;\-* #,##0.00_-;_-* &quot;-&quot;_-;_-@_-">
                  <c:v>0.71209235964388429</c:v>
                </c:pt>
                <c:pt idx="7" formatCode="_-* #,##0.00_-;\-* #,##0.00_-;_-* &quot;-&quot;_-;_-@_-">
                  <c:v>0.77367012398590707</c:v>
                </c:pt>
                <c:pt idx="8" formatCode="_-* #,##0.00_-;\-* #,##0.00_-;_-* &quot;-&quot;_-;_-@_-">
                  <c:v>0.76833357730622176</c:v>
                </c:pt>
                <c:pt idx="9" formatCode="_-* #,##0.00_-;\-* #,##0.00_-;_-* &quot;-&quot;_-;_-@_-">
                  <c:v>0.79704804825637865</c:v>
                </c:pt>
                <c:pt idx="10" formatCode="_-* #,##0.00_-;\-* #,##0.00_-;_-* &quot;-&quot;_-;_-@_-">
                  <c:v>0.82204463823063345</c:v>
                </c:pt>
                <c:pt idx="11" formatCode="_-* #,##0.00_-;\-* #,##0.00_-;_-* &quot;-&quot;_-;_-@_-">
                  <c:v>0.88395089662781801</c:v>
                </c:pt>
                <c:pt idx="12" formatCode="_-* #,##0.00_-;\-* #,##0.00_-;_-* &quot;-&quot;_-;_-@_-">
                  <c:v>0.87682537663293092</c:v>
                </c:pt>
                <c:pt idx="13" formatCode="_-* #,##0.00_-;\-* #,##0.00_-;_-* &quot;-&quot;_-;_-@_-">
                  <c:v>0.89660988300559463</c:v>
                </c:pt>
                <c:pt idx="14" formatCode="_-* #,##0.00_-;\-* #,##0.00_-;_-* &quot;-&quot;_-;_-@_-">
                  <c:v>0.91618278914054285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D3-F54A-B035-33376BB78546}"/>
            </c:ext>
          </c:extLst>
        </c:ser>
        <c:ser>
          <c:idx val="4"/>
          <c:order val="4"/>
          <c:tx>
            <c:v>Multiplicador de Capital (H)</c:v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val>
            <c:numRef>
              <c:f>Gráficas!$C$7:$Q$7</c:f>
              <c:numCache>
                <c:formatCode>_-* #,##0.00_-;\-* #,##0.00_-;_-* "-"_-;_-@_-</c:formatCode>
                <c:ptCount val="15"/>
                <c:pt idx="0">
                  <c:v>1.6336739036280432</c:v>
                </c:pt>
                <c:pt idx="1">
                  <c:v>1.5586014097351493</c:v>
                </c:pt>
                <c:pt idx="2">
                  <c:v>1.5258208327046747</c:v>
                </c:pt>
                <c:pt idx="3">
                  <c:v>1.4560228306707239</c:v>
                </c:pt>
                <c:pt idx="4">
                  <c:v>1.604862241925971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D3-F54A-B035-33376BB78546}"/>
            </c:ext>
          </c:extLst>
        </c:ser>
        <c:ser>
          <c:idx val="5"/>
          <c:order val="5"/>
          <c:tx>
            <c:v>Multiplicador de Capital (P)</c:v>
          </c:tx>
          <c:spPr>
            <a:pattFill prst="narHorz">
              <a:fgClr>
                <a:srgbClr val="FFC000"/>
              </a:fgClr>
              <a:bgClr>
                <a:schemeClr val="bg1"/>
              </a:bgClr>
            </a:pattFill>
            <a:ln w="22225">
              <a:noFill/>
              <a:prstDash val="solid"/>
            </a:ln>
            <a:effectLst/>
          </c:spPr>
          <c:invertIfNegative val="0"/>
          <c:val>
            <c:numRef>
              <c:f>Gráficas!$C$8:$Q$8</c:f>
              <c:numCache>
                <c:formatCode>General</c:formatCode>
                <c:ptCount val="15"/>
                <c:pt idx="5" formatCode="_-* #,##0.00_-;\-* #,##0.00_-;_-* &quot;-&quot;_-;_-@_-">
                  <c:v>1.5032909071334442</c:v>
                </c:pt>
                <c:pt idx="6" formatCode="_-* #,##0.00_-;\-* #,##0.00_-;_-* &quot;-&quot;_-;_-@_-">
                  <c:v>1.5586826207985773</c:v>
                </c:pt>
                <c:pt idx="7" formatCode="_-* #,##0.00_-;\-* #,##0.00_-;_-* &quot;-&quot;_-;_-@_-">
                  <c:v>1.5784884195123012</c:v>
                </c:pt>
                <c:pt idx="8" formatCode="_-* #,##0.00_-;\-* #,##0.00_-;_-* &quot;-&quot;_-;_-@_-">
                  <c:v>1.6056155289925744</c:v>
                </c:pt>
                <c:pt idx="9" formatCode="_-* #,##0.00_-;\-* #,##0.00_-;_-* &quot;-&quot;_-;_-@_-">
                  <c:v>1.6009234759502535</c:v>
                </c:pt>
                <c:pt idx="10" formatCode="_-* #,##0.00_-;\-* #,##0.00_-;_-* &quot;-&quot;_-;_-@_-">
                  <c:v>1.6016132691331735</c:v>
                </c:pt>
                <c:pt idx="11" formatCode="_-* #,##0.00_-;\-* #,##0.00_-;_-* &quot;-&quot;_-;_-@_-">
                  <c:v>1.5990955256521087</c:v>
                </c:pt>
                <c:pt idx="12" formatCode="_-* #,##0.00_-;\-* #,##0.00_-;_-* &quot;-&quot;_-;_-@_-">
                  <c:v>1.5961902218022495</c:v>
                </c:pt>
                <c:pt idx="13" formatCode="_-* #,##0.00_-;\-* #,##0.00_-;_-* &quot;-&quot;_-;_-@_-">
                  <c:v>1.59059723513303</c:v>
                </c:pt>
                <c:pt idx="14" formatCode="_-* #,##0.00_-;\-* #,##0.00_-;_-* &quot;-&quot;_-;_-@_-">
                  <c:v>1.5887685850569018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9D3-F54A-B035-33376BB785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30"/>
        <c:axId val="1486756767"/>
        <c:axId val="1464187471"/>
      </c:barChart>
      <c:lineChart>
        <c:grouping val="standard"/>
        <c:varyColors val="0"/>
        <c:ser>
          <c:idx val="0"/>
          <c:order val="0"/>
          <c:tx>
            <c:v>Margen Neto (H)</c:v>
          </c:tx>
          <c:spPr>
            <a:ln w="38100" cap="rnd">
              <a:solidFill>
                <a:srgbClr val="92BEDC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rgbClr val="92BEDC"/>
              </a:solidFill>
              <a:ln>
                <a:solidFill>
                  <a:srgbClr val="92BEDC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Gráficas!$C$1:$Q$1</c:f>
              <c:numCache>
                <c:formatCode>General</c:formatCode>
                <c:ptCount val="1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</c:numCache>
            </c:numRef>
          </c:cat>
          <c:val>
            <c:numRef>
              <c:f>Gráficas!$C$3:$Q$3</c:f>
              <c:numCache>
                <c:formatCode>0.00%</c:formatCode>
                <c:ptCount val="15"/>
                <c:pt idx="0">
                  <c:v>3.0469615101868183E-2</c:v>
                </c:pt>
                <c:pt idx="1">
                  <c:v>2.4911624249602853E-2</c:v>
                </c:pt>
                <c:pt idx="2">
                  <c:v>4.5312652775858941E-2</c:v>
                </c:pt>
                <c:pt idx="3">
                  <c:v>4.7657754272713473E-2</c:v>
                </c:pt>
                <c:pt idx="4">
                  <c:v>5.1096284425260333E-2</c:v>
                </c:pt>
                <c:pt idx="5">
                  <c:v>3.6310763121648985E-2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9D3-F54A-B035-33376BB78546}"/>
            </c:ext>
          </c:extLst>
        </c:ser>
        <c:ser>
          <c:idx val="1"/>
          <c:order val="1"/>
          <c:tx>
            <c:v>Margen Neto (P)</c:v>
          </c:tx>
          <c:spPr>
            <a:ln w="38100" cap="rnd">
              <a:solidFill>
                <a:srgbClr val="92BEDC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rgbClr val="92BEDC"/>
              </a:solidFill>
              <a:ln>
                <a:solidFill>
                  <a:srgbClr val="92BEDC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Gráficas!$C$1:$Q$1</c:f>
              <c:numCache>
                <c:formatCode>General</c:formatCode>
                <c:ptCount val="1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</c:numCache>
            </c:numRef>
          </c:cat>
          <c:val>
            <c:numRef>
              <c:f>Gráficas!$C$4:$Q$4</c:f>
              <c:numCache>
                <c:formatCode>General</c:formatCode>
                <c:ptCount val="15"/>
                <c:pt idx="5" formatCode="0.00%">
                  <c:v>3.6310763121648985E-2</c:v>
                </c:pt>
                <c:pt idx="6" formatCode="0.00%">
                  <c:v>2.7106689662109704E-2</c:v>
                </c:pt>
                <c:pt idx="7" formatCode="0.00%">
                  <c:v>4.0203180187093887E-2</c:v>
                </c:pt>
                <c:pt idx="8" formatCode="0.00%">
                  <c:v>4.3753823925152133E-2</c:v>
                </c:pt>
                <c:pt idx="9" formatCode="0.00%">
                  <c:v>5.2333085684740245E-2</c:v>
                </c:pt>
                <c:pt idx="10" formatCode="0.00%">
                  <c:v>5.43915668466863E-2</c:v>
                </c:pt>
                <c:pt idx="11" formatCode="0.00%">
                  <c:v>6.2467912634591706E-2</c:v>
                </c:pt>
                <c:pt idx="12" formatCode="0.00%">
                  <c:v>6.2600822953884985E-2</c:v>
                </c:pt>
                <c:pt idx="13" formatCode="0.00%">
                  <c:v>6.5109501909351469E-2</c:v>
                </c:pt>
                <c:pt idx="14" formatCode="0.00%">
                  <c:v>6.4926918655163285E-2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9D3-F54A-B035-33376BB785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46357183"/>
        <c:axId val="1946358863"/>
      </c:lineChart>
      <c:catAx>
        <c:axId val="1946357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46358863"/>
        <c:crosses val="autoZero"/>
        <c:auto val="1"/>
        <c:lblAlgn val="ctr"/>
        <c:lblOffset val="100"/>
        <c:noMultiLvlLbl val="0"/>
      </c:catAx>
      <c:valAx>
        <c:axId val="1946358863"/>
        <c:scaling>
          <c:orientation val="minMax"/>
        </c:scaling>
        <c:delete val="0"/>
        <c:axPos val="l"/>
        <c:numFmt formatCode="0.0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46357183"/>
        <c:crosses val="autoZero"/>
        <c:crossBetween val="between"/>
      </c:valAx>
      <c:valAx>
        <c:axId val="1464187471"/>
        <c:scaling>
          <c:orientation val="minMax"/>
        </c:scaling>
        <c:delete val="0"/>
        <c:axPos val="r"/>
        <c:numFmt formatCode="0.00&quot;x&quot;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86756767"/>
        <c:crosses val="max"/>
        <c:crossBetween val="between"/>
      </c:valAx>
      <c:catAx>
        <c:axId val="148675676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6418747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/>
      </a:pPr>
      <a:endParaRPr lang="es-C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37471758319972"/>
          <c:y val="3.7408770352110793E-2"/>
          <c:w val="0.79886123067970094"/>
          <c:h val="0.66735571738770072"/>
        </c:manualLayout>
      </c:layout>
      <c:lineChart>
        <c:grouping val="standard"/>
        <c:varyColors val="0"/>
        <c:ser>
          <c:idx val="1"/>
          <c:order val="1"/>
          <c:tx>
            <c:v>Petróleo</c:v>
          </c:tx>
          <c:spPr>
            <a:ln w="44450" cap="rnd">
              <a:solidFill>
                <a:srgbClr val="BFBFB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BFBFBF"/>
              </a:solidFill>
              <a:ln w="63500">
                <a:solidFill>
                  <a:srgbClr val="BFBFBF"/>
                </a:solidFill>
              </a:ln>
              <a:effectLst/>
            </c:spPr>
          </c:marker>
          <c:cat>
            <c:numRef>
              <c:f>'Estados Financieros'!$G$3:$Q$3</c:f>
              <c:numCache>
                <c:formatCode>0\ "P"</c:formatCode>
                <c:ptCount val="11"/>
                <c:pt idx="0" formatCode="General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</c:numCache>
            </c:numRef>
          </c:cat>
          <c:val>
            <c:numRef>
              <c:f>'Estados Financieros'!$G$242:$Q$242</c:f>
              <c:numCache>
                <c:formatCode>[$USD]\ #,##0</c:formatCode>
                <c:ptCount val="11"/>
                <c:pt idx="0">
                  <c:v>64.2</c:v>
                </c:pt>
                <c:pt idx="1">
                  <c:v>44</c:v>
                </c:pt>
                <c:pt idx="2">
                  <c:v>50</c:v>
                </c:pt>
                <c:pt idx="3">
                  <c:v>52</c:v>
                </c:pt>
                <c:pt idx="4">
                  <c:v>54</c:v>
                </c:pt>
                <c:pt idx="5">
                  <c:v>55</c:v>
                </c:pt>
                <c:pt idx="6">
                  <c:v>51.197499999999998</c:v>
                </c:pt>
                <c:pt idx="7">
                  <c:v>52.306666666666672</c:v>
                </c:pt>
                <c:pt idx="8">
                  <c:v>53.544999999999995</c:v>
                </c:pt>
                <c:pt idx="9">
                  <c:v>54.625</c:v>
                </c:pt>
                <c:pt idx="10">
                  <c:v>55.29999999999999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E60-43C7-AF93-4DA1A3FF78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0761568"/>
        <c:axId val="1970950192"/>
      </c:lineChart>
      <c:lineChart>
        <c:grouping val="standard"/>
        <c:varyColors val="0"/>
        <c:ser>
          <c:idx val="0"/>
          <c:order val="0"/>
          <c:tx>
            <c:v>TRM</c:v>
          </c:tx>
          <c:spPr>
            <a:ln w="44450" cap="rnd">
              <a:solidFill>
                <a:srgbClr val="021E5B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21E5B"/>
              </a:solidFill>
              <a:ln w="63500">
                <a:solidFill>
                  <a:schemeClr val="accent1"/>
                </a:solidFill>
              </a:ln>
              <a:effectLst/>
            </c:spPr>
          </c:marker>
          <c:cat>
            <c:numRef>
              <c:f>'Estados Financieros'!$G$3:$Q$3</c:f>
              <c:numCache>
                <c:formatCode>0\ "P"</c:formatCode>
                <c:ptCount val="11"/>
                <c:pt idx="0" formatCode="General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</c:numCache>
            </c:numRef>
          </c:cat>
          <c:val>
            <c:numRef>
              <c:f>'Estados Financieros'!$G$224:$Q$224</c:f>
              <c:numCache>
                <c:formatCode>_("$"* #,##0_);_("$"* \(#,##0\);_("$"* "-"_);_(@_)</c:formatCode>
                <c:ptCount val="11"/>
                <c:pt idx="0">
                  <c:v>3283</c:v>
                </c:pt>
                <c:pt idx="1">
                  <c:v>3707</c:v>
                </c:pt>
                <c:pt idx="2">
                  <c:v>3668</c:v>
                </c:pt>
                <c:pt idx="3">
                  <c:v>3550</c:v>
                </c:pt>
                <c:pt idx="4">
                  <c:v>3512</c:v>
                </c:pt>
                <c:pt idx="5">
                  <c:v>3489</c:v>
                </c:pt>
                <c:pt idx="6">
                  <c:v>3554.75</c:v>
                </c:pt>
                <c:pt idx="7">
                  <c:v>3526.4375</c:v>
                </c:pt>
                <c:pt idx="8">
                  <c:v>3520.546875</c:v>
                </c:pt>
                <c:pt idx="9">
                  <c:v>3522.68359375</c:v>
                </c:pt>
                <c:pt idx="10">
                  <c:v>3531.1044921875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E60-43C7-AF93-4DA1A3FF78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0795008"/>
        <c:axId val="802894464"/>
      </c:lineChart>
      <c:catAx>
        <c:axId val="1840761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70950192"/>
        <c:crosses val="autoZero"/>
        <c:auto val="1"/>
        <c:lblAlgn val="ctr"/>
        <c:lblOffset val="100"/>
        <c:noMultiLvlLbl val="0"/>
      </c:catAx>
      <c:valAx>
        <c:axId val="1970950192"/>
        <c:scaling>
          <c:orientation val="minMax"/>
          <c:min val="40"/>
        </c:scaling>
        <c:delete val="0"/>
        <c:axPos val="l"/>
        <c:numFmt formatCode="[$USD]\ 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40761568"/>
        <c:crosses val="autoZero"/>
        <c:crossBetween val="between"/>
      </c:valAx>
      <c:valAx>
        <c:axId val="802894464"/>
        <c:scaling>
          <c:orientation val="minMax"/>
        </c:scaling>
        <c:delete val="0"/>
        <c:axPos val="r"/>
        <c:numFmt formatCode="_(&quot;$&quot;* #,##0_);_(&quot;$&quot;* \(#,##0\);_(&quot;$&quot;* &quot;-&quot;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30795008"/>
        <c:crosses val="max"/>
        <c:crossBetween val="between"/>
      </c:valAx>
      <c:catAx>
        <c:axId val="14307950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02894464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2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500"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PIB I.</c:v>
          </c:tx>
          <c:spPr>
            <a:ln w="44450" cap="rnd">
              <a:solidFill>
                <a:srgbClr val="021E5B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4B89"/>
              </a:solidFill>
              <a:ln w="76200">
                <a:solidFill>
                  <a:schemeClr val="accent1"/>
                </a:solidFill>
              </a:ln>
              <a:effectLst/>
            </c:spPr>
          </c:marker>
          <c:cat>
            <c:numRef>
              <c:f>'Estados Financieros'!$H$3:$Q$3</c:f>
              <c:numCache>
                <c:formatCode>0\ "P"</c:formatCode>
                <c:ptCount val="10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</c:numCache>
            </c:numRef>
          </c:cat>
          <c:val>
            <c:numRef>
              <c:f>'Estados Financieros'!$H$227:$Q$227</c:f>
              <c:numCache>
                <c:formatCode>0.0%</c:formatCode>
                <c:ptCount val="10"/>
                <c:pt idx="0">
                  <c:v>1.4999999999999999E-2</c:v>
                </c:pt>
                <c:pt idx="1">
                  <c:v>1.7999999999999999E-2</c:v>
                </c:pt>
                <c:pt idx="2">
                  <c:v>3.075E-2</c:v>
                </c:pt>
                <c:pt idx="3">
                  <c:v>2.7718749999999997E-2</c:v>
                </c:pt>
                <c:pt idx="4">
                  <c:v>2.6808593749999998E-2</c:v>
                </c:pt>
                <c:pt idx="5">
                  <c:v>2.5784667968749998E-2</c:v>
                </c:pt>
                <c:pt idx="6">
                  <c:v>2.5132751464843749E-2</c:v>
                </c:pt>
                <c:pt idx="7">
                  <c:v>2.4899345397949222E-2</c:v>
                </c:pt>
                <c:pt idx="8">
                  <c:v>2.4261763572692871E-2</c:v>
                </c:pt>
                <c:pt idx="9">
                  <c:v>2.541948401927948E-2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CD7-412A-B6D9-29054FE520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71490960"/>
        <c:axId val="1953186704"/>
      </c:lineChart>
      <c:catAx>
        <c:axId val="1971490960"/>
        <c:scaling>
          <c:orientation val="minMax"/>
        </c:scaling>
        <c:delete val="0"/>
        <c:axPos val="b"/>
        <c:numFmt formatCode="0\ &quot;P&quot;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53186704"/>
        <c:crosses val="autoZero"/>
        <c:auto val="1"/>
        <c:lblAlgn val="ctr"/>
        <c:lblOffset val="100"/>
        <c:noMultiLvlLbl val="0"/>
      </c:catAx>
      <c:valAx>
        <c:axId val="1953186704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97149096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303583290319251E-2"/>
          <c:y val="0.11376574013424791"/>
          <c:w val="0.90569641670968071"/>
          <c:h val="0.77613371607528026"/>
        </c:manualLayout>
      </c:layout>
      <c:lineChart>
        <c:grouping val="standard"/>
        <c:varyColors val="0"/>
        <c:ser>
          <c:idx val="0"/>
          <c:order val="0"/>
          <c:tx>
            <c:v>"IPC"</c:v>
          </c:tx>
          <c:spPr>
            <a:ln w="44450" cap="rnd">
              <a:solidFill>
                <a:srgbClr val="021E5B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4B89"/>
              </a:solidFill>
              <a:ln w="76200">
                <a:solidFill>
                  <a:schemeClr val="accent1"/>
                </a:solidFill>
              </a:ln>
              <a:effectLst/>
            </c:spPr>
          </c:marker>
          <c:cat>
            <c:numRef>
              <c:f>'Estados Financieros'!$G$3:$Q$3</c:f>
              <c:numCache>
                <c:formatCode>General</c:formatCode>
                <c:ptCount val="11"/>
                <c:pt idx="0">
                  <c:v>2019</c:v>
                </c:pt>
                <c:pt idx="1">
                  <c:v>2020</c:v>
                </c:pt>
                <c:pt idx="2" formatCode="0\ &quot;P&quot;">
                  <c:v>2021</c:v>
                </c:pt>
                <c:pt idx="3" formatCode="0\ &quot;P&quot;">
                  <c:v>2022</c:v>
                </c:pt>
                <c:pt idx="4" formatCode="0\ &quot;P&quot;">
                  <c:v>2023</c:v>
                </c:pt>
                <c:pt idx="5" formatCode="0\ &quot;P&quot;">
                  <c:v>2024</c:v>
                </c:pt>
                <c:pt idx="6" formatCode="0\ &quot;P&quot;">
                  <c:v>2025</c:v>
                </c:pt>
                <c:pt idx="7" formatCode="0\ &quot;P&quot;">
                  <c:v>2026</c:v>
                </c:pt>
                <c:pt idx="8" formatCode="0\ &quot;P&quot;">
                  <c:v>2027</c:v>
                </c:pt>
                <c:pt idx="9" formatCode="0\ &quot;P&quot;">
                  <c:v>2028</c:v>
                </c:pt>
                <c:pt idx="10" formatCode="0\ &quot;P&quot;">
                  <c:v>2029</c:v>
                </c:pt>
              </c:numCache>
            </c:numRef>
          </c:cat>
          <c:val>
            <c:numRef>
              <c:f>'Estados Financieros'!$H$246:$Q$246</c:f>
              <c:numCache>
                <c:formatCode>0.00%</c:formatCode>
                <c:ptCount val="10"/>
                <c:pt idx="0">
                  <c:v>0.02</c:v>
                </c:pt>
                <c:pt idx="1">
                  <c:v>2.8000000000000001E-2</c:v>
                </c:pt>
                <c:pt idx="2">
                  <c:v>3.1E-2</c:v>
                </c:pt>
                <c:pt idx="3">
                  <c:v>3.2000000000000001E-2</c:v>
                </c:pt>
                <c:pt idx="4">
                  <c:v>3.4000000000000002E-2</c:v>
                </c:pt>
                <c:pt idx="5">
                  <c:v>3.125E-2</c:v>
                </c:pt>
                <c:pt idx="6">
                  <c:v>3.2062500000000001E-2</c:v>
                </c:pt>
                <c:pt idx="7">
                  <c:v>3.2328124999999999E-2</c:v>
                </c:pt>
                <c:pt idx="8">
                  <c:v>3.2410156250000002E-2</c:v>
                </c:pt>
                <c:pt idx="9">
                  <c:v>3.2012695312499999E-2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B40-9C43-A9D6-35B879C05E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4098096"/>
        <c:axId val="922985232"/>
      </c:lineChart>
      <c:catAx>
        <c:axId val="1034098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22985232"/>
        <c:crosses val="autoZero"/>
        <c:auto val="1"/>
        <c:lblAlgn val="ctr"/>
        <c:lblOffset val="100"/>
        <c:noMultiLvlLbl val="0"/>
      </c:catAx>
      <c:valAx>
        <c:axId val="922985232"/>
        <c:scaling>
          <c:orientation val="minMax"/>
          <c:min val="1.5000000000000003E-2"/>
        </c:scaling>
        <c:delete val="1"/>
        <c:axPos val="l"/>
        <c:numFmt formatCode="0.00%" sourceLinked="1"/>
        <c:majorTickMark val="none"/>
        <c:minorTickMark val="none"/>
        <c:tickLblPos val="nextTo"/>
        <c:crossAx val="103409809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22718897482734"/>
          <c:y val="6.725122270041832E-2"/>
          <c:w val="0.81415378225484125"/>
          <c:h val="0.799944210695179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Gráficas!$B$46</c:f>
              <c:strCache>
                <c:ptCount val="1"/>
                <c:pt idx="0">
                  <c:v>Ingresos Operacionales (H)</c:v>
                </c:pt>
              </c:strCache>
            </c:strRef>
          </c:tx>
          <c:spPr>
            <a:solidFill>
              <a:srgbClr val="004B89"/>
            </a:solidFill>
            <a:ln>
              <a:solidFill>
                <a:srgbClr val="004B89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Gráficas!$C$1:$Q$1</c:f>
              <c:numCache>
                <c:formatCode>General</c:formatCode>
                <c:ptCount val="1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</c:numCache>
            </c:numRef>
          </c:cat>
          <c:val>
            <c:numRef>
              <c:f>Gráficas!$C$46:$Q$46</c:f>
              <c:numCache>
                <c:formatCode>_("$"* #,##0_);_("$"* \(#,##0\);_("$"* "-"_);_(@_)</c:formatCode>
                <c:ptCount val="15"/>
                <c:pt idx="0">
                  <c:v>291.35838999999999</c:v>
                </c:pt>
                <c:pt idx="1">
                  <c:v>324.49766899999997</c:v>
                </c:pt>
                <c:pt idx="2">
                  <c:v>305.10383200000001</c:v>
                </c:pt>
                <c:pt idx="3">
                  <c:v>359.85568899999998</c:v>
                </c:pt>
                <c:pt idx="4">
                  <c:v>361.28895099999994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06-429B-8342-E8F07F43C6E4}"/>
            </c:ext>
          </c:extLst>
        </c:ser>
        <c:ser>
          <c:idx val="1"/>
          <c:order val="1"/>
          <c:tx>
            <c:strRef>
              <c:f>Gráficas!$B$47</c:f>
              <c:strCache>
                <c:ptCount val="1"/>
                <c:pt idx="0">
                  <c:v>Ingresos Operacionales (P)</c:v>
                </c:pt>
              </c:strCache>
            </c:strRef>
          </c:tx>
          <c:spPr>
            <a:pattFill prst="narHorz">
              <a:fgClr>
                <a:srgbClr val="004B89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Gráficas!$C$1:$Q$1</c:f>
              <c:numCache>
                <c:formatCode>General</c:formatCode>
                <c:ptCount val="1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</c:numCache>
            </c:numRef>
          </c:cat>
          <c:val>
            <c:numRef>
              <c:f>Gráficas!$C$47:$Q$47</c:f>
              <c:numCache>
                <c:formatCode>_("$"* #,##0_);_("$"* \(#,##0\);_("$"* "-"_);_(@_)</c:formatCode>
                <c:ptCount val="15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365.70609315304029</c:v>
                </c:pt>
                <c:pt idx="6">
                  <c:v>389.25683738622291</c:v>
                </c:pt>
                <c:pt idx="7">
                  <c:v>443.62964187346381</c:v>
                </c:pt>
                <c:pt idx="8">
                  <c:v>462.08145993486602</c:v>
                </c:pt>
                <c:pt idx="9">
                  <c:v>498.32783575324873</c:v>
                </c:pt>
                <c:pt idx="10">
                  <c:v>535.34693819328993</c:v>
                </c:pt>
                <c:pt idx="11">
                  <c:v>607.85110948353861</c:v>
                </c:pt>
                <c:pt idx="12">
                  <c:v>630.52747980532479</c:v>
                </c:pt>
                <c:pt idx="13">
                  <c:v>677.23430428203289</c:v>
                </c:pt>
                <c:pt idx="14">
                  <c:v>727.92533398340629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06-429B-8342-E8F07F43C6E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95"/>
        <c:axId val="1219618992"/>
        <c:axId val="1219619952"/>
      </c:barChart>
      <c:catAx>
        <c:axId val="1219618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19619952"/>
        <c:crosses val="autoZero"/>
        <c:auto val="1"/>
        <c:lblAlgn val="ctr"/>
        <c:lblOffset val="100"/>
        <c:noMultiLvlLbl val="0"/>
      </c:catAx>
      <c:valAx>
        <c:axId val="121961995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="0" i="0"/>
                  <a:t>Miles de </a:t>
                </a:r>
                <a:r>
                  <a:rPr lang="en-US" sz="2400" b="0" i="0" err="1"/>
                  <a:t>millones</a:t>
                </a:r>
                <a:r>
                  <a:rPr lang="en-US" sz="2400" b="0" i="0"/>
                  <a:t> de pesos</a:t>
                </a:r>
              </a:p>
            </c:rich>
          </c:tx>
          <c:layout>
            <c:manualLayout>
              <c:xMode val="edge"/>
              <c:yMode val="edge"/>
              <c:x val="2.5572415809070576E-2"/>
              <c:y val="0.239452041819600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19618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010299851270629E-2"/>
          <c:y val="9.3275105434698927E-2"/>
          <c:w val="0.83652063075709293"/>
          <c:h val="0.69108839405630607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Gráficas!$B$48</c:f>
              <c:strCache>
                <c:ptCount val="1"/>
                <c:pt idx="0">
                  <c:v>Costo de Ventas (H)</c:v>
                </c:pt>
              </c:strCache>
            </c:strRef>
          </c:tx>
          <c:spPr>
            <a:solidFill>
              <a:srgbClr val="094A98"/>
            </a:solidFill>
            <a:ln>
              <a:noFill/>
            </a:ln>
            <a:effectLst/>
          </c:spPr>
          <c:invertIfNegative val="0"/>
          <c:cat>
            <c:numRef>
              <c:f>Gráficas!$C$1:$Q$1</c:f>
              <c:numCache>
                <c:formatCode>General</c:formatCode>
                <c:ptCount val="1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</c:numCache>
            </c:numRef>
          </c:cat>
          <c:val>
            <c:numRef>
              <c:f>Gráficas!$C$48:$Q$48</c:f>
              <c:numCache>
                <c:formatCode>#,##0_);[Red]\(#,##0\)</c:formatCode>
                <c:ptCount val="15"/>
                <c:pt idx="0">
                  <c:v>200.44502499999999</c:v>
                </c:pt>
                <c:pt idx="1">
                  <c:v>214.10391100000001</c:v>
                </c:pt>
                <c:pt idx="2">
                  <c:v>204.27435600000001</c:v>
                </c:pt>
                <c:pt idx="3">
                  <c:v>242.74062599999999</c:v>
                </c:pt>
                <c:pt idx="4">
                  <c:v>252.743469</c:v>
                </c:pt>
                <c:pt idx="5" formatCode="General">
                  <c:v>#N/A</c:v>
                </c:pt>
                <c:pt idx="6" formatCode="General">
                  <c:v>#N/A</c:v>
                </c:pt>
                <c:pt idx="7" formatCode="General">
                  <c:v>#N/A</c:v>
                </c:pt>
                <c:pt idx="8" formatCode="General">
                  <c:v>#N/A</c:v>
                </c:pt>
                <c:pt idx="9" formatCode="General">
                  <c:v>#N/A</c:v>
                </c:pt>
                <c:pt idx="10" formatCode="General">
                  <c:v>#N/A</c:v>
                </c:pt>
                <c:pt idx="11" formatCode="General">
                  <c:v>#N/A</c:v>
                </c:pt>
                <c:pt idx="12" formatCode="General">
                  <c:v>#N/A</c:v>
                </c:pt>
                <c:pt idx="13" formatCode="General">
                  <c:v>#N/A</c:v>
                </c:pt>
                <c:pt idx="14" formatCode="General">
                  <c:v>#N/A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AB-2A43-B082-A1DE816A7E91}"/>
            </c:ext>
          </c:extLst>
        </c:ser>
        <c:ser>
          <c:idx val="3"/>
          <c:order val="1"/>
          <c:tx>
            <c:strRef>
              <c:f>Gráficas!$B$49</c:f>
              <c:strCache>
                <c:ptCount val="1"/>
                <c:pt idx="0">
                  <c:v>Costo de Ventas (P)</c:v>
                </c:pt>
              </c:strCache>
            </c:strRef>
          </c:tx>
          <c:spPr>
            <a:pattFill prst="narHorz">
              <a:fgClr>
                <a:srgbClr val="094A98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numRef>
              <c:f>Gráficas!$C$1:$Q$1</c:f>
              <c:numCache>
                <c:formatCode>General</c:formatCode>
                <c:ptCount val="1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</c:numCache>
            </c:numRef>
          </c:cat>
          <c:val>
            <c:numRef>
              <c:f>Gráficas!$C$49:$Q$49</c:f>
              <c:numCache>
                <c:formatCode>General</c:formatCode>
                <c:ptCount val="15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 formatCode="#,##0_);[Red]\(#,##0\)">
                  <c:v>264.27606908431483</c:v>
                </c:pt>
                <c:pt idx="6" formatCode="#,##0_);[Red]\(#,##0\)">
                  <c:v>275.99687615608815</c:v>
                </c:pt>
                <c:pt idx="7" formatCode="#,##0_);[Red]\(#,##0\)">
                  <c:v>309.11971850278934</c:v>
                </c:pt>
                <c:pt idx="8" formatCode="#,##0_);[Red]\(#,##0\)">
                  <c:v>317.91064927043692</c:v>
                </c:pt>
                <c:pt idx="9" formatCode="#,##0_);[Red]\(#,##0\)">
                  <c:v>336.46860519094287</c:v>
                </c:pt>
                <c:pt idx="10" formatCode="#,##0_);[Red]\(#,##0\)">
                  <c:v>360.97933725114603</c:v>
                </c:pt>
                <c:pt idx="11" formatCode="#,##0_);[Red]\(#,##0\)">
                  <c:v>403.74094871619832</c:v>
                </c:pt>
                <c:pt idx="12" formatCode="#,##0_);[Red]\(#,##0\)">
                  <c:v>416.02391952190482</c:v>
                </c:pt>
                <c:pt idx="13" formatCode="#,##0_);[Red]\(#,##0\)">
                  <c:v>442.87555194834596</c:v>
                </c:pt>
                <c:pt idx="14" formatCode="#,##0_);[Red]\(#,##0\)">
                  <c:v>476.80373260898506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AB-2A43-B082-A1DE816A7E91}"/>
            </c:ext>
          </c:extLst>
        </c:ser>
        <c:ser>
          <c:idx val="4"/>
          <c:order val="2"/>
          <c:tx>
            <c:strRef>
              <c:f>Gráficas!$B$50</c:f>
              <c:strCache>
                <c:ptCount val="1"/>
                <c:pt idx="0">
                  <c:v>Gastos Operacionales (H)</c:v>
                </c:pt>
              </c:strCache>
            </c:strRef>
          </c:tx>
          <c:spPr>
            <a:solidFill>
              <a:srgbClr val="B0D0E6"/>
            </a:solidFill>
            <a:ln>
              <a:solidFill>
                <a:srgbClr val="B0D0E6"/>
              </a:solidFill>
            </a:ln>
            <a:effectLst/>
          </c:spPr>
          <c:invertIfNegative val="0"/>
          <c:cat>
            <c:numRef>
              <c:f>Gráficas!$C$1:$Q$1</c:f>
              <c:numCache>
                <c:formatCode>General</c:formatCode>
                <c:ptCount val="1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</c:numCache>
            </c:numRef>
          </c:cat>
          <c:val>
            <c:numRef>
              <c:f>Gráficas!$C$50:$Q$50</c:f>
              <c:numCache>
                <c:formatCode>#,##0_);[Red]\(#,##0\)</c:formatCode>
                <c:ptCount val="15"/>
                <c:pt idx="0">
                  <c:v>59.186331000000003</c:v>
                </c:pt>
                <c:pt idx="1">
                  <c:v>76.563315000000003</c:v>
                </c:pt>
                <c:pt idx="2">
                  <c:v>75.893084000000002</c:v>
                </c:pt>
                <c:pt idx="3">
                  <c:v>87.363566000000006</c:v>
                </c:pt>
                <c:pt idx="4">
                  <c:v>85.820475999999999</c:v>
                </c:pt>
                <c:pt idx="5" formatCode="General">
                  <c:v>#N/A</c:v>
                </c:pt>
                <c:pt idx="6" formatCode="General">
                  <c:v>#N/A</c:v>
                </c:pt>
                <c:pt idx="7" formatCode="General">
                  <c:v>#N/A</c:v>
                </c:pt>
                <c:pt idx="8" formatCode="General">
                  <c:v>#N/A</c:v>
                </c:pt>
                <c:pt idx="9" formatCode="General">
                  <c:v>#N/A</c:v>
                </c:pt>
                <c:pt idx="10" formatCode="General">
                  <c:v>#N/A</c:v>
                </c:pt>
                <c:pt idx="11" formatCode="General">
                  <c:v>#N/A</c:v>
                </c:pt>
                <c:pt idx="12" formatCode="General">
                  <c:v>#N/A</c:v>
                </c:pt>
                <c:pt idx="13" formatCode="General">
                  <c:v>#N/A</c:v>
                </c:pt>
                <c:pt idx="14" formatCode="General">
                  <c:v>#N/A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AB-2A43-B082-A1DE816A7E91}"/>
            </c:ext>
          </c:extLst>
        </c:ser>
        <c:ser>
          <c:idx val="5"/>
          <c:order val="3"/>
          <c:tx>
            <c:strRef>
              <c:f>Gráficas!$B$51</c:f>
              <c:strCache>
                <c:ptCount val="1"/>
                <c:pt idx="0">
                  <c:v>Gastos Operacionales (P)</c:v>
                </c:pt>
              </c:strCache>
            </c:strRef>
          </c:tx>
          <c:spPr>
            <a:pattFill prst="narHorz">
              <a:fgClr>
                <a:srgbClr val="B0D0E6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numRef>
              <c:f>Gráficas!$C$1:$Q$1</c:f>
              <c:numCache>
                <c:formatCode>General</c:formatCode>
                <c:ptCount val="1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</c:numCache>
            </c:numRef>
          </c:cat>
          <c:val>
            <c:numRef>
              <c:f>Gráficas!$C$51:$Q$51</c:f>
              <c:numCache>
                <c:formatCode>General</c:formatCode>
                <c:ptCount val="15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 formatCode="#,##0_);[Red]\(#,##0\)">
                  <c:v>80.55578635058049</c:v>
                </c:pt>
                <c:pt idx="6" formatCode="#,##0_);[Red]\(#,##0\)">
                  <c:v>95.70681845457473</c:v>
                </c:pt>
                <c:pt idx="7" formatCode="#,##0_);[Red]\(#,##0\)">
                  <c:v>106.43323497430042</c:v>
                </c:pt>
                <c:pt idx="8" formatCode="#,##0_);[Red]\(#,##0\)">
                  <c:v>111.79332578676704</c:v>
                </c:pt>
                <c:pt idx="9" formatCode="#,##0_);[Red]\(#,##0\)">
                  <c:v>121.49984805343109</c:v>
                </c:pt>
                <c:pt idx="10" formatCode="#,##0_);[Red]\(#,##0\)">
                  <c:v>129.72172250448378</c:v>
                </c:pt>
                <c:pt idx="11" formatCode="#,##0_);[Red]\(#,##0\)">
                  <c:v>147.62191108420137</c:v>
                </c:pt>
                <c:pt idx="12" formatCode="#,##0_);[Red]\(#,##0\)">
                  <c:v>155.17206175899719</c:v>
                </c:pt>
                <c:pt idx="13" formatCode="#,##0_);[Red]\(#,##0\)">
                  <c:v>169.0272250143644</c:v>
                </c:pt>
                <c:pt idx="14" formatCode="#,##0_);[Red]\(#,##0\)">
                  <c:v>181.56979862697523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4AB-2A43-B082-A1DE816A7E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30"/>
        <c:axId val="1310532360"/>
        <c:axId val="1310533960"/>
      </c:barChar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0557640"/>
        <c:axId val="1310560520"/>
        <c:extLst>
          <c:ext xmlns:c15="http://schemas.microsoft.com/office/drawing/2012/chart" uri="{02D57815-91ED-43cb-92C2-25804820EDAC}">
            <c15:filteredLineSeries>
              <c15:ser>
                <c:idx val="8"/>
                <c:order val="4"/>
                <c:tx>
                  <c:strRef>
                    <c:extLst>
                      <c:ext uri="{02D57815-91ED-43cb-92C2-25804820EDAC}">
                        <c15:formulaRef>
                          <c15:sqref>Gráficas!$B$54</c15:sqref>
                        </c15:formulaRef>
                      </c:ext>
                    </c:extLst>
                    <c:strCache>
                      <c:ptCount val="1"/>
                      <c:pt idx="0">
                        <c:v>Margen Operacional (H)</c:v>
                      </c:pt>
                    </c:strCache>
                  </c:strRef>
                </c:tx>
                <c:spPr>
                  <a:ln w="38100" cap="rnd">
                    <a:solidFill>
                      <a:srgbClr val="FFC000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0"/>
                    <c:layout>
                      <c:manualLayout>
                        <c:x val="-1.4574218469830015E-2"/>
                        <c:y val="-1.7382824195659428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9-5340-492C-9950-1266285609A3}"/>
                      </c:ext>
                    </c:extLst>
                  </c:dLbl>
                  <c:dLbl>
                    <c:idx val="1"/>
                    <c:layout>
                      <c:manualLayout>
                        <c:x val="-2.0820312099757163E-3"/>
                        <c:y val="-6.5185590733723049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A-5340-492C-9950-1266285609A3}"/>
                      </c:ext>
                    </c:extLst>
                  </c:dLbl>
                  <c:dLbl>
                    <c:idx val="2"/>
                    <c:layout>
                      <c:manualLayout>
                        <c:x val="-2.7066405729684353E-2"/>
                        <c:y val="-2.1728530244574284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B-5340-492C-9950-1266285609A3}"/>
                      </c:ext>
                    </c:extLst>
                  </c:dLbl>
                  <c:dLbl>
                    <c:idx val="3"/>
                    <c:layout>
                      <c:manualLayout>
                        <c:x val="-1.3533202864842196E-2"/>
                        <c:y val="-2.8247089317946568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C-5340-492C-9950-1266285609A3}"/>
                      </c:ext>
                    </c:extLst>
                  </c:dLbl>
                  <c:dLbl>
                    <c:idx val="4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D-5340-492C-9950-1266285609A3}"/>
                      </c:ext>
                    </c:extLst>
                  </c:dLbl>
                  <c:spPr>
                    <a:solidFill>
                      <a:srgbClr val="FFC000"/>
                    </a:solidFill>
                    <a:ln>
                      <a:solidFill>
                        <a:srgbClr val="FFC000"/>
                      </a:solidFill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6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CO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val>
                  <c:numRef>
                    <c:extLst>
                      <c:ext uri="{02D57815-91ED-43cb-92C2-25804820EDAC}">
                        <c15:formulaRef>
                          <c15:sqref>Gráficas!$C$54:$Q$54</c15:sqref>
                        </c15:formulaRef>
                      </c:ext>
                    </c:extLst>
                    <c:numCache>
                      <c:formatCode>0.00%</c:formatCode>
                      <c:ptCount val="15"/>
                      <c:pt idx="0">
                        <c:v>0.1088934971119246</c:v>
                      </c:pt>
                      <c:pt idx="1">
                        <c:v>0.10425481053301495</c:v>
                      </c:pt>
                      <c:pt idx="2">
                        <c:v>8.1730838437978057E-2</c:v>
                      </c:pt>
                      <c:pt idx="3">
                        <c:v>8.267618912091175E-2</c:v>
                      </c:pt>
                      <c:pt idx="4">
                        <c:v>6.2899808967587123E-2</c:v>
                      </c:pt>
                      <c:pt idx="5" formatCode="General">
                        <c:v>#N/A</c:v>
                      </c:pt>
                      <c:pt idx="6" formatCode="General">
                        <c:v>#N/A</c:v>
                      </c:pt>
                      <c:pt idx="7" formatCode="General">
                        <c:v>#N/A</c:v>
                      </c:pt>
                      <c:pt idx="8" formatCode="General">
                        <c:v>#N/A</c:v>
                      </c:pt>
                      <c:pt idx="9" formatCode="General">
                        <c:v>#N/A</c:v>
                      </c:pt>
                      <c:pt idx="10" formatCode="General">
                        <c:v>#N/A</c:v>
                      </c:pt>
                      <c:pt idx="11" formatCode="General">
                        <c:v>#N/A</c:v>
                      </c:pt>
                      <c:pt idx="12" formatCode="General">
                        <c:v>#N/A</c:v>
                      </c:pt>
                      <c:pt idx="13" formatCode="General">
                        <c:v>#N/A</c:v>
                      </c:pt>
                      <c:pt idx="14" formatCode="General">
                        <c:v>#N/A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84AB-2A43-B082-A1DE816A7E91}"/>
                  </c:ext>
                </c:extLst>
              </c15:ser>
            </c15:filteredLineSeries>
            <c15:filteredLineSeries>
              <c15:ser>
                <c:idx val="9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Gráficas!$B$55</c15:sqref>
                        </c15:formulaRef>
                      </c:ext>
                    </c:extLst>
                    <c:strCache>
                      <c:ptCount val="1"/>
                      <c:pt idx="0">
                        <c:v>Margen Operacional (P)</c:v>
                      </c:pt>
                    </c:strCache>
                  </c:strRef>
                </c:tx>
                <c:spPr>
                  <a:ln w="38100" cap="rnd">
                    <a:solidFill>
                      <a:srgbClr val="FFC000"/>
                    </a:solidFill>
                    <a:prstDash val="solid"/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4"/>
                    <c:layout>
                      <c:manualLayout>
                        <c:x val="-2.6025390124696495E-2"/>
                        <c:y val="-2.3901383269031712E-2"/>
                      </c:manualLayout>
                    </c:layout>
                    <c:spPr>
                      <a:solidFill>
                        <a:srgbClr val="FFC000"/>
                      </a:solidFill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1" i="0" u="none" strike="noStrike" kern="1200" baseline="0"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CO"/>
                      </a:p>
                    </c:txPr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0-4AAE-4E07-9606-6244F0BA2E99}"/>
                      </c:ext>
                    </c:extLst>
                  </c:dLbl>
                  <c:dLbl>
                    <c:idx val="5"/>
                    <c:layout>
                      <c:manualLayout>
                        <c:x val="-6.2460936299271498E-3"/>
                        <c:y val="-2.1728530244574284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0-5340-492C-9950-1266285609A3}"/>
                      </c:ext>
                    </c:extLst>
                  </c:dLbl>
                  <c:dLbl>
                    <c:idx val="7"/>
                    <c:layout>
                      <c:manualLayout>
                        <c:x val="-2.4984374519708599E-2"/>
                        <c:y val="-2.390138326903175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1-5340-492C-9950-1266285609A3}"/>
                      </c:ext>
                    </c:extLst>
                  </c:dLbl>
                  <c:dLbl>
                    <c:idx val="8"/>
                    <c:layout>
                      <c:manualLayout>
                        <c:x val="-2.6025390124696457E-2"/>
                        <c:y val="-3.693850141577628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2-5340-492C-9950-1266285609A3}"/>
                      </c:ext>
                    </c:extLst>
                  </c:dLbl>
                  <c:dLbl>
                    <c:idx val="9"/>
                    <c:layout>
                      <c:manualLayout>
                        <c:x val="-2.8107421334672249E-2"/>
                        <c:y val="-2.3901383269031712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3-5340-492C-9950-1266285609A3}"/>
                      </c:ext>
                    </c:extLst>
                  </c:dLbl>
                  <c:dLbl>
                    <c:idx val="10"/>
                    <c:layout>
                      <c:manualLayout>
                        <c:x val="-2.4984374519708599E-2"/>
                        <c:y val="-3.9111354440233712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4-5340-492C-9950-1266285609A3}"/>
                      </c:ext>
                    </c:extLst>
                  </c:dLbl>
                  <c:dLbl>
                    <c:idx val="11"/>
                    <c:layout>
                      <c:manualLayout>
                        <c:x val="-2.602539012469661E-2"/>
                        <c:y val="-2.8247089317946568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5-5340-492C-9950-1266285609A3}"/>
                      </c:ext>
                    </c:extLst>
                  </c:dLbl>
                  <c:dLbl>
                    <c:idx val="12"/>
                    <c:layout>
                      <c:manualLayout>
                        <c:x val="-2.290234330973288E-2"/>
                        <c:y val="-2.3901383269031712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6-5340-492C-9950-1266285609A3}"/>
                      </c:ext>
                    </c:extLst>
                  </c:dLbl>
                  <c:dLbl>
                    <c:idx val="13"/>
                    <c:layout>
                      <c:manualLayout>
                        <c:x val="-2.602539012469661E-2"/>
                        <c:y val="-4.1284207464691157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7-5340-492C-9950-1266285609A3}"/>
                      </c:ext>
                    </c:extLst>
                  </c:dLbl>
                  <c:dLbl>
                    <c:idx val="14"/>
                    <c:layout>
                      <c:manualLayout>
                        <c:x val="-1.353320286484231E-2"/>
                        <c:y val="-8.6914120978297139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8-5340-492C-9950-1266285609A3}"/>
                      </c:ext>
                    </c:extLst>
                  </c:dLbl>
                  <c:spPr>
                    <a:solidFill>
                      <a:srgbClr val="FFF7DD"/>
                    </a:solidFill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6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CO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Gráficas!$C$55:$Q$55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 formatCode="0.00%">
                        <c:v>6.2899808967587123E-2</c:v>
                      </c:pt>
                      <c:pt idx="5" formatCode="0.00%">
                        <c:v>5.7079272423851919E-2</c:v>
                      </c:pt>
                      <c:pt idx="6" formatCode="0.00%">
                        <c:v>4.5093987027756847E-2</c:v>
                      </c:pt>
                      <c:pt idx="7" formatCode="0.00%">
                        <c:v>6.3288576204703587E-2</c:v>
                      </c:pt>
                      <c:pt idx="8" formatCode="0.00%">
                        <c:v>7.0068781556883702E-2</c:v>
                      </c:pt>
                      <c:pt idx="9" formatCode="0.00%">
                        <c:v>8.098962091465238E-2</c:v>
                      </c:pt>
                      <c:pt idx="10" formatCode="0.00%">
                        <c:v>8.3396159111944881E-2</c:v>
                      </c:pt>
                      <c:pt idx="11" formatCode="0.00%">
                        <c:v>9.293106288994725E-2</c:v>
                      </c:pt>
                      <c:pt idx="12" formatCode="0.00%">
                        <c:v>9.4098196232052164E-2</c:v>
                      </c:pt>
                      <c:pt idx="13" formatCode="0.00%">
                        <c:v>9.6468130610399966E-2</c:v>
                      </c:pt>
                      <c:pt idx="14" formatCode="0.00%">
                        <c:v>9.5547990295707305E-2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84AB-2A43-B082-A1DE816A7E91}"/>
                  </c:ext>
                </c:extLst>
              </c15:ser>
            </c15:filteredLineSeries>
          </c:ext>
        </c:extLst>
      </c:lineChart>
      <c:catAx>
        <c:axId val="1310532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10533960"/>
        <c:crosses val="autoZero"/>
        <c:auto val="1"/>
        <c:lblAlgn val="ctr"/>
        <c:lblOffset val="100"/>
        <c:noMultiLvlLbl val="0"/>
      </c:catAx>
      <c:valAx>
        <c:axId val="1310533960"/>
        <c:scaling>
          <c:orientation val="minMax"/>
          <c:max val="500"/>
        </c:scaling>
        <c:delete val="0"/>
        <c:axPos val="l"/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10532360"/>
        <c:crosses val="autoZero"/>
        <c:crossBetween val="between"/>
      </c:valAx>
      <c:valAx>
        <c:axId val="1310560520"/>
        <c:scaling>
          <c:orientation val="minMax"/>
        </c:scaling>
        <c:delete val="1"/>
        <c:axPos val="r"/>
        <c:numFmt formatCode="0.00%" sourceLinked="1"/>
        <c:majorTickMark val="out"/>
        <c:minorTickMark val="none"/>
        <c:tickLblPos val="nextTo"/>
        <c:crossAx val="1310557640"/>
        <c:crosses val="max"/>
        <c:crossBetween val="between"/>
      </c:valAx>
      <c:catAx>
        <c:axId val="1310557640"/>
        <c:scaling>
          <c:orientation val="minMax"/>
        </c:scaling>
        <c:delete val="1"/>
        <c:axPos val="b"/>
        <c:majorTickMark val="out"/>
        <c:minorTickMark val="none"/>
        <c:tickLblPos val="nextTo"/>
        <c:crossAx val="13105605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es-CO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6.9017408789042611E-2"/>
          <c:w val="0.89887611770986253"/>
          <c:h val="0.78570496385064759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9753072"/>
        <c:axId val="1219753712"/>
        <c:extLst>
          <c:ext xmlns:c15="http://schemas.microsoft.com/office/drawing/2012/chart" uri="{02D57815-91ED-43cb-92C2-25804820EDAC}">
            <c15:filteredBarSeries>
              <c15:ser>
                <c:idx val="4"/>
                <c:order val="4"/>
                <c:tx>
                  <c:strRef>
                    <c:extLst>
                      <c:ext uri="{02D57815-91ED-43cb-92C2-25804820EDAC}">
                        <c15:formulaRef>
                          <c15:sqref>Gráficas!$B$46</c15:sqref>
                        </c15:formulaRef>
                      </c:ext>
                    </c:extLst>
                    <c:strCache>
                      <c:ptCount val="1"/>
                      <c:pt idx="0">
                        <c:v>Ingresos Operacionales (H)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Gráficas!$C$1:$Q$1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  <c:pt idx="6">
                        <c:v>2021</c:v>
                      </c:pt>
                      <c:pt idx="7">
                        <c:v>2022</c:v>
                      </c:pt>
                      <c:pt idx="8">
                        <c:v>2023</c:v>
                      </c:pt>
                      <c:pt idx="9">
                        <c:v>2024</c:v>
                      </c:pt>
                      <c:pt idx="10">
                        <c:v>2025</c:v>
                      </c:pt>
                      <c:pt idx="11">
                        <c:v>2026</c:v>
                      </c:pt>
                      <c:pt idx="12">
                        <c:v>2027</c:v>
                      </c:pt>
                      <c:pt idx="13">
                        <c:v>2028</c:v>
                      </c:pt>
                      <c:pt idx="14">
                        <c:v>2029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Gráficas!$C$46:$Q$46</c15:sqref>
                        </c15:formulaRef>
                      </c:ext>
                    </c:extLst>
                    <c:numCache>
                      <c:formatCode>_("$"* #,##0_);_("$"* \(#,##0\);_("$"* "-"_);_(@_)</c:formatCode>
                      <c:ptCount val="15"/>
                      <c:pt idx="0">
                        <c:v>291.35838999999999</c:v>
                      </c:pt>
                      <c:pt idx="1">
                        <c:v>324.49766899999997</c:v>
                      </c:pt>
                      <c:pt idx="2">
                        <c:v>305.10383200000001</c:v>
                      </c:pt>
                      <c:pt idx="3">
                        <c:v>359.85568899999998</c:v>
                      </c:pt>
                      <c:pt idx="4">
                        <c:v>361.28895099999994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#N/A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C9C6-4971-860C-CC76DBACC062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Gráficas!$B$47</c15:sqref>
                        </c15:formulaRef>
                      </c:ext>
                    </c:extLst>
                    <c:strCache>
                      <c:ptCount val="1"/>
                      <c:pt idx="0">
                        <c:v>Ingresos Operacionales (P)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Gráficas!$C$1:$Q$1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  <c:pt idx="6">
                        <c:v>2021</c:v>
                      </c:pt>
                      <c:pt idx="7">
                        <c:v>2022</c:v>
                      </c:pt>
                      <c:pt idx="8">
                        <c:v>2023</c:v>
                      </c:pt>
                      <c:pt idx="9">
                        <c:v>2024</c:v>
                      </c:pt>
                      <c:pt idx="10">
                        <c:v>2025</c:v>
                      </c:pt>
                      <c:pt idx="11">
                        <c:v>2026</c:v>
                      </c:pt>
                      <c:pt idx="12">
                        <c:v>2027</c:v>
                      </c:pt>
                      <c:pt idx="13">
                        <c:v>2028</c:v>
                      </c:pt>
                      <c:pt idx="14">
                        <c:v>2029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Gráficas!$C$47:$Q$47</c15:sqref>
                        </c15:formulaRef>
                      </c:ext>
                    </c:extLst>
                    <c:numCache>
                      <c:formatCode>_("$"* #,##0_);_("$"* \(#,##0\);_("$"* "-"_);_(@_)</c:formatCode>
                      <c:ptCount val="15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365.70609315304029</c:v>
                      </c:pt>
                      <c:pt idx="6">
                        <c:v>389.25683738622291</c:v>
                      </c:pt>
                      <c:pt idx="7">
                        <c:v>443.62964187346381</c:v>
                      </c:pt>
                      <c:pt idx="8">
                        <c:v>462.08145993486602</c:v>
                      </c:pt>
                      <c:pt idx="9">
                        <c:v>498.32783575324873</c:v>
                      </c:pt>
                      <c:pt idx="10">
                        <c:v>535.34693819328993</c:v>
                      </c:pt>
                      <c:pt idx="11">
                        <c:v>607.85110948353861</c:v>
                      </c:pt>
                      <c:pt idx="12">
                        <c:v>630.52747980532479</c:v>
                      </c:pt>
                      <c:pt idx="13">
                        <c:v>677.23430428203289</c:v>
                      </c:pt>
                      <c:pt idx="14">
                        <c:v>727.92533398340629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C9C6-4971-860C-CC76DBACC062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0"/>
          <c:order val="0"/>
          <c:tx>
            <c:strRef>
              <c:f>Gráficas!$B$54</c:f>
              <c:strCache>
                <c:ptCount val="1"/>
                <c:pt idx="0">
                  <c:v>Margen Operacional (H)</c:v>
                </c:pt>
              </c:strCache>
            </c:strRef>
          </c:tx>
          <c:spPr>
            <a:ln w="38100" cap="rnd">
              <a:solidFill>
                <a:srgbClr val="004B89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rgbClr val="004B89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Gráficas!$C$1:$Q$1</c:f>
              <c:numCache>
                <c:formatCode>General</c:formatCode>
                <c:ptCount val="1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</c:numCache>
            </c:numRef>
          </c:cat>
          <c:val>
            <c:numRef>
              <c:f>Gráficas!$C$54:$Q$54</c:f>
              <c:numCache>
                <c:formatCode>0.00%</c:formatCode>
                <c:ptCount val="15"/>
                <c:pt idx="0">
                  <c:v>0.1088934971119246</c:v>
                </c:pt>
                <c:pt idx="1">
                  <c:v>0.10425481053301495</c:v>
                </c:pt>
                <c:pt idx="2">
                  <c:v>8.1730838437978057E-2</c:v>
                </c:pt>
                <c:pt idx="3">
                  <c:v>8.267618912091175E-2</c:v>
                </c:pt>
                <c:pt idx="4">
                  <c:v>6.2899808967587123E-2</c:v>
                </c:pt>
                <c:pt idx="5" formatCode="General">
                  <c:v>#N/A</c:v>
                </c:pt>
                <c:pt idx="6" formatCode="General">
                  <c:v>#N/A</c:v>
                </c:pt>
                <c:pt idx="7" formatCode="General">
                  <c:v>#N/A</c:v>
                </c:pt>
                <c:pt idx="8" formatCode="General">
                  <c:v>#N/A</c:v>
                </c:pt>
                <c:pt idx="9" formatCode="General">
                  <c:v>#N/A</c:v>
                </c:pt>
                <c:pt idx="10" formatCode="General">
                  <c:v>#N/A</c:v>
                </c:pt>
                <c:pt idx="11" formatCode="General">
                  <c:v>#N/A</c:v>
                </c:pt>
                <c:pt idx="12" formatCode="General">
                  <c:v>#N/A</c:v>
                </c:pt>
                <c:pt idx="13" formatCode="General">
                  <c:v>#N/A</c:v>
                </c:pt>
                <c:pt idx="14" formatCode="General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9C6-4971-860C-CC76DBACC062}"/>
            </c:ext>
          </c:extLst>
        </c:ser>
        <c:ser>
          <c:idx val="1"/>
          <c:order val="1"/>
          <c:tx>
            <c:strRef>
              <c:f>Gráficas!$B$55</c:f>
              <c:strCache>
                <c:ptCount val="1"/>
                <c:pt idx="0">
                  <c:v>Margen Operacional (P)</c:v>
                </c:pt>
              </c:strCache>
            </c:strRef>
          </c:tx>
          <c:spPr>
            <a:ln w="38100" cap="rnd">
              <a:solidFill>
                <a:srgbClr val="004B89"/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4"/>
              <c:spPr>
                <a:solidFill>
                  <a:srgbClr val="004B89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C9C6-4971-860C-CC76DBACC062}"/>
                </c:ext>
              </c:extLst>
            </c:dLbl>
            <c:spPr>
              <a:solidFill>
                <a:srgbClr val="92BEDC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Gráficas!$C$1:$Q$1</c:f>
              <c:numCache>
                <c:formatCode>General</c:formatCode>
                <c:ptCount val="1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</c:numCache>
            </c:numRef>
          </c:cat>
          <c:val>
            <c:numRef>
              <c:f>Gráficas!$C$55:$Q$55</c:f>
              <c:numCache>
                <c:formatCode>General</c:formatCode>
                <c:ptCount val="15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 formatCode="0.00%">
                  <c:v>6.2899808967587123E-2</c:v>
                </c:pt>
                <c:pt idx="5" formatCode="0.00%">
                  <c:v>5.7079272423851919E-2</c:v>
                </c:pt>
                <c:pt idx="6" formatCode="0.00%">
                  <c:v>4.5093987027756847E-2</c:v>
                </c:pt>
                <c:pt idx="7" formatCode="0.00%">
                  <c:v>6.3288576204703587E-2</c:v>
                </c:pt>
                <c:pt idx="8" formatCode="0.00%">
                  <c:v>7.0068781556883702E-2</c:v>
                </c:pt>
                <c:pt idx="9" formatCode="0.00%">
                  <c:v>8.098962091465238E-2</c:v>
                </c:pt>
                <c:pt idx="10" formatCode="0.00%">
                  <c:v>8.3396159111944881E-2</c:v>
                </c:pt>
                <c:pt idx="11" formatCode="0.00%">
                  <c:v>9.293106288994725E-2</c:v>
                </c:pt>
                <c:pt idx="12" formatCode="0.00%">
                  <c:v>9.4098196232052164E-2</c:v>
                </c:pt>
                <c:pt idx="13" formatCode="0.00%">
                  <c:v>9.6468130610399966E-2</c:v>
                </c:pt>
                <c:pt idx="14" formatCode="0.00%">
                  <c:v>9.5547990295707305E-2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9C6-4971-860C-CC76DBACC062}"/>
            </c:ext>
          </c:extLst>
        </c:ser>
        <c:ser>
          <c:idx val="2"/>
          <c:order val="2"/>
          <c:tx>
            <c:strRef>
              <c:f>Gráficas!$B$56</c:f>
              <c:strCache>
                <c:ptCount val="1"/>
                <c:pt idx="0">
                  <c:v>Margen Neto (H)</c:v>
                </c:pt>
              </c:strCache>
            </c:strRef>
          </c:tx>
          <c:spPr>
            <a:ln w="38100" cap="rnd">
              <a:solidFill>
                <a:srgbClr val="BDBDBD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rgbClr val="BDBDBD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Gráficas!$C$1:$Q$1</c:f>
              <c:numCache>
                <c:formatCode>General</c:formatCode>
                <c:ptCount val="1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</c:numCache>
            </c:numRef>
          </c:cat>
          <c:val>
            <c:numRef>
              <c:f>Gráficas!$C$56:$Q$56</c:f>
              <c:numCache>
                <c:formatCode>0.00%</c:formatCode>
                <c:ptCount val="15"/>
                <c:pt idx="0">
                  <c:v>3.0469615101868183E-2</c:v>
                </c:pt>
                <c:pt idx="1">
                  <c:v>2.4911624249602853E-2</c:v>
                </c:pt>
                <c:pt idx="2">
                  <c:v>4.5312652775858941E-2</c:v>
                </c:pt>
                <c:pt idx="3">
                  <c:v>4.7657754272713473E-2</c:v>
                </c:pt>
                <c:pt idx="4">
                  <c:v>5.1096284425260333E-2</c:v>
                </c:pt>
                <c:pt idx="5" formatCode="General">
                  <c:v>#N/A</c:v>
                </c:pt>
                <c:pt idx="6" formatCode="General">
                  <c:v>#N/A</c:v>
                </c:pt>
                <c:pt idx="7" formatCode="General">
                  <c:v>#N/A</c:v>
                </c:pt>
                <c:pt idx="8" formatCode="General">
                  <c:v>#N/A</c:v>
                </c:pt>
                <c:pt idx="9" formatCode="General">
                  <c:v>#N/A</c:v>
                </c:pt>
                <c:pt idx="10" formatCode="General">
                  <c:v>#N/A</c:v>
                </c:pt>
                <c:pt idx="11" formatCode="General">
                  <c:v>#N/A</c:v>
                </c:pt>
                <c:pt idx="12" formatCode="General">
                  <c:v>#N/A</c:v>
                </c:pt>
                <c:pt idx="13" formatCode="General">
                  <c:v>#N/A</c:v>
                </c:pt>
                <c:pt idx="14" formatCode="General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9C6-4971-860C-CC76DBACC062}"/>
            </c:ext>
          </c:extLst>
        </c:ser>
        <c:ser>
          <c:idx val="3"/>
          <c:order val="3"/>
          <c:tx>
            <c:strRef>
              <c:f>Gráficas!$B$57</c:f>
              <c:strCache>
                <c:ptCount val="1"/>
                <c:pt idx="0">
                  <c:v>Margen Neto (P)</c:v>
                </c:pt>
              </c:strCache>
            </c:strRef>
          </c:tx>
          <c:spPr>
            <a:ln w="38100" cap="rnd">
              <a:solidFill>
                <a:srgbClr val="BDBDBD"/>
              </a:solidFill>
              <a:prstDash val="dash"/>
              <a:round/>
            </a:ln>
            <a:effectLst/>
          </c:spPr>
          <c:marker>
            <c:symbol val="none"/>
          </c:marker>
          <c:dLbls>
            <c:spPr>
              <a:solidFill>
                <a:srgbClr val="E9EDF4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Gráficas!$C$1:$Q$1</c:f>
              <c:numCache>
                <c:formatCode>General</c:formatCode>
                <c:ptCount val="1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</c:numCache>
            </c:numRef>
          </c:cat>
          <c:val>
            <c:numRef>
              <c:f>Gráficas!$C$57:$Q$57</c:f>
              <c:numCache>
                <c:formatCode>General</c:formatCode>
                <c:ptCount val="15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 formatCode="0.00%">
                  <c:v>5.1096284425260333E-2</c:v>
                </c:pt>
                <c:pt idx="5" formatCode="0.00%">
                  <c:v>3.6310763121648985E-2</c:v>
                </c:pt>
                <c:pt idx="6" formatCode="0.00%">
                  <c:v>2.7106689662109704E-2</c:v>
                </c:pt>
                <c:pt idx="7" formatCode="0.00%">
                  <c:v>4.0203180187093887E-2</c:v>
                </c:pt>
                <c:pt idx="8" formatCode="0.00%">
                  <c:v>4.3753823925152133E-2</c:v>
                </c:pt>
                <c:pt idx="9" formatCode="0.00%">
                  <c:v>5.2333085684740245E-2</c:v>
                </c:pt>
                <c:pt idx="10" formatCode="0.00%">
                  <c:v>5.43915668466863E-2</c:v>
                </c:pt>
                <c:pt idx="11" formatCode="0.00%">
                  <c:v>6.2467912634591706E-2</c:v>
                </c:pt>
                <c:pt idx="12" formatCode="0.00%">
                  <c:v>6.2600822953884985E-2</c:v>
                </c:pt>
                <c:pt idx="13" formatCode="0.00%">
                  <c:v>6.5109501909351469E-2</c:v>
                </c:pt>
                <c:pt idx="14" formatCode="0.00%">
                  <c:v>6.4926918655163285E-2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9C6-4971-860C-CC76DBACC0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9689392"/>
        <c:axId val="1219691952"/>
      </c:lineChart>
      <c:catAx>
        <c:axId val="121975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19753712"/>
        <c:crosses val="autoZero"/>
        <c:auto val="1"/>
        <c:lblAlgn val="ctr"/>
        <c:lblOffset val="100"/>
        <c:noMultiLvlLbl val="0"/>
      </c:catAx>
      <c:valAx>
        <c:axId val="12197537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_);_(@_)" sourceLinked="1"/>
        <c:majorTickMark val="none"/>
        <c:minorTickMark val="none"/>
        <c:tickLblPos val="nextTo"/>
        <c:crossAx val="1219753072"/>
        <c:crosses val="autoZero"/>
        <c:crossBetween val="between"/>
      </c:valAx>
      <c:valAx>
        <c:axId val="1219691952"/>
        <c:scaling>
          <c:orientation val="minMax"/>
          <c:max val="0.14000000000000001"/>
        </c:scaling>
        <c:delete val="0"/>
        <c:axPos val="r"/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19689392"/>
        <c:crosses val="max"/>
        <c:crossBetween val="between"/>
      </c:valAx>
      <c:catAx>
        <c:axId val="12196893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196919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Gráficas!$B$99</c:f>
              <c:strCache>
                <c:ptCount val="1"/>
                <c:pt idx="0">
                  <c:v>Cuentas por cobrar</c:v>
                </c:pt>
              </c:strCache>
            </c:strRef>
          </c:tx>
          <c:spPr>
            <a:solidFill>
              <a:srgbClr val="004B89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pattFill prst="narHorz">
                <a:fgClr>
                  <a:srgbClr val="004B89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7DD-A34F-89AA-26FFEF81F3D7}"/>
              </c:ext>
            </c:extLst>
          </c:dPt>
          <c:dPt>
            <c:idx val="6"/>
            <c:invertIfNegative val="0"/>
            <c:bubble3D val="0"/>
            <c:spPr>
              <a:pattFill prst="narHorz">
                <a:fgClr>
                  <a:srgbClr val="004B89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7DD-A34F-89AA-26FFEF81F3D7}"/>
              </c:ext>
            </c:extLst>
          </c:dPt>
          <c:dPt>
            <c:idx val="7"/>
            <c:invertIfNegative val="0"/>
            <c:bubble3D val="0"/>
            <c:spPr>
              <a:pattFill prst="narHorz">
                <a:fgClr>
                  <a:srgbClr val="004B89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7DD-A34F-89AA-26FFEF81F3D7}"/>
              </c:ext>
            </c:extLst>
          </c:dPt>
          <c:dPt>
            <c:idx val="8"/>
            <c:invertIfNegative val="0"/>
            <c:bubble3D val="0"/>
            <c:spPr>
              <a:pattFill prst="narHorz">
                <a:fgClr>
                  <a:srgbClr val="004B89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7DD-A34F-89AA-26FFEF81F3D7}"/>
              </c:ext>
            </c:extLst>
          </c:dPt>
          <c:dPt>
            <c:idx val="9"/>
            <c:invertIfNegative val="0"/>
            <c:bubble3D val="0"/>
            <c:spPr>
              <a:pattFill prst="narHorz">
                <a:fgClr>
                  <a:srgbClr val="004B89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7DD-A34F-89AA-26FFEF81F3D7}"/>
              </c:ext>
            </c:extLst>
          </c:dPt>
          <c:dPt>
            <c:idx val="10"/>
            <c:invertIfNegative val="0"/>
            <c:bubble3D val="0"/>
            <c:spPr>
              <a:pattFill prst="narHorz">
                <a:fgClr>
                  <a:srgbClr val="004B89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7DD-A34F-89AA-26FFEF81F3D7}"/>
              </c:ext>
            </c:extLst>
          </c:dPt>
          <c:dPt>
            <c:idx val="11"/>
            <c:invertIfNegative val="0"/>
            <c:bubble3D val="0"/>
            <c:spPr>
              <a:pattFill prst="narHorz">
                <a:fgClr>
                  <a:srgbClr val="004B89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7DD-A34F-89AA-26FFEF81F3D7}"/>
              </c:ext>
            </c:extLst>
          </c:dPt>
          <c:dPt>
            <c:idx val="12"/>
            <c:invertIfNegative val="0"/>
            <c:bubble3D val="0"/>
            <c:spPr>
              <a:pattFill prst="narHorz">
                <a:fgClr>
                  <a:srgbClr val="004B89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7DD-A34F-89AA-26FFEF81F3D7}"/>
              </c:ext>
            </c:extLst>
          </c:dPt>
          <c:dPt>
            <c:idx val="13"/>
            <c:invertIfNegative val="0"/>
            <c:bubble3D val="0"/>
            <c:spPr>
              <a:pattFill prst="narHorz">
                <a:fgClr>
                  <a:srgbClr val="004B89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87DD-A34F-89AA-26FFEF81F3D7}"/>
              </c:ext>
            </c:extLst>
          </c:dPt>
          <c:dPt>
            <c:idx val="14"/>
            <c:invertIfNegative val="0"/>
            <c:bubble3D val="0"/>
            <c:spPr>
              <a:pattFill prst="narHorz">
                <a:fgClr>
                  <a:srgbClr val="004B89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87DD-A34F-89AA-26FFEF81F3D7}"/>
              </c:ext>
            </c:extLst>
          </c:dPt>
          <c:cat>
            <c:numRef>
              <c:f>Gráficas!$C$1:$Q$1</c:f>
              <c:numCache>
                <c:formatCode>General</c:formatCode>
                <c:ptCount val="1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</c:numCache>
            </c:numRef>
          </c:cat>
          <c:val>
            <c:numRef>
              <c:f>Gráficas!$C$99:$Q$99</c:f>
              <c:numCache>
                <c:formatCode>_("$"* #,##0_);_("$"* \(#,##0\);_("$"* "-"_);_(@_)</c:formatCode>
                <c:ptCount val="15"/>
                <c:pt idx="0">
                  <c:v>122345288</c:v>
                </c:pt>
                <c:pt idx="1">
                  <c:v>109154744</c:v>
                </c:pt>
                <c:pt idx="2">
                  <c:v>106923580</c:v>
                </c:pt>
                <c:pt idx="3">
                  <c:v>110327512</c:v>
                </c:pt>
                <c:pt idx="4">
                  <c:v>138531015</c:v>
                </c:pt>
                <c:pt idx="5">
                  <c:v>97256140.122608066</c:v>
                </c:pt>
                <c:pt idx="6">
                  <c:v>137680591.72374231</c:v>
                </c:pt>
                <c:pt idx="7">
                  <c:v>156912315.29666686</c:v>
                </c:pt>
                <c:pt idx="8">
                  <c:v>163438744.59751439</c:v>
                </c:pt>
                <c:pt idx="9">
                  <c:v>176259129.4725129</c:v>
                </c:pt>
                <c:pt idx="10">
                  <c:v>189352828.64360702</c:v>
                </c:pt>
                <c:pt idx="11">
                  <c:v>214997637.53819403</c:v>
                </c:pt>
                <c:pt idx="12">
                  <c:v>223018295.83931583</c:v>
                </c:pt>
                <c:pt idx="13">
                  <c:v>239538553.45295316</c:v>
                </c:pt>
                <c:pt idx="14">
                  <c:v>257468029.04350293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87DD-A34F-89AA-26FFEF81F3D7}"/>
            </c:ext>
          </c:extLst>
        </c:ser>
        <c:ser>
          <c:idx val="1"/>
          <c:order val="1"/>
          <c:tx>
            <c:strRef>
              <c:f>Gráficas!$B$100</c:f>
              <c:strCache>
                <c:ptCount val="1"/>
                <c:pt idx="0">
                  <c:v>Inventarios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pattFill prst="narHorz">
                <a:fgClr>
                  <a:schemeClr val="bg1">
                    <a:lumMod val="75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87DD-A34F-89AA-26FFEF81F3D7}"/>
              </c:ext>
            </c:extLst>
          </c:dPt>
          <c:dPt>
            <c:idx val="6"/>
            <c:invertIfNegative val="0"/>
            <c:bubble3D val="0"/>
            <c:spPr>
              <a:pattFill prst="narHorz">
                <a:fgClr>
                  <a:schemeClr val="bg1">
                    <a:lumMod val="75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87DD-A34F-89AA-26FFEF81F3D7}"/>
              </c:ext>
            </c:extLst>
          </c:dPt>
          <c:dPt>
            <c:idx val="7"/>
            <c:invertIfNegative val="0"/>
            <c:bubble3D val="0"/>
            <c:spPr>
              <a:pattFill prst="narHorz">
                <a:fgClr>
                  <a:schemeClr val="bg1">
                    <a:lumMod val="75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87DD-A34F-89AA-26FFEF81F3D7}"/>
              </c:ext>
            </c:extLst>
          </c:dPt>
          <c:dPt>
            <c:idx val="8"/>
            <c:invertIfNegative val="0"/>
            <c:bubble3D val="0"/>
            <c:spPr>
              <a:pattFill prst="narHorz">
                <a:fgClr>
                  <a:schemeClr val="bg1">
                    <a:lumMod val="75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87DD-A34F-89AA-26FFEF81F3D7}"/>
              </c:ext>
            </c:extLst>
          </c:dPt>
          <c:dPt>
            <c:idx val="9"/>
            <c:invertIfNegative val="0"/>
            <c:bubble3D val="0"/>
            <c:spPr>
              <a:pattFill prst="narHorz">
                <a:fgClr>
                  <a:schemeClr val="bg1">
                    <a:lumMod val="75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E-87DD-A34F-89AA-26FFEF81F3D7}"/>
              </c:ext>
            </c:extLst>
          </c:dPt>
          <c:dPt>
            <c:idx val="10"/>
            <c:invertIfNegative val="0"/>
            <c:bubble3D val="0"/>
            <c:spPr>
              <a:pattFill prst="narHorz">
                <a:fgClr>
                  <a:schemeClr val="bg1">
                    <a:lumMod val="75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0-87DD-A34F-89AA-26FFEF81F3D7}"/>
              </c:ext>
            </c:extLst>
          </c:dPt>
          <c:dPt>
            <c:idx val="11"/>
            <c:invertIfNegative val="0"/>
            <c:bubble3D val="0"/>
            <c:spPr>
              <a:pattFill prst="narHorz">
                <a:fgClr>
                  <a:schemeClr val="bg1">
                    <a:lumMod val="75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2-87DD-A34F-89AA-26FFEF81F3D7}"/>
              </c:ext>
            </c:extLst>
          </c:dPt>
          <c:dPt>
            <c:idx val="12"/>
            <c:invertIfNegative val="0"/>
            <c:bubble3D val="0"/>
            <c:spPr>
              <a:pattFill prst="narHorz">
                <a:fgClr>
                  <a:schemeClr val="bg1">
                    <a:lumMod val="75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4-87DD-A34F-89AA-26FFEF81F3D7}"/>
              </c:ext>
            </c:extLst>
          </c:dPt>
          <c:dPt>
            <c:idx val="13"/>
            <c:invertIfNegative val="0"/>
            <c:bubble3D val="0"/>
            <c:spPr>
              <a:pattFill prst="narHorz">
                <a:fgClr>
                  <a:schemeClr val="bg1">
                    <a:lumMod val="75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6-87DD-A34F-89AA-26FFEF81F3D7}"/>
              </c:ext>
            </c:extLst>
          </c:dPt>
          <c:dPt>
            <c:idx val="14"/>
            <c:invertIfNegative val="0"/>
            <c:bubble3D val="0"/>
            <c:spPr>
              <a:pattFill prst="narHorz">
                <a:fgClr>
                  <a:schemeClr val="bg1">
                    <a:lumMod val="75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8-87DD-A34F-89AA-26FFEF81F3D7}"/>
              </c:ext>
            </c:extLst>
          </c:dPt>
          <c:cat>
            <c:numRef>
              <c:f>Gráficas!$C$1:$Q$1</c:f>
              <c:numCache>
                <c:formatCode>General</c:formatCode>
                <c:ptCount val="1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</c:numCache>
            </c:numRef>
          </c:cat>
          <c:val>
            <c:numRef>
              <c:f>Gráficas!$C$100:$Q$100</c:f>
              <c:numCache>
                <c:formatCode>_("$"* #,##0_);_("$"* \(#,##0\);_("$"* "-"_);_(@_)</c:formatCode>
                <c:ptCount val="15"/>
                <c:pt idx="0">
                  <c:v>60289487</c:v>
                </c:pt>
                <c:pt idx="1">
                  <c:v>92572139</c:v>
                </c:pt>
                <c:pt idx="2">
                  <c:v>90696017</c:v>
                </c:pt>
                <c:pt idx="3">
                  <c:v>87310225</c:v>
                </c:pt>
                <c:pt idx="4">
                  <c:v>110883423</c:v>
                </c:pt>
                <c:pt idx="5">
                  <c:v>73410019.190087467</c:v>
                </c:pt>
                <c:pt idx="6">
                  <c:v>84332378.825471386</c:v>
                </c:pt>
                <c:pt idx="7">
                  <c:v>94453247.320296749</c:v>
                </c:pt>
                <c:pt idx="8">
                  <c:v>97139365.054855734</c:v>
                </c:pt>
                <c:pt idx="9">
                  <c:v>102809851.58612144</c:v>
                </c:pt>
                <c:pt idx="10">
                  <c:v>110299241.93785018</c:v>
                </c:pt>
                <c:pt idx="11">
                  <c:v>123365289.88550505</c:v>
                </c:pt>
                <c:pt idx="12">
                  <c:v>127118419.85391538</c:v>
                </c:pt>
                <c:pt idx="13">
                  <c:v>135323085.31755015</c:v>
                </c:pt>
                <c:pt idx="14">
                  <c:v>145690029.408301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9-87DD-A34F-89AA-26FFEF81F3D7}"/>
            </c:ext>
          </c:extLst>
        </c:ser>
        <c:ser>
          <c:idx val="2"/>
          <c:order val="2"/>
          <c:tx>
            <c:strRef>
              <c:f>Gráficas!$B$101</c:f>
              <c:strCache>
                <c:ptCount val="1"/>
                <c:pt idx="0">
                  <c:v>Propiedad, Planta y Equipo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pattFill prst="narHorz">
                <a:fgClr>
                  <a:srgbClr val="FFC00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B-87DD-A34F-89AA-26FFEF81F3D7}"/>
              </c:ext>
            </c:extLst>
          </c:dPt>
          <c:dPt>
            <c:idx val="6"/>
            <c:invertIfNegative val="0"/>
            <c:bubble3D val="0"/>
            <c:spPr>
              <a:pattFill prst="narHorz">
                <a:fgClr>
                  <a:srgbClr val="FFC00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D-87DD-A34F-89AA-26FFEF81F3D7}"/>
              </c:ext>
            </c:extLst>
          </c:dPt>
          <c:dPt>
            <c:idx val="7"/>
            <c:invertIfNegative val="0"/>
            <c:bubble3D val="0"/>
            <c:spPr>
              <a:pattFill prst="narHorz">
                <a:fgClr>
                  <a:srgbClr val="FFC00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F-87DD-A34F-89AA-26FFEF81F3D7}"/>
              </c:ext>
            </c:extLst>
          </c:dPt>
          <c:dPt>
            <c:idx val="8"/>
            <c:invertIfNegative val="0"/>
            <c:bubble3D val="0"/>
            <c:spPr>
              <a:pattFill prst="narHorz">
                <a:fgClr>
                  <a:srgbClr val="FFC00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1-87DD-A34F-89AA-26FFEF81F3D7}"/>
              </c:ext>
            </c:extLst>
          </c:dPt>
          <c:dPt>
            <c:idx val="9"/>
            <c:invertIfNegative val="0"/>
            <c:bubble3D val="0"/>
            <c:spPr>
              <a:pattFill prst="narHorz">
                <a:fgClr>
                  <a:srgbClr val="FFC00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3-87DD-A34F-89AA-26FFEF81F3D7}"/>
              </c:ext>
            </c:extLst>
          </c:dPt>
          <c:dPt>
            <c:idx val="10"/>
            <c:invertIfNegative val="0"/>
            <c:bubble3D val="0"/>
            <c:spPr>
              <a:pattFill prst="narHorz">
                <a:fgClr>
                  <a:srgbClr val="FFC00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5-87DD-A34F-89AA-26FFEF81F3D7}"/>
              </c:ext>
            </c:extLst>
          </c:dPt>
          <c:dPt>
            <c:idx val="11"/>
            <c:invertIfNegative val="0"/>
            <c:bubble3D val="0"/>
            <c:spPr>
              <a:pattFill prst="narHorz">
                <a:fgClr>
                  <a:srgbClr val="FFC00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7-87DD-A34F-89AA-26FFEF81F3D7}"/>
              </c:ext>
            </c:extLst>
          </c:dPt>
          <c:dPt>
            <c:idx val="12"/>
            <c:invertIfNegative val="0"/>
            <c:bubble3D val="0"/>
            <c:spPr>
              <a:pattFill prst="narHorz">
                <a:fgClr>
                  <a:srgbClr val="FFC00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9-87DD-A34F-89AA-26FFEF81F3D7}"/>
              </c:ext>
            </c:extLst>
          </c:dPt>
          <c:dPt>
            <c:idx val="13"/>
            <c:invertIfNegative val="0"/>
            <c:bubble3D val="0"/>
            <c:spPr>
              <a:pattFill prst="narHorz">
                <a:fgClr>
                  <a:srgbClr val="FFC00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B-87DD-A34F-89AA-26FFEF81F3D7}"/>
              </c:ext>
            </c:extLst>
          </c:dPt>
          <c:dPt>
            <c:idx val="14"/>
            <c:invertIfNegative val="0"/>
            <c:bubble3D val="0"/>
            <c:spPr>
              <a:pattFill prst="narHorz">
                <a:fgClr>
                  <a:srgbClr val="FFC00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D-87DD-A34F-89AA-26FFEF81F3D7}"/>
              </c:ext>
            </c:extLst>
          </c:dPt>
          <c:cat>
            <c:numRef>
              <c:f>Gráficas!$C$1:$Q$1</c:f>
              <c:numCache>
                <c:formatCode>General</c:formatCode>
                <c:ptCount val="1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</c:numCache>
            </c:numRef>
          </c:cat>
          <c:val>
            <c:numRef>
              <c:f>Gráficas!$C$101:$Q$101</c:f>
              <c:numCache>
                <c:formatCode>_("$"* #,##0_);_("$"* \(#,##0\);_("$"* "-"_);_(@_)</c:formatCode>
                <c:ptCount val="15"/>
                <c:pt idx="0">
                  <c:v>102234396</c:v>
                </c:pt>
                <c:pt idx="1">
                  <c:v>256749655</c:v>
                </c:pt>
                <c:pt idx="2">
                  <c:v>252069371</c:v>
                </c:pt>
                <c:pt idx="3">
                  <c:v>249073265</c:v>
                </c:pt>
                <c:pt idx="4">
                  <c:v>173987842</c:v>
                </c:pt>
                <c:pt idx="5">
                  <c:v>174071819.59729558</c:v>
                </c:pt>
                <c:pt idx="6">
                  <c:v>175906783.40529051</c:v>
                </c:pt>
                <c:pt idx="7">
                  <c:v>178099800.86590803</c:v>
                </c:pt>
                <c:pt idx="8">
                  <c:v>179823924.55557385</c:v>
                </c:pt>
                <c:pt idx="9">
                  <c:v>181380262.1914714</c:v>
                </c:pt>
                <c:pt idx="10">
                  <c:v>187488248.93655244</c:v>
                </c:pt>
                <c:pt idx="11">
                  <c:v>194009856.93629304</c:v>
                </c:pt>
                <c:pt idx="12">
                  <c:v>199812508.45985314</c:v>
                </c:pt>
                <c:pt idx="13">
                  <c:v>205340543.91599447</c:v>
                </c:pt>
                <c:pt idx="14">
                  <c:v>210579230.16065964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E-87DD-A34F-89AA-26FFEF81F3D7}"/>
            </c:ext>
          </c:extLst>
        </c:ser>
        <c:ser>
          <c:idx val="3"/>
          <c:order val="3"/>
          <c:tx>
            <c:strRef>
              <c:f>Gráficas!$B$102</c:f>
              <c:strCache>
                <c:ptCount val="1"/>
                <c:pt idx="0">
                  <c:v>Propiedad, Planta y Equipo de inversión</c:v>
                </c:pt>
              </c:strCache>
            </c:strRef>
          </c:tx>
          <c:spPr>
            <a:solidFill>
              <a:srgbClr val="B0D0E6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pattFill prst="narHorz">
                <a:fgClr>
                  <a:srgbClr val="B0D0E6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0-87DD-A34F-89AA-26FFEF81F3D7}"/>
              </c:ext>
            </c:extLst>
          </c:dPt>
          <c:dPt>
            <c:idx val="6"/>
            <c:invertIfNegative val="0"/>
            <c:bubble3D val="0"/>
            <c:spPr>
              <a:pattFill prst="narHorz">
                <a:fgClr>
                  <a:srgbClr val="B0D0E6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2-87DD-A34F-89AA-26FFEF81F3D7}"/>
              </c:ext>
            </c:extLst>
          </c:dPt>
          <c:dPt>
            <c:idx val="7"/>
            <c:invertIfNegative val="0"/>
            <c:bubble3D val="0"/>
            <c:spPr>
              <a:pattFill prst="narHorz">
                <a:fgClr>
                  <a:srgbClr val="B0D0E6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4-87DD-A34F-89AA-26FFEF81F3D7}"/>
              </c:ext>
            </c:extLst>
          </c:dPt>
          <c:dPt>
            <c:idx val="8"/>
            <c:invertIfNegative val="0"/>
            <c:bubble3D val="0"/>
            <c:spPr>
              <a:pattFill prst="narHorz">
                <a:fgClr>
                  <a:srgbClr val="B0D0E6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6-87DD-A34F-89AA-26FFEF81F3D7}"/>
              </c:ext>
            </c:extLst>
          </c:dPt>
          <c:dPt>
            <c:idx val="9"/>
            <c:invertIfNegative val="0"/>
            <c:bubble3D val="0"/>
            <c:spPr>
              <a:pattFill prst="narHorz">
                <a:fgClr>
                  <a:srgbClr val="B0D0E6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8-87DD-A34F-89AA-26FFEF81F3D7}"/>
              </c:ext>
            </c:extLst>
          </c:dPt>
          <c:dPt>
            <c:idx val="10"/>
            <c:invertIfNegative val="0"/>
            <c:bubble3D val="0"/>
            <c:spPr>
              <a:pattFill prst="narHorz">
                <a:fgClr>
                  <a:srgbClr val="B0D0E6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A-87DD-A34F-89AA-26FFEF81F3D7}"/>
              </c:ext>
            </c:extLst>
          </c:dPt>
          <c:dPt>
            <c:idx val="11"/>
            <c:invertIfNegative val="0"/>
            <c:bubble3D val="0"/>
            <c:spPr>
              <a:pattFill prst="narHorz">
                <a:fgClr>
                  <a:srgbClr val="B0D0E6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C-87DD-A34F-89AA-26FFEF81F3D7}"/>
              </c:ext>
            </c:extLst>
          </c:dPt>
          <c:dPt>
            <c:idx val="12"/>
            <c:invertIfNegative val="0"/>
            <c:bubble3D val="0"/>
            <c:spPr>
              <a:pattFill prst="narHorz">
                <a:fgClr>
                  <a:srgbClr val="B0D0E6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E-87DD-A34F-89AA-26FFEF81F3D7}"/>
              </c:ext>
            </c:extLst>
          </c:dPt>
          <c:dPt>
            <c:idx val="13"/>
            <c:invertIfNegative val="0"/>
            <c:bubble3D val="0"/>
            <c:spPr>
              <a:pattFill prst="narHorz">
                <a:fgClr>
                  <a:srgbClr val="B0D0E6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0-87DD-A34F-89AA-26FFEF81F3D7}"/>
              </c:ext>
            </c:extLst>
          </c:dPt>
          <c:dPt>
            <c:idx val="14"/>
            <c:invertIfNegative val="0"/>
            <c:bubble3D val="0"/>
            <c:spPr>
              <a:pattFill prst="narHorz">
                <a:fgClr>
                  <a:srgbClr val="B0D0E6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2-87DD-A34F-89AA-26FFEF81F3D7}"/>
              </c:ext>
            </c:extLst>
          </c:dPt>
          <c:cat>
            <c:numRef>
              <c:f>Gráficas!$C$1:$Q$1</c:f>
              <c:numCache>
                <c:formatCode>General</c:formatCode>
                <c:ptCount val="1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</c:numCache>
            </c:numRef>
          </c:cat>
          <c:val>
            <c:numRef>
              <c:f>Gráficas!$C$102:$Q$102</c:f>
              <c:numCache>
                <c:formatCode>_("$"* #,##0_);_("$"* \(#,##0\);_("$"* "-"_);_(@_)</c:formatCode>
                <c:ptCount val="15"/>
                <c:pt idx="0">
                  <c:v>50870127</c:v>
                </c:pt>
                <c:pt idx="1">
                  <c:v>22911060</c:v>
                </c:pt>
                <c:pt idx="2">
                  <c:v>22415460</c:v>
                </c:pt>
                <c:pt idx="3">
                  <c:v>27470673</c:v>
                </c:pt>
                <c:pt idx="4">
                  <c:v>100007897</c:v>
                </c:pt>
                <c:pt idx="5">
                  <c:v>100007897</c:v>
                </c:pt>
                <c:pt idx="6">
                  <c:v>100007897</c:v>
                </c:pt>
                <c:pt idx="7">
                  <c:v>100007897</c:v>
                </c:pt>
                <c:pt idx="8">
                  <c:v>100007897</c:v>
                </c:pt>
                <c:pt idx="9">
                  <c:v>100007897</c:v>
                </c:pt>
                <c:pt idx="10">
                  <c:v>100007897</c:v>
                </c:pt>
                <c:pt idx="11">
                  <c:v>100007897</c:v>
                </c:pt>
                <c:pt idx="12">
                  <c:v>100007897</c:v>
                </c:pt>
                <c:pt idx="13">
                  <c:v>100007897</c:v>
                </c:pt>
                <c:pt idx="14">
                  <c:v>100007897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3-87DD-A34F-89AA-26FFEF81F3D7}"/>
            </c:ext>
          </c:extLst>
        </c:ser>
        <c:ser>
          <c:idx val="4"/>
          <c:order val="4"/>
          <c:tx>
            <c:strRef>
              <c:f>Gráficas!$B$103</c:f>
              <c:strCache>
                <c:ptCount val="1"/>
                <c:pt idx="0">
                  <c:v>Otros activos corrientes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pattFill prst="narHorz">
                <a:fgClr>
                  <a:srgbClr val="00206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5-87DD-A34F-89AA-26FFEF81F3D7}"/>
              </c:ext>
            </c:extLst>
          </c:dPt>
          <c:dPt>
            <c:idx val="6"/>
            <c:invertIfNegative val="0"/>
            <c:bubble3D val="0"/>
            <c:spPr>
              <a:pattFill prst="narHorz">
                <a:fgClr>
                  <a:srgbClr val="00206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7-87DD-A34F-89AA-26FFEF81F3D7}"/>
              </c:ext>
            </c:extLst>
          </c:dPt>
          <c:dPt>
            <c:idx val="7"/>
            <c:invertIfNegative val="0"/>
            <c:bubble3D val="0"/>
            <c:spPr>
              <a:pattFill prst="narHorz">
                <a:fgClr>
                  <a:srgbClr val="00206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9-87DD-A34F-89AA-26FFEF81F3D7}"/>
              </c:ext>
            </c:extLst>
          </c:dPt>
          <c:dPt>
            <c:idx val="8"/>
            <c:invertIfNegative val="0"/>
            <c:bubble3D val="0"/>
            <c:spPr>
              <a:pattFill prst="narHorz">
                <a:fgClr>
                  <a:srgbClr val="00206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B-87DD-A34F-89AA-26FFEF81F3D7}"/>
              </c:ext>
            </c:extLst>
          </c:dPt>
          <c:dPt>
            <c:idx val="9"/>
            <c:invertIfNegative val="0"/>
            <c:bubble3D val="0"/>
            <c:spPr>
              <a:pattFill prst="narHorz">
                <a:fgClr>
                  <a:srgbClr val="00206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D-87DD-A34F-89AA-26FFEF81F3D7}"/>
              </c:ext>
            </c:extLst>
          </c:dPt>
          <c:dPt>
            <c:idx val="10"/>
            <c:invertIfNegative val="0"/>
            <c:bubble3D val="0"/>
            <c:spPr>
              <a:pattFill prst="narHorz">
                <a:fgClr>
                  <a:srgbClr val="00206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F-87DD-A34F-89AA-26FFEF81F3D7}"/>
              </c:ext>
            </c:extLst>
          </c:dPt>
          <c:dPt>
            <c:idx val="11"/>
            <c:invertIfNegative val="0"/>
            <c:bubble3D val="0"/>
            <c:spPr>
              <a:pattFill prst="narHorz">
                <a:fgClr>
                  <a:srgbClr val="00206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1-87DD-A34F-89AA-26FFEF81F3D7}"/>
              </c:ext>
            </c:extLst>
          </c:dPt>
          <c:dPt>
            <c:idx val="12"/>
            <c:invertIfNegative val="0"/>
            <c:bubble3D val="0"/>
            <c:spPr>
              <a:pattFill prst="narHorz">
                <a:fgClr>
                  <a:srgbClr val="00206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3-87DD-A34F-89AA-26FFEF81F3D7}"/>
              </c:ext>
            </c:extLst>
          </c:dPt>
          <c:dPt>
            <c:idx val="13"/>
            <c:invertIfNegative val="0"/>
            <c:bubble3D val="0"/>
            <c:spPr>
              <a:pattFill prst="narHorz">
                <a:fgClr>
                  <a:srgbClr val="00206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5-87DD-A34F-89AA-26FFEF81F3D7}"/>
              </c:ext>
            </c:extLst>
          </c:dPt>
          <c:dPt>
            <c:idx val="14"/>
            <c:invertIfNegative val="0"/>
            <c:bubble3D val="0"/>
            <c:spPr>
              <a:pattFill prst="narHorz">
                <a:fgClr>
                  <a:srgbClr val="00206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7-87DD-A34F-89AA-26FFEF81F3D7}"/>
              </c:ext>
            </c:extLst>
          </c:dPt>
          <c:cat>
            <c:numRef>
              <c:f>Gráficas!$C$1:$Q$1</c:f>
              <c:numCache>
                <c:formatCode>General</c:formatCode>
                <c:ptCount val="1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</c:numCache>
            </c:numRef>
          </c:cat>
          <c:val>
            <c:numRef>
              <c:f>Gráficas!$C$103:$Q$103</c:f>
              <c:numCache>
                <c:formatCode>_("$"* #,##0_);_("$"* \(#,##0\);_("$"* "-"_);_(@_)</c:formatCode>
                <c:ptCount val="15"/>
                <c:pt idx="0">
                  <c:v>10119712</c:v>
                </c:pt>
                <c:pt idx="1">
                  <c:v>10568409</c:v>
                </c:pt>
                <c:pt idx="2">
                  <c:v>16232253</c:v>
                </c:pt>
                <c:pt idx="3">
                  <c:v>6758691</c:v>
                </c:pt>
                <c:pt idx="4">
                  <c:v>5443732</c:v>
                </c:pt>
                <c:pt idx="5">
                  <c:v>55381551.332245678</c:v>
                </c:pt>
                <c:pt idx="6">
                  <c:v>27506709.184547663</c:v>
                </c:pt>
                <c:pt idx="7">
                  <c:v>22732264.47680366</c:v>
                </c:pt>
                <c:pt idx="8">
                  <c:v>39793645.869424254</c:v>
                </c:pt>
                <c:pt idx="9">
                  <c:v>43555894.745896697</c:v>
                </c:pt>
                <c:pt idx="10">
                  <c:v>42886293.803944528</c:v>
                </c:pt>
                <c:pt idx="11">
                  <c:v>34068120.784599304</c:v>
                </c:pt>
                <c:pt idx="12">
                  <c:v>47941788.644964278</c:v>
                </c:pt>
                <c:pt idx="13">
                  <c:v>53913874.583732426</c:v>
                </c:pt>
                <c:pt idx="14">
                  <c:v>59570807.014704287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68-87DD-A34F-89AA-26FFEF81F3D7}"/>
            </c:ext>
          </c:extLst>
        </c:ser>
        <c:ser>
          <c:idx val="5"/>
          <c:order val="5"/>
          <c:tx>
            <c:strRef>
              <c:f>Gráficas!$B$104</c:f>
              <c:strCache>
                <c:ptCount val="1"/>
                <c:pt idx="0">
                  <c:v>Otros activos no corrientes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pattFill prst="narHorz">
                <a:fgClr>
                  <a:schemeClr val="accent1">
                    <a:lumMod val="20000"/>
                    <a:lumOff val="80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A-87DD-A34F-89AA-26FFEF81F3D7}"/>
              </c:ext>
            </c:extLst>
          </c:dPt>
          <c:dPt>
            <c:idx val="6"/>
            <c:invertIfNegative val="0"/>
            <c:bubble3D val="0"/>
            <c:spPr>
              <a:pattFill prst="narHorz">
                <a:fgClr>
                  <a:schemeClr val="accent1">
                    <a:lumMod val="20000"/>
                    <a:lumOff val="80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C-87DD-A34F-89AA-26FFEF81F3D7}"/>
              </c:ext>
            </c:extLst>
          </c:dPt>
          <c:dPt>
            <c:idx val="7"/>
            <c:invertIfNegative val="0"/>
            <c:bubble3D val="0"/>
            <c:spPr>
              <a:pattFill prst="narHorz">
                <a:fgClr>
                  <a:schemeClr val="accent1">
                    <a:lumMod val="20000"/>
                    <a:lumOff val="80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E-87DD-A34F-89AA-26FFEF81F3D7}"/>
              </c:ext>
            </c:extLst>
          </c:dPt>
          <c:dPt>
            <c:idx val="8"/>
            <c:invertIfNegative val="0"/>
            <c:bubble3D val="0"/>
            <c:spPr>
              <a:pattFill prst="narHorz">
                <a:fgClr>
                  <a:schemeClr val="accent1">
                    <a:lumMod val="20000"/>
                    <a:lumOff val="80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0-87DD-A34F-89AA-26FFEF81F3D7}"/>
              </c:ext>
            </c:extLst>
          </c:dPt>
          <c:dPt>
            <c:idx val="9"/>
            <c:invertIfNegative val="0"/>
            <c:bubble3D val="0"/>
            <c:spPr>
              <a:pattFill prst="narHorz">
                <a:fgClr>
                  <a:schemeClr val="accent1">
                    <a:lumMod val="20000"/>
                    <a:lumOff val="80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2-87DD-A34F-89AA-26FFEF81F3D7}"/>
              </c:ext>
            </c:extLst>
          </c:dPt>
          <c:dPt>
            <c:idx val="10"/>
            <c:invertIfNegative val="0"/>
            <c:bubble3D val="0"/>
            <c:spPr>
              <a:pattFill prst="narHorz">
                <a:fgClr>
                  <a:schemeClr val="accent1">
                    <a:lumMod val="20000"/>
                    <a:lumOff val="80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4-87DD-A34F-89AA-26FFEF81F3D7}"/>
              </c:ext>
            </c:extLst>
          </c:dPt>
          <c:dPt>
            <c:idx val="11"/>
            <c:invertIfNegative val="0"/>
            <c:bubble3D val="0"/>
            <c:spPr>
              <a:pattFill prst="narHorz">
                <a:fgClr>
                  <a:schemeClr val="accent1">
                    <a:lumMod val="20000"/>
                    <a:lumOff val="80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6-87DD-A34F-89AA-26FFEF81F3D7}"/>
              </c:ext>
            </c:extLst>
          </c:dPt>
          <c:dPt>
            <c:idx val="12"/>
            <c:invertIfNegative val="0"/>
            <c:bubble3D val="0"/>
            <c:spPr>
              <a:pattFill prst="narHorz">
                <a:fgClr>
                  <a:schemeClr val="accent1">
                    <a:lumMod val="20000"/>
                    <a:lumOff val="80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8-87DD-A34F-89AA-26FFEF81F3D7}"/>
              </c:ext>
            </c:extLst>
          </c:dPt>
          <c:dPt>
            <c:idx val="13"/>
            <c:invertIfNegative val="0"/>
            <c:bubble3D val="0"/>
            <c:spPr>
              <a:pattFill prst="narHorz">
                <a:fgClr>
                  <a:schemeClr val="accent1">
                    <a:lumMod val="20000"/>
                    <a:lumOff val="80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A-87DD-A34F-89AA-26FFEF81F3D7}"/>
              </c:ext>
            </c:extLst>
          </c:dPt>
          <c:dPt>
            <c:idx val="14"/>
            <c:invertIfNegative val="0"/>
            <c:bubble3D val="0"/>
            <c:spPr>
              <a:pattFill prst="narHorz">
                <a:fgClr>
                  <a:schemeClr val="accent1">
                    <a:lumMod val="20000"/>
                    <a:lumOff val="80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C-87DD-A34F-89AA-26FFEF81F3D7}"/>
              </c:ext>
            </c:extLst>
          </c:dPt>
          <c:cat>
            <c:numRef>
              <c:f>Gráficas!$C$1:$Q$1</c:f>
              <c:numCache>
                <c:formatCode>General</c:formatCode>
                <c:ptCount val="1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</c:numCache>
            </c:numRef>
          </c:cat>
          <c:val>
            <c:numRef>
              <c:f>Gráficas!$C$104:$Q$104</c:f>
              <c:numCache>
                <c:formatCode>_("$"* #,##0_);_("$"* \(#,##0\);_("$"* "-"_);_(@_)</c:formatCode>
                <c:ptCount val="15"/>
                <c:pt idx="0">
                  <c:v>56367783</c:v>
                </c:pt>
                <c:pt idx="1">
                  <c:v>10202741</c:v>
                </c:pt>
                <c:pt idx="2">
                  <c:v>12142679</c:v>
                </c:pt>
                <c:pt idx="3">
                  <c:v>14739785</c:v>
                </c:pt>
                <c:pt idx="4">
                  <c:v>21203772</c:v>
                </c:pt>
                <c:pt idx="5">
                  <c:v>21203772</c:v>
                </c:pt>
                <c:pt idx="6">
                  <c:v>21203772</c:v>
                </c:pt>
                <c:pt idx="7">
                  <c:v>21203772</c:v>
                </c:pt>
                <c:pt idx="8">
                  <c:v>21203772</c:v>
                </c:pt>
                <c:pt idx="9">
                  <c:v>21203772</c:v>
                </c:pt>
                <c:pt idx="10">
                  <c:v>21203772</c:v>
                </c:pt>
                <c:pt idx="11">
                  <c:v>21203772</c:v>
                </c:pt>
                <c:pt idx="12">
                  <c:v>21203772</c:v>
                </c:pt>
                <c:pt idx="13">
                  <c:v>21203772</c:v>
                </c:pt>
                <c:pt idx="14">
                  <c:v>21203772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7D-87DD-A34F-89AA-26FFEF81F3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3"/>
        <c:overlap val="100"/>
        <c:axId val="1695911120"/>
        <c:axId val="1695772768"/>
      </c:barChart>
      <c:catAx>
        <c:axId val="1695911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95772768"/>
        <c:crosses val="autoZero"/>
        <c:auto val="1"/>
        <c:lblAlgn val="ctr"/>
        <c:lblOffset val="100"/>
        <c:noMultiLvlLbl val="0"/>
      </c:catAx>
      <c:valAx>
        <c:axId val="1695772768"/>
        <c:scaling>
          <c:orientation val="minMax"/>
          <c:max val="800000000"/>
        </c:scaling>
        <c:delete val="0"/>
        <c:axPos val="l"/>
        <c:numFmt formatCode="_(&quot;$&quot;* #,##0_);_(&quot;$&quot;* \(#,##0\);_(&quot;$&quot;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95911120"/>
        <c:crosses val="autoZero"/>
        <c:crossBetween val="between"/>
        <c:dispUnits>
          <c:builtInUnit val="millions"/>
          <c:dispUnitsLbl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/>
                    <a:t>Miles de Milliones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7114933492035461E-2"/>
          <c:y val="0.82800467845551373"/>
          <c:w val="0.93334772901287122"/>
          <c:h val="0.154793125532912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es-C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Gráficas!$B$119</c:f>
              <c:strCache>
                <c:ptCount val="1"/>
                <c:pt idx="0">
                  <c:v>Proveedores</c:v>
                </c:pt>
              </c:strCache>
            </c:strRef>
          </c:tx>
          <c:spPr>
            <a:pattFill prst="narHorz">
              <a:fgClr>
                <a:schemeClr val="accent5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FAB-CB40-A807-5C68201730A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FAB-CB40-A807-5C68201730A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FAB-CB40-A807-5C68201730A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FAB-CB40-A807-5C68201730A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FAB-CB40-A807-5C68201730A8}"/>
              </c:ext>
            </c:extLst>
          </c:dPt>
          <c:cat>
            <c:numRef>
              <c:f>Gráficas!$C$1:$Q$1</c:f>
              <c:numCache>
                <c:formatCode>General</c:formatCode>
                <c:ptCount val="1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</c:numCache>
            </c:numRef>
          </c:cat>
          <c:val>
            <c:numRef>
              <c:f>Gráficas!$C$119:$Q$119</c:f>
              <c:numCache>
                <c:formatCode>_([$$-409]* #,##0_);_([$$-409]* \(#,##0\);_([$$-409]* "-"??_);_(@_)</c:formatCode>
                <c:ptCount val="15"/>
                <c:pt idx="0">
                  <c:v>15232220</c:v>
                </c:pt>
                <c:pt idx="1">
                  <c:v>52266756</c:v>
                </c:pt>
                <c:pt idx="2">
                  <c:v>28731274</c:v>
                </c:pt>
                <c:pt idx="3">
                  <c:v>23893203</c:v>
                </c:pt>
                <c:pt idx="4">
                  <c:v>38232043</c:v>
                </c:pt>
                <c:pt idx="5">
                  <c:v>37007925.057443038</c:v>
                </c:pt>
                <c:pt idx="6">
                  <c:v>40919407.920911439</c:v>
                </c:pt>
                <c:pt idx="7">
                  <c:v>45827039.196461745</c:v>
                </c:pt>
                <c:pt idx="8">
                  <c:v>47076004.054308318</c:v>
                </c:pt>
                <c:pt idx="9">
                  <c:v>49781882.18946106</c:v>
                </c:pt>
                <c:pt idx="10">
                  <c:v>53773525.065488808</c:v>
                </c:pt>
                <c:pt idx="11">
                  <c:v>60102920.07406114</c:v>
                </c:pt>
                <c:pt idx="12">
                  <c:v>61849467.631274365</c:v>
                </c:pt>
                <c:pt idx="13">
                  <c:v>65778485.137555286</c:v>
                </c:pt>
                <c:pt idx="14">
                  <c:v>70762559.136541292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FAB-CB40-A807-5C68201730A8}"/>
            </c:ext>
          </c:extLst>
        </c:ser>
        <c:ser>
          <c:idx val="1"/>
          <c:order val="1"/>
          <c:tx>
            <c:strRef>
              <c:f>Gráficas!$B$120</c:f>
              <c:strCache>
                <c:ptCount val="1"/>
                <c:pt idx="0">
                  <c:v>Cuentas por pagar</c:v>
                </c:pt>
              </c:strCache>
            </c:strRef>
          </c:tx>
          <c:spPr>
            <a:pattFill prst="narHorz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4FAB-CB40-A807-5C68201730A8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4FAB-CB40-A807-5C68201730A8}"/>
              </c:ext>
            </c:extLst>
          </c:dPt>
          <c:dPt>
            <c:idx val="2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4FAB-CB40-A807-5C68201730A8}"/>
              </c:ext>
            </c:extLst>
          </c:dPt>
          <c:dPt>
            <c:idx val="3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4FAB-CB40-A807-5C68201730A8}"/>
              </c:ext>
            </c:extLst>
          </c:dPt>
          <c:dPt>
            <c:idx val="4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4FAB-CB40-A807-5C68201730A8}"/>
              </c:ext>
            </c:extLst>
          </c:dPt>
          <c:cat>
            <c:numRef>
              <c:f>Gráficas!$C$1:$Q$1</c:f>
              <c:numCache>
                <c:formatCode>General</c:formatCode>
                <c:ptCount val="1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</c:numCache>
            </c:numRef>
          </c:cat>
          <c:val>
            <c:numRef>
              <c:f>Gráficas!$C$120:$Q$120</c:f>
              <c:numCache>
                <c:formatCode>_([$$-409]* #,##0_);_([$$-409]* \(#,##0\);_([$$-409]* "-"??_);_(@_)</c:formatCode>
                <c:ptCount val="15"/>
                <c:pt idx="0">
                  <c:v>12841873</c:v>
                </c:pt>
                <c:pt idx="1">
                  <c:v>14344816</c:v>
                </c:pt>
                <c:pt idx="2">
                  <c:v>15885719</c:v>
                </c:pt>
                <c:pt idx="3">
                  <c:v>13875192</c:v>
                </c:pt>
                <c:pt idx="4">
                  <c:v>26790996</c:v>
                </c:pt>
                <c:pt idx="5">
                  <c:v>23535742.031566657</c:v>
                </c:pt>
                <c:pt idx="6">
                  <c:v>24179428.705347896</c:v>
                </c:pt>
                <c:pt idx="7">
                  <c:v>25041122.12046998</c:v>
                </c:pt>
                <c:pt idx="8">
                  <c:v>25289335.570029955</c:v>
                </c:pt>
                <c:pt idx="9">
                  <c:v>26073528.027519662</c:v>
                </c:pt>
                <c:pt idx="10">
                  <c:v>26543900.269406982</c:v>
                </c:pt>
                <c:pt idx="11">
                  <c:v>27807668.470301647</c:v>
                </c:pt>
                <c:pt idx="12">
                  <c:v>28161973.849831715</c:v>
                </c:pt>
                <c:pt idx="13">
                  <c:v>28938549.883607015</c:v>
                </c:pt>
                <c:pt idx="14">
                  <c:v>29895073.786573283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4FAB-CB40-A807-5C68201730A8}"/>
            </c:ext>
          </c:extLst>
        </c:ser>
        <c:ser>
          <c:idx val="2"/>
          <c:order val="2"/>
          <c:tx>
            <c:strRef>
              <c:f>Gráficas!$B$121</c:f>
              <c:strCache>
                <c:ptCount val="1"/>
                <c:pt idx="0">
                  <c:v>Obligaciones financieras corto plazo</c:v>
                </c:pt>
              </c:strCache>
            </c:strRef>
          </c:tx>
          <c:spPr>
            <a:pattFill prst="narHorz">
              <a:fgClr>
                <a:srgbClr val="FFC00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0-4FAB-CB40-A807-5C68201730A8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F-4FAB-CB40-A807-5C68201730A8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E-4FAB-CB40-A807-5C68201730A8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D-4FAB-CB40-A807-5C68201730A8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C-4FAB-CB40-A807-5C68201730A8}"/>
              </c:ext>
            </c:extLst>
          </c:dPt>
          <c:dPt>
            <c:idx val="5"/>
            <c:invertIfNegative val="0"/>
            <c:bubble3D val="0"/>
            <c:spPr>
              <a:pattFill prst="narHorz">
                <a:fgClr>
                  <a:srgbClr val="FFC00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4FAB-CB40-A807-5C68201730A8}"/>
              </c:ext>
            </c:extLst>
          </c:dPt>
          <c:dPt>
            <c:idx val="6"/>
            <c:invertIfNegative val="0"/>
            <c:bubble3D val="0"/>
            <c:spPr>
              <a:pattFill prst="narHorz">
                <a:fgClr>
                  <a:srgbClr val="FFC00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4FAB-CB40-A807-5C68201730A8}"/>
              </c:ext>
            </c:extLst>
          </c:dPt>
          <c:dPt>
            <c:idx val="7"/>
            <c:invertIfNegative val="0"/>
            <c:bubble3D val="0"/>
            <c:spPr>
              <a:pattFill prst="narHorz">
                <a:fgClr>
                  <a:srgbClr val="FFC00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4FAB-CB40-A807-5C68201730A8}"/>
              </c:ext>
            </c:extLst>
          </c:dPt>
          <c:dPt>
            <c:idx val="8"/>
            <c:invertIfNegative val="0"/>
            <c:bubble3D val="0"/>
            <c:spPr>
              <a:pattFill prst="narHorz">
                <a:fgClr>
                  <a:srgbClr val="FFC00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4FAB-CB40-A807-5C68201730A8}"/>
              </c:ext>
            </c:extLst>
          </c:dPt>
          <c:dPt>
            <c:idx val="9"/>
            <c:invertIfNegative val="0"/>
            <c:bubble3D val="0"/>
            <c:spPr>
              <a:pattFill prst="narHorz">
                <a:fgClr>
                  <a:srgbClr val="FFC00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4FAB-CB40-A807-5C68201730A8}"/>
              </c:ext>
            </c:extLst>
          </c:dPt>
          <c:dPt>
            <c:idx val="10"/>
            <c:invertIfNegative val="0"/>
            <c:bubble3D val="0"/>
            <c:spPr>
              <a:pattFill prst="narHorz">
                <a:fgClr>
                  <a:srgbClr val="FFC00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4FAB-CB40-A807-5C68201730A8}"/>
              </c:ext>
            </c:extLst>
          </c:dPt>
          <c:dPt>
            <c:idx val="11"/>
            <c:invertIfNegative val="0"/>
            <c:bubble3D val="0"/>
            <c:spPr>
              <a:pattFill prst="narHorz">
                <a:fgClr>
                  <a:srgbClr val="FFC00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4FAB-CB40-A807-5C68201730A8}"/>
              </c:ext>
            </c:extLst>
          </c:dPt>
          <c:dPt>
            <c:idx val="12"/>
            <c:invertIfNegative val="0"/>
            <c:bubble3D val="0"/>
            <c:spPr>
              <a:pattFill prst="narHorz">
                <a:fgClr>
                  <a:srgbClr val="FFC00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4FAB-CB40-A807-5C68201730A8}"/>
              </c:ext>
            </c:extLst>
          </c:dPt>
          <c:dPt>
            <c:idx val="13"/>
            <c:invertIfNegative val="0"/>
            <c:bubble3D val="0"/>
            <c:spPr>
              <a:pattFill prst="narHorz">
                <a:fgClr>
                  <a:srgbClr val="FFC00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4FAB-CB40-A807-5C68201730A8}"/>
              </c:ext>
            </c:extLst>
          </c:dPt>
          <c:dPt>
            <c:idx val="14"/>
            <c:invertIfNegative val="0"/>
            <c:bubble3D val="0"/>
            <c:spPr>
              <a:pattFill prst="narHorz">
                <a:fgClr>
                  <a:srgbClr val="FFC00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4FAB-CB40-A807-5C68201730A8}"/>
              </c:ext>
            </c:extLst>
          </c:dPt>
          <c:cat>
            <c:numRef>
              <c:f>Gráficas!$C$1:$Q$1</c:f>
              <c:numCache>
                <c:formatCode>General</c:formatCode>
                <c:ptCount val="1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</c:numCache>
            </c:numRef>
          </c:cat>
          <c:val>
            <c:numRef>
              <c:f>Gráficas!$C$121:$Q$121</c:f>
              <c:numCache>
                <c:formatCode>_([$$-409]* #,##0_);_([$$-409]* \(#,##0\);_([$$-409]* "-"??_);_(@_)</c:formatCode>
                <c:ptCount val="15"/>
                <c:pt idx="0">
                  <c:v>8271553</c:v>
                </c:pt>
                <c:pt idx="1">
                  <c:v>34120196</c:v>
                </c:pt>
                <c:pt idx="2">
                  <c:v>63996758</c:v>
                </c:pt>
                <c:pt idx="3">
                  <c:v>53119756</c:v>
                </c:pt>
                <c:pt idx="4">
                  <c:v>79863169</c:v>
                </c:pt>
                <c:pt idx="5">
                  <c:v>46361091</c:v>
                </c:pt>
                <c:pt idx="6">
                  <c:v>46496091</c:v>
                </c:pt>
                <c:pt idx="7">
                  <c:v>67624091</c:v>
                </c:pt>
                <c:pt idx="8">
                  <c:v>71633091</c:v>
                </c:pt>
                <c:pt idx="9">
                  <c:v>81761091</c:v>
                </c:pt>
                <c:pt idx="10">
                  <c:v>67496091</c:v>
                </c:pt>
                <c:pt idx="11">
                  <c:v>82761091</c:v>
                </c:pt>
                <c:pt idx="12">
                  <c:v>82096091</c:v>
                </c:pt>
                <c:pt idx="13">
                  <c:v>94724091</c:v>
                </c:pt>
                <c:pt idx="14">
                  <c:v>96224091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A-4FAB-CB40-A807-5C68201730A8}"/>
            </c:ext>
          </c:extLst>
        </c:ser>
        <c:ser>
          <c:idx val="3"/>
          <c:order val="3"/>
          <c:tx>
            <c:strRef>
              <c:f>Gráficas!$B$122</c:f>
              <c:strCache>
                <c:ptCount val="1"/>
                <c:pt idx="0">
                  <c:v>Obligaciones financieras largo plazo</c:v>
                </c:pt>
              </c:strCache>
            </c:strRef>
          </c:tx>
          <c:spPr>
            <a:solidFill>
              <a:srgbClr val="92BEDC"/>
            </a:solidFill>
            <a:ln>
              <a:noFill/>
            </a:ln>
            <a:effectLst/>
          </c:spPr>
          <c:invertIfNegative val="0"/>
          <c:cat>
            <c:numRef>
              <c:f>Gráficas!$C$1:$Q$1</c:f>
              <c:numCache>
                <c:formatCode>General</c:formatCode>
                <c:ptCount val="1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</c:numCache>
            </c:numRef>
          </c:cat>
          <c:val>
            <c:numRef>
              <c:f>Gráficas!$C$122:$Q$122</c:f>
              <c:numCache>
                <c:formatCode>_([$$-409]* #,##0_);_([$$-409]* \(#,##0\);_([$$-409]* "-"??_);_(@_)</c:formatCode>
                <c:ptCount val="15"/>
                <c:pt idx="0">
                  <c:v>74023486</c:v>
                </c:pt>
                <c:pt idx="1">
                  <c:v>17337755</c:v>
                </c:pt>
                <c:pt idx="2">
                  <c:v>4312386</c:v>
                </c:pt>
                <c:pt idx="3">
                  <c:v>6888091</c:v>
                </c:pt>
                <c:pt idx="4">
                  <c:v>565592</c:v>
                </c:pt>
                <c:pt idx="5">
                  <c:v>1565592</c:v>
                </c:pt>
                <c:pt idx="6">
                  <c:v>17693592</c:v>
                </c:pt>
                <c:pt idx="7">
                  <c:v>565592</c:v>
                </c:pt>
                <c:pt idx="8">
                  <c:v>10693592</c:v>
                </c:pt>
                <c:pt idx="9">
                  <c:v>565592</c:v>
                </c:pt>
                <c:pt idx="10">
                  <c:v>17693592</c:v>
                </c:pt>
                <c:pt idx="11">
                  <c:v>1565592</c:v>
                </c:pt>
                <c:pt idx="12">
                  <c:v>9693592</c:v>
                </c:pt>
                <c:pt idx="13">
                  <c:v>565592</c:v>
                </c:pt>
                <c:pt idx="14">
                  <c:v>3565592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B-4FAB-CB40-A807-5C68201730A8}"/>
            </c:ext>
          </c:extLst>
        </c:ser>
        <c:ser>
          <c:idx val="4"/>
          <c:order val="4"/>
          <c:tx>
            <c:strRef>
              <c:f>Gráficas!$B$123</c:f>
              <c:strCache>
                <c:ptCount val="1"/>
                <c:pt idx="0">
                  <c:v>Otros pasivos corrientes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pattFill prst="narHorz">
                <a:fgClr>
                  <a:srgbClr val="00206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D-4FAB-CB40-A807-5C68201730A8}"/>
              </c:ext>
            </c:extLst>
          </c:dPt>
          <c:dPt>
            <c:idx val="6"/>
            <c:invertIfNegative val="0"/>
            <c:bubble3D val="0"/>
            <c:spPr>
              <a:pattFill prst="narHorz">
                <a:fgClr>
                  <a:srgbClr val="00206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F-4FAB-CB40-A807-5C68201730A8}"/>
              </c:ext>
            </c:extLst>
          </c:dPt>
          <c:dPt>
            <c:idx val="7"/>
            <c:invertIfNegative val="0"/>
            <c:bubble3D val="0"/>
            <c:spPr>
              <a:pattFill prst="narHorz">
                <a:fgClr>
                  <a:srgbClr val="00206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1-4FAB-CB40-A807-5C68201730A8}"/>
              </c:ext>
            </c:extLst>
          </c:dPt>
          <c:dPt>
            <c:idx val="8"/>
            <c:invertIfNegative val="0"/>
            <c:bubble3D val="0"/>
            <c:spPr>
              <a:pattFill prst="narHorz">
                <a:fgClr>
                  <a:srgbClr val="00206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3-4FAB-CB40-A807-5C68201730A8}"/>
              </c:ext>
            </c:extLst>
          </c:dPt>
          <c:dPt>
            <c:idx val="9"/>
            <c:invertIfNegative val="0"/>
            <c:bubble3D val="0"/>
            <c:spPr>
              <a:pattFill prst="narHorz">
                <a:fgClr>
                  <a:srgbClr val="00206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5-4FAB-CB40-A807-5C68201730A8}"/>
              </c:ext>
            </c:extLst>
          </c:dPt>
          <c:dPt>
            <c:idx val="10"/>
            <c:invertIfNegative val="0"/>
            <c:bubble3D val="0"/>
            <c:spPr>
              <a:pattFill prst="narHorz">
                <a:fgClr>
                  <a:srgbClr val="00206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7-4FAB-CB40-A807-5C68201730A8}"/>
              </c:ext>
            </c:extLst>
          </c:dPt>
          <c:dPt>
            <c:idx val="11"/>
            <c:invertIfNegative val="0"/>
            <c:bubble3D val="0"/>
            <c:spPr>
              <a:pattFill prst="narHorz">
                <a:fgClr>
                  <a:srgbClr val="00206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9-4FAB-CB40-A807-5C68201730A8}"/>
              </c:ext>
            </c:extLst>
          </c:dPt>
          <c:dPt>
            <c:idx val="12"/>
            <c:invertIfNegative val="0"/>
            <c:bubble3D val="0"/>
            <c:spPr>
              <a:pattFill prst="narHorz">
                <a:fgClr>
                  <a:srgbClr val="00206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B-4FAB-CB40-A807-5C68201730A8}"/>
              </c:ext>
            </c:extLst>
          </c:dPt>
          <c:dPt>
            <c:idx val="13"/>
            <c:invertIfNegative val="0"/>
            <c:bubble3D val="0"/>
            <c:spPr>
              <a:pattFill prst="narHorz">
                <a:fgClr>
                  <a:srgbClr val="00206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D-4FAB-CB40-A807-5C68201730A8}"/>
              </c:ext>
            </c:extLst>
          </c:dPt>
          <c:dPt>
            <c:idx val="14"/>
            <c:invertIfNegative val="0"/>
            <c:bubble3D val="0"/>
            <c:spPr>
              <a:pattFill prst="narHorz">
                <a:fgClr>
                  <a:srgbClr val="00206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F-4FAB-CB40-A807-5C68201730A8}"/>
              </c:ext>
            </c:extLst>
          </c:dPt>
          <c:cat>
            <c:numRef>
              <c:f>Gráficas!$C$1:$Q$1</c:f>
              <c:numCache>
                <c:formatCode>General</c:formatCode>
                <c:ptCount val="1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</c:numCache>
            </c:numRef>
          </c:cat>
          <c:val>
            <c:numRef>
              <c:f>Gráficas!$C$123:$Q$123</c:f>
              <c:numCache>
                <c:formatCode>_([$$-409]* #,##0_);_([$$-409]* \(#,##0\);_([$$-409]* "-"??_);_(@_)</c:formatCode>
                <c:ptCount val="15"/>
                <c:pt idx="0">
                  <c:v>21249952</c:v>
                </c:pt>
                <c:pt idx="1">
                  <c:v>25966283</c:v>
                </c:pt>
                <c:pt idx="2">
                  <c:v>24583878</c:v>
                </c:pt>
                <c:pt idx="3">
                  <c:v>25170712</c:v>
                </c:pt>
                <c:pt idx="4">
                  <c:v>28007372</c:v>
                </c:pt>
                <c:pt idx="5">
                  <c:v>32213534.332603298</c:v>
                </c:pt>
                <c:pt idx="6">
                  <c:v>32790367.062597945</c:v>
                </c:pt>
                <c:pt idx="7">
                  <c:v>37232616.908915535</c:v>
                </c:pt>
                <c:pt idx="8">
                  <c:v>38296321.096421942</c:v>
                </c:pt>
                <c:pt idx="9">
                  <c:v>42645590.513381422</c:v>
                </c:pt>
                <c:pt idx="10">
                  <c:v>45263208.610291868</c:v>
                </c:pt>
                <c:pt idx="11">
                  <c:v>51535326.608859405</c:v>
                </c:pt>
                <c:pt idx="12">
                  <c:v>52935637.195749611</c:v>
                </c:pt>
                <c:pt idx="13">
                  <c:v>56596469.465571754</c:v>
                </c:pt>
                <c:pt idx="14">
                  <c:v>60133155.087848663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0-4FAB-CB40-A807-5C68201730A8}"/>
            </c:ext>
          </c:extLst>
        </c:ser>
        <c:ser>
          <c:idx val="5"/>
          <c:order val="5"/>
          <c:tx>
            <c:strRef>
              <c:f>Gráficas!$B$124</c:f>
              <c:strCache>
                <c:ptCount val="1"/>
                <c:pt idx="0">
                  <c:v>Otros pasivos no corrientes</c:v>
                </c:pt>
              </c:strCache>
            </c:strRef>
          </c:tx>
          <c:spPr>
            <a:pattFill prst="narHorz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2-4FAB-CB40-A807-5C68201730A8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4-4FAB-CB40-A807-5C68201730A8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6-4FAB-CB40-A807-5C68201730A8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8-4FAB-CB40-A807-5C68201730A8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A-4FAB-CB40-A807-5C68201730A8}"/>
              </c:ext>
            </c:extLst>
          </c:dPt>
          <c:cat>
            <c:numRef>
              <c:f>Gráficas!$C$1:$Q$1</c:f>
              <c:numCache>
                <c:formatCode>General</c:formatCode>
                <c:ptCount val="1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</c:numCache>
            </c:numRef>
          </c:cat>
          <c:val>
            <c:numRef>
              <c:f>Gráficas!$C$124:$Q$124</c:f>
              <c:numCache>
                <c:formatCode>_([$$-409]* #,##0_);_([$$-409]* \(#,##0\);_([$$-409]* "-"??_);_(@_)</c:formatCode>
                <c:ptCount val="15"/>
                <c:pt idx="0">
                  <c:v>24397745</c:v>
                </c:pt>
                <c:pt idx="1">
                  <c:v>35937459</c:v>
                </c:pt>
                <c:pt idx="2">
                  <c:v>34962708</c:v>
                </c:pt>
                <c:pt idx="3">
                  <c:v>32298871</c:v>
                </c:pt>
                <c:pt idx="4">
                  <c:v>33854025</c:v>
                </c:pt>
                <c:pt idx="5">
                  <c:v>33854025</c:v>
                </c:pt>
                <c:pt idx="6">
                  <c:v>33854025</c:v>
                </c:pt>
                <c:pt idx="7">
                  <c:v>33854025</c:v>
                </c:pt>
                <c:pt idx="8">
                  <c:v>33854025</c:v>
                </c:pt>
                <c:pt idx="9">
                  <c:v>33854025</c:v>
                </c:pt>
                <c:pt idx="10">
                  <c:v>33854025</c:v>
                </c:pt>
                <c:pt idx="11">
                  <c:v>33854025</c:v>
                </c:pt>
                <c:pt idx="12">
                  <c:v>33854025</c:v>
                </c:pt>
                <c:pt idx="13">
                  <c:v>33854025</c:v>
                </c:pt>
                <c:pt idx="14">
                  <c:v>33854025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B-4FAB-CB40-A807-5C68201730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3"/>
        <c:overlap val="100"/>
        <c:axId val="1800527287"/>
        <c:axId val="1562250023"/>
      </c:barChart>
      <c:catAx>
        <c:axId val="18005272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62250023"/>
        <c:crosses val="autoZero"/>
        <c:auto val="1"/>
        <c:lblAlgn val="ctr"/>
        <c:lblOffset val="100"/>
        <c:noMultiLvlLbl val="0"/>
      </c:catAx>
      <c:valAx>
        <c:axId val="1562250023"/>
        <c:scaling>
          <c:orientation val="minMax"/>
        </c:scaling>
        <c:delete val="0"/>
        <c:axPos val="l"/>
        <c:numFmt formatCode="_([$$-409]* #,##0_);_([$$-409]* \(#,##0\);_([$$-409]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00527287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0321709280967714E-2"/>
                <c:y val="0.25693367194905559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/>
                    <a:t>Miles de Millones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es-C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12378747490399"/>
          <c:y val="4.1565389667345971E-2"/>
          <c:w val="0.86003156024116756"/>
          <c:h val="0.665405522560224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Gráficas!$B$88</c:f>
              <c:strCache>
                <c:ptCount val="1"/>
                <c:pt idx="0">
                  <c:v>Endeudamiento Total (H)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Gráficas!$C$1:$Q$1</c:f>
              <c:numCache>
                <c:formatCode>General</c:formatCode>
                <c:ptCount val="1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</c:numCache>
            </c:numRef>
          </c:cat>
          <c:val>
            <c:numRef>
              <c:f>Gráficas!$C$88:$Q$88</c:f>
              <c:numCache>
                <c:formatCode>0.00%</c:formatCode>
                <c:ptCount val="15"/>
                <c:pt idx="0">
                  <c:v>0.38788273609610091</c:v>
                </c:pt>
                <c:pt idx="1">
                  <c:v>0.35839914313311932</c:v>
                </c:pt>
                <c:pt idx="2">
                  <c:v>0.34461505665288572</c:v>
                </c:pt>
                <c:pt idx="3">
                  <c:v>0.31319758252736651</c:v>
                </c:pt>
                <c:pt idx="4">
                  <c:v>0.37689355891386961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21-5049-82B5-4AB535274335}"/>
            </c:ext>
          </c:extLst>
        </c:ser>
        <c:ser>
          <c:idx val="1"/>
          <c:order val="1"/>
          <c:tx>
            <c:strRef>
              <c:f>Gráficas!$B$89</c:f>
              <c:strCache>
                <c:ptCount val="1"/>
                <c:pt idx="0">
                  <c:v>Endeudamiento Total (P)</c:v>
                </c:pt>
              </c:strCache>
            </c:strRef>
          </c:tx>
          <c:spPr>
            <a:pattFill prst="narHorz">
              <a:fgClr>
                <a:srgbClr val="FFC000"/>
              </a:fgClr>
              <a:bgClr>
                <a:schemeClr val="bg1"/>
              </a:bgClr>
            </a:pattFill>
            <a:ln>
              <a:solidFill>
                <a:srgbClr val="FFC000"/>
              </a:solidFill>
              <a:prstDash val="sysDash"/>
            </a:ln>
            <a:effectLst/>
          </c:spPr>
          <c:invertIfNegative val="0"/>
          <c:cat>
            <c:numRef>
              <c:f>Gráficas!$C$1:$Q$1</c:f>
              <c:numCache>
                <c:formatCode>General</c:formatCode>
                <c:ptCount val="1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</c:numCache>
            </c:numRef>
          </c:cat>
          <c:val>
            <c:numRef>
              <c:f>Gráficas!$C$89:$Q$89</c:f>
              <c:numCache>
                <c:formatCode>General</c:formatCode>
                <c:ptCount val="15"/>
                <c:pt idx="5" formatCode="0.00%">
                  <c:v>0.33408493407485268</c:v>
                </c:pt>
                <c:pt idx="6" formatCode="0.00%">
                  <c:v>0.35722948712810637</c:v>
                </c:pt>
                <c:pt idx="7" formatCode="0.00%">
                  <c:v>0.36522751256550784</c:v>
                </c:pt>
                <c:pt idx="8" formatCode="0.00%">
                  <c:v>0.37600183252755037</c:v>
                </c:pt>
                <c:pt idx="9" formatCode="0.00%">
                  <c:v>0.37441163346065298</c:v>
                </c:pt>
                <c:pt idx="10" formatCode="0.00%">
                  <c:v>0.37490018692667681</c:v>
                </c:pt>
                <c:pt idx="11" formatCode="0.00%">
                  <c:v>0.37403840164786689</c:v>
                </c:pt>
                <c:pt idx="12" formatCode="0.00%">
                  <c:v>0.37306248590256269</c:v>
                </c:pt>
                <c:pt idx="13" formatCode="0.00%">
                  <c:v>0.37105264133630045</c:v>
                </c:pt>
                <c:pt idx="14" formatCode="0.00%">
                  <c:v>0.37054441036759356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21-5049-82B5-4AB5352743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9996272"/>
        <c:axId val="370870784"/>
      </c:barChart>
      <c:lineChart>
        <c:grouping val="standard"/>
        <c:varyColors val="0"/>
        <c:ser>
          <c:idx val="2"/>
          <c:order val="2"/>
          <c:tx>
            <c:strRef>
              <c:f>Gráficas!$B$90</c:f>
              <c:strCache>
                <c:ptCount val="1"/>
                <c:pt idx="0">
                  <c:v>Concentración del endeudamiento (H)</c:v>
                </c:pt>
              </c:strCache>
            </c:strRef>
          </c:tx>
          <c:spPr>
            <a:ln w="38100" cap="rnd">
              <a:solidFill>
                <a:srgbClr val="004B89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-5.3939495958505938E-2"/>
                  <c:y val="-2.3091883148525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E21-5049-82B5-4AB535274335}"/>
                </c:ext>
              </c:extLst>
            </c:dLbl>
            <c:dLbl>
              <c:idx val="3"/>
              <c:layout>
                <c:manualLayout>
                  <c:x val="-5.3939495958505938E-2"/>
                  <c:y val="1.84735065188203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E21-5049-82B5-4AB535274335}"/>
                </c:ext>
              </c:extLst>
            </c:dLbl>
            <c:dLbl>
              <c:idx val="4"/>
              <c:layout>
                <c:manualLayout>
                  <c:x val="-5.3939495958505938E-2"/>
                  <c:y val="-1.38551298891153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E21-5049-82B5-4AB535274335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E21-5049-82B5-4AB535274335}"/>
                </c:ext>
              </c:extLst>
            </c:dLbl>
            <c:spPr>
              <a:solidFill>
                <a:srgbClr val="004B89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Gráficas!$C$90:$Q$90</c:f>
              <c:numCache>
                <c:formatCode>0.00%</c:formatCode>
                <c:ptCount val="15"/>
                <c:pt idx="0">
                  <c:v>0.3691627266696979</c:v>
                </c:pt>
                <c:pt idx="1">
                  <c:v>0.70398262208556361</c:v>
                </c:pt>
                <c:pt idx="2">
                  <c:v>0.77228228721129433</c:v>
                </c:pt>
                <c:pt idx="3">
                  <c:v>0.74758121836770808</c:v>
                </c:pt>
                <c:pt idx="4">
                  <c:v>0.83397286087870226</c:v>
                </c:pt>
                <c:pt idx="5">
                  <c:v>0.79831111330041904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3E21-5049-82B5-4AB535274335}"/>
            </c:ext>
          </c:extLst>
        </c:ser>
        <c:ser>
          <c:idx val="3"/>
          <c:order val="3"/>
          <c:tx>
            <c:strRef>
              <c:f>Gráficas!$B$91</c:f>
              <c:strCache>
                <c:ptCount val="1"/>
                <c:pt idx="0">
                  <c:v>Concentración del endeudamiento (P)</c:v>
                </c:pt>
              </c:strCache>
            </c:strRef>
          </c:tx>
          <c:spPr>
            <a:ln w="38100" cap="rnd">
              <a:solidFill>
                <a:srgbClr val="92BEDC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-4.0581259759809127E-2"/>
                  <c:y val="-9.927806206699512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E21-5049-82B5-4AB535274335}"/>
                </c:ext>
              </c:extLst>
            </c:dLbl>
            <c:dLbl>
              <c:idx val="6"/>
              <c:layout>
                <c:manualLayout>
                  <c:x val="-4.99798617068049E-2"/>
                  <c:y val="3.23286364079357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E21-5049-82B5-4AB535274335}"/>
                </c:ext>
              </c:extLst>
            </c:dLbl>
            <c:dLbl>
              <c:idx val="7"/>
              <c:layout>
                <c:manualLayout>
                  <c:x val="-4.6331525498768643E-2"/>
                  <c:y val="-2.30918831485255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E21-5049-82B5-4AB535274335}"/>
                </c:ext>
              </c:extLst>
            </c:dLbl>
            <c:dLbl>
              <c:idx val="8"/>
              <c:layout>
                <c:manualLayout>
                  <c:x val="-4.6331525498768643E-2"/>
                  <c:y val="2.77102597782306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E21-5049-82B5-4AB535274335}"/>
                </c:ext>
              </c:extLst>
            </c:dLbl>
            <c:dLbl>
              <c:idx val="9"/>
              <c:layout>
                <c:manualLayout>
                  <c:x val="-4.6331525498768643E-2"/>
                  <c:y val="-3.23286364079357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E21-5049-82B5-4AB535274335}"/>
                </c:ext>
              </c:extLst>
            </c:dLbl>
            <c:dLbl>
              <c:idx val="10"/>
              <c:layout>
                <c:manualLayout>
                  <c:x val="-4.6331525498768643E-2"/>
                  <c:y val="2.30918831485255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E21-5049-82B5-4AB535274335}"/>
                </c:ext>
              </c:extLst>
            </c:dLbl>
            <c:dLbl>
              <c:idx val="11"/>
              <c:layout>
                <c:manualLayout>
                  <c:x val="-3.6523367542282421E-2"/>
                  <c:y val="-2.96739497482216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E21-5049-82B5-4AB535274335}"/>
                </c:ext>
              </c:extLst>
            </c:dLbl>
            <c:dLbl>
              <c:idx val="12"/>
              <c:layout>
                <c:manualLayout>
                  <c:x val="-4.0678311142474839E-2"/>
                  <c:y val="3.61462194894173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E21-5049-82B5-4AB535274335}"/>
                </c:ext>
              </c:extLst>
            </c:dLbl>
            <c:dLbl>
              <c:idx val="13"/>
              <c:layout>
                <c:manualLayout>
                  <c:x val="-3.8793915687696162E-2"/>
                  <c:y val="-3.30197081077470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E21-5049-82B5-4AB535274335}"/>
                </c:ext>
              </c:extLst>
            </c:dLbl>
            <c:dLbl>
              <c:idx val="14"/>
              <c:layout>
                <c:manualLayout>
                  <c:x val="-1.5282043713931702E-2"/>
                  <c:y val="3.23286364079357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E21-5049-82B5-4AB535274335}"/>
                </c:ext>
              </c:extLst>
            </c:dLbl>
            <c:spPr>
              <a:solidFill>
                <a:srgbClr val="92BEDC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Gráficas!$C$91:$Q$91</c:f>
              <c:numCache>
                <c:formatCode>General</c:formatCode>
                <c:ptCount val="15"/>
                <c:pt idx="5" formatCode="0.00%">
                  <c:v>0.79831111330041904</c:v>
                </c:pt>
                <c:pt idx="6" formatCode="0.00%">
                  <c:v>0.73714860875454813</c:v>
                </c:pt>
                <c:pt idx="7" formatCode="0.00%">
                  <c:v>0.8362573508512694</c:v>
                </c:pt>
                <c:pt idx="8" formatCode="0.00%">
                  <c:v>0.80356098088095052</c:v>
                </c:pt>
                <c:pt idx="9" formatCode="0.00%">
                  <c:v>0.85319595296176709</c:v>
                </c:pt>
                <c:pt idx="10" formatCode="0.00%">
                  <c:v>0.78909875169958832</c:v>
                </c:pt>
                <c:pt idx="11" formatCode="0.00%">
                  <c:v>0.86246962616413714</c:v>
                </c:pt>
                <c:pt idx="12" formatCode="0.00%">
                  <c:v>0.83775591905643731</c:v>
                </c:pt>
                <c:pt idx="13" formatCode="0.00%">
                  <c:v>0.87716943811623282</c:v>
                </c:pt>
                <c:pt idx="14" formatCode="0.00%">
                  <c:v>0.87278241442138715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3E21-5049-82B5-4AB5352743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9996272"/>
        <c:axId val="370870784"/>
      </c:lineChart>
      <c:catAx>
        <c:axId val="379996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70870784"/>
        <c:crosses val="autoZero"/>
        <c:auto val="1"/>
        <c:lblAlgn val="ctr"/>
        <c:lblOffset val="100"/>
        <c:noMultiLvlLbl val="0"/>
      </c:catAx>
      <c:valAx>
        <c:axId val="370870784"/>
        <c:scaling>
          <c:orientation val="minMax"/>
        </c:scaling>
        <c:delete val="0"/>
        <c:axPos val="l"/>
        <c:numFmt formatCode="0.0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79996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s-CO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 dir="row">Gráficas!$F$165:$F$169</cx:f>
        <cx:lvl ptCount="5">
          <cx:pt idx="0">Electrónica</cx:pt>
          <cx:pt idx="1">Refrigeración</cx:pt>
          <cx:pt idx="2">Electrogasodomésticos</cx:pt>
          <cx:pt idx="3">Construcción</cx:pt>
          <cx:pt idx="4">Otros</cx:pt>
        </cx:lvl>
      </cx:strDim>
      <cx:numDim type="val">
        <cx:f dir="row">Gráficas!$G$165:$G$169</cx:f>
        <cx:lvl ptCount="5" formatCode="General">
          <cx:pt idx="0">0.35025187382579526</cx:pt>
          <cx:pt idx="1">0.25827007510515776</cx:pt>
          <cx:pt idx="2">0.22331954316999122</cx:pt>
          <cx:pt idx="3">0.060122097774856581</cx:pt>
          <cx:pt idx="4">0.10803641012419933</cx:pt>
        </cx:lvl>
      </cx:numDim>
    </cx:data>
  </cx:chartData>
  <cx:chart>
    <cx:plotArea>
      <cx:plotAreaRegion>
        <cx:series layoutId="waterfall" uniqueId="{3F86AB94-E70A-DC48-A2C1-019C46A5D260}">
          <cx:dataPt idx="0">
            <cx:spPr>
              <a:solidFill>
                <a:srgbClr val="004B89"/>
              </a:solidFill>
            </cx:spPr>
          </cx:dataPt>
          <cx:dataPt idx="1">
            <cx:spPr>
              <a:solidFill>
                <a:srgbClr val="FFBF00"/>
              </a:solidFill>
            </cx:spPr>
          </cx:dataPt>
          <cx:dataPt idx="2">
            <cx:spPr>
              <a:solidFill>
                <a:srgbClr val="92BEDC"/>
              </a:solidFill>
            </cx:spPr>
          </cx:dataPt>
          <cx:dataPt idx="3">
            <cx:spPr>
              <a:solidFill>
                <a:prstClr val="white">
                  <a:lumMod val="75000"/>
                </a:prstClr>
              </a:solidFill>
            </cx:spPr>
          </cx:dataPt>
          <cx:dataPt idx="4">
            <cx:spPr>
              <a:solidFill>
                <a:srgbClr val="021E5B"/>
              </a:solidFill>
            </cx:spPr>
          </cx:dataPt>
          <cx:dataLabels pos="ctr">
            <cx:numFmt formatCode="0%" sourceLinked="0"/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2400" b="1">
                    <a:solidFill>
                      <a:schemeClr val="bg1"/>
                    </a:solidFill>
                  </a:defRPr>
                </a:pPr>
                <a:endParaRPr lang="en-US" sz="2400" b="1" i="0" u="none" strike="noStrike" kern="1200" baseline="0">
                  <a:solidFill>
                    <a:schemeClr val="bg1"/>
                  </a:solidFill>
                  <a:latin typeface="Calibri"/>
                </a:endParaRPr>
              </a:p>
            </cx:txPr>
            <cx:visibility seriesName="0" categoryName="0" value="1"/>
            <cx:dataLabel idx="1">
              <cx:numFmt formatCode="0%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tx1"/>
                      </a:solidFill>
                    </a:defRPr>
                  </a:pPr>
                  <a:r>
                    <a:rPr lang="en-US" sz="2400" b="1" i="0" u="none" strike="noStrike" kern="1200" baseline="0">
                      <a:solidFill>
                        <a:schemeClr val="tx1"/>
                      </a:solidFill>
                      <a:latin typeface="Calibri"/>
                    </a:rPr>
                    <a:t>26%</a:t>
                  </a:r>
                </a:p>
              </cx:txPr>
              <cx:visibility seriesName="0" categoryName="0" value="1"/>
            </cx:dataLabel>
          </cx:dataLabels>
          <cx:dataId val="0"/>
          <cx:layoutPr>
            <cx:subtotals/>
          </cx:layoutPr>
        </cx:series>
      </cx:plotAreaRegion>
      <cx:axis id="0">
        <cx:catScaling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2000" b="1">
                <a:solidFill>
                  <a:schemeClr val="tx1"/>
                </a:solidFill>
              </a:defRPr>
            </a:pPr>
            <a:endParaRPr lang="en-US" sz="2000" b="1" i="0" u="none" strike="noStrike" kern="1200" baseline="0">
              <a:solidFill>
                <a:schemeClr val="tx1"/>
              </a:solidFill>
              <a:latin typeface="Calibri"/>
            </a:endParaRPr>
          </a:p>
        </cx:txPr>
      </cx:axis>
      <cx:axis id="1">
        <cx:valScaling max="1"/>
        <cx:tickLabels/>
        <cx:numFmt formatCode="0%" sourceLinked="0"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2000" b="1"/>
            </a:pPr>
            <a:endParaRPr lang="en-US" sz="2000" b="1" i="0" u="none" strike="noStrike" kern="1200" baseline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cx:txPr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CDC2A5-1C34-49DC-9A9F-6910FF6C9885}" type="doc">
      <dgm:prSet loTypeId="urn:microsoft.com/office/officeart/2005/8/layout/vList3" loCatId="picture" qsTypeId="urn:microsoft.com/office/officeart/2005/8/quickstyle/simple2" qsCatId="simple" csTypeId="urn:microsoft.com/office/officeart/2005/8/colors/accent0_1" csCatId="mainScheme" phldr="1"/>
      <dgm:spPr/>
    </dgm:pt>
    <dgm:pt modelId="{85A3909F-19E3-421C-80C2-EE7E73A81202}">
      <dgm:prSet phldrT="[Texto]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s-CO"/>
        </a:p>
      </dgm:t>
    </dgm:pt>
    <dgm:pt modelId="{C88B38A0-4CDA-4CED-A10E-694B39260C6D}" type="parTrans" cxnId="{9D7130C0-4036-43D1-8AEC-D2B4D18E09FC}">
      <dgm:prSet/>
      <dgm:spPr/>
      <dgm:t>
        <a:bodyPr/>
        <a:lstStyle/>
        <a:p>
          <a:endParaRPr lang="es-CO"/>
        </a:p>
      </dgm:t>
    </dgm:pt>
    <dgm:pt modelId="{6BC39BB9-981B-49C6-B393-EE5ACB14FB08}" type="sibTrans" cxnId="{9D7130C0-4036-43D1-8AEC-D2B4D18E09FC}">
      <dgm:prSet/>
      <dgm:spPr/>
      <dgm:t>
        <a:bodyPr/>
        <a:lstStyle/>
        <a:p>
          <a:endParaRPr lang="es-CO"/>
        </a:p>
      </dgm:t>
    </dgm:pt>
    <dgm:pt modelId="{B7B88706-3BDE-420F-9FE7-6D88926B4C4A}">
      <dgm:prSet phldrT="[Texto]" custT="1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s-CO" sz="3600">
              <a:latin typeface="Montserrat Light" panose="020B0604020202020204" charset="0"/>
            </a:rPr>
            <a:t>Electrodomésticos</a:t>
          </a:r>
        </a:p>
      </dgm:t>
    </dgm:pt>
    <dgm:pt modelId="{BC77157B-154E-4E3E-9CC5-42D5B04D497E}" type="parTrans" cxnId="{9FA3E109-BE1A-4351-8FBF-208EF07FD0BD}">
      <dgm:prSet/>
      <dgm:spPr/>
      <dgm:t>
        <a:bodyPr/>
        <a:lstStyle/>
        <a:p>
          <a:endParaRPr lang="es-CO"/>
        </a:p>
      </dgm:t>
    </dgm:pt>
    <dgm:pt modelId="{0A543099-955C-4948-8D60-D93A3B5DEBAE}" type="sibTrans" cxnId="{9FA3E109-BE1A-4351-8FBF-208EF07FD0BD}">
      <dgm:prSet/>
      <dgm:spPr/>
      <dgm:t>
        <a:bodyPr/>
        <a:lstStyle/>
        <a:p>
          <a:endParaRPr lang="es-CO"/>
        </a:p>
      </dgm:t>
    </dgm:pt>
    <dgm:pt modelId="{DA23C8BD-8FE2-45AA-B242-BEE99E1A2479}">
      <dgm:prSet phldrT="[Texto]" custT="1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800" spc="30">
              <a:latin typeface="Montserrat Light"/>
            </a:rPr>
            <a:t>Grandes superficies, cadenas, constructoras, distribuidoras, mayoristas</a:t>
          </a:r>
          <a:endParaRPr lang="es-CO" sz="2800"/>
        </a:p>
      </dgm:t>
    </dgm:pt>
    <dgm:pt modelId="{664179F4-61FC-4F07-950D-05725B0708D4}" type="parTrans" cxnId="{24688171-A91F-4FC7-9A27-AACA525ED23C}">
      <dgm:prSet/>
      <dgm:spPr/>
      <dgm:t>
        <a:bodyPr/>
        <a:lstStyle/>
        <a:p>
          <a:endParaRPr lang="es-CO"/>
        </a:p>
      </dgm:t>
    </dgm:pt>
    <dgm:pt modelId="{F0D94741-50F7-40D7-867A-0DF862338ACA}" type="sibTrans" cxnId="{24688171-A91F-4FC7-9A27-AACA525ED23C}">
      <dgm:prSet/>
      <dgm:spPr/>
      <dgm:t>
        <a:bodyPr/>
        <a:lstStyle/>
        <a:p>
          <a:endParaRPr lang="es-CO"/>
        </a:p>
      </dgm:t>
    </dgm:pt>
    <dgm:pt modelId="{B0B8F476-A010-423C-A565-32D6B12722A8}" type="pres">
      <dgm:prSet presAssocID="{13CDC2A5-1C34-49DC-9A9F-6910FF6C9885}" presName="linearFlow" presStyleCnt="0">
        <dgm:presLayoutVars>
          <dgm:dir/>
          <dgm:resizeHandles val="exact"/>
        </dgm:presLayoutVars>
      </dgm:prSet>
      <dgm:spPr/>
    </dgm:pt>
    <dgm:pt modelId="{321E4994-AAD4-4453-AC93-01E51F69562B}" type="pres">
      <dgm:prSet presAssocID="{85A3909F-19E3-421C-80C2-EE7E73A81202}" presName="composite" presStyleCnt="0"/>
      <dgm:spPr/>
    </dgm:pt>
    <dgm:pt modelId="{5C136A8E-B038-4EB3-B751-9D7AA63187EA}" type="pres">
      <dgm:prSet presAssocID="{85A3909F-19E3-421C-80C2-EE7E73A81202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solidFill>
            <a:srgbClr val="004B89"/>
          </a:solidFill>
        </a:ln>
      </dgm:spPr>
    </dgm:pt>
    <dgm:pt modelId="{93FE6EF4-0187-4264-BB7E-D76E06132EA4}" type="pres">
      <dgm:prSet presAssocID="{85A3909F-19E3-421C-80C2-EE7E73A81202}" presName="txShp" presStyleLbl="node1" presStyleIdx="0" presStyleCnt="3" custLinFactNeighborX="14157" custLinFactNeighborY="3054">
        <dgm:presLayoutVars>
          <dgm:bulletEnabled val="1"/>
        </dgm:presLayoutVars>
      </dgm:prSet>
      <dgm:spPr/>
    </dgm:pt>
    <dgm:pt modelId="{120FD5B1-B864-4102-836F-0AAB0043107C}" type="pres">
      <dgm:prSet presAssocID="{6BC39BB9-981B-49C6-B393-EE5ACB14FB08}" presName="spacing" presStyleCnt="0"/>
      <dgm:spPr/>
    </dgm:pt>
    <dgm:pt modelId="{7E498148-BC53-417C-9663-6C5832E65B24}" type="pres">
      <dgm:prSet presAssocID="{B7B88706-3BDE-420F-9FE7-6D88926B4C4A}" presName="composite" presStyleCnt="0"/>
      <dgm:spPr/>
    </dgm:pt>
    <dgm:pt modelId="{49CE4105-537B-4A29-9C08-03DEAA652E50}" type="pres">
      <dgm:prSet presAssocID="{B7B88706-3BDE-420F-9FE7-6D88926B4C4A}" presName="imgShp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solidFill>
            <a:srgbClr val="FFC000"/>
          </a:solidFill>
        </a:ln>
      </dgm:spPr>
      <dgm:extLst>
        <a:ext uri="{E40237B7-FDA0-4F09-8148-C483321AD2D9}">
          <dgm14:cNvPr xmlns:dgm14="http://schemas.microsoft.com/office/drawing/2010/diagram" id="0" name="" descr="Casa"/>
        </a:ext>
      </dgm:extLst>
    </dgm:pt>
    <dgm:pt modelId="{9B0F0F3B-D5A0-47D5-A55E-DF175762BC91}" type="pres">
      <dgm:prSet presAssocID="{B7B88706-3BDE-420F-9FE7-6D88926B4C4A}" presName="txShp" presStyleLbl="node1" presStyleIdx="1" presStyleCnt="3" custScaleX="99013" custLinFactNeighborX="14921" custLinFactNeighborY="-1245">
        <dgm:presLayoutVars>
          <dgm:bulletEnabled val="1"/>
        </dgm:presLayoutVars>
      </dgm:prSet>
      <dgm:spPr/>
    </dgm:pt>
    <dgm:pt modelId="{B50EFC9B-BBB3-4CFE-A161-B567578DCE46}" type="pres">
      <dgm:prSet presAssocID="{0A543099-955C-4948-8D60-D93A3B5DEBAE}" presName="spacing" presStyleCnt="0"/>
      <dgm:spPr/>
    </dgm:pt>
    <dgm:pt modelId="{5C9ECEEB-46EE-4089-9ED4-D20162ABF38F}" type="pres">
      <dgm:prSet presAssocID="{DA23C8BD-8FE2-45AA-B242-BEE99E1A2479}" presName="composite" presStyleCnt="0"/>
      <dgm:spPr/>
    </dgm:pt>
    <dgm:pt modelId="{06377BB0-53A6-4E2B-AD03-D489DF03EA94}" type="pres">
      <dgm:prSet presAssocID="{DA23C8BD-8FE2-45AA-B242-BEE99E1A2479}" presName="imgShp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solidFill>
            <a:schemeClr val="accent5">
              <a:lumMod val="60000"/>
              <a:lumOff val="40000"/>
            </a:schemeClr>
          </a:solidFill>
        </a:ln>
      </dgm:spPr>
      <dgm:extLst>
        <a:ext uri="{E40237B7-FDA0-4F09-8148-C483321AD2D9}">
          <dgm14:cNvPr xmlns:dgm14="http://schemas.microsoft.com/office/drawing/2010/diagram" id="0" name="" descr="Ciudad"/>
        </a:ext>
      </dgm:extLst>
    </dgm:pt>
    <dgm:pt modelId="{0918858B-9FB7-4C50-BF4F-A714BC4E05C7}" type="pres">
      <dgm:prSet presAssocID="{DA23C8BD-8FE2-45AA-B242-BEE99E1A2479}" presName="txShp" presStyleLbl="node1" presStyleIdx="2" presStyleCnt="3" custLinFactNeighborX="14129" custLinFactNeighborY="-32">
        <dgm:presLayoutVars>
          <dgm:bulletEnabled val="1"/>
        </dgm:presLayoutVars>
      </dgm:prSet>
      <dgm:spPr/>
    </dgm:pt>
  </dgm:ptLst>
  <dgm:cxnLst>
    <dgm:cxn modelId="{F4F6AC01-D09F-45DB-A1EA-32D6638FA6D1}" type="presOf" srcId="{13CDC2A5-1C34-49DC-9A9F-6910FF6C9885}" destId="{B0B8F476-A010-423C-A565-32D6B12722A8}" srcOrd="0" destOrd="0" presId="urn:microsoft.com/office/officeart/2005/8/layout/vList3"/>
    <dgm:cxn modelId="{9FA3E109-BE1A-4351-8FBF-208EF07FD0BD}" srcId="{13CDC2A5-1C34-49DC-9A9F-6910FF6C9885}" destId="{B7B88706-3BDE-420F-9FE7-6D88926B4C4A}" srcOrd="1" destOrd="0" parTransId="{BC77157B-154E-4E3E-9CC5-42D5B04D497E}" sibTransId="{0A543099-955C-4948-8D60-D93A3B5DEBAE}"/>
    <dgm:cxn modelId="{1A705E29-6C2E-4857-83F1-910EE4823BAC}" type="presOf" srcId="{B7B88706-3BDE-420F-9FE7-6D88926B4C4A}" destId="{9B0F0F3B-D5A0-47D5-A55E-DF175762BC91}" srcOrd="0" destOrd="0" presId="urn:microsoft.com/office/officeart/2005/8/layout/vList3"/>
    <dgm:cxn modelId="{865A5935-DC1C-4A69-8C16-253D4A7D6F4F}" type="presOf" srcId="{85A3909F-19E3-421C-80C2-EE7E73A81202}" destId="{93FE6EF4-0187-4264-BB7E-D76E06132EA4}" srcOrd="0" destOrd="0" presId="urn:microsoft.com/office/officeart/2005/8/layout/vList3"/>
    <dgm:cxn modelId="{24688171-A91F-4FC7-9A27-AACA525ED23C}" srcId="{13CDC2A5-1C34-49DC-9A9F-6910FF6C9885}" destId="{DA23C8BD-8FE2-45AA-B242-BEE99E1A2479}" srcOrd="2" destOrd="0" parTransId="{664179F4-61FC-4F07-950D-05725B0708D4}" sibTransId="{F0D94741-50F7-40D7-867A-0DF862338ACA}"/>
    <dgm:cxn modelId="{9D7130C0-4036-43D1-8AEC-D2B4D18E09FC}" srcId="{13CDC2A5-1C34-49DC-9A9F-6910FF6C9885}" destId="{85A3909F-19E3-421C-80C2-EE7E73A81202}" srcOrd="0" destOrd="0" parTransId="{C88B38A0-4CDA-4CED-A10E-694B39260C6D}" sibTransId="{6BC39BB9-981B-49C6-B393-EE5ACB14FB08}"/>
    <dgm:cxn modelId="{1CBC28D5-2A33-4FE0-80FD-D01B1237A7EA}" type="presOf" srcId="{DA23C8BD-8FE2-45AA-B242-BEE99E1A2479}" destId="{0918858B-9FB7-4C50-BF4F-A714BC4E05C7}" srcOrd="0" destOrd="0" presId="urn:microsoft.com/office/officeart/2005/8/layout/vList3"/>
    <dgm:cxn modelId="{C712F831-B803-47B4-91F4-BE41E7E6B0D2}" type="presParOf" srcId="{B0B8F476-A010-423C-A565-32D6B12722A8}" destId="{321E4994-AAD4-4453-AC93-01E51F69562B}" srcOrd="0" destOrd="0" presId="urn:microsoft.com/office/officeart/2005/8/layout/vList3"/>
    <dgm:cxn modelId="{48031E98-4FE6-4E0E-8996-E8E584CF8A06}" type="presParOf" srcId="{321E4994-AAD4-4453-AC93-01E51F69562B}" destId="{5C136A8E-B038-4EB3-B751-9D7AA63187EA}" srcOrd="0" destOrd="0" presId="urn:microsoft.com/office/officeart/2005/8/layout/vList3"/>
    <dgm:cxn modelId="{C5118A9E-DACF-4B1F-B7DC-2D58358C3E1B}" type="presParOf" srcId="{321E4994-AAD4-4453-AC93-01E51F69562B}" destId="{93FE6EF4-0187-4264-BB7E-D76E06132EA4}" srcOrd="1" destOrd="0" presId="urn:microsoft.com/office/officeart/2005/8/layout/vList3"/>
    <dgm:cxn modelId="{EC9554CE-3E8F-48E2-8C76-D2BB19ABB5CB}" type="presParOf" srcId="{B0B8F476-A010-423C-A565-32D6B12722A8}" destId="{120FD5B1-B864-4102-836F-0AAB0043107C}" srcOrd="1" destOrd="0" presId="urn:microsoft.com/office/officeart/2005/8/layout/vList3"/>
    <dgm:cxn modelId="{0839402F-C800-4BB6-849E-29C48EBF5D89}" type="presParOf" srcId="{B0B8F476-A010-423C-A565-32D6B12722A8}" destId="{7E498148-BC53-417C-9663-6C5832E65B24}" srcOrd="2" destOrd="0" presId="urn:microsoft.com/office/officeart/2005/8/layout/vList3"/>
    <dgm:cxn modelId="{F7116E1F-10A3-4371-88A4-0D8004468BD0}" type="presParOf" srcId="{7E498148-BC53-417C-9663-6C5832E65B24}" destId="{49CE4105-537B-4A29-9C08-03DEAA652E50}" srcOrd="0" destOrd="0" presId="urn:microsoft.com/office/officeart/2005/8/layout/vList3"/>
    <dgm:cxn modelId="{399F173D-9366-4F40-AAEF-66D823780DD6}" type="presParOf" srcId="{7E498148-BC53-417C-9663-6C5832E65B24}" destId="{9B0F0F3B-D5A0-47D5-A55E-DF175762BC91}" srcOrd="1" destOrd="0" presId="urn:microsoft.com/office/officeart/2005/8/layout/vList3"/>
    <dgm:cxn modelId="{542812B6-EF53-49B8-ABF2-6C88B3BAA4C2}" type="presParOf" srcId="{B0B8F476-A010-423C-A565-32D6B12722A8}" destId="{B50EFC9B-BBB3-4CFE-A161-B567578DCE46}" srcOrd="3" destOrd="0" presId="urn:microsoft.com/office/officeart/2005/8/layout/vList3"/>
    <dgm:cxn modelId="{586F6FCE-4A39-40DE-8460-1C24E4AEE5EF}" type="presParOf" srcId="{B0B8F476-A010-423C-A565-32D6B12722A8}" destId="{5C9ECEEB-46EE-4089-9ED4-D20162ABF38F}" srcOrd="4" destOrd="0" presId="urn:microsoft.com/office/officeart/2005/8/layout/vList3"/>
    <dgm:cxn modelId="{6E5FFDFD-5424-45B1-8C9D-29664069F4AA}" type="presParOf" srcId="{5C9ECEEB-46EE-4089-9ED4-D20162ABF38F}" destId="{06377BB0-53A6-4E2B-AD03-D489DF03EA94}" srcOrd="0" destOrd="0" presId="urn:microsoft.com/office/officeart/2005/8/layout/vList3"/>
    <dgm:cxn modelId="{B5CC5270-CFB0-4B6D-AB9E-F567BBB7739E}" type="presParOf" srcId="{5C9ECEEB-46EE-4089-9ED4-D20162ABF38F}" destId="{0918858B-9FB7-4C50-BF4F-A714BC4E05C7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804850-EA17-43D7-A9B5-724C8BE48903}" type="doc">
      <dgm:prSet loTypeId="urn:microsoft.com/office/officeart/2009/3/layout/StepUpProcess" loCatId="process" qsTypeId="urn:microsoft.com/office/officeart/2005/8/quickstyle/simple2" qsCatId="simple" csTypeId="urn:microsoft.com/office/officeart/2005/8/colors/accent5_3" csCatId="accent5" phldr="1"/>
      <dgm:spPr/>
      <dgm:t>
        <a:bodyPr/>
        <a:lstStyle/>
        <a:p>
          <a:endParaRPr lang="en-US"/>
        </a:p>
      </dgm:t>
    </dgm:pt>
    <dgm:pt modelId="{E64054A0-CAA2-4958-8469-E2B89F4B7D66}">
      <dgm:prSet phldrT="[Text]" custT="1"/>
      <dgm:spPr/>
      <dgm:t>
        <a:bodyPr/>
        <a:lstStyle/>
        <a:p>
          <a:pPr algn="ctr">
            <a:buNone/>
          </a:pPr>
          <a:r>
            <a:rPr lang="en-US" sz="3600">
              <a:solidFill>
                <a:schemeClr val="accent5">
                  <a:lumMod val="50000"/>
                </a:schemeClr>
              </a:solidFill>
              <a:latin typeface="Montserrat Classic" panose="020B0604020202020204" charset="0"/>
            </a:rPr>
            <a:t>1966</a:t>
          </a:r>
        </a:p>
        <a:p>
          <a:pPr algn="ctr">
            <a:buNone/>
          </a:pPr>
          <a:r>
            <a:rPr lang="en-US" sz="2400">
              <a:latin typeface="Montserrat Light" panose="020B0604020202020204" charset="0"/>
            </a:rPr>
            <a:t>Nace </a:t>
          </a:r>
          <a:r>
            <a:rPr lang="en-US" sz="2400" b="1">
              <a:latin typeface="Montserrat Classic" panose="020B0604020202020204" charset="0"/>
            </a:rPr>
            <a:t>INELSO Ltda.</a:t>
          </a:r>
          <a:endParaRPr lang="en-US" sz="3600">
            <a:latin typeface="Montserrat Classic" panose="020B0604020202020204" charset="0"/>
          </a:endParaRPr>
        </a:p>
      </dgm:t>
    </dgm:pt>
    <dgm:pt modelId="{6C217FB7-5F9E-42A2-B4D3-084FA8C92C9F}" type="parTrans" cxnId="{E4387BC9-D581-4FF2-ACF0-FA4BA36EFC7E}">
      <dgm:prSet/>
      <dgm:spPr/>
      <dgm:t>
        <a:bodyPr/>
        <a:lstStyle/>
        <a:p>
          <a:endParaRPr lang="en-US"/>
        </a:p>
      </dgm:t>
    </dgm:pt>
    <dgm:pt modelId="{F88A6643-D9FC-4B82-B6D6-F7DE33612E7D}" type="sibTrans" cxnId="{E4387BC9-D581-4FF2-ACF0-FA4BA36EFC7E}">
      <dgm:prSet/>
      <dgm:spPr/>
      <dgm:t>
        <a:bodyPr/>
        <a:lstStyle/>
        <a:p>
          <a:endParaRPr lang="en-US"/>
        </a:p>
      </dgm:t>
    </dgm:pt>
    <dgm:pt modelId="{707D24D6-F3EA-4CFB-98D1-859D83FFF233}">
      <dgm:prSet phldrT="[Text]" custT="1"/>
      <dgm:spPr/>
      <dgm:t>
        <a:bodyPr spcFirstLastPara="0" vert="horz" wrap="square" lIns="137472" tIns="0" rIns="0" bIns="0" numCol="1" spcCol="1270" anchor="t" anchorCtr="0"/>
        <a:lstStyle/>
        <a:p>
          <a:pPr algn="ctr"/>
          <a:r>
            <a:rPr lang="es-ES_tradnl" sz="3600" kern="1200" noProof="0">
              <a:solidFill>
                <a:schemeClr val="accent5">
                  <a:lumMod val="50000"/>
                </a:schemeClr>
              </a:solidFill>
              <a:latin typeface="Montserrat Classic" panose="020B0604020202020204" charset="0"/>
              <a:ea typeface="+mn-ea"/>
              <a:cs typeface="+mn-cs"/>
            </a:rPr>
            <a:t>2000</a:t>
          </a:r>
        </a:p>
        <a:p>
          <a:pPr algn="ctr"/>
          <a:r>
            <a:rPr lang="es-ES_tradnl" sz="2400" kern="1200" noProof="0">
              <a:latin typeface="Montserrat Light" panose="020B0604020202020204" charset="0"/>
            </a:rPr>
            <a:t>Fusión con </a:t>
          </a:r>
          <a:r>
            <a:rPr lang="es-ES_tradnl" sz="2400" b="1" kern="1200" noProof="0" err="1">
              <a:latin typeface="Montserrat Light" panose="020B0604020202020204" charset="0"/>
            </a:rPr>
            <a:t>Unhilem</a:t>
          </a:r>
          <a:r>
            <a:rPr lang="es-ES_tradnl" sz="2400" kern="1200" noProof="0">
              <a:latin typeface="Montserrat Light" panose="020B0604020202020204" charset="0"/>
            </a:rPr>
            <a:t> y cambia de razón social a </a:t>
          </a:r>
          <a:r>
            <a:rPr lang="es-ES_tradnl" sz="2400" b="1" kern="1200" noProof="0">
              <a:latin typeface="Montserrat Classic" panose="020B0604020202020204" charset="0"/>
            </a:rPr>
            <a:t>CHALLENGER S.A</a:t>
          </a:r>
          <a:r>
            <a:rPr lang="es-ES_tradnl" sz="2400" kern="1200" noProof="0">
              <a:latin typeface="Montserrat Classic" panose="020B0604020202020204" charset="0"/>
            </a:rPr>
            <a:t>.</a:t>
          </a:r>
          <a:endParaRPr lang="es-ES_tradnl" sz="3600" kern="1200" noProof="0">
            <a:latin typeface="Montserrat Classic" panose="020B0604020202020204" charset="0"/>
            <a:ea typeface="+mn-ea"/>
            <a:cs typeface="+mn-cs"/>
          </a:endParaRPr>
        </a:p>
      </dgm:t>
    </dgm:pt>
    <dgm:pt modelId="{3AD74A57-DC4A-4961-806C-75158C495725}" type="parTrans" cxnId="{30E26D12-80DA-4940-BB4E-79AF2ED1E69B}">
      <dgm:prSet/>
      <dgm:spPr/>
      <dgm:t>
        <a:bodyPr/>
        <a:lstStyle/>
        <a:p>
          <a:endParaRPr lang="en-US"/>
        </a:p>
      </dgm:t>
    </dgm:pt>
    <dgm:pt modelId="{424963E1-400D-4D00-8C5E-F9AD202146CE}" type="sibTrans" cxnId="{30E26D12-80DA-4940-BB4E-79AF2ED1E69B}">
      <dgm:prSet/>
      <dgm:spPr/>
      <dgm:t>
        <a:bodyPr/>
        <a:lstStyle/>
        <a:p>
          <a:endParaRPr lang="en-US"/>
        </a:p>
      </dgm:t>
    </dgm:pt>
    <dgm:pt modelId="{FF518DB9-EA66-4ABF-B79F-9193E21C2CA6}">
      <dgm:prSet phldrT="[Text]" custT="1"/>
      <dgm:spPr/>
      <dgm:t>
        <a:bodyPr/>
        <a:lstStyle/>
        <a:p>
          <a:pPr algn="ctr"/>
          <a:r>
            <a:rPr lang="es-ES_tradnl" sz="3600" noProof="0">
              <a:solidFill>
                <a:schemeClr val="accent5">
                  <a:lumMod val="50000"/>
                </a:schemeClr>
              </a:solidFill>
              <a:latin typeface="Montserrat Classic" panose="020B0604020202020204" charset="0"/>
            </a:rPr>
            <a:t>2012</a:t>
          </a:r>
        </a:p>
        <a:p>
          <a:pPr algn="ctr"/>
          <a:r>
            <a:rPr lang="es-ES_tradnl" sz="2400" noProof="0">
              <a:latin typeface="Montserrat Light" panose="020B0604020202020204" charset="0"/>
            </a:rPr>
            <a:t>Se convierte en </a:t>
          </a:r>
          <a:r>
            <a:rPr lang="es-ES_tradnl" sz="2400" b="1" noProof="0">
              <a:latin typeface="Montserrat Classic" panose="020B0604020202020204" charset="0"/>
            </a:rPr>
            <a:t>CHALLENGER S.A.S</a:t>
          </a:r>
          <a:endParaRPr lang="es-ES_tradnl" sz="3600" noProof="0">
            <a:latin typeface="Montserrat Classic" panose="020B0604020202020204" charset="0"/>
          </a:endParaRPr>
        </a:p>
      </dgm:t>
    </dgm:pt>
    <dgm:pt modelId="{EE3232B9-05C6-4D26-BFEF-A0C02B858CAF}" type="parTrans" cxnId="{35EC2822-DD47-4135-B21E-E9F0C4262B0F}">
      <dgm:prSet/>
      <dgm:spPr/>
      <dgm:t>
        <a:bodyPr/>
        <a:lstStyle/>
        <a:p>
          <a:endParaRPr lang="en-US"/>
        </a:p>
      </dgm:t>
    </dgm:pt>
    <dgm:pt modelId="{F50FED43-9B88-4FB8-B616-0D2FE6D91893}" type="sibTrans" cxnId="{35EC2822-DD47-4135-B21E-E9F0C4262B0F}">
      <dgm:prSet/>
      <dgm:spPr/>
      <dgm:t>
        <a:bodyPr/>
        <a:lstStyle/>
        <a:p>
          <a:endParaRPr lang="en-US"/>
        </a:p>
      </dgm:t>
    </dgm:pt>
    <dgm:pt modelId="{D13963CA-7976-434D-AFB9-F9A9F9C19219}">
      <dgm:prSet custT="1"/>
      <dgm:spPr/>
      <dgm:t>
        <a:bodyPr/>
        <a:lstStyle/>
        <a:p>
          <a:pPr algn="ctr"/>
          <a:r>
            <a:rPr lang="en-US" sz="3600">
              <a:solidFill>
                <a:schemeClr val="accent5">
                  <a:lumMod val="50000"/>
                </a:schemeClr>
              </a:solidFill>
              <a:latin typeface="Montserrat Classic" panose="020B0604020202020204" charset="0"/>
            </a:rPr>
            <a:t>2016</a:t>
          </a:r>
        </a:p>
        <a:p>
          <a:pPr algn="ctr"/>
          <a:r>
            <a:rPr lang="es-ES_tradnl" sz="2400" noProof="0">
              <a:latin typeface="Montserrat Light" panose="020B0604020202020204" charset="0"/>
            </a:rPr>
            <a:t>Adquiere</a:t>
          </a:r>
          <a:r>
            <a:rPr lang="en-US" sz="2400">
              <a:latin typeface="Montserrat Light" panose="020B0604020202020204" charset="0"/>
            </a:rPr>
            <a:t> el 100% de </a:t>
          </a:r>
          <a:r>
            <a:rPr lang="es-ES_tradnl" sz="2400" b="1" noProof="0">
              <a:latin typeface="Montserrat Classic" panose="020B0604020202020204" charset="0"/>
            </a:rPr>
            <a:t>Hábitat</a:t>
          </a:r>
          <a:r>
            <a:rPr lang="en-US" sz="2400" b="1">
              <a:latin typeface="Montserrat Classic" panose="020B0604020202020204" charset="0"/>
            </a:rPr>
            <a:t> Store</a:t>
          </a:r>
          <a:endParaRPr lang="en-US" sz="3600">
            <a:latin typeface="Montserrat Classic" panose="020B0604020202020204" charset="0"/>
          </a:endParaRPr>
        </a:p>
      </dgm:t>
    </dgm:pt>
    <dgm:pt modelId="{FFEDA41E-B2D0-4CC1-A4A9-E1A315F65956}" type="parTrans" cxnId="{A23AD47B-7C7F-4732-9E5F-A864BF53C1C6}">
      <dgm:prSet/>
      <dgm:spPr/>
      <dgm:t>
        <a:bodyPr/>
        <a:lstStyle/>
        <a:p>
          <a:endParaRPr lang="en-US"/>
        </a:p>
      </dgm:t>
    </dgm:pt>
    <dgm:pt modelId="{4E1F3C91-2EAF-4F21-9C87-1E70667039BB}" type="sibTrans" cxnId="{A23AD47B-7C7F-4732-9E5F-A864BF53C1C6}">
      <dgm:prSet/>
      <dgm:spPr/>
      <dgm:t>
        <a:bodyPr/>
        <a:lstStyle/>
        <a:p>
          <a:endParaRPr lang="en-US"/>
        </a:p>
      </dgm:t>
    </dgm:pt>
    <dgm:pt modelId="{D7132932-EEB7-4156-9102-0A425F93045D}">
      <dgm:prSet custT="1"/>
      <dgm:spPr/>
      <dgm:t>
        <a:bodyPr/>
        <a:lstStyle/>
        <a:p>
          <a:pPr algn="ctr"/>
          <a:r>
            <a:rPr lang="es-ES_tradnl" sz="3600">
              <a:solidFill>
                <a:schemeClr val="accent5">
                  <a:lumMod val="50000"/>
                </a:schemeClr>
              </a:solidFill>
              <a:latin typeface="Montserrat Classic" panose="020B0604020202020204" charset="0"/>
            </a:rPr>
            <a:t>2018</a:t>
          </a:r>
        </a:p>
        <a:p>
          <a:pPr algn="ctr"/>
          <a:r>
            <a:rPr lang="es-ES_tradnl" sz="2400">
              <a:latin typeface="Montserrat Light" panose="020B0604020202020204" charset="0"/>
            </a:rPr>
            <a:t>Cambio de modelo administrativo</a:t>
          </a:r>
        </a:p>
      </dgm:t>
    </dgm:pt>
    <dgm:pt modelId="{3242E538-433B-4769-BB6B-661BEDFE637C}" type="parTrans" cxnId="{6CF43B45-B98F-4098-8F86-DC25E541DE54}">
      <dgm:prSet/>
      <dgm:spPr/>
      <dgm:t>
        <a:bodyPr/>
        <a:lstStyle/>
        <a:p>
          <a:endParaRPr lang="en-US"/>
        </a:p>
      </dgm:t>
    </dgm:pt>
    <dgm:pt modelId="{DF9FFF14-C2F0-406D-A1E7-395DF837BD34}" type="sibTrans" cxnId="{6CF43B45-B98F-4098-8F86-DC25E541DE54}">
      <dgm:prSet/>
      <dgm:spPr/>
      <dgm:t>
        <a:bodyPr/>
        <a:lstStyle/>
        <a:p>
          <a:endParaRPr lang="en-US"/>
        </a:p>
      </dgm:t>
    </dgm:pt>
    <dgm:pt modelId="{2C71AD5B-D67E-471F-96A1-830D50BCF960}">
      <dgm:prSet custT="1"/>
      <dgm:spPr/>
      <dgm:t>
        <a:bodyPr/>
        <a:lstStyle/>
        <a:p>
          <a:pPr algn="ctr"/>
          <a:r>
            <a:rPr lang="es-ES_tradnl" sz="3600" b="0" noProof="0">
              <a:solidFill>
                <a:schemeClr val="accent5">
                  <a:lumMod val="50000"/>
                </a:schemeClr>
              </a:solidFill>
              <a:latin typeface="Montserrat Classic" panose="020B0604020202020204" charset="0"/>
            </a:rPr>
            <a:t>2019</a:t>
          </a:r>
        </a:p>
        <a:p>
          <a:pPr algn="ctr"/>
          <a:r>
            <a:rPr lang="es-ES_tradnl" sz="2400" noProof="0">
              <a:latin typeface="Montserrat Light" panose="020B0604020202020204" charset="0"/>
            </a:rPr>
            <a:t>Salida de </a:t>
          </a:r>
          <a:r>
            <a:rPr lang="es-ES_tradnl" sz="2400" b="1" noProof="0">
              <a:latin typeface="Montserrat Classic" panose="020B0604020202020204" charset="0"/>
            </a:rPr>
            <a:t>Hábitat Store </a:t>
          </a:r>
          <a:r>
            <a:rPr lang="es-ES_tradnl" sz="2400" noProof="0">
              <a:latin typeface="Montserrat Light" panose="020B0604020202020204" charset="0"/>
            </a:rPr>
            <a:t>de las líneas de negocio</a:t>
          </a:r>
        </a:p>
        <a:p>
          <a:pPr algn="l"/>
          <a:endParaRPr lang="es-ES_tradnl" sz="2000" noProof="0"/>
        </a:p>
      </dgm:t>
    </dgm:pt>
    <dgm:pt modelId="{ED7A29AA-00EB-45BA-87DE-D251479EF7D1}" type="parTrans" cxnId="{C70618C7-87B5-46A7-8A99-325D07EE266D}">
      <dgm:prSet/>
      <dgm:spPr/>
      <dgm:t>
        <a:bodyPr/>
        <a:lstStyle/>
        <a:p>
          <a:endParaRPr lang="en-US"/>
        </a:p>
      </dgm:t>
    </dgm:pt>
    <dgm:pt modelId="{08489FFB-0585-4028-88DE-63AD2FD279D2}" type="sibTrans" cxnId="{C70618C7-87B5-46A7-8A99-325D07EE266D}">
      <dgm:prSet/>
      <dgm:spPr/>
      <dgm:t>
        <a:bodyPr/>
        <a:lstStyle/>
        <a:p>
          <a:endParaRPr lang="en-US"/>
        </a:p>
      </dgm:t>
    </dgm:pt>
    <dgm:pt modelId="{0AC96F62-93B9-4024-B199-391590683521}" type="pres">
      <dgm:prSet presAssocID="{63804850-EA17-43D7-A9B5-724C8BE48903}" presName="rootnode" presStyleCnt="0">
        <dgm:presLayoutVars>
          <dgm:chMax/>
          <dgm:chPref/>
          <dgm:dir/>
          <dgm:animLvl val="lvl"/>
        </dgm:presLayoutVars>
      </dgm:prSet>
      <dgm:spPr/>
    </dgm:pt>
    <dgm:pt modelId="{5BB3C2F7-AFA0-4CC3-BCDA-E550C556A7C4}" type="pres">
      <dgm:prSet presAssocID="{E64054A0-CAA2-4958-8469-E2B89F4B7D66}" presName="composite" presStyleCnt="0"/>
      <dgm:spPr/>
    </dgm:pt>
    <dgm:pt modelId="{7E1882D0-22DB-4AE6-B588-F7D307BA1D11}" type="pres">
      <dgm:prSet presAssocID="{E64054A0-CAA2-4958-8469-E2B89F4B7D66}" presName="LShape" presStyleLbl="alignNode1" presStyleIdx="0" presStyleCnt="11" custLinFactNeighborX="-1684" custLinFactNeighborY="3469"/>
      <dgm:spPr/>
    </dgm:pt>
    <dgm:pt modelId="{01127FC4-BB8B-4A3A-A1B2-8D178C0B8557}" type="pres">
      <dgm:prSet presAssocID="{E64054A0-CAA2-4958-8469-E2B89F4B7D66}" presName="ParentText" presStyleLbl="revTx" presStyleIdx="0" presStyleCnt="6" custLinFactNeighborX="-7544" custLinFactNeighborY="-690">
        <dgm:presLayoutVars>
          <dgm:chMax val="0"/>
          <dgm:chPref val="0"/>
          <dgm:bulletEnabled val="1"/>
        </dgm:presLayoutVars>
      </dgm:prSet>
      <dgm:spPr/>
    </dgm:pt>
    <dgm:pt modelId="{81D3CF5D-6390-42F7-970B-019E291C7EF3}" type="pres">
      <dgm:prSet presAssocID="{E64054A0-CAA2-4958-8469-E2B89F4B7D66}" presName="Triangle" presStyleLbl="alignNode1" presStyleIdx="1" presStyleCnt="11"/>
      <dgm:spPr/>
    </dgm:pt>
    <dgm:pt modelId="{8A4575A4-9C60-4C26-AA11-86456B838EBA}" type="pres">
      <dgm:prSet presAssocID="{F88A6643-D9FC-4B82-B6D6-F7DE33612E7D}" presName="sibTrans" presStyleCnt="0"/>
      <dgm:spPr/>
    </dgm:pt>
    <dgm:pt modelId="{CF3D43E5-95FC-4F50-A835-1209250F4FC0}" type="pres">
      <dgm:prSet presAssocID="{F88A6643-D9FC-4B82-B6D6-F7DE33612E7D}" presName="space" presStyleCnt="0"/>
      <dgm:spPr/>
    </dgm:pt>
    <dgm:pt modelId="{F1796ED6-49B0-4A77-959B-DF3654512D8E}" type="pres">
      <dgm:prSet presAssocID="{707D24D6-F3EA-4CFB-98D1-859D83FFF233}" presName="composite" presStyleCnt="0"/>
      <dgm:spPr/>
    </dgm:pt>
    <dgm:pt modelId="{99D18142-0A0E-42AF-B199-74EF60A1F333}" type="pres">
      <dgm:prSet presAssocID="{707D24D6-F3EA-4CFB-98D1-859D83FFF233}" presName="LShape" presStyleLbl="alignNode1" presStyleIdx="2" presStyleCnt="11" custLinFactNeighborX="-2111" custLinFactNeighborY="1814"/>
      <dgm:spPr/>
    </dgm:pt>
    <dgm:pt modelId="{4573826E-6BF4-4C87-BE53-AD70960D8347}" type="pres">
      <dgm:prSet presAssocID="{707D24D6-F3EA-4CFB-98D1-859D83FFF233}" presName="ParentText" presStyleLbl="revTx" presStyleIdx="1" presStyleCnt="6" custScaleX="121272" custLinFactNeighborX="-674" custLinFactNeighborY="5713">
        <dgm:presLayoutVars>
          <dgm:chMax val="0"/>
          <dgm:chPref val="0"/>
          <dgm:bulletEnabled val="1"/>
        </dgm:presLayoutVars>
      </dgm:prSet>
      <dgm:spPr/>
    </dgm:pt>
    <dgm:pt modelId="{6D2C9188-4EBD-4BED-BB54-860C7E01B2A7}" type="pres">
      <dgm:prSet presAssocID="{707D24D6-F3EA-4CFB-98D1-859D83FFF233}" presName="Triangle" presStyleLbl="alignNode1" presStyleIdx="3" presStyleCnt="11"/>
      <dgm:spPr/>
    </dgm:pt>
    <dgm:pt modelId="{B31BEE8F-DA0A-4411-8EAC-86CB4300D365}" type="pres">
      <dgm:prSet presAssocID="{424963E1-400D-4D00-8C5E-F9AD202146CE}" presName="sibTrans" presStyleCnt="0"/>
      <dgm:spPr/>
    </dgm:pt>
    <dgm:pt modelId="{9996D783-4938-4E5D-A8E6-2292459C214F}" type="pres">
      <dgm:prSet presAssocID="{424963E1-400D-4D00-8C5E-F9AD202146CE}" presName="space" presStyleCnt="0"/>
      <dgm:spPr/>
    </dgm:pt>
    <dgm:pt modelId="{49D884D7-DB18-42D9-B4B6-CDC140AAEA7F}" type="pres">
      <dgm:prSet presAssocID="{FF518DB9-EA66-4ABF-B79F-9193E21C2CA6}" presName="composite" presStyleCnt="0"/>
      <dgm:spPr/>
    </dgm:pt>
    <dgm:pt modelId="{9D4F07A9-260D-4FF3-9243-32228C9C6A70}" type="pres">
      <dgm:prSet presAssocID="{FF518DB9-EA66-4ABF-B79F-9193E21C2CA6}" presName="LShape" presStyleLbl="alignNode1" presStyleIdx="4" presStyleCnt="11" custScaleX="101948" custLinFactNeighborX="-2224"/>
      <dgm:spPr/>
    </dgm:pt>
    <dgm:pt modelId="{ACA6D3BF-A03B-4FEF-B673-936A4C6670F6}" type="pres">
      <dgm:prSet presAssocID="{FF518DB9-EA66-4ABF-B79F-9193E21C2CA6}" presName="ParentText" presStyleLbl="revTx" presStyleIdx="2" presStyleCnt="6" custScaleX="114900" custLinFactNeighborX="-2592" custLinFactNeighborY="-337">
        <dgm:presLayoutVars>
          <dgm:chMax val="0"/>
          <dgm:chPref val="0"/>
          <dgm:bulletEnabled val="1"/>
        </dgm:presLayoutVars>
      </dgm:prSet>
      <dgm:spPr/>
    </dgm:pt>
    <dgm:pt modelId="{37F918DF-2ED3-408E-A0B6-D3EF50ACC235}" type="pres">
      <dgm:prSet presAssocID="{FF518DB9-EA66-4ABF-B79F-9193E21C2CA6}" presName="Triangle" presStyleLbl="alignNode1" presStyleIdx="5" presStyleCnt="11"/>
      <dgm:spPr/>
    </dgm:pt>
    <dgm:pt modelId="{8B7327E0-0822-4035-8998-92FF3F5CA3AD}" type="pres">
      <dgm:prSet presAssocID="{F50FED43-9B88-4FB8-B616-0D2FE6D91893}" presName="sibTrans" presStyleCnt="0"/>
      <dgm:spPr/>
    </dgm:pt>
    <dgm:pt modelId="{4943F32A-9391-4E1C-A4CD-A9AA2DF52CCD}" type="pres">
      <dgm:prSet presAssocID="{F50FED43-9B88-4FB8-B616-0D2FE6D91893}" presName="space" presStyleCnt="0"/>
      <dgm:spPr/>
    </dgm:pt>
    <dgm:pt modelId="{F6FF7F17-DC4B-433D-8CA1-A520E88D613C}" type="pres">
      <dgm:prSet presAssocID="{D13963CA-7976-434D-AFB9-F9A9F9C19219}" presName="composite" presStyleCnt="0"/>
      <dgm:spPr/>
    </dgm:pt>
    <dgm:pt modelId="{D804B9F8-34E4-4AD1-82A8-63CCDEB826BD}" type="pres">
      <dgm:prSet presAssocID="{D13963CA-7976-434D-AFB9-F9A9F9C19219}" presName="LShape" presStyleLbl="alignNode1" presStyleIdx="6" presStyleCnt="11"/>
      <dgm:spPr/>
    </dgm:pt>
    <dgm:pt modelId="{618B8F3D-FDF2-451E-BCC9-B79DB934B55E}" type="pres">
      <dgm:prSet presAssocID="{D13963CA-7976-434D-AFB9-F9A9F9C19219}" presName="ParentText" presStyleLbl="revTx" presStyleIdx="3" presStyleCnt="6" custLinFactNeighborY="-2560">
        <dgm:presLayoutVars>
          <dgm:chMax val="0"/>
          <dgm:chPref val="0"/>
          <dgm:bulletEnabled val="1"/>
        </dgm:presLayoutVars>
      </dgm:prSet>
      <dgm:spPr/>
    </dgm:pt>
    <dgm:pt modelId="{B6404E7B-DEF3-44F9-9887-534505D171B6}" type="pres">
      <dgm:prSet presAssocID="{D13963CA-7976-434D-AFB9-F9A9F9C19219}" presName="Triangle" presStyleLbl="alignNode1" presStyleIdx="7" presStyleCnt="11"/>
      <dgm:spPr/>
    </dgm:pt>
    <dgm:pt modelId="{4A05D9E7-9FA4-433E-93E4-B0A53D82E3D5}" type="pres">
      <dgm:prSet presAssocID="{4E1F3C91-2EAF-4F21-9C87-1E70667039BB}" presName="sibTrans" presStyleCnt="0"/>
      <dgm:spPr/>
    </dgm:pt>
    <dgm:pt modelId="{782FE096-E86F-4684-ADD2-86826DF06499}" type="pres">
      <dgm:prSet presAssocID="{4E1F3C91-2EAF-4F21-9C87-1E70667039BB}" presName="space" presStyleCnt="0"/>
      <dgm:spPr/>
    </dgm:pt>
    <dgm:pt modelId="{DD9E99C4-CD15-4638-BA5C-E3A741453B83}" type="pres">
      <dgm:prSet presAssocID="{D7132932-EEB7-4156-9102-0A425F93045D}" presName="composite" presStyleCnt="0"/>
      <dgm:spPr/>
    </dgm:pt>
    <dgm:pt modelId="{8B420666-3445-43B8-8AF5-7ED9A7467CBB}" type="pres">
      <dgm:prSet presAssocID="{D7132932-EEB7-4156-9102-0A425F93045D}" presName="LShape" presStyleLbl="alignNode1" presStyleIdx="8" presStyleCnt="11"/>
      <dgm:spPr/>
    </dgm:pt>
    <dgm:pt modelId="{C50D3C41-EAC2-407B-9168-094C31804089}" type="pres">
      <dgm:prSet presAssocID="{D7132932-EEB7-4156-9102-0A425F93045D}" presName="ParentText" presStyleLbl="revTx" presStyleIdx="4" presStyleCnt="6" custScaleX="115935" custLinFactNeighborX="-613" custLinFactNeighborY="1302">
        <dgm:presLayoutVars>
          <dgm:chMax val="0"/>
          <dgm:chPref val="0"/>
          <dgm:bulletEnabled val="1"/>
        </dgm:presLayoutVars>
      </dgm:prSet>
      <dgm:spPr/>
    </dgm:pt>
    <dgm:pt modelId="{E82AFCC0-B03A-4A4A-9224-B9959B48A36D}" type="pres">
      <dgm:prSet presAssocID="{D7132932-EEB7-4156-9102-0A425F93045D}" presName="Triangle" presStyleLbl="alignNode1" presStyleIdx="9" presStyleCnt="11"/>
      <dgm:spPr/>
    </dgm:pt>
    <dgm:pt modelId="{EF50B5EE-E455-4C7E-815D-C9E60EAF8377}" type="pres">
      <dgm:prSet presAssocID="{DF9FFF14-C2F0-406D-A1E7-395DF837BD34}" presName="sibTrans" presStyleCnt="0"/>
      <dgm:spPr/>
    </dgm:pt>
    <dgm:pt modelId="{D7C953B8-E192-4640-A75F-73851A05F348}" type="pres">
      <dgm:prSet presAssocID="{DF9FFF14-C2F0-406D-A1E7-395DF837BD34}" presName="space" presStyleCnt="0"/>
      <dgm:spPr/>
    </dgm:pt>
    <dgm:pt modelId="{26CC3024-EF0D-454C-B8E0-0030DCDF4456}" type="pres">
      <dgm:prSet presAssocID="{2C71AD5B-D67E-471F-96A1-830D50BCF960}" presName="composite" presStyleCnt="0"/>
      <dgm:spPr/>
    </dgm:pt>
    <dgm:pt modelId="{9014C3A0-DB8F-4A8F-976A-E159CF6EA7C4}" type="pres">
      <dgm:prSet presAssocID="{2C71AD5B-D67E-471F-96A1-830D50BCF960}" presName="LShape" presStyleLbl="alignNode1" presStyleIdx="10" presStyleCnt="11"/>
      <dgm:spPr/>
    </dgm:pt>
    <dgm:pt modelId="{69120E3C-9145-451C-AFAE-1A611134A88E}" type="pres">
      <dgm:prSet presAssocID="{2C71AD5B-D67E-471F-96A1-830D50BCF960}" presName="ParentText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AC7D470C-4943-1B48-83C7-3631CF966FA4}" type="presOf" srcId="{D7132932-EEB7-4156-9102-0A425F93045D}" destId="{C50D3C41-EAC2-407B-9168-094C31804089}" srcOrd="0" destOrd="0" presId="urn:microsoft.com/office/officeart/2009/3/layout/StepUpProcess"/>
    <dgm:cxn modelId="{30E26D12-80DA-4940-BB4E-79AF2ED1E69B}" srcId="{63804850-EA17-43D7-A9B5-724C8BE48903}" destId="{707D24D6-F3EA-4CFB-98D1-859D83FFF233}" srcOrd="1" destOrd="0" parTransId="{3AD74A57-DC4A-4961-806C-75158C495725}" sibTransId="{424963E1-400D-4D00-8C5E-F9AD202146CE}"/>
    <dgm:cxn modelId="{35EC2822-DD47-4135-B21E-E9F0C4262B0F}" srcId="{63804850-EA17-43D7-A9B5-724C8BE48903}" destId="{FF518DB9-EA66-4ABF-B79F-9193E21C2CA6}" srcOrd="2" destOrd="0" parTransId="{EE3232B9-05C6-4D26-BFEF-A0C02B858CAF}" sibTransId="{F50FED43-9B88-4FB8-B616-0D2FE6D91893}"/>
    <dgm:cxn modelId="{6CF43B45-B98F-4098-8F86-DC25E541DE54}" srcId="{63804850-EA17-43D7-A9B5-724C8BE48903}" destId="{D7132932-EEB7-4156-9102-0A425F93045D}" srcOrd="4" destOrd="0" parTransId="{3242E538-433B-4769-BB6B-661BEDFE637C}" sibTransId="{DF9FFF14-C2F0-406D-A1E7-395DF837BD34}"/>
    <dgm:cxn modelId="{A23AD47B-7C7F-4732-9E5F-A864BF53C1C6}" srcId="{63804850-EA17-43D7-A9B5-724C8BE48903}" destId="{D13963CA-7976-434D-AFB9-F9A9F9C19219}" srcOrd="3" destOrd="0" parTransId="{FFEDA41E-B2D0-4CC1-A4A9-E1A315F65956}" sibTransId="{4E1F3C91-2EAF-4F21-9C87-1E70667039BB}"/>
    <dgm:cxn modelId="{377BA97C-F575-3645-BCC3-705000260DB2}" type="presOf" srcId="{FF518DB9-EA66-4ABF-B79F-9193E21C2CA6}" destId="{ACA6D3BF-A03B-4FEF-B673-936A4C6670F6}" srcOrd="0" destOrd="0" presId="urn:microsoft.com/office/officeart/2009/3/layout/StepUpProcess"/>
    <dgm:cxn modelId="{8B827383-64A5-9445-9B55-4C4D2A263941}" type="presOf" srcId="{707D24D6-F3EA-4CFB-98D1-859D83FFF233}" destId="{4573826E-6BF4-4C87-BE53-AD70960D8347}" srcOrd="0" destOrd="0" presId="urn:microsoft.com/office/officeart/2009/3/layout/StepUpProcess"/>
    <dgm:cxn modelId="{CC4266B1-FA90-9949-AF44-884274182176}" type="presOf" srcId="{D13963CA-7976-434D-AFB9-F9A9F9C19219}" destId="{618B8F3D-FDF2-451E-BCC9-B79DB934B55E}" srcOrd="0" destOrd="0" presId="urn:microsoft.com/office/officeart/2009/3/layout/StepUpProcess"/>
    <dgm:cxn modelId="{C53149B3-6E86-F54B-9151-8C3B230DF7AC}" type="presOf" srcId="{63804850-EA17-43D7-A9B5-724C8BE48903}" destId="{0AC96F62-93B9-4024-B199-391590683521}" srcOrd="0" destOrd="0" presId="urn:microsoft.com/office/officeart/2009/3/layout/StepUpProcess"/>
    <dgm:cxn modelId="{C70618C7-87B5-46A7-8A99-325D07EE266D}" srcId="{63804850-EA17-43D7-A9B5-724C8BE48903}" destId="{2C71AD5B-D67E-471F-96A1-830D50BCF960}" srcOrd="5" destOrd="0" parTransId="{ED7A29AA-00EB-45BA-87DE-D251479EF7D1}" sibTransId="{08489FFB-0585-4028-88DE-63AD2FD279D2}"/>
    <dgm:cxn modelId="{E4387BC9-D581-4FF2-ACF0-FA4BA36EFC7E}" srcId="{63804850-EA17-43D7-A9B5-724C8BE48903}" destId="{E64054A0-CAA2-4958-8469-E2B89F4B7D66}" srcOrd="0" destOrd="0" parTransId="{6C217FB7-5F9E-42A2-B4D3-084FA8C92C9F}" sibTransId="{F88A6643-D9FC-4B82-B6D6-F7DE33612E7D}"/>
    <dgm:cxn modelId="{5FE9B5E5-ACBB-BC4F-9B91-00F778A8A832}" type="presOf" srcId="{2C71AD5B-D67E-471F-96A1-830D50BCF960}" destId="{69120E3C-9145-451C-AFAE-1A611134A88E}" srcOrd="0" destOrd="0" presId="urn:microsoft.com/office/officeart/2009/3/layout/StepUpProcess"/>
    <dgm:cxn modelId="{BBE0B9ED-6B25-1049-95E9-5E401CD32B55}" type="presOf" srcId="{E64054A0-CAA2-4958-8469-E2B89F4B7D66}" destId="{01127FC4-BB8B-4A3A-A1B2-8D178C0B8557}" srcOrd="0" destOrd="0" presId="urn:microsoft.com/office/officeart/2009/3/layout/StepUpProcess"/>
    <dgm:cxn modelId="{3722CAB4-1C3F-4E41-BD85-D8A08A3F650A}" type="presParOf" srcId="{0AC96F62-93B9-4024-B199-391590683521}" destId="{5BB3C2F7-AFA0-4CC3-BCDA-E550C556A7C4}" srcOrd="0" destOrd="0" presId="urn:microsoft.com/office/officeart/2009/3/layout/StepUpProcess"/>
    <dgm:cxn modelId="{C0344810-9CC4-3B4B-99DD-2AEBCA575859}" type="presParOf" srcId="{5BB3C2F7-AFA0-4CC3-BCDA-E550C556A7C4}" destId="{7E1882D0-22DB-4AE6-B588-F7D307BA1D11}" srcOrd="0" destOrd="0" presId="urn:microsoft.com/office/officeart/2009/3/layout/StepUpProcess"/>
    <dgm:cxn modelId="{D209435A-D7DD-B542-A3C5-C2A8758930AE}" type="presParOf" srcId="{5BB3C2F7-AFA0-4CC3-BCDA-E550C556A7C4}" destId="{01127FC4-BB8B-4A3A-A1B2-8D178C0B8557}" srcOrd="1" destOrd="0" presId="urn:microsoft.com/office/officeart/2009/3/layout/StepUpProcess"/>
    <dgm:cxn modelId="{C763115D-FEFC-5449-A2F0-882ADB23EF04}" type="presParOf" srcId="{5BB3C2F7-AFA0-4CC3-BCDA-E550C556A7C4}" destId="{81D3CF5D-6390-42F7-970B-019E291C7EF3}" srcOrd="2" destOrd="0" presId="urn:microsoft.com/office/officeart/2009/3/layout/StepUpProcess"/>
    <dgm:cxn modelId="{EE462FD7-6A47-2C43-95FA-588E1A45083B}" type="presParOf" srcId="{0AC96F62-93B9-4024-B199-391590683521}" destId="{8A4575A4-9C60-4C26-AA11-86456B838EBA}" srcOrd="1" destOrd="0" presId="urn:microsoft.com/office/officeart/2009/3/layout/StepUpProcess"/>
    <dgm:cxn modelId="{8D194BDA-1702-9C4F-9685-1D5F527A9F88}" type="presParOf" srcId="{8A4575A4-9C60-4C26-AA11-86456B838EBA}" destId="{CF3D43E5-95FC-4F50-A835-1209250F4FC0}" srcOrd="0" destOrd="0" presId="urn:microsoft.com/office/officeart/2009/3/layout/StepUpProcess"/>
    <dgm:cxn modelId="{1BF1A83C-9341-5445-BDC3-A0019E595B0E}" type="presParOf" srcId="{0AC96F62-93B9-4024-B199-391590683521}" destId="{F1796ED6-49B0-4A77-959B-DF3654512D8E}" srcOrd="2" destOrd="0" presId="urn:microsoft.com/office/officeart/2009/3/layout/StepUpProcess"/>
    <dgm:cxn modelId="{C871C4DA-CFBE-4743-86F5-13F05688CE5D}" type="presParOf" srcId="{F1796ED6-49B0-4A77-959B-DF3654512D8E}" destId="{99D18142-0A0E-42AF-B199-74EF60A1F333}" srcOrd="0" destOrd="0" presId="urn:microsoft.com/office/officeart/2009/3/layout/StepUpProcess"/>
    <dgm:cxn modelId="{95D6C9EB-7D60-344F-A375-967989C1DD15}" type="presParOf" srcId="{F1796ED6-49B0-4A77-959B-DF3654512D8E}" destId="{4573826E-6BF4-4C87-BE53-AD70960D8347}" srcOrd="1" destOrd="0" presId="urn:microsoft.com/office/officeart/2009/3/layout/StepUpProcess"/>
    <dgm:cxn modelId="{0669B59C-3AEB-3842-A8DE-DB12356438D5}" type="presParOf" srcId="{F1796ED6-49B0-4A77-959B-DF3654512D8E}" destId="{6D2C9188-4EBD-4BED-BB54-860C7E01B2A7}" srcOrd="2" destOrd="0" presId="urn:microsoft.com/office/officeart/2009/3/layout/StepUpProcess"/>
    <dgm:cxn modelId="{4DBB11ED-EB26-B244-B5B3-11D7AF70F536}" type="presParOf" srcId="{0AC96F62-93B9-4024-B199-391590683521}" destId="{B31BEE8F-DA0A-4411-8EAC-86CB4300D365}" srcOrd="3" destOrd="0" presId="urn:microsoft.com/office/officeart/2009/3/layout/StepUpProcess"/>
    <dgm:cxn modelId="{71712D11-190E-EE4C-8626-A8A7B161FAFA}" type="presParOf" srcId="{B31BEE8F-DA0A-4411-8EAC-86CB4300D365}" destId="{9996D783-4938-4E5D-A8E6-2292459C214F}" srcOrd="0" destOrd="0" presId="urn:microsoft.com/office/officeart/2009/3/layout/StepUpProcess"/>
    <dgm:cxn modelId="{796F1371-9C49-9D4E-A359-158A83EC3B89}" type="presParOf" srcId="{0AC96F62-93B9-4024-B199-391590683521}" destId="{49D884D7-DB18-42D9-B4B6-CDC140AAEA7F}" srcOrd="4" destOrd="0" presId="urn:microsoft.com/office/officeart/2009/3/layout/StepUpProcess"/>
    <dgm:cxn modelId="{EEB58BA0-B21E-BD47-9D36-5863C6321A3D}" type="presParOf" srcId="{49D884D7-DB18-42D9-B4B6-CDC140AAEA7F}" destId="{9D4F07A9-260D-4FF3-9243-32228C9C6A70}" srcOrd="0" destOrd="0" presId="urn:microsoft.com/office/officeart/2009/3/layout/StepUpProcess"/>
    <dgm:cxn modelId="{3CBE2F21-4279-C749-920D-0C8A2E9732F0}" type="presParOf" srcId="{49D884D7-DB18-42D9-B4B6-CDC140AAEA7F}" destId="{ACA6D3BF-A03B-4FEF-B673-936A4C6670F6}" srcOrd="1" destOrd="0" presId="urn:microsoft.com/office/officeart/2009/3/layout/StepUpProcess"/>
    <dgm:cxn modelId="{B9920504-62AA-0442-BC29-91E4D7382D5A}" type="presParOf" srcId="{49D884D7-DB18-42D9-B4B6-CDC140AAEA7F}" destId="{37F918DF-2ED3-408E-A0B6-D3EF50ACC235}" srcOrd="2" destOrd="0" presId="urn:microsoft.com/office/officeart/2009/3/layout/StepUpProcess"/>
    <dgm:cxn modelId="{5842436C-E54C-104A-99EB-78CF41B1098C}" type="presParOf" srcId="{0AC96F62-93B9-4024-B199-391590683521}" destId="{8B7327E0-0822-4035-8998-92FF3F5CA3AD}" srcOrd="5" destOrd="0" presId="urn:microsoft.com/office/officeart/2009/3/layout/StepUpProcess"/>
    <dgm:cxn modelId="{6CFE756C-86F2-B44F-88FC-21E8E5707AEB}" type="presParOf" srcId="{8B7327E0-0822-4035-8998-92FF3F5CA3AD}" destId="{4943F32A-9391-4E1C-A4CD-A9AA2DF52CCD}" srcOrd="0" destOrd="0" presId="urn:microsoft.com/office/officeart/2009/3/layout/StepUpProcess"/>
    <dgm:cxn modelId="{5DBEB956-D26B-2440-B28D-012CA4748978}" type="presParOf" srcId="{0AC96F62-93B9-4024-B199-391590683521}" destId="{F6FF7F17-DC4B-433D-8CA1-A520E88D613C}" srcOrd="6" destOrd="0" presId="urn:microsoft.com/office/officeart/2009/3/layout/StepUpProcess"/>
    <dgm:cxn modelId="{5B707C31-BEBA-F049-9517-2E6370F3FAC8}" type="presParOf" srcId="{F6FF7F17-DC4B-433D-8CA1-A520E88D613C}" destId="{D804B9F8-34E4-4AD1-82A8-63CCDEB826BD}" srcOrd="0" destOrd="0" presId="urn:microsoft.com/office/officeart/2009/3/layout/StepUpProcess"/>
    <dgm:cxn modelId="{E76E0969-0275-A746-AAD3-CBA95959414D}" type="presParOf" srcId="{F6FF7F17-DC4B-433D-8CA1-A520E88D613C}" destId="{618B8F3D-FDF2-451E-BCC9-B79DB934B55E}" srcOrd="1" destOrd="0" presId="urn:microsoft.com/office/officeart/2009/3/layout/StepUpProcess"/>
    <dgm:cxn modelId="{96DD514E-040E-A946-A0FF-8627BCD033F6}" type="presParOf" srcId="{F6FF7F17-DC4B-433D-8CA1-A520E88D613C}" destId="{B6404E7B-DEF3-44F9-9887-534505D171B6}" srcOrd="2" destOrd="0" presId="urn:microsoft.com/office/officeart/2009/3/layout/StepUpProcess"/>
    <dgm:cxn modelId="{ABC9C60B-B233-8447-B6B6-EAD803C95E42}" type="presParOf" srcId="{0AC96F62-93B9-4024-B199-391590683521}" destId="{4A05D9E7-9FA4-433E-93E4-B0A53D82E3D5}" srcOrd="7" destOrd="0" presId="urn:microsoft.com/office/officeart/2009/3/layout/StepUpProcess"/>
    <dgm:cxn modelId="{9E59A07B-7A76-A841-BEA6-4D97D08E0903}" type="presParOf" srcId="{4A05D9E7-9FA4-433E-93E4-B0A53D82E3D5}" destId="{782FE096-E86F-4684-ADD2-86826DF06499}" srcOrd="0" destOrd="0" presId="urn:microsoft.com/office/officeart/2009/3/layout/StepUpProcess"/>
    <dgm:cxn modelId="{C0111107-2CB4-B041-A82A-7D3E30E05C20}" type="presParOf" srcId="{0AC96F62-93B9-4024-B199-391590683521}" destId="{DD9E99C4-CD15-4638-BA5C-E3A741453B83}" srcOrd="8" destOrd="0" presId="urn:microsoft.com/office/officeart/2009/3/layout/StepUpProcess"/>
    <dgm:cxn modelId="{0C0E7747-98AC-2C44-8D30-4FEE18280263}" type="presParOf" srcId="{DD9E99C4-CD15-4638-BA5C-E3A741453B83}" destId="{8B420666-3445-43B8-8AF5-7ED9A7467CBB}" srcOrd="0" destOrd="0" presId="urn:microsoft.com/office/officeart/2009/3/layout/StepUpProcess"/>
    <dgm:cxn modelId="{3A7F0635-834F-7F46-9D27-08A360CC4EC5}" type="presParOf" srcId="{DD9E99C4-CD15-4638-BA5C-E3A741453B83}" destId="{C50D3C41-EAC2-407B-9168-094C31804089}" srcOrd="1" destOrd="0" presId="urn:microsoft.com/office/officeart/2009/3/layout/StepUpProcess"/>
    <dgm:cxn modelId="{382DB1AD-461D-414A-87F9-11ADE57E7A3E}" type="presParOf" srcId="{DD9E99C4-CD15-4638-BA5C-E3A741453B83}" destId="{E82AFCC0-B03A-4A4A-9224-B9959B48A36D}" srcOrd="2" destOrd="0" presId="urn:microsoft.com/office/officeart/2009/3/layout/StepUpProcess"/>
    <dgm:cxn modelId="{D7B7B90F-5EC4-0D4B-8429-4A91869E2F88}" type="presParOf" srcId="{0AC96F62-93B9-4024-B199-391590683521}" destId="{EF50B5EE-E455-4C7E-815D-C9E60EAF8377}" srcOrd="9" destOrd="0" presId="urn:microsoft.com/office/officeart/2009/3/layout/StepUpProcess"/>
    <dgm:cxn modelId="{FA2F0E51-557E-9940-A307-628906C6F626}" type="presParOf" srcId="{EF50B5EE-E455-4C7E-815D-C9E60EAF8377}" destId="{D7C953B8-E192-4640-A75F-73851A05F348}" srcOrd="0" destOrd="0" presId="urn:microsoft.com/office/officeart/2009/3/layout/StepUpProcess"/>
    <dgm:cxn modelId="{08F11D9F-F30D-654C-9DB0-297B4DB185DE}" type="presParOf" srcId="{0AC96F62-93B9-4024-B199-391590683521}" destId="{26CC3024-EF0D-454C-B8E0-0030DCDF4456}" srcOrd="10" destOrd="0" presId="urn:microsoft.com/office/officeart/2009/3/layout/StepUpProcess"/>
    <dgm:cxn modelId="{46862730-84F2-F84E-BADB-AF6AFA4EA937}" type="presParOf" srcId="{26CC3024-EF0D-454C-B8E0-0030DCDF4456}" destId="{9014C3A0-DB8F-4A8F-976A-E159CF6EA7C4}" srcOrd="0" destOrd="0" presId="urn:microsoft.com/office/officeart/2009/3/layout/StepUpProcess"/>
    <dgm:cxn modelId="{6DB14483-85C5-714C-9BAE-3B81DBD85924}" type="presParOf" srcId="{26CC3024-EF0D-454C-B8E0-0030DCDF4456}" destId="{69120E3C-9145-451C-AFAE-1A611134A88E}" srcOrd="1" destOrd="0" presId="urn:microsoft.com/office/officeart/2009/3/layout/StepUpProcess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11268F-A14F-4139-AFC1-4869D470DAC8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CO"/>
        </a:p>
      </dgm:t>
    </dgm:pt>
    <dgm:pt modelId="{8EAEF493-1A35-4CEF-A099-17719249ABA9}">
      <dgm:prSet phldrT="[Texto]" phldr="0" custT="1"/>
      <dgm:spPr>
        <a:ln w="38100"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pPr rtl="0"/>
          <a:r>
            <a:rPr lang="es-CO" sz="4400" b="0" i="0" u="none" strike="noStrike" cap="none" baseline="0" noProof="0">
              <a:solidFill>
                <a:srgbClr val="010000"/>
              </a:solidFill>
              <a:latin typeface="Calibri"/>
              <a:cs typeface="Calibri"/>
            </a:rPr>
            <a:t>Estrategia de la compañía</a:t>
          </a:r>
        </a:p>
      </dgm:t>
    </dgm:pt>
    <dgm:pt modelId="{C27276D1-24A4-47D7-A56D-A94AA2991445}" type="parTrans" cxnId="{52B843B2-092F-4067-8D96-EF87CF096257}">
      <dgm:prSet/>
      <dgm:spPr/>
      <dgm:t>
        <a:bodyPr/>
        <a:lstStyle/>
        <a:p>
          <a:endParaRPr lang="es-CO" sz="1600"/>
        </a:p>
      </dgm:t>
    </dgm:pt>
    <dgm:pt modelId="{186B6735-508F-40F5-BEA5-55872704E4F0}" type="sibTrans" cxnId="{52B843B2-092F-4067-8D96-EF87CF096257}">
      <dgm:prSet/>
      <dgm:spPr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endParaRPr lang="es-CO" sz="1600"/>
        </a:p>
      </dgm:t>
    </dgm:pt>
    <dgm:pt modelId="{19CF7E0F-7754-46E1-87FA-A3C4C26DD9B5}">
      <dgm:prSet phldrT="[Texto]" phldr="0" custT="1"/>
      <dgm:spPr>
        <a:ln w="38100"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pPr rtl="0"/>
          <a:r>
            <a:rPr lang="es-CO" sz="4400">
              <a:solidFill>
                <a:schemeClr val="tx1"/>
              </a:solidFill>
              <a:latin typeface="Calibri"/>
            </a:rPr>
            <a:t>Mundial de Fútbol     </a:t>
          </a:r>
          <a:r>
            <a:rPr lang="es-CO" sz="3600">
              <a:solidFill>
                <a:schemeClr val="tx1">
                  <a:lumMod val="65000"/>
                  <a:lumOff val="35000"/>
                </a:schemeClr>
              </a:solidFill>
              <a:latin typeface="Calibri"/>
            </a:rPr>
            <a:t>(años 2022 y 2026)</a:t>
          </a:r>
          <a:endParaRPr lang="es-CO" sz="54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0575E669-34FE-4B42-8177-2B091BF3C6E7}" type="parTrans" cxnId="{94254941-FB21-452C-963C-FE37DB281D42}">
      <dgm:prSet/>
      <dgm:spPr/>
      <dgm:t>
        <a:bodyPr/>
        <a:lstStyle/>
        <a:p>
          <a:endParaRPr lang="es-CO" sz="1600"/>
        </a:p>
      </dgm:t>
    </dgm:pt>
    <dgm:pt modelId="{82E58648-1660-49C5-958E-A915D6F590AB}" type="sibTrans" cxnId="{94254941-FB21-452C-963C-FE37DB281D42}">
      <dgm:prSet/>
      <dgm:spPr/>
      <dgm:t>
        <a:bodyPr/>
        <a:lstStyle/>
        <a:p>
          <a:endParaRPr lang="es-CO" sz="1600"/>
        </a:p>
      </dgm:t>
    </dgm:pt>
    <dgm:pt modelId="{3179D642-39C9-41A8-AEB9-AACE1A606C0B}" type="pres">
      <dgm:prSet presAssocID="{F311268F-A14F-4139-AFC1-4869D470DAC8}" presName="Name0" presStyleCnt="0">
        <dgm:presLayoutVars>
          <dgm:chMax val="7"/>
          <dgm:chPref val="7"/>
          <dgm:dir/>
        </dgm:presLayoutVars>
      </dgm:prSet>
      <dgm:spPr/>
    </dgm:pt>
    <dgm:pt modelId="{3CCBD8FD-4779-4F54-9B4F-7AA101A7C22E}" type="pres">
      <dgm:prSet presAssocID="{F311268F-A14F-4139-AFC1-4869D470DAC8}" presName="Name1" presStyleCnt="0"/>
      <dgm:spPr/>
    </dgm:pt>
    <dgm:pt modelId="{0FF8F3F0-9AFF-447B-97B0-B309F3CE2538}" type="pres">
      <dgm:prSet presAssocID="{F311268F-A14F-4139-AFC1-4869D470DAC8}" presName="cycle" presStyleCnt="0"/>
      <dgm:spPr/>
    </dgm:pt>
    <dgm:pt modelId="{97B57C6F-8E00-41D4-B5AE-311F4A4D8C22}" type="pres">
      <dgm:prSet presAssocID="{F311268F-A14F-4139-AFC1-4869D470DAC8}" presName="srcNode" presStyleLbl="node1" presStyleIdx="0" presStyleCnt="2"/>
      <dgm:spPr/>
    </dgm:pt>
    <dgm:pt modelId="{0C1646FB-837D-423B-824B-C703A81518E7}" type="pres">
      <dgm:prSet presAssocID="{F311268F-A14F-4139-AFC1-4869D470DAC8}" presName="conn" presStyleLbl="parChTrans1D2" presStyleIdx="0" presStyleCnt="1"/>
      <dgm:spPr/>
    </dgm:pt>
    <dgm:pt modelId="{4E9970DD-A8E4-4D2E-B963-CE4417DBDB3D}" type="pres">
      <dgm:prSet presAssocID="{F311268F-A14F-4139-AFC1-4869D470DAC8}" presName="extraNode" presStyleLbl="node1" presStyleIdx="0" presStyleCnt="2"/>
      <dgm:spPr/>
    </dgm:pt>
    <dgm:pt modelId="{612E44CC-7CA0-4B6B-B40A-E7AF51BA0588}" type="pres">
      <dgm:prSet presAssocID="{F311268F-A14F-4139-AFC1-4869D470DAC8}" presName="dstNode" presStyleLbl="node1" presStyleIdx="0" presStyleCnt="2"/>
      <dgm:spPr/>
    </dgm:pt>
    <dgm:pt modelId="{BAE1118D-7B02-47D2-9325-979B839E8619}" type="pres">
      <dgm:prSet presAssocID="{8EAEF493-1A35-4CEF-A099-17719249ABA9}" presName="text_1" presStyleLbl="node1" presStyleIdx="0" presStyleCnt="2">
        <dgm:presLayoutVars>
          <dgm:bulletEnabled val="1"/>
        </dgm:presLayoutVars>
      </dgm:prSet>
      <dgm:spPr/>
    </dgm:pt>
    <dgm:pt modelId="{94F44BF2-705B-4B43-B199-09D978DF5B07}" type="pres">
      <dgm:prSet presAssocID="{8EAEF493-1A35-4CEF-A099-17719249ABA9}" presName="accent_1" presStyleCnt="0"/>
      <dgm:spPr/>
    </dgm:pt>
    <dgm:pt modelId="{61021D8E-15FF-427C-B487-E8B10EDE7C47}" type="pres">
      <dgm:prSet presAssocID="{8EAEF493-1A35-4CEF-A099-17719249ABA9}" presName="accentRepeatNode" presStyleLbl="solidFgAcc1" presStyleIdx="0" presStyleCnt="2"/>
      <dgm:spPr>
        <a:ln w="38100">
          <a:solidFill>
            <a:schemeClr val="tx2">
              <a:lumMod val="40000"/>
              <a:lumOff val="60000"/>
            </a:schemeClr>
          </a:solidFill>
        </a:ln>
      </dgm:spPr>
    </dgm:pt>
    <dgm:pt modelId="{65AFE9D7-5902-49D8-808D-52149F7C13AB}" type="pres">
      <dgm:prSet presAssocID="{19CF7E0F-7754-46E1-87FA-A3C4C26DD9B5}" presName="text_2" presStyleLbl="node1" presStyleIdx="1" presStyleCnt="2">
        <dgm:presLayoutVars>
          <dgm:bulletEnabled val="1"/>
        </dgm:presLayoutVars>
      </dgm:prSet>
      <dgm:spPr/>
    </dgm:pt>
    <dgm:pt modelId="{39D8C841-690F-4A7A-BAED-7E8EAD556FAF}" type="pres">
      <dgm:prSet presAssocID="{19CF7E0F-7754-46E1-87FA-A3C4C26DD9B5}" presName="accent_2" presStyleCnt="0"/>
      <dgm:spPr/>
    </dgm:pt>
    <dgm:pt modelId="{4DF39244-6226-4AE9-9A43-D52272860CA9}" type="pres">
      <dgm:prSet presAssocID="{19CF7E0F-7754-46E1-87FA-A3C4C26DD9B5}" presName="accentRepeatNode" presStyleLbl="solidFgAcc1" presStyleIdx="1" presStyleCnt="2" custLinFactNeighborX="1024" custLinFactNeighborY="4944"/>
      <dgm:spPr>
        <a:ln w="38100">
          <a:solidFill>
            <a:schemeClr val="tx2">
              <a:lumMod val="40000"/>
              <a:lumOff val="60000"/>
            </a:schemeClr>
          </a:solidFill>
        </a:ln>
      </dgm:spPr>
    </dgm:pt>
  </dgm:ptLst>
  <dgm:cxnLst>
    <dgm:cxn modelId="{01BBD911-E028-4784-B391-33F52CA60C47}" type="presOf" srcId="{8EAEF493-1A35-4CEF-A099-17719249ABA9}" destId="{BAE1118D-7B02-47D2-9325-979B839E8619}" srcOrd="0" destOrd="0" presId="urn:microsoft.com/office/officeart/2008/layout/VerticalCurvedList"/>
    <dgm:cxn modelId="{94254941-FB21-452C-963C-FE37DB281D42}" srcId="{F311268F-A14F-4139-AFC1-4869D470DAC8}" destId="{19CF7E0F-7754-46E1-87FA-A3C4C26DD9B5}" srcOrd="1" destOrd="0" parTransId="{0575E669-34FE-4B42-8177-2B091BF3C6E7}" sibTransId="{82E58648-1660-49C5-958E-A915D6F590AB}"/>
    <dgm:cxn modelId="{2717BD62-6C7F-4FC2-8509-56CFE13F4F59}" type="presOf" srcId="{F311268F-A14F-4139-AFC1-4869D470DAC8}" destId="{3179D642-39C9-41A8-AEB9-AACE1A606C0B}" srcOrd="0" destOrd="0" presId="urn:microsoft.com/office/officeart/2008/layout/VerticalCurvedList"/>
    <dgm:cxn modelId="{9FF24075-ADC3-45EA-88C3-E25E2FA5EF6B}" type="presOf" srcId="{19CF7E0F-7754-46E1-87FA-A3C4C26DD9B5}" destId="{65AFE9D7-5902-49D8-808D-52149F7C13AB}" srcOrd="0" destOrd="0" presId="urn:microsoft.com/office/officeart/2008/layout/VerticalCurvedList"/>
    <dgm:cxn modelId="{B86D62AC-3E9C-4234-ACFB-8CC0B330D7AE}" type="presOf" srcId="{186B6735-508F-40F5-BEA5-55872704E4F0}" destId="{0C1646FB-837D-423B-824B-C703A81518E7}" srcOrd="0" destOrd="0" presId="urn:microsoft.com/office/officeart/2008/layout/VerticalCurvedList"/>
    <dgm:cxn modelId="{52B843B2-092F-4067-8D96-EF87CF096257}" srcId="{F311268F-A14F-4139-AFC1-4869D470DAC8}" destId="{8EAEF493-1A35-4CEF-A099-17719249ABA9}" srcOrd="0" destOrd="0" parTransId="{C27276D1-24A4-47D7-A56D-A94AA2991445}" sibTransId="{186B6735-508F-40F5-BEA5-55872704E4F0}"/>
    <dgm:cxn modelId="{9EC71365-678A-4A97-B2FE-3FA5E93B2CF2}" type="presParOf" srcId="{3179D642-39C9-41A8-AEB9-AACE1A606C0B}" destId="{3CCBD8FD-4779-4F54-9B4F-7AA101A7C22E}" srcOrd="0" destOrd="0" presId="urn:microsoft.com/office/officeart/2008/layout/VerticalCurvedList"/>
    <dgm:cxn modelId="{61610440-F87B-4108-88CE-2DDAE7E31246}" type="presParOf" srcId="{3CCBD8FD-4779-4F54-9B4F-7AA101A7C22E}" destId="{0FF8F3F0-9AFF-447B-97B0-B309F3CE2538}" srcOrd="0" destOrd="0" presId="urn:microsoft.com/office/officeart/2008/layout/VerticalCurvedList"/>
    <dgm:cxn modelId="{5767B42B-9553-4778-830B-816372A8AF67}" type="presParOf" srcId="{0FF8F3F0-9AFF-447B-97B0-B309F3CE2538}" destId="{97B57C6F-8E00-41D4-B5AE-311F4A4D8C22}" srcOrd="0" destOrd="0" presId="urn:microsoft.com/office/officeart/2008/layout/VerticalCurvedList"/>
    <dgm:cxn modelId="{0AAE56CE-5569-4494-94B3-7DB43119DA3A}" type="presParOf" srcId="{0FF8F3F0-9AFF-447B-97B0-B309F3CE2538}" destId="{0C1646FB-837D-423B-824B-C703A81518E7}" srcOrd="1" destOrd="0" presId="urn:microsoft.com/office/officeart/2008/layout/VerticalCurvedList"/>
    <dgm:cxn modelId="{0FE78AC7-3BF2-412B-AB7C-D53C654C41E7}" type="presParOf" srcId="{0FF8F3F0-9AFF-447B-97B0-B309F3CE2538}" destId="{4E9970DD-A8E4-4D2E-B963-CE4417DBDB3D}" srcOrd="2" destOrd="0" presId="urn:microsoft.com/office/officeart/2008/layout/VerticalCurvedList"/>
    <dgm:cxn modelId="{7E0A225E-CE46-4BC1-A17D-6BCB86A86983}" type="presParOf" srcId="{0FF8F3F0-9AFF-447B-97B0-B309F3CE2538}" destId="{612E44CC-7CA0-4B6B-B40A-E7AF51BA0588}" srcOrd="3" destOrd="0" presId="urn:microsoft.com/office/officeart/2008/layout/VerticalCurvedList"/>
    <dgm:cxn modelId="{DB99A3C0-7DF6-4E94-A406-F0C6114AC766}" type="presParOf" srcId="{3CCBD8FD-4779-4F54-9B4F-7AA101A7C22E}" destId="{BAE1118D-7B02-47D2-9325-979B839E8619}" srcOrd="1" destOrd="0" presId="urn:microsoft.com/office/officeart/2008/layout/VerticalCurvedList"/>
    <dgm:cxn modelId="{962F5F6E-3853-47B0-AA2B-78E0E13C605B}" type="presParOf" srcId="{3CCBD8FD-4779-4F54-9B4F-7AA101A7C22E}" destId="{94F44BF2-705B-4B43-B199-09D978DF5B07}" srcOrd="2" destOrd="0" presId="urn:microsoft.com/office/officeart/2008/layout/VerticalCurvedList"/>
    <dgm:cxn modelId="{23F637DE-FE16-459A-8DC7-A9D55F8AE48F}" type="presParOf" srcId="{94F44BF2-705B-4B43-B199-09D978DF5B07}" destId="{61021D8E-15FF-427C-B487-E8B10EDE7C47}" srcOrd="0" destOrd="0" presId="urn:microsoft.com/office/officeart/2008/layout/VerticalCurvedList"/>
    <dgm:cxn modelId="{11A4CADE-AF7A-4CDF-B5E0-EC16F3E3B961}" type="presParOf" srcId="{3CCBD8FD-4779-4F54-9B4F-7AA101A7C22E}" destId="{65AFE9D7-5902-49D8-808D-52149F7C13AB}" srcOrd="3" destOrd="0" presId="urn:microsoft.com/office/officeart/2008/layout/VerticalCurvedList"/>
    <dgm:cxn modelId="{6CB065D8-A121-4C81-902B-F32F532E0518}" type="presParOf" srcId="{3CCBD8FD-4779-4F54-9B4F-7AA101A7C22E}" destId="{39D8C841-690F-4A7A-BAED-7E8EAD556FAF}" srcOrd="4" destOrd="0" presId="urn:microsoft.com/office/officeart/2008/layout/VerticalCurvedList"/>
    <dgm:cxn modelId="{BEE0A4F7-1E1B-4238-A3F6-999181192423}" type="presParOf" srcId="{39D8C841-690F-4A7A-BAED-7E8EAD556FAF}" destId="{4DF39244-6226-4AE9-9A43-D52272860CA9}" srcOrd="0" destOrd="0" presId="urn:microsoft.com/office/officeart/2008/layout/VerticalCurv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FE6EF4-0187-4264-BB7E-D76E06132EA4}">
      <dsp:nvSpPr>
        <dsp:cNvPr id="0" name=""/>
        <dsp:cNvSpPr/>
      </dsp:nvSpPr>
      <dsp:spPr>
        <a:xfrm rot="10800000">
          <a:off x="2812322" y="57763"/>
          <a:ext cx="6030087" cy="175914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bg1">
              <a:lumMod val="5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75734" tIns="247650" rIns="46228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6500" kern="1200"/>
        </a:p>
      </dsp:txBody>
      <dsp:txXfrm rot="10800000">
        <a:off x="3252108" y="57763"/>
        <a:ext cx="5590301" cy="1759144"/>
      </dsp:txXfrm>
    </dsp:sp>
    <dsp:sp modelId="{5C136A8E-B038-4EB3-B751-9D7AA63187EA}">
      <dsp:nvSpPr>
        <dsp:cNvPr id="0" name=""/>
        <dsp:cNvSpPr/>
      </dsp:nvSpPr>
      <dsp:spPr>
        <a:xfrm>
          <a:off x="1079070" y="4038"/>
          <a:ext cx="1759144" cy="175914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rgbClr val="004B89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B0F0F3B-D5A0-47D5-A55E-DF175762BC91}">
      <dsp:nvSpPr>
        <dsp:cNvPr id="0" name=""/>
        <dsp:cNvSpPr/>
      </dsp:nvSpPr>
      <dsp:spPr>
        <a:xfrm rot="10800000">
          <a:off x="2903029" y="2266399"/>
          <a:ext cx="5970570" cy="175914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bg1">
              <a:lumMod val="5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75734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600" kern="1200">
              <a:latin typeface="Montserrat Light" panose="020B0604020202020204" charset="0"/>
            </a:rPr>
            <a:t>Electrodomésticos</a:t>
          </a:r>
        </a:p>
      </dsp:txBody>
      <dsp:txXfrm rot="10800000">
        <a:off x="3342815" y="2266399"/>
        <a:ext cx="5530784" cy="1759144"/>
      </dsp:txXfrm>
    </dsp:sp>
    <dsp:sp modelId="{49CE4105-537B-4A29-9C08-03DEAA652E50}">
      <dsp:nvSpPr>
        <dsp:cNvPr id="0" name=""/>
        <dsp:cNvSpPr/>
      </dsp:nvSpPr>
      <dsp:spPr>
        <a:xfrm>
          <a:off x="1093949" y="2288300"/>
          <a:ext cx="1759144" cy="175914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rgbClr val="FFC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918858B-9FB7-4C50-BF4F-A714BC4E05C7}">
      <dsp:nvSpPr>
        <dsp:cNvPr id="0" name=""/>
        <dsp:cNvSpPr/>
      </dsp:nvSpPr>
      <dsp:spPr>
        <a:xfrm rot="10800000">
          <a:off x="2810633" y="4571999"/>
          <a:ext cx="6030087" cy="175914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bg1">
              <a:lumMod val="5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75734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800" kern="1200" spc="30">
              <a:latin typeface="Montserrat Light"/>
            </a:rPr>
            <a:t>Grandes superficies, cadenas, constructoras, distribuidoras, mayoristas</a:t>
          </a:r>
          <a:endParaRPr lang="es-CO" sz="2800" kern="1200"/>
        </a:p>
      </dsp:txBody>
      <dsp:txXfrm rot="10800000">
        <a:off x="3250419" y="4571999"/>
        <a:ext cx="5590301" cy="1759144"/>
      </dsp:txXfrm>
    </dsp:sp>
    <dsp:sp modelId="{06377BB0-53A6-4E2B-AD03-D489DF03EA94}">
      <dsp:nvSpPr>
        <dsp:cNvPr id="0" name=""/>
        <dsp:cNvSpPr/>
      </dsp:nvSpPr>
      <dsp:spPr>
        <a:xfrm>
          <a:off x="1079070" y="4572562"/>
          <a:ext cx="1759144" cy="1759144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1882D0-22DB-4AE6-B588-F7D307BA1D11}">
      <dsp:nvSpPr>
        <dsp:cNvPr id="0" name=""/>
        <dsp:cNvSpPr/>
      </dsp:nvSpPr>
      <dsp:spPr>
        <a:xfrm rot="5400000">
          <a:off x="437417" y="3184787"/>
          <a:ext cx="1412460" cy="2350302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1127FC4-BB8B-4A3A-A1B2-8D178C0B8557}">
      <dsp:nvSpPr>
        <dsp:cNvPr id="0" name=""/>
        <dsp:cNvSpPr/>
      </dsp:nvSpPr>
      <dsp:spPr>
        <a:xfrm>
          <a:off x="81148" y="3825190"/>
          <a:ext cx="2121866" cy="1859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>
              <a:solidFill>
                <a:schemeClr val="accent5">
                  <a:lumMod val="50000"/>
                </a:schemeClr>
              </a:solidFill>
              <a:latin typeface="Montserrat Classic" panose="020B0604020202020204" charset="0"/>
            </a:rPr>
            <a:t>1966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Montserrat Light" panose="020B0604020202020204" charset="0"/>
            </a:rPr>
            <a:t>Nace </a:t>
          </a:r>
          <a:r>
            <a:rPr lang="en-US" sz="2400" b="1" kern="1200">
              <a:latin typeface="Montserrat Classic" panose="020B0604020202020204" charset="0"/>
            </a:rPr>
            <a:t>INELSO Ltda.</a:t>
          </a:r>
          <a:endParaRPr lang="en-US" sz="3600" kern="1200">
            <a:latin typeface="Montserrat Classic" panose="020B0604020202020204" charset="0"/>
          </a:endParaRPr>
        </a:p>
      </dsp:txBody>
      <dsp:txXfrm>
        <a:off x="81148" y="3825190"/>
        <a:ext cx="2121866" cy="1859940"/>
      </dsp:txXfrm>
    </dsp:sp>
    <dsp:sp modelId="{81D3CF5D-6390-42F7-970B-019E291C7EF3}">
      <dsp:nvSpPr>
        <dsp:cNvPr id="0" name=""/>
        <dsp:cNvSpPr/>
      </dsp:nvSpPr>
      <dsp:spPr>
        <a:xfrm>
          <a:off x="1962735" y="2962757"/>
          <a:ext cx="400352" cy="400352"/>
        </a:xfrm>
        <a:prstGeom prst="triangle">
          <a:avLst>
            <a:gd name="adj" fmla="val 100000"/>
          </a:avLst>
        </a:prstGeom>
        <a:solidFill>
          <a:schemeClr val="accent5">
            <a:shade val="80000"/>
            <a:hueOff val="20522"/>
            <a:satOff val="-224"/>
            <a:lumOff val="2558"/>
            <a:alphaOff val="0"/>
          </a:schemeClr>
        </a:solidFill>
        <a:ln w="25400" cap="flat" cmpd="sng" algn="ctr">
          <a:solidFill>
            <a:schemeClr val="accent5">
              <a:shade val="80000"/>
              <a:hueOff val="20522"/>
              <a:satOff val="-224"/>
              <a:lumOff val="2558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9D18142-0A0E-42AF-B199-74EF60A1F333}">
      <dsp:nvSpPr>
        <dsp:cNvPr id="0" name=""/>
        <dsp:cNvSpPr/>
      </dsp:nvSpPr>
      <dsp:spPr>
        <a:xfrm rot="5400000">
          <a:off x="3024960" y="2518638"/>
          <a:ext cx="1412460" cy="2350302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shade val="80000"/>
            <a:hueOff val="41044"/>
            <a:satOff val="-448"/>
            <a:lumOff val="5116"/>
            <a:alphaOff val="0"/>
          </a:schemeClr>
        </a:solidFill>
        <a:ln w="25400" cap="flat" cmpd="sng" algn="ctr">
          <a:solidFill>
            <a:schemeClr val="accent5">
              <a:shade val="80000"/>
              <a:hueOff val="41044"/>
              <a:satOff val="-448"/>
              <a:lumOff val="5116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573826E-6BF4-4C87-BE53-AD70960D8347}">
      <dsp:nvSpPr>
        <dsp:cNvPr id="0" name=""/>
        <dsp:cNvSpPr/>
      </dsp:nvSpPr>
      <dsp:spPr>
        <a:xfrm>
          <a:off x="2598817" y="3301508"/>
          <a:ext cx="2573229" cy="1859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472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600" kern="1200" noProof="0">
              <a:solidFill>
                <a:schemeClr val="accent5">
                  <a:lumMod val="50000"/>
                </a:schemeClr>
              </a:solidFill>
              <a:latin typeface="Montserrat Classic" panose="020B0604020202020204" charset="0"/>
              <a:ea typeface="+mn-ea"/>
              <a:cs typeface="+mn-cs"/>
            </a:rPr>
            <a:t>2000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400" kern="1200" noProof="0">
              <a:latin typeface="Montserrat Light" panose="020B0604020202020204" charset="0"/>
            </a:rPr>
            <a:t>Fusión con </a:t>
          </a:r>
          <a:r>
            <a:rPr lang="es-ES_tradnl" sz="2400" b="1" kern="1200" noProof="0" err="1">
              <a:latin typeface="Montserrat Light" panose="020B0604020202020204" charset="0"/>
            </a:rPr>
            <a:t>Unhilem</a:t>
          </a:r>
          <a:r>
            <a:rPr lang="es-ES_tradnl" sz="2400" kern="1200" noProof="0">
              <a:latin typeface="Montserrat Light" panose="020B0604020202020204" charset="0"/>
            </a:rPr>
            <a:t> y cambia de razón social a </a:t>
          </a:r>
          <a:r>
            <a:rPr lang="es-ES_tradnl" sz="2400" b="1" kern="1200" noProof="0">
              <a:latin typeface="Montserrat Classic" panose="020B0604020202020204" charset="0"/>
            </a:rPr>
            <a:t>CHALLENGER S.A</a:t>
          </a:r>
          <a:r>
            <a:rPr lang="es-ES_tradnl" sz="2400" kern="1200" noProof="0">
              <a:latin typeface="Montserrat Classic" panose="020B0604020202020204" charset="0"/>
            </a:rPr>
            <a:t>.</a:t>
          </a:r>
          <a:endParaRPr lang="es-ES_tradnl" sz="3600" kern="1200" noProof="0">
            <a:latin typeface="Montserrat Classic" panose="020B0604020202020204" charset="0"/>
            <a:ea typeface="+mn-ea"/>
            <a:cs typeface="+mn-cs"/>
          </a:endParaRPr>
        </a:p>
      </dsp:txBody>
      <dsp:txXfrm>
        <a:off x="2598817" y="3301508"/>
        <a:ext cx="2573229" cy="1859940"/>
      </dsp:txXfrm>
    </dsp:sp>
    <dsp:sp modelId="{6D2C9188-4EBD-4BED-BB54-860C7E01B2A7}">
      <dsp:nvSpPr>
        <dsp:cNvPr id="0" name=""/>
        <dsp:cNvSpPr/>
      </dsp:nvSpPr>
      <dsp:spPr>
        <a:xfrm>
          <a:off x="4560314" y="2319984"/>
          <a:ext cx="400352" cy="400352"/>
        </a:xfrm>
        <a:prstGeom prst="triangle">
          <a:avLst>
            <a:gd name="adj" fmla="val 100000"/>
          </a:avLst>
        </a:prstGeom>
        <a:solidFill>
          <a:schemeClr val="accent5">
            <a:shade val="80000"/>
            <a:hueOff val="61566"/>
            <a:satOff val="-671"/>
            <a:lumOff val="7674"/>
            <a:alphaOff val="0"/>
          </a:schemeClr>
        </a:solidFill>
        <a:ln w="25400" cap="flat" cmpd="sng" algn="ctr">
          <a:solidFill>
            <a:schemeClr val="accent5">
              <a:shade val="80000"/>
              <a:hueOff val="61566"/>
              <a:satOff val="-671"/>
              <a:lumOff val="7674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D4F07A9-260D-4FF3-9243-32228C9C6A70}">
      <dsp:nvSpPr>
        <dsp:cNvPr id="0" name=""/>
        <dsp:cNvSpPr/>
      </dsp:nvSpPr>
      <dsp:spPr>
        <a:xfrm rot="5400000">
          <a:off x="5642775" y="1827350"/>
          <a:ext cx="1412460" cy="2396086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shade val="80000"/>
            <a:hueOff val="82088"/>
            <a:satOff val="-895"/>
            <a:lumOff val="10232"/>
            <a:alphaOff val="0"/>
          </a:schemeClr>
        </a:solidFill>
        <a:ln w="25400" cap="flat" cmpd="sng" algn="ctr">
          <a:solidFill>
            <a:schemeClr val="accent5">
              <a:shade val="80000"/>
              <a:hueOff val="82088"/>
              <a:satOff val="-895"/>
              <a:lumOff val="10232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CA6D3BF-A03B-4FEF-B673-936A4C6670F6}">
      <dsp:nvSpPr>
        <dsp:cNvPr id="0" name=""/>
        <dsp:cNvSpPr/>
      </dsp:nvSpPr>
      <dsp:spPr>
        <a:xfrm>
          <a:off x="5246193" y="2546208"/>
          <a:ext cx="2438024" cy="1859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600" kern="1200" noProof="0">
              <a:solidFill>
                <a:schemeClr val="accent5">
                  <a:lumMod val="50000"/>
                </a:schemeClr>
              </a:solidFill>
              <a:latin typeface="Montserrat Classic" panose="020B0604020202020204" charset="0"/>
            </a:rPr>
            <a:t>2012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400" kern="1200" noProof="0">
              <a:latin typeface="Montserrat Light" panose="020B0604020202020204" charset="0"/>
            </a:rPr>
            <a:t>Se convierte en </a:t>
          </a:r>
          <a:r>
            <a:rPr lang="es-ES_tradnl" sz="2400" b="1" kern="1200" noProof="0">
              <a:latin typeface="Montserrat Classic" panose="020B0604020202020204" charset="0"/>
            </a:rPr>
            <a:t>CHALLENGER S.A.S</a:t>
          </a:r>
          <a:endParaRPr lang="es-ES_tradnl" sz="3600" kern="1200" noProof="0">
            <a:latin typeface="Montserrat Classic" panose="020B0604020202020204" charset="0"/>
          </a:endParaRPr>
        </a:p>
      </dsp:txBody>
      <dsp:txXfrm>
        <a:off x="5246193" y="2546208"/>
        <a:ext cx="2438024" cy="1859940"/>
      </dsp:txXfrm>
    </dsp:sp>
    <dsp:sp modelId="{37F918DF-2ED3-408E-A0B6-D3EF50ACC235}">
      <dsp:nvSpPr>
        <dsp:cNvPr id="0" name=""/>
        <dsp:cNvSpPr/>
      </dsp:nvSpPr>
      <dsp:spPr>
        <a:xfrm>
          <a:off x="7180785" y="1677210"/>
          <a:ext cx="400352" cy="400352"/>
        </a:xfrm>
        <a:prstGeom prst="triangle">
          <a:avLst>
            <a:gd name="adj" fmla="val 100000"/>
          </a:avLst>
        </a:prstGeom>
        <a:solidFill>
          <a:schemeClr val="accent5">
            <a:shade val="80000"/>
            <a:hueOff val="102610"/>
            <a:satOff val="-1119"/>
            <a:lumOff val="12789"/>
            <a:alphaOff val="0"/>
          </a:schemeClr>
        </a:solidFill>
        <a:ln w="25400" cap="flat" cmpd="sng" algn="ctr">
          <a:solidFill>
            <a:schemeClr val="accent5">
              <a:shade val="80000"/>
              <a:hueOff val="102610"/>
              <a:satOff val="-1119"/>
              <a:lumOff val="12789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804B9F8-34E4-4AD1-82A8-63CCDEB826BD}">
      <dsp:nvSpPr>
        <dsp:cNvPr id="0" name=""/>
        <dsp:cNvSpPr/>
      </dsp:nvSpPr>
      <dsp:spPr>
        <a:xfrm rot="5400000">
          <a:off x="8269733" y="1207469"/>
          <a:ext cx="1412460" cy="2350302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shade val="80000"/>
            <a:hueOff val="123133"/>
            <a:satOff val="-1343"/>
            <a:lumOff val="15347"/>
            <a:alphaOff val="0"/>
          </a:schemeClr>
        </a:solidFill>
        <a:ln w="25400" cap="flat" cmpd="sng" algn="ctr">
          <a:solidFill>
            <a:schemeClr val="accent5">
              <a:shade val="80000"/>
              <a:hueOff val="123133"/>
              <a:satOff val="-1343"/>
              <a:lumOff val="15347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18B8F3D-FDF2-451E-BCC9-B79DB934B55E}">
      <dsp:nvSpPr>
        <dsp:cNvPr id="0" name=""/>
        <dsp:cNvSpPr/>
      </dsp:nvSpPr>
      <dsp:spPr>
        <a:xfrm>
          <a:off x="8033958" y="1862088"/>
          <a:ext cx="2121866" cy="1859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>
              <a:solidFill>
                <a:schemeClr val="accent5">
                  <a:lumMod val="50000"/>
                </a:schemeClr>
              </a:solidFill>
              <a:latin typeface="Montserrat Classic" panose="020B0604020202020204" charset="0"/>
            </a:rPr>
            <a:t>2016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400" kern="1200" noProof="0">
              <a:latin typeface="Montserrat Light" panose="020B0604020202020204" charset="0"/>
            </a:rPr>
            <a:t>Adquiere</a:t>
          </a:r>
          <a:r>
            <a:rPr lang="en-US" sz="2400" kern="1200">
              <a:latin typeface="Montserrat Light" panose="020B0604020202020204" charset="0"/>
            </a:rPr>
            <a:t> el 100% de </a:t>
          </a:r>
          <a:r>
            <a:rPr lang="es-ES_tradnl" sz="2400" b="1" kern="1200" noProof="0">
              <a:latin typeface="Montserrat Classic" panose="020B0604020202020204" charset="0"/>
            </a:rPr>
            <a:t>Hábitat</a:t>
          </a:r>
          <a:r>
            <a:rPr lang="en-US" sz="2400" b="1" kern="1200">
              <a:latin typeface="Montserrat Classic" panose="020B0604020202020204" charset="0"/>
            </a:rPr>
            <a:t> Store</a:t>
          </a:r>
          <a:endParaRPr lang="en-US" sz="3600" kern="1200">
            <a:latin typeface="Montserrat Classic" panose="020B0604020202020204" charset="0"/>
          </a:endParaRPr>
        </a:p>
      </dsp:txBody>
      <dsp:txXfrm>
        <a:off x="8033958" y="1862088"/>
        <a:ext cx="2121866" cy="1859940"/>
      </dsp:txXfrm>
    </dsp:sp>
    <dsp:sp modelId="{B6404E7B-DEF3-44F9-9887-534505D171B6}">
      <dsp:nvSpPr>
        <dsp:cNvPr id="0" name=""/>
        <dsp:cNvSpPr/>
      </dsp:nvSpPr>
      <dsp:spPr>
        <a:xfrm>
          <a:off x="9755472" y="1034437"/>
          <a:ext cx="400352" cy="400352"/>
        </a:xfrm>
        <a:prstGeom prst="triangle">
          <a:avLst>
            <a:gd name="adj" fmla="val 100000"/>
          </a:avLst>
        </a:prstGeom>
        <a:solidFill>
          <a:schemeClr val="accent5">
            <a:shade val="80000"/>
            <a:hueOff val="143655"/>
            <a:satOff val="-1567"/>
            <a:lumOff val="17905"/>
            <a:alphaOff val="0"/>
          </a:schemeClr>
        </a:solidFill>
        <a:ln w="25400" cap="flat" cmpd="sng" algn="ctr">
          <a:solidFill>
            <a:schemeClr val="accent5">
              <a:shade val="80000"/>
              <a:hueOff val="143655"/>
              <a:satOff val="-1567"/>
              <a:lumOff val="17905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B420666-3445-43B8-8AF5-7ED9A7467CBB}">
      <dsp:nvSpPr>
        <dsp:cNvPr id="0" name=""/>
        <dsp:cNvSpPr/>
      </dsp:nvSpPr>
      <dsp:spPr>
        <a:xfrm rot="5400000">
          <a:off x="10867312" y="564695"/>
          <a:ext cx="1412460" cy="2350302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shade val="80000"/>
            <a:hueOff val="164177"/>
            <a:satOff val="-1790"/>
            <a:lumOff val="20463"/>
            <a:alphaOff val="0"/>
          </a:schemeClr>
        </a:solidFill>
        <a:ln w="25400" cap="flat" cmpd="sng" algn="ctr">
          <a:solidFill>
            <a:schemeClr val="accent5">
              <a:shade val="80000"/>
              <a:hueOff val="164177"/>
              <a:satOff val="-1790"/>
              <a:lumOff val="20463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50D3C41-EAC2-407B-9168-094C31804089}">
      <dsp:nvSpPr>
        <dsp:cNvPr id="0" name=""/>
        <dsp:cNvSpPr/>
      </dsp:nvSpPr>
      <dsp:spPr>
        <a:xfrm>
          <a:off x="10449470" y="1291146"/>
          <a:ext cx="2459985" cy="1859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600" kern="1200">
              <a:solidFill>
                <a:schemeClr val="accent5">
                  <a:lumMod val="50000"/>
                </a:schemeClr>
              </a:solidFill>
              <a:latin typeface="Montserrat Classic" panose="020B0604020202020204" charset="0"/>
            </a:rPr>
            <a:t>2018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400" kern="1200">
              <a:latin typeface="Montserrat Light" panose="020B0604020202020204" charset="0"/>
            </a:rPr>
            <a:t>Cambio de modelo administrativo</a:t>
          </a:r>
        </a:p>
      </dsp:txBody>
      <dsp:txXfrm>
        <a:off x="10449470" y="1291146"/>
        <a:ext cx="2459985" cy="1859940"/>
      </dsp:txXfrm>
    </dsp:sp>
    <dsp:sp modelId="{E82AFCC0-B03A-4A4A-9224-B9959B48A36D}">
      <dsp:nvSpPr>
        <dsp:cNvPr id="0" name=""/>
        <dsp:cNvSpPr/>
      </dsp:nvSpPr>
      <dsp:spPr>
        <a:xfrm>
          <a:off x="12353051" y="391663"/>
          <a:ext cx="400352" cy="400352"/>
        </a:xfrm>
        <a:prstGeom prst="triangle">
          <a:avLst>
            <a:gd name="adj" fmla="val 100000"/>
          </a:avLst>
        </a:prstGeom>
        <a:solidFill>
          <a:schemeClr val="accent5">
            <a:shade val="80000"/>
            <a:hueOff val="184699"/>
            <a:satOff val="-2014"/>
            <a:lumOff val="23021"/>
            <a:alphaOff val="0"/>
          </a:schemeClr>
        </a:solidFill>
        <a:ln w="25400" cap="flat" cmpd="sng" algn="ctr">
          <a:solidFill>
            <a:schemeClr val="accent5">
              <a:shade val="80000"/>
              <a:hueOff val="184699"/>
              <a:satOff val="-2014"/>
              <a:lumOff val="23021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014C3A0-DB8F-4A8F-976A-E159CF6EA7C4}">
      <dsp:nvSpPr>
        <dsp:cNvPr id="0" name=""/>
        <dsp:cNvSpPr/>
      </dsp:nvSpPr>
      <dsp:spPr>
        <a:xfrm rot="5400000">
          <a:off x="13464890" y="-78077"/>
          <a:ext cx="1412460" cy="2350302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shade val="80000"/>
            <a:hueOff val="205221"/>
            <a:satOff val="-2238"/>
            <a:lumOff val="25579"/>
            <a:alphaOff val="0"/>
          </a:schemeClr>
        </a:solidFill>
        <a:ln w="25400" cap="flat" cmpd="sng" algn="ctr">
          <a:solidFill>
            <a:schemeClr val="accent5">
              <a:shade val="80000"/>
              <a:hueOff val="205221"/>
              <a:satOff val="-2238"/>
              <a:lumOff val="25579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9120E3C-9145-451C-AFAE-1A611134A88E}">
      <dsp:nvSpPr>
        <dsp:cNvPr id="0" name=""/>
        <dsp:cNvSpPr/>
      </dsp:nvSpPr>
      <dsp:spPr>
        <a:xfrm>
          <a:off x="13229116" y="624156"/>
          <a:ext cx="2121866" cy="1859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600" b="0" kern="1200" noProof="0">
              <a:solidFill>
                <a:schemeClr val="accent5">
                  <a:lumMod val="50000"/>
                </a:schemeClr>
              </a:solidFill>
              <a:latin typeface="Montserrat Classic" panose="020B0604020202020204" charset="0"/>
            </a:rPr>
            <a:t>2019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400" kern="1200" noProof="0">
              <a:latin typeface="Montserrat Light" panose="020B0604020202020204" charset="0"/>
            </a:rPr>
            <a:t>Salida de </a:t>
          </a:r>
          <a:r>
            <a:rPr lang="es-ES_tradnl" sz="2400" b="1" kern="1200" noProof="0">
              <a:latin typeface="Montserrat Classic" panose="020B0604020202020204" charset="0"/>
            </a:rPr>
            <a:t>Hábitat Store </a:t>
          </a:r>
          <a:r>
            <a:rPr lang="es-ES_tradnl" sz="2400" kern="1200" noProof="0">
              <a:latin typeface="Montserrat Light" panose="020B0604020202020204" charset="0"/>
            </a:rPr>
            <a:t>de las líneas de negocio</a:t>
          </a:r>
        </a:p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2000" kern="1200" noProof="0"/>
        </a:p>
      </dsp:txBody>
      <dsp:txXfrm>
        <a:off x="13229116" y="624156"/>
        <a:ext cx="2121866" cy="18599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1646FB-837D-423B-824B-C703A81518E7}">
      <dsp:nvSpPr>
        <dsp:cNvPr id="0" name=""/>
        <dsp:cNvSpPr/>
      </dsp:nvSpPr>
      <dsp:spPr>
        <a:xfrm>
          <a:off x="-6153972" y="-948918"/>
          <a:ext cx="7383407" cy="7383407"/>
        </a:xfrm>
        <a:prstGeom prst="blockArc">
          <a:avLst>
            <a:gd name="adj1" fmla="val 18900000"/>
            <a:gd name="adj2" fmla="val 2700000"/>
            <a:gd name="adj3" fmla="val 293"/>
          </a:avLst>
        </a:prstGeom>
        <a:noFill/>
        <a:ln w="25400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E1118D-7B02-47D2-9325-979B839E8619}">
      <dsp:nvSpPr>
        <dsp:cNvPr id="0" name=""/>
        <dsp:cNvSpPr/>
      </dsp:nvSpPr>
      <dsp:spPr>
        <a:xfrm>
          <a:off x="1008385" y="783668"/>
          <a:ext cx="7009669" cy="15671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3900" tIns="111760" rIns="111760" bIns="111760" numCol="1" spcCol="1270" anchor="ctr" anchorCtr="0">
          <a:noAutofit/>
        </a:bodyPr>
        <a:lstStyle/>
        <a:p>
          <a:pPr marL="0" lvl="0" indent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4400" b="0" i="0" u="none" strike="noStrike" kern="1200" cap="none" baseline="0" noProof="0">
              <a:solidFill>
                <a:srgbClr val="010000"/>
              </a:solidFill>
              <a:latin typeface="Calibri"/>
              <a:cs typeface="Calibri"/>
            </a:rPr>
            <a:t>Estrategia de la compañía</a:t>
          </a:r>
        </a:p>
      </dsp:txBody>
      <dsp:txXfrm>
        <a:off x="1008385" y="783668"/>
        <a:ext cx="7009669" cy="1567117"/>
      </dsp:txXfrm>
    </dsp:sp>
    <dsp:sp modelId="{61021D8E-15FF-427C-B487-E8B10EDE7C47}">
      <dsp:nvSpPr>
        <dsp:cNvPr id="0" name=""/>
        <dsp:cNvSpPr/>
      </dsp:nvSpPr>
      <dsp:spPr>
        <a:xfrm>
          <a:off x="28936" y="587778"/>
          <a:ext cx="1958897" cy="19588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AFE9D7-5902-49D8-808D-52149F7C13AB}">
      <dsp:nvSpPr>
        <dsp:cNvPr id="0" name=""/>
        <dsp:cNvSpPr/>
      </dsp:nvSpPr>
      <dsp:spPr>
        <a:xfrm>
          <a:off x="1008385" y="3134784"/>
          <a:ext cx="7009669" cy="15671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3900" tIns="111760" rIns="111760" bIns="111760" numCol="1" spcCol="1270" anchor="ctr" anchorCtr="0">
          <a:noAutofit/>
        </a:bodyPr>
        <a:lstStyle/>
        <a:p>
          <a:pPr marL="0" lvl="0" indent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4400" kern="1200">
              <a:solidFill>
                <a:schemeClr val="tx1"/>
              </a:solidFill>
              <a:latin typeface="Calibri"/>
            </a:rPr>
            <a:t>Mundial de Fútbol     </a:t>
          </a:r>
          <a:r>
            <a:rPr lang="es-CO" sz="3600" kern="1200">
              <a:solidFill>
                <a:schemeClr val="tx1">
                  <a:lumMod val="65000"/>
                  <a:lumOff val="35000"/>
                </a:schemeClr>
              </a:solidFill>
              <a:latin typeface="Calibri"/>
            </a:rPr>
            <a:t>(años 2022 y 2026)</a:t>
          </a:r>
          <a:endParaRPr lang="es-CO" sz="5400" kern="120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008385" y="3134784"/>
        <a:ext cx="7009669" cy="1567117"/>
      </dsp:txXfrm>
    </dsp:sp>
    <dsp:sp modelId="{4DF39244-6226-4AE9-9A43-D52272860CA9}">
      <dsp:nvSpPr>
        <dsp:cNvPr id="0" name=""/>
        <dsp:cNvSpPr/>
      </dsp:nvSpPr>
      <dsp:spPr>
        <a:xfrm>
          <a:off x="48995" y="3035742"/>
          <a:ext cx="1958897" cy="19588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0.35649</cdr:x>
      <cdr:y>0.36582</cdr:y>
    </cdr:from>
    <cdr:to>
      <cdr:x>0.4255</cdr:x>
      <cdr:y>0.42374</cdr:y>
    </cdr:to>
    <cdr:sp macro="" textlink="">
      <cdr:nvSpPr>
        <cdr:cNvPr id="2" name="CuadroTexto 15">
          <a:extLst xmlns:a="http://schemas.openxmlformats.org/drawingml/2006/main">
            <a:ext uri="{FF2B5EF4-FFF2-40B4-BE49-F238E27FC236}">
              <a16:creationId xmlns:a16="http://schemas.microsoft.com/office/drawing/2014/main" id="{DAAC763F-1D76-4D67-9CE0-41C5D6FA0E3A}"/>
            </a:ext>
          </a:extLst>
        </cdr:cNvPr>
        <cdr:cNvSpPr txBox="1"/>
      </cdr:nvSpPr>
      <cdr:spPr>
        <a:xfrm xmlns:a="http://schemas.openxmlformats.org/drawingml/2006/main">
          <a:off x="4570454" y="2138151"/>
          <a:ext cx="884766" cy="3385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>
              <a:solidFill>
                <a:schemeClr val="tx1"/>
              </a:solidFill>
            </a:rPr>
            <a:t>4,56%</a:t>
          </a:r>
        </a:p>
      </cdr:txBody>
    </cdr:sp>
  </cdr:relSizeAnchor>
  <cdr:relSizeAnchor xmlns:cdr="http://schemas.openxmlformats.org/drawingml/2006/chartDrawing">
    <cdr:from>
      <cdr:x>0.38244</cdr:x>
      <cdr:y>0.63081</cdr:y>
    </cdr:from>
    <cdr:to>
      <cdr:x>0.47393</cdr:x>
      <cdr:y>0.68873</cdr:y>
    </cdr:to>
    <cdr:sp macro="" textlink="">
      <cdr:nvSpPr>
        <cdr:cNvPr id="5" name="CuadroTexto 15">
          <a:extLst xmlns:a="http://schemas.openxmlformats.org/drawingml/2006/main">
            <a:ext uri="{FF2B5EF4-FFF2-40B4-BE49-F238E27FC236}">
              <a16:creationId xmlns:a16="http://schemas.microsoft.com/office/drawing/2014/main" id="{7734A41C-B33E-47D4-BD30-6C640028A346}"/>
            </a:ext>
          </a:extLst>
        </cdr:cNvPr>
        <cdr:cNvSpPr txBox="1"/>
      </cdr:nvSpPr>
      <cdr:spPr>
        <a:xfrm xmlns:a="http://schemas.openxmlformats.org/drawingml/2006/main">
          <a:off x="4903213" y="3686978"/>
          <a:ext cx="1173021" cy="3385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1600" b="1" dirty="0"/>
            <a:t>-6,13%</a:t>
          </a:r>
          <a:endParaRPr lang="en-US" sz="1600" b="1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7697C-6B78-4C21-82C9-077760C23FDD}" type="datetimeFigureOut">
              <a:rPr lang="es-CO" smtClean="0"/>
              <a:t>9/11/2020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E9429F-053E-4CAF-ACE0-F7E20C77F5B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6186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E9429F-053E-4CAF-ACE0-F7E20C77F5B9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22059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E9429F-053E-4CAF-ACE0-F7E20C77F5B9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30882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E9429F-053E-4CAF-ACE0-F7E20C77F5B9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28438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E9429F-053E-4CAF-ACE0-F7E20C77F5B9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22059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E9429F-053E-4CAF-ACE0-F7E20C77F5B9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8782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E9429F-053E-4CAF-ACE0-F7E20C77F5B9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0717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E9429F-053E-4CAF-ACE0-F7E20C77F5B9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74105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E9429F-053E-4CAF-ACE0-F7E20C77F5B9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81794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E9429F-053E-4CAF-ACE0-F7E20C77F5B9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53292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chart" Target="../charts/chart4.xml"/><Relationship Id="rId12" Type="http://schemas.openxmlformats.org/officeDocument/2006/relationships/image" Target="../media/image71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11" Type="http://schemas.openxmlformats.org/officeDocument/2006/relationships/image" Target="../media/image70.png"/><Relationship Id="rId5" Type="http://schemas.openxmlformats.org/officeDocument/2006/relationships/image" Target="../media/image59.svg"/><Relationship Id="rId10" Type="http://schemas.openxmlformats.org/officeDocument/2006/relationships/image" Target="../media/image69.svg"/><Relationship Id="rId4" Type="http://schemas.openxmlformats.org/officeDocument/2006/relationships/image" Target="../media/image58.png"/><Relationship Id="rId9" Type="http://schemas.openxmlformats.org/officeDocument/2006/relationships/image" Target="../media/image6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4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59.svg"/><Relationship Id="rId10" Type="http://schemas.openxmlformats.org/officeDocument/2006/relationships/image" Target="../media/image75.png"/><Relationship Id="rId4" Type="http://schemas.openxmlformats.org/officeDocument/2006/relationships/image" Target="../media/image58.png"/><Relationship Id="rId9" Type="http://schemas.openxmlformats.org/officeDocument/2006/relationships/image" Target="../media/image7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svg"/><Relationship Id="rId3" Type="http://schemas.openxmlformats.org/officeDocument/2006/relationships/image" Target="../media/image3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svg"/><Relationship Id="rId11" Type="http://schemas.openxmlformats.org/officeDocument/2006/relationships/chart" Target="../charts/chart5.xml"/><Relationship Id="rId5" Type="http://schemas.openxmlformats.org/officeDocument/2006/relationships/image" Target="../media/image58.png"/><Relationship Id="rId10" Type="http://schemas.openxmlformats.org/officeDocument/2006/relationships/image" Target="../media/image79.svg"/><Relationship Id="rId4" Type="http://schemas.openxmlformats.org/officeDocument/2006/relationships/image" Target="../media/image4.png"/><Relationship Id="rId9" Type="http://schemas.openxmlformats.org/officeDocument/2006/relationships/image" Target="../media/image7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svg"/><Relationship Id="rId3" Type="http://schemas.openxmlformats.org/officeDocument/2006/relationships/image" Target="../media/image3.png"/><Relationship Id="rId7" Type="http://schemas.openxmlformats.org/officeDocument/2006/relationships/chart" Target="../charts/chart6.xml"/><Relationship Id="rId12" Type="http://schemas.openxmlformats.org/officeDocument/2006/relationships/image" Target="../media/image8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svg"/><Relationship Id="rId11" Type="http://schemas.openxmlformats.org/officeDocument/2006/relationships/image" Target="../media/image83.svg"/><Relationship Id="rId5" Type="http://schemas.openxmlformats.org/officeDocument/2006/relationships/image" Target="../media/image58.png"/><Relationship Id="rId15" Type="http://schemas.openxmlformats.org/officeDocument/2006/relationships/image" Target="../media/image87.svg"/><Relationship Id="rId10" Type="http://schemas.openxmlformats.org/officeDocument/2006/relationships/image" Target="../media/image82.png"/><Relationship Id="rId4" Type="http://schemas.openxmlformats.org/officeDocument/2006/relationships/image" Target="../media/image4.png"/><Relationship Id="rId9" Type="http://schemas.openxmlformats.org/officeDocument/2006/relationships/image" Target="../media/image81.svg"/><Relationship Id="rId14" Type="http://schemas.openxmlformats.org/officeDocument/2006/relationships/image" Target="../media/image8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svg"/><Relationship Id="rId3" Type="http://schemas.openxmlformats.org/officeDocument/2006/relationships/image" Target="../media/image5.png"/><Relationship Id="rId7" Type="http://schemas.openxmlformats.org/officeDocument/2006/relationships/image" Target="../media/image88.png"/><Relationship Id="rId12" Type="http://schemas.openxmlformats.org/officeDocument/2006/relationships/image" Target="../media/image93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7.xml"/><Relationship Id="rId11" Type="http://schemas.openxmlformats.org/officeDocument/2006/relationships/image" Target="../media/image92.png"/><Relationship Id="rId5" Type="http://schemas.openxmlformats.org/officeDocument/2006/relationships/image" Target="../media/image4.png"/><Relationship Id="rId10" Type="http://schemas.openxmlformats.org/officeDocument/2006/relationships/image" Target="../media/image91.svg"/><Relationship Id="rId4" Type="http://schemas.openxmlformats.org/officeDocument/2006/relationships/image" Target="../media/image42.svg"/><Relationship Id="rId9" Type="http://schemas.openxmlformats.org/officeDocument/2006/relationships/image" Target="../media/image9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13" Type="http://schemas.openxmlformats.org/officeDocument/2006/relationships/image" Target="../media/image100.svg"/><Relationship Id="rId3" Type="http://schemas.openxmlformats.org/officeDocument/2006/relationships/image" Target="../media/image4.png"/><Relationship Id="rId7" Type="http://schemas.openxmlformats.org/officeDocument/2006/relationships/image" Target="../media/image96.png"/><Relationship Id="rId12" Type="http://schemas.openxmlformats.org/officeDocument/2006/relationships/image" Target="../media/image9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8.xml"/><Relationship Id="rId11" Type="http://schemas.openxmlformats.org/officeDocument/2006/relationships/image" Target="../media/image98.svg"/><Relationship Id="rId5" Type="http://schemas.openxmlformats.org/officeDocument/2006/relationships/image" Target="../media/image95.svg"/><Relationship Id="rId10" Type="http://schemas.openxmlformats.org/officeDocument/2006/relationships/image" Target="../media/image97.png"/><Relationship Id="rId4" Type="http://schemas.openxmlformats.org/officeDocument/2006/relationships/image" Target="../media/image94.png"/><Relationship Id="rId9" Type="http://schemas.openxmlformats.org/officeDocument/2006/relationships/image" Target="../media/image6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9.xml"/><Relationship Id="rId5" Type="http://schemas.openxmlformats.org/officeDocument/2006/relationships/image" Target="../media/image4.png"/><Relationship Id="rId4" Type="http://schemas.openxmlformats.org/officeDocument/2006/relationships/image" Target="../media/image42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chart" Target="../charts/chart11.xml"/><Relationship Id="rId3" Type="http://schemas.openxmlformats.org/officeDocument/2006/relationships/image" Target="../media/image5.png"/><Relationship Id="rId7" Type="http://schemas.openxmlformats.org/officeDocument/2006/relationships/image" Target="../media/image102.svg"/><Relationship Id="rId12" Type="http://schemas.openxmlformats.org/officeDocument/2006/relationships/chart" Target="../charts/chart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11" Type="http://schemas.openxmlformats.org/officeDocument/2006/relationships/image" Target="../media/image83.svg"/><Relationship Id="rId5" Type="http://schemas.openxmlformats.org/officeDocument/2006/relationships/image" Target="../media/image4.png"/><Relationship Id="rId10" Type="http://schemas.openxmlformats.org/officeDocument/2006/relationships/image" Target="../media/image82.png"/><Relationship Id="rId4" Type="http://schemas.openxmlformats.org/officeDocument/2006/relationships/image" Target="../media/image42.svg"/><Relationship Id="rId9" Type="http://schemas.openxmlformats.org/officeDocument/2006/relationships/image" Target="../media/image104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42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5.png"/><Relationship Id="rId7" Type="http://schemas.openxmlformats.org/officeDocument/2006/relationships/image" Target="../media/image4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108.svg"/><Relationship Id="rId5" Type="http://schemas.openxmlformats.org/officeDocument/2006/relationships/image" Target="../media/image4.png"/><Relationship Id="rId10" Type="http://schemas.openxmlformats.org/officeDocument/2006/relationships/image" Target="../media/image107.png"/><Relationship Id="rId4" Type="http://schemas.openxmlformats.org/officeDocument/2006/relationships/image" Target="../media/image42.svg"/><Relationship Id="rId9" Type="http://schemas.openxmlformats.org/officeDocument/2006/relationships/image" Target="../media/image10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diagramData" Target="../diagrams/data1.xml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microsoft.com/office/2007/relationships/diagramDrawing" Target="../diagrams/drawing1.xml"/><Relationship Id="rId5" Type="http://schemas.openxmlformats.org/officeDocument/2006/relationships/image" Target="../media/image5.png"/><Relationship Id="rId15" Type="http://schemas.openxmlformats.org/officeDocument/2006/relationships/image" Target="../media/image16.svg"/><Relationship Id="rId10" Type="http://schemas.openxmlformats.org/officeDocument/2006/relationships/diagramColors" Target="../diagrams/colors1.xml"/><Relationship Id="rId4" Type="http://schemas.openxmlformats.org/officeDocument/2006/relationships/image" Target="../media/image4.png"/><Relationship Id="rId9" Type="http://schemas.openxmlformats.org/officeDocument/2006/relationships/diagramQuickStyle" Target="../diagrams/quickStyle1.xml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2.xml"/><Relationship Id="rId5" Type="http://schemas.openxmlformats.org/officeDocument/2006/relationships/image" Target="../media/image4.png"/><Relationship Id="rId4" Type="http://schemas.openxmlformats.org/officeDocument/2006/relationships/image" Target="../media/image42.sv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19.svg"/><Relationship Id="rId18" Type="http://schemas.openxmlformats.org/officeDocument/2006/relationships/image" Target="../media/image24.png"/><Relationship Id="rId3" Type="http://schemas.openxmlformats.org/officeDocument/2006/relationships/image" Target="../media/image3.png"/><Relationship Id="rId21" Type="http://schemas.openxmlformats.org/officeDocument/2006/relationships/image" Target="../media/image27.svg"/><Relationship Id="rId7" Type="http://schemas.openxmlformats.org/officeDocument/2006/relationships/diagramColors" Target="../diagrams/colors2.xml"/><Relationship Id="rId12" Type="http://schemas.openxmlformats.org/officeDocument/2006/relationships/image" Target="../media/image5.png"/><Relationship Id="rId17" Type="http://schemas.openxmlformats.org/officeDocument/2006/relationships/image" Target="../media/image23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4.png"/><Relationship Id="rId5" Type="http://schemas.openxmlformats.org/officeDocument/2006/relationships/diagramLayout" Target="../diagrams/layout2.xml"/><Relationship Id="rId15" Type="http://schemas.openxmlformats.org/officeDocument/2006/relationships/image" Target="../media/image21.svg"/><Relationship Id="rId23" Type="http://schemas.openxmlformats.org/officeDocument/2006/relationships/image" Target="../media/image29.svg"/><Relationship Id="rId10" Type="http://schemas.openxmlformats.org/officeDocument/2006/relationships/image" Target="../media/image18.svg"/><Relationship Id="rId19" Type="http://schemas.openxmlformats.org/officeDocument/2006/relationships/image" Target="../media/image25.svg"/><Relationship Id="rId4" Type="http://schemas.openxmlformats.org/officeDocument/2006/relationships/diagramData" Target="../diagrams/data2.xml"/><Relationship Id="rId9" Type="http://schemas.openxmlformats.org/officeDocument/2006/relationships/image" Target="../media/image17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14/relationships/chartEx" Target="../charts/chartEx1.xml"/><Relationship Id="rId11" Type="http://schemas.openxmlformats.org/officeDocument/2006/relationships/image" Target="../media/image33.png"/><Relationship Id="rId5" Type="http://schemas.openxmlformats.org/officeDocument/2006/relationships/image" Target="../media/image4.png"/><Relationship Id="rId10" Type="http://schemas.openxmlformats.org/officeDocument/2006/relationships/image" Target="../media/image38.png"/><Relationship Id="rId4" Type="http://schemas.openxmlformats.org/officeDocument/2006/relationships/image" Target="../media/image41.sv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4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.png"/><Relationship Id="rId10" Type="http://schemas.openxmlformats.org/officeDocument/2006/relationships/image" Target="../media/image46.png"/><Relationship Id="rId4" Type="http://schemas.openxmlformats.org/officeDocument/2006/relationships/image" Target="../media/image42.svg"/><Relationship Id="rId9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3.png"/><Relationship Id="rId7" Type="http://schemas.openxmlformats.org/officeDocument/2006/relationships/image" Target="../media/image48.sv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2.jpeg"/><Relationship Id="rId5" Type="http://schemas.openxmlformats.org/officeDocument/2006/relationships/image" Target="../media/image19.svg"/><Relationship Id="rId10" Type="http://schemas.openxmlformats.org/officeDocument/2006/relationships/image" Target="../media/image51.jpeg"/><Relationship Id="rId4" Type="http://schemas.openxmlformats.org/officeDocument/2006/relationships/image" Target="../media/image5.png"/><Relationship Id="rId9" Type="http://schemas.openxmlformats.org/officeDocument/2006/relationships/image" Target="../media/image5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image" Target="../media/image56.svg"/><Relationship Id="rId3" Type="http://schemas.openxmlformats.org/officeDocument/2006/relationships/image" Target="../media/image3.png"/><Relationship Id="rId7" Type="http://schemas.openxmlformats.org/officeDocument/2006/relationships/diagramData" Target="../diagrams/data3.xml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microsoft.com/office/2007/relationships/diagramDrawing" Target="../diagrams/drawing3.xml"/><Relationship Id="rId5" Type="http://schemas.openxmlformats.org/officeDocument/2006/relationships/image" Target="../media/image5.png"/><Relationship Id="rId10" Type="http://schemas.openxmlformats.org/officeDocument/2006/relationships/diagramColors" Target="../diagrams/colors3.xml"/><Relationship Id="rId4" Type="http://schemas.openxmlformats.org/officeDocument/2006/relationships/image" Target="../media/image4.png"/><Relationship Id="rId9" Type="http://schemas.openxmlformats.org/officeDocument/2006/relationships/diagramQuickStyle" Target="../diagrams/quickStyle3.xml"/><Relationship Id="rId14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13" Type="http://schemas.openxmlformats.org/officeDocument/2006/relationships/image" Target="../media/image63.png"/><Relationship Id="rId3" Type="http://schemas.openxmlformats.org/officeDocument/2006/relationships/image" Target="../media/image3.png"/><Relationship Id="rId7" Type="http://schemas.openxmlformats.org/officeDocument/2006/relationships/image" Target="../media/image60.jpeg"/><Relationship Id="rId12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svg"/><Relationship Id="rId11" Type="http://schemas.openxmlformats.org/officeDocument/2006/relationships/image" Target="../media/image62.jpeg"/><Relationship Id="rId5" Type="http://schemas.openxmlformats.org/officeDocument/2006/relationships/image" Target="../media/image58.png"/><Relationship Id="rId15" Type="http://schemas.openxmlformats.org/officeDocument/2006/relationships/image" Target="../media/image65.png"/><Relationship Id="rId10" Type="http://schemas.openxmlformats.org/officeDocument/2006/relationships/chart" Target="../charts/chart2.xml"/><Relationship Id="rId4" Type="http://schemas.openxmlformats.org/officeDocument/2006/relationships/image" Target="../media/image4.png"/><Relationship Id="rId9" Type="http://schemas.openxmlformats.org/officeDocument/2006/relationships/chart" Target="../charts/chart1.xml"/><Relationship Id="rId14" Type="http://schemas.openxmlformats.org/officeDocument/2006/relationships/image" Target="../media/image6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2000">
              <a:srgbClr val="012D6C"/>
            </a:gs>
            <a:gs pos="2000">
              <a:srgbClr val="033F8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3">
            <a:extLst>
              <a:ext uri="{FF2B5EF4-FFF2-40B4-BE49-F238E27FC236}">
                <a16:creationId xmlns:a16="http://schemas.microsoft.com/office/drawing/2014/main" id="{550FC570-48BE-F141-B4AF-CFED0AC552E4}"/>
              </a:ext>
            </a:extLst>
          </p:cNvPr>
          <p:cNvSpPr txBox="1"/>
          <p:nvPr/>
        </p:nvSpPr>
        <p:spPr>
          <a:xfrm>
            <a:off x="581453" y="7893294"/>
            <a:ext cx="5819347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CO" sz="2400" spc="59">
                <a:solidFill>
                  <a:schemeClr val="bg1"/>
                </a:solidFill>
                <a:latin typeface="Montserrat Classic Bold"/>
              </a:rPr>
              <a:t>Presentado por: </a:t>
            </a:r>
          </a:p>
          <a:p>
            <a:endParaRPr lang="es-CO" sz="2400" spc="59">
              <a:solidFill>
                <a:schemeClr val="bg1"/>
              </a:solidFill>
              <a:latin typeface="Montserrat Classic Bold"/>
            </a:endParaRPr>
          </a:p>
          <a:p>
            <a:r>
              <a:rPr lang="es-CO" sz="2400" spc="59">
                <a:solidFill>
                  <a:schemeClr val="bg1"/>
                </a:solidFill>
                <a:latin typeface="Montserrat Light" panose="020B060402020202020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Natalia Carvajal </a:t>
            </a:r>
            <a:r>
              <a:rPr lang="es-CO" sz="2400" spc="59" err="1">
                <a:solidFill>
                  <a:schemeClr val="bg1"/>
                </a:solidFill>
                <a:latin typeface="Montserrat Light" panose="020B060402020202020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Carvajal</a:t>
            </a:r>
            <a:endParaRPr lang="es-CO" sz="2400" spc="59">
              <a:solidFill>
                <a:schemeClr val="bg1"/>
              </a:solidFill>
              <a:latin typeface="Montserrat Light" panose="020B060402020202020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s-CO" sz="2400" spc="59">
                <a:solidFill>
                  <a:schemeClr val="bg1"/>
                </a:solidFill>
                <a:latin typeface="Montserrat Light" panose="020B060402020202020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María Fernanda Martínez Bogotá</a:t>
            </a:r>
          </a:p>
          <a:p>
            <a:r>
              <a:rPr lang="es-CO" sz="2400" spc="59">
                <a:solidFill>
                  <a:schemeClr val="bg1"/>
                </a:solidFill>
                <a:latin typeface="Montserrat Light" panose="020B060402020202020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Paula Daniela Parada Clavijo</a:t>
            </a: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5A04C03D-D536-4503-95C8-2F8195AAAB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988229">
            <a:off x="11130316" y="7966535"/>
            <a:ext cx="8674404" cy="3482256"/>
          </a:xfrm>
          <a:prstGeom prst="rect">
            <a:avLst/>
          </a:prstGeom>
        </p:spPr>
      </p:pic>
      <p:sp>
        <p:nvSpPr>
          <p:cNvPr id="32" name="TextBox 3">
            <a:extLst>
              <a:ext uri="{FF2B5EF4-FFF2-40B4-BE49-F238E27FC236}">
                <a16:creationId xmlns:a16="http://schemas.microsoft.com/office/drawing/2014/main" id="{ECC29A87-FB33-3548-9ABA-ABA630A8C903}"/>
              </a:ext>
            </a:extLst>
          </p:cNvPr>
          <p:cNvSpPr txBox="1"/>
          <p:nvPr/>
        </p:nvSpPr>
        <p:spPr>
          <a:xfrm>
            <a:off x="3238496" y="5820046"/>
            <a:ext cx="11980827" cy="9625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16"/>
              </a:lnSpc>
            </a:pPr>
            <a:r>
              <a:rPr lang="es-CO" sz="6000" spc="59">
                <a:solidFill>
                  <a:schemeClr val="bg1"/>
                </a:solidFill>
                <a:latin typeface="Montserrat Classic Bold"/>
              </a:rPr>
              <a:t>Valoración de la compañía</a:t>
            </a:r>
          </a:p>
        </p:txBody>
      </p:sp>
      <p:pic>
        <p:nvPicPr>
          <p:cNvPr id="33" name="Imagen 32" descr="Imagen que contiene taburete, tabla, dibujo&#10;&#10;Descripción generada automáticamente">
            <a:extLst>
              <a:ext uri="{FF2B5EF4-FFF2-40B4-BE49-F238E27FC236}">
                <a16:creationId xmlns:a16="http://schemas.microsoft.com/office/drawing/2014/main" id="{4647FAD3-5E29-7F46-AFC0-F6B276D4BC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863" y="3123713"/>
            <a:ext cx="12380460" cy="15855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2">
            <a:extLst>
              <a:ext uri="{FF2B5EF4-FFF2-40B4-BE49-F238E27FC236}">
                <a16:creationId xmlns:a16="http://schemas.microsoft.com/office/drawing/2014/main" id="{3648EDE0-5DAD-4F0A-87F5-10DB831888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484088" y="-1932"/>
            <a:ext cx="2458198" cy="10938119"/>
          </a:xfrm>
          <a:prstGeom prst="rect">
            <a:avLst/>
          </a:prstGeom>
        </p:spPr>
      </p:pic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8D70C06B-87E8-48B0-9882-F8BAC8EAD3D9}"/>
              </a:ext>
            </a:extLst>
          </p:cNvPr>
          <p:cNvCxnSpPr>
            <a:cxnSpLocks/>
          </p:cNvCxnSpPr>
          <p:nvPr/>
        </p:nvCxnSpPr>
        <p:spPr>
          <a:xfrm>
            <a:off x="0" y="10172700"/>
            <a:ext cx="18288000" cy="0"/>
          </a:xfrm>
          <a:prstGeom prst="line">
            <a:avLst/>
          </a:prstGeom>
          <a:solidFill>
            <a:schemeClr val="bg1">
              <a:lumMod val="85000"/>
            </a:schemeClr>
          </a:solidFill>
          <a:ln w="2540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upo 41">
            <a:extLst>
              <a:ext uri="{FF2B5EF4-FFF2-40B4-BE49-F238E27FC236}">
                <a16:creationId xmlns:a16="http://schemas.microsoft.com/office/drawing/2014/main" id="{4C3D45EE-235E-E84B-821A-3C09B67F5DB3}"/>
              </a:ext>
            </a:extLst>
          </p:cNvPr>
          <p:cNvGrpSpPr/>
          <p:nvPr/>
        </p:nvGrpSpPr>
        <p:grpSpPr>
          <a:xfrm>
            <a:off x="158364" y="114299"/>
            <a:ext cx="9239851" cy="1193103"/>
            <a:chOff x="132238" y="185060"/>
            <a:chExt cx="9239851" cy="1193103"/>
          </a:xfrm>
        </p:grpSpPr>
        <p:sp>
          <p:nvSpPr>
            <p:cNvPr id="44" name="Rectángulo redondeado 43">
              <a:extLst>
                <a:ext uri="{FF2B5EF4-FFF2-40B4-BE49-F238E27FC236}">
                  <a16:creationId xmlns:a16="http://schemas.microsoft.com/office/drawing/2014/main" id="{056F7505-EA23-524B-8FC4-AF499F341E61}"/>
                </a:ext>
              </a:extLst>
            </p:cNvPr>
            <p:cNvSpPr/>
            <p:nvPr/>
          </p:nvSpPr>
          <p:spPr>
            <a:xfrm>
              <a:off x="448079" y="412131"/>
              <a:ext cx="8669795" cy="738959"/>
            </a:xfrm>
            <a:prstGeom prst="roundRect">
              <a:avLst/>
            </a:prstGeom>
            <a:solidFill>
              <a:srgbClr val="094A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45" name="TextBox 4">
              <a:extLst>
                <a:ext uri="{FF2B5EF4-FFF2-40B4-BE49-F238E27FC236}">
                  <a16:creationId xmlns:a16="http://schemas.microsoft.com/office/drawing/2014/main" id="{E1FED59A-0C2F-AE4A-977D-82645562BF47}"/>
                </a:ext>
              </a:extLst>
            </p:cNvPr>
            <p:cNvSpPr txBox="1"/>
            <p:nvPr/>
          </p:nvSpPr>
          <p:spPr>
            <a:xfrm>
              <a:off x="1263825" y="426877"/>
              <a:ext cx="8108264" cy="55143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s-CO" sz="3600" spc="266">
                  <a:solidFill>
                    <a:schemeClr val="bg1"/>
                  </a:solidFill>
                  <a:latin typeface="Montserrat Classic Bold"/>
                </a:rPr>
                <a:t>Ingresos</a:t>
              </a:r>
            </a:p>
          </p:txBody>
        </p:sp>
        <p:sp>
          <p:nvSpPr>
            <p:cNvPr id="46" name="Elipse 45">
              <a:extLst>
                <a:ext uri="{FF2B5EF4-FFF2-40B4-BE49-F238E27FC236}">
                  <a16:creationId xmlns:a16="http://schemas.microsoft.com/office/drawing/2014/main" id="{5EC6338C-7696-5844-B481-41203A7092DF}"/>
                </a:ext>
              </a:extLst>
            </p:cNvPr>
            <p:cNvSpPr/>
            <p:nvPr/>
          </p:nvSpPr>
          <p:spPr>
            <a:xfrm flipH="1" flipV="1">
              <a:off x="132238" y="185060"/>
              <a:ext cx="1221407" cy="1193103"/>
            </a:xfrm>
            <a:prstGeom prst="ellipse">
              <a:avLst/>
            </a:prstGeom>
            <a:solidFill>
              <a:srgbClr val="021E5B"/>
            </a:solidFill>
            <a:ln>
              <a:solidFill>
                <a:srgbClr val="021E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pic>
        <p:nvPicPr>
          <p:cNvPr id="4" name="Gráfico 3" descr="Presentación con elemento multimedia">
            <a:extLst>
              <a:ext uri="{FF2B5EF4-FFF2-40B4-BE49-F238E27FC236}">
                <a16:creationId xmlns:a16="http://schemas.microsoft.com/office/drawing/2014/main" id="{7441EA12-13D6-401B-B60C-8DB3523500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1867" y="241346"/>
            <a:ext cx="914400" cy="914400"/>
          </a:xfrm>
          <a:prstGeom prst="rect">
            <a:avLst/>
          </a:prstGeom>
        </p:spPr>
      </p:pic>
      <p:sp>
        <p:nvSpPr>
          <p:cNvPr id="32" name="Forma libre: forma 31">
            <a:extLst>
              <a:ext uri="{FF2B5EF4-FFF2-40B4-BE49-F238E27FC236}">
                <a16:creationId xmlns:a16="http://schemas.microsoft.com/office/drawing/2014/main" id="{4DD024A3-225A-49F6-8108-EA1011B32830}"/>
              </a:ext>
            </a:extLst>
          </p:cNvPr>
          <p:cNvSpPr/>
          <p:nvPr/>
        </p:nvSpPr>
        <p:spPr>
          <a:xfrm>
            <a:off x="10245942" y="1079628"/>
            <a:ext cx="3514725" cy="2343150"/>
          </a:xfrm>
          <a:custGeom>
            <a:avLst/>
            <a:gdLst>
              <a:gd name="connsiteX0" fmla="*/ 0 w 3514725"/>
              <a:gd name="connsiteY0" fmla="*/ 0 h 2343150"/>
              <a:gd name="connsiteX1" fmla="*/ 3514725 w 3514725"/>
              <a:gd name="connsiteY1" fmla="*/ 0 h 2343150"/>
              <a:gd name="connsiteX2" fmla="*/ 3514725 w 3514725"/>
              <a:gd name="connsiteY2" fmla="*/ 2343150 h 2343150"/>
              <a:gd name="connsiteX3" fmla="*/ 0 w 3514725"/>
              <a:gd name="connsiteY3" fmla="*/ 2343150 h 2343150"/>
              <a:gd name="connsiteX4" fmla="*/ 0 w 3514725"/>
              <a:gd name="connsiteY4" fmla="*/ 0 h 234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4725" h="2343150">
                <a:moveTo>
                  <a:pt x="0" y="0"/>
                </a:moveTo>
                <a:lnTo>
                  <a:pt x="3514725" y="0"/>
                </a:lnTo>
                <a:lnTo>
                  <a:pt x="3514725" y="2343150"/>
                </a:lnTo>
                <a:lnTo>
                  <a:pt x="0" y="23431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285750" lvl="1" indent="-285750" algn="l" defTabSz="2889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s-CO" sz="6500" kern="1200"/>
          </a:p>
          <a:p>
            <a:pPr marL="285750" lvl="1" indent="-285750" algn="l" defTabSz="2889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s-CO" sz="6500" kern="1200"/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A9533472-A294-4D16-93DC-5DC0845CEA0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91" t="-14017" r="-4450"/>
          <a:stretch/>
        </p:blipFill>
        <p:spPr>
          <a:xfrm>
            <a:off x="11269640" y="1026777"/>
            <a:ext cx="906468" cy="9928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4428B1C9-7C1F-4450-8226-8DC25A5E5D7D}"/>
              </a:ext>
            </a:extLst>
          </p:cNvPr>
          <p:cNvCxnSpPr>
            <a:cxnSpLocks/>
          </p:cNvCxnSpPr>
          <p:nvPr/>
        </p:nvCxnSpPr>
        <p:spPr>
          <a:xfrm>
            <a:off x="-76200" y="10172700"/>
            <a:ext cx="9000000" cy="0"/>
          </a:xfrm>
          <a:prstGeom prst="line">
            <a:avLst/>
          </a:prstGeom>
          <a:solidFill>
            <a:schemeClr val="bg1">
              <a:lumMod val="85000"/>
            </a:schemeClr>
          </a:solidFill>
          <a:ln w="254000">
            <a:solidFill>
              <a:srgbClr val="033F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94B00F42-A01F-4152-893C-E227CE60D156}"/>
              </a:ext>
            </a:extLst>
          </p:cNvPr>
          <p:cNvSpPr/>
          <p:nvPr/>
        </p:nvSpPr>
        <p:spPr>
          <a:xfrm>
            <a:off x="7543800" y="9105900"/>
            <a:ext cx="3200400" cy="1219200"/>
          </a:xfrm>
          <a:prstGeom prst="roundRect">
            <a:avLst/>
          </a:prstGeom>
          <a:solidFill>
            <a:srgbClr val="03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/>
              <a:t>Proyecciones</a:t>
            </a:r>
          </a:p>
        </p:txBody>
      </p:sp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3D8E4AFE-E7EC-45A4-8212-E8F5E5C176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11920"/>
              </p:ext>
            </p:extLst>
          </p:nvPr>
        </p:nvGraphicFramePr>
        <p:xfrm>
          <a:off x="641552" y="1382817"/>
          <a:ext cx="12192317" cy="7686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6C77ADC6-28D5-4B82-AEDA-5A05B050A676}"/>
              </a:ext>
            </a:extLst>
          </p:cNvPr>
          <p:cNvSpPr txBox="1"/>
          <p:nvPr/>
        </p:nvSpPr>
        <p:spPr>
          <a:xfrm>
            <a:off x="13612546" y="2823227"/>
            <a:ext cx="4033902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O" sz="3200"/>
              <a:t>Disminución demanda en </a:t>
            </a:r>
            <a:r>
              <a:rPr lang="es-CO" sz="3200" b="1"/>
              <a:t>2017</a:t>
            </a:r>
          </a:p>
          <a:p>
            <a:pPr algn="ctr"/>
            <a:endParaRPr lang="es-CO" sz="3200"/>
          </a:p>
          <a:p>
            <a:pPr algn="ctr"/>
            <a:r>
              <a:rPr lang="es-CO" sz="3200"/>
              <a:t>Reducción de ventas en marzo y abril de </a:t>
            </a:r>
            <a:r>
              <a:rPr lang="es-CO" sz="3200" b="1"/>
              <a:t>2020</a:t>
            </a:r>
          </a:p>
          <a:p>
            <a:pPr algn="ctr"/>
            <a:endParaRPr lang="es-CO" sz="3200"/>
          </a:p>
          <a:p>
            <a:pPr algn="ctr"/>
            <a:r>
              <a:rPr lang="es-CO" sz="3200"/>
              <a:t>Ventas esperadas </a:t>
            </a:r>
            <a:r>
              <a:rPr lang="es-CO" sz="3200" err="1"/>
              <a:t>Challenger</a:t>
            </a:r>
            <a:r>
              <a:rPr lang="es-CO" sz="3200"/>
              <a:t> X2 en </a:t>
            </a:r>
            <a:r>
              <a:rPr lang="es-CO" sz="3200" b="1"/>
              <a:t>2029</a:t>
            </a:r>
          </a:p>
        </p:txBody>
      </p:sp>
      <p:pic>
        <p:nvPicPr>
          <p:cNvPr id="29" name="Picture 12" descr="Challenger Sitio Oficial">
            <a:extLst>
              <a:ext uri="{FF2B5EF4-FFF2-40B4-BE49-F238E27FC236}">
                <a16:creationId xmlns:a16="http://schemas.microsoft.com/office/drawing/2014/main" id="{CAF10BE0-CF23-8D4A-921A-BD6B70C26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8394" y="353321"/>
            <a:ext cx="3368607" cy="78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áfico 4" descr="Gráfico de barras con tendencia bajista">
            <a:extLst>
              <a:ext uri="{FF2B5EF4-FFF2-40B4-BE49-F238E27FC236}">
                <a16:creationId xmlns:a16="http://schemas.microsoft.com/office/drawing/2014/main" id="{CCABDBBF-2345-4A0F-B12B-1022EC04ABD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823554" y="2823227"/>
            <a:ext cx="720000" cy="720000"/>
          </a:xfrm>
          <a:prstGeom prst="rect">
            <a:avLst/>
          </a:prstGeom>
        </p:spPr>
      </p:pic>
      <p:pic>
        <p:nvPicPr>
          <p:cNvPr id="20" name="Gráfico 19" descr="Gráfico de barras con tendencia bajista">
            <a:extLst>
              <a:ext uri="{FF2B5EF4-FFF2-40B4-BE49-F238E27FC236}">
                <a16:creationId xmlns:a16="http://schemas.microsoft.com/office/drawing/2014/main" id="{56E77456-C207-4079-8EBF-0CA175BDB9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833869" y="4460936"/>
            <a:ext cx="720000" cy="720000"/>
          </a:xfrm>
          <a:prstGeom prst="rect">
            <a:avLst/>
          </a:prstGeom>
        </p:spPr>
      </p:pic>
      <p:pic>
        <p:nvPicPr>
          <p:cNvPr id="7" name="Gráfico 6" descr="Diana">
            <a:extLst>
              <a:ext uri="{FF2B5EF4-FFF2-40B4-BE49-F238E27FC236}">
                <a16:creationId xmlns:a16="http://schemas.microsoft.com/office/drawing/2014/main" id="{E9F7A14D-A8BA-4662-B31B-A242493F4A4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2823554" y="6383774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87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2A0E3156-9D31-4F13-86AF-5B62C87A54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777759"/>
              </p:ext>
            </p:extLst>
          </p:nvPr>
        </p:nvGraphicFramePr>
        <p:xfrm>
          <a:off x="820035" y="1718597"/>
          <a:ext cx="13546640" cy="286862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135575">
                  <a:extLst>
                    <a:ext uri="{9D8B030D-6E8A-4147-A177-3AD203B41FA5}">
                      <a16:colId xmlns:a16="http://schemas.microsoft.com/office/drawing/2014/main" val="2996531578"/>
                    </a:ext>
                  </a:extLst>
                </a:gridCol>
                <a:gridCol w="2156390">
                  <a:extLst>
                    <a:ext uri="{9D8B030D-6E8A-4147-A177-3AD203B41FA5}">
                      <a16:colId xmlns:a16="http://schemas.microsoft.com/office/drawing/2014/main" val="2308462144"/>
                    </a:ext>
                  </a:extLst>
                </a:gridCol>
                <a:gridCol w="2082800">
                  <a:extLst>
                    <a:ext uri="{9D8B030D-6E8A-4147-A177-3AD203B41FA5}">
                      <a16:colId xmlns:a16="http://schemas.microsoft.com/office/drawing/2014/main" val="2639839439"/>
                    </a:ext>
                  </a:extLst>
                </a:gridCol>
                <a:gridCol w="2197100">
                  <a:extLst>
                    <a:ext uri="{9D8B030D-6E8A-4147-A177-3AD203B41FA5}">
                      <a16:colId xmlns:a16="http://schemas.microsoft.com/office/drawing/2014/main" val="3883861793"/>
                    </a:ext>
                  </a:extLst>
                </a:gridCol>
                <a:gridCol w="1752944">
                  <a:extLst>
                    <a:ext uri="{9D8B030D-6E8A-4147-A177-3AD203B41FA5}">
                      <a16:colId xmlns:a16="http://schemas.microsoft.com/office/drawing/2014/main" val="2650642367"/>
                    </a:ext>
                  </a:extLst>
                </a:gridCol>
                <a:gridCol w="1221831">
                  <a:extLst>
                    <a:ext uri="{9D8B030D-6E8A-4147-A177-3AD203B41FA5}">
                      <a16:colId xmlns:a16="http://schemas.microsoft.com/office/drawing/2014/main" val="1614395323"/>
                    </a:ext>
                  </a:extLst>
                </a:gridCol>
              </a:tblGrid>
              <a:tr h="675697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1" u="none" strike="noStrike">
                          <a:effectLst/>
                        </a:rPr>
                        <a:t> </a:t>
                      </a:r>
                      <a:endParaRPr lang="es-CO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1" u="none" strike="noStrike">
                          <a:effectLst/>
                        </a:rPr>
                        <a:t>Electrónica</a:t>
                      </a:r>
                      <a:endParaRPr lang="es-CO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1" u="none" strike="noStrike">
                          <a:effectLst/>
                        </a:rPr>
                        <a:t>Refrigeración</a:t>
                      </a:r>
                      <a:endParaRPr lang="es-CO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1" u="none" strike="noStrike">
                          <a:effectLst/>
                        </a:rPr>
                        <a:t>Gasodomésticos</a:t>
                      </a:r>
                      <a:endParaRPr lang="es-CO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1" u="none" strike="noStrike">
                          <a:effectLst/>
                        </a:rPr>
                        <a:t>Construcción</a:t>
                      </a:r>
                      <a:endParaRPr lang="es-CO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1" u="none" strike="noStrike">
                          <a:effectLst/>
                        </a:rPr>
                        <a:t>Otros</a:t>
                      </a:r>
                      <a:endParaRPr lang="es-CO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22024888"/>
                  </a:ext>
                </a:extLst>
              </a:tr>
              <a:tr h="400422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1" u="none" strike="noStrike">
                          <a:effectLst/>
                        </a:rPr>
                        <a:t>Materia Prima</a:t>
                      </a:r>
                      <a:endParaRPr lang="es-CO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>
                          <a:effectLst/>
                        </a:rPr>
                        <a:t>98,1%</a:t>
                      </a:r>
                      <a:endParaRPr lang="es-CO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>
                          <a:effectLst/>
                        </a:rPr>
                        <a:t>83,6%</a:t>
                      </a:r>
                      <a:endParaRPr lang="es-CO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>
                          <a:effectLst/>
                        </a:rPr>
                        <a:t>82,2%</a:t>
                      </a:r>
                      <a:endParaRPr lang="es-CO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>
                          <a:effectLst/>
                        </a:rPr>
                        <a:t>56,3%</a:t>
                      </a:r>
                      <a:endParaRPr lang="es-CO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>
                          <a:effectLst/>
                        </a:rPr>
                        <a:t>98,2%</a:t>
                      </a:r>
                      <a:endParaRPr lang="es-CO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64617819"/>
                  </a:ext>
                </a:extLst>
              </a:tr>
              <a:tr h="400422">
                <a:tc>
                  <a:txBody>
                    <a:bodyPr/>
                    <a:lstStyle/>
                    <a:p>
                      <a:pPr lvl="1" algn="l" fontAlgn="b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 Prima Importada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28802327"/>
                  </a:ext>
                </a:extLst>
              </a:tr>
              <a:tr h="400422">
                <a:tc>
                  <a:txBody>
                    <a:bodyPr/>
                    <a:lstStyle/>
                    <a:p>
                      <a:pPr lvl="1" algn="l" fontAlgn="b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 Prima Nacional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14274764"/>
                  </a:ext>
                </a:extLst>
              </a:tr>
              <a:tr h="400422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1" u="none" strike="noStrike">
                          <a:effectLst/>
                        </a:rPr>
                        <a:t> Mano de Obra Directa</a:t>
                      </a:r>
                      <a:endParaRPr lang="es-CO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>
                          <a:effectLst/>
                        </a:rPr>
                        <a:t>0,7%</a:t>
                      </a:r>
                      <a:endParaRPr lang="es-CO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>
                          <a:effectLst/>
                        </a:rPr>
                        <a:t>6,6%</a:t>
                      </a:r>
                      <a:endParaRPr lang="es-CO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>
                          <a:effectLst/>
                        </a:rPr>
                        <a:t>7,1%</a:t>
                      </a:r>
                      <a:endParaRPr lang="es-CO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>
                          <a:effectLst/>
                        </a:rPr>
                        <a:t>17,5%</a:t>
                      </a:r>
                      <a:endParaRPr lang="es-CO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>
                          <a:effectLst/>
                        </a:rPr>
                        <a:t>0,7%</a:t>
                      </a:r>
                      <a:endParaRPr lang="es-CO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49875283"/>
                  </a:ext>
                </a:extLst>
              </a:tr>
              <a:tr h="591235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1" u="none" strike="noStrike">
                          <a:effectLst/>
                        </a:rPr>
                        <a:t> Costos Indirectos de Fabricación</a:t>
                      </a:r>
                      <a:endParaRPr lang="es-CO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>
                          <a:effectLst/>
                        </a:rPr>
                        <a:t>1,1%</a:t>
                      </a:r>
                      <a:endParaRPr lang="es-CO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>
                          <a:effectLst/>
                        </a:rPr>
                        <a:t>9,9%</a:t>
                      </a:r>
                      <a:endParaRPr lang="es-CO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>
                          <a:effectLst/>
                        </a:rPr>
                        <a:t>10,7%</a:t>
                      </a:r>
                      <a:endParaRPr lang="es-CO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>
                          <a:effectLst/>
                        </a:rPr>
                        <a:t>26,2%</a:t>
                      </a:r>
                      <a:endParaRPr lang="es-CO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>
                          <a:effectLst/>
                        </a:rPr>
                        <a:t>1,1%</a:t>
                      </a:r>
                      <a:endParaRPr lang="es-CO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84460154"/>
                  </a:ext>
                </a:extLst>
              </a:tr>
            </a:tbl>
          </a:graphicData>
        </a:graphic>
      </p:graphicFrame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8D70C06B-87E8-48B0-9882-F8BAC8EAD3D9}"/>
              </a:ext>
            </a:extLst>
          </p:cNvPr>
          <p:cNvCxnSpPr>
            <a:cxnSpLocks/>
          </p:cNvCxnSpPr>
          <p:nvPr/>
        </p:nvCxnSpPr>
        <p:spPr>
          <a:xfrm>
            <a:off x="0" y="10172700"/>
            <a:ext cx="18288000" cy="0"/>
          </a:xfrm>
          <a:prstGeom prst="line">
            <a:avLst/>
          </a:prstGeom>
          <a:solidFill>
            <a:schemeClr val="bg1">
              <a:lumMod val="85000"/>
            </a:schemeClr>
          </a:solidFill>
          <a:ln w="2540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upo 41">
            <a:extLst>
              <a:ext uri="{FF2B5EF4-FFF2-40B4-BE49-F238E27FC236}">
                <a16:creationId xmlns:a16="http://schemas.microsoft.com/office/drawing/2014/main" id="{4C3D45EE-235E-E84B-821A-3C09B67F5DB3}"/>
              </a:ext>
            </a:extLst>
          </p:cNvPr>
          <p:cNvGrpSpPr/>
          <p:nvPr/>
        </p:nvGrpSpPr>
        <p:grpSpPr>
          <a:xfrm>
            <a:off x="158364" y="114299"/>
            <a:ext cx="9816910" cy="1193103"/>
            <a:chOff x="132238" y="185060"/>
            <a:chExt cx="9060730" cy="1193103"/>
          </a:xfrm>
        </p:grpSpPr>
        <p:sp>
          <p:nvSpPr>
            <p:cNvPr id="44" name="Rectángulo redondeado 43">
              <a:extLst>
                <a:ext uri="{FF2B5EF4-FFF2-40B4-BE49-F238E27FC236}">
                  <a16:creationId xmlns:a16="http://schemas.microsoft.com/office/drawing/2014/main" id="{056F7505-EA23-524B-8FC4-AF499F341E61}"/>
                </a:ext>
              </a:extLst>
            </p:cNvPr>
            <p:cNvSpPr/>
            <p:nvPr/>
          </p:nvSpPr>
          <p:spPr>
            <a:xfrm>
              <a:off x="448081" y="412131"/>
              <a:ext cx="8744887" cy="738959"/>
            </a:xfrm>
            <a:prstGeom prst="roundRect">
              <a:avLst/>
            </a:prstGeom>
            <a:solidFill>
              <a:srgbClr val="094A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45" name="TextBox 4">
              <a:extLst>
                <a:ext uri="{FF2B5EF4-FFF2-40B4-BE49-F238E27FC236}">
                  <a16:creationId xmlns:a16="http://schemas.microsoft.com/office/drawing/2014/main" id="{E1FED59A-0C2F-AE4A-977D-82645562BF47}"/>
                </a:ext>
              </a:extLst>
            </p:cNvPr>
            <p:cNvSpPr txBox="1"/>
            <p:nvPr/>
          </p:nvSpPr>
          <p:spPr>
            <a:xfrm>
              <a:off x="1263827" y="426877"/>
              <a:ext cx="7929141" cy="55143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s-CO" sz="3600" spc="266">
                  <a:solidFill>
                    <a:schemeClr val="bg1"/>
                  </a:solidFill>
                  <a:latin typeface="Montserrat Classic Bold"/>
                </a:rPr>
                <a:t>Costo de ventas - componentes</a:t>
              </a:r>
            </a:p>
          </p:txBody>
        </p:sp>
        <p:sp>
          <p:nvSpPr>
            <p:cNvPr id="46" name="Elipse 45">
              <a:extLst>
                <a:ext uri="{FF2B5EF4-FFF2-40B4-BE49-F238E27FC236}">
                  <a16:creationId xmlns:a16="http://schemas.microsoft.com/office/drawing/2014/main" id="{5EC6338C-7696-5844-B481-41203A7092DF}"/>
                </a:ext>
              </a:extLst>
            </p:cNvPr>
            <p:cNvSpPr/>
            <p:nvPr/>
          </p:nvSpPr>
          <p:spPr>
            <a:xfrm flipH="1" flipV="1">
              <a:off x="132238" y="185060"/>
              <a:ext cx="1221407" cy="1193103"/>
            </a:xfrm>
            <a:prstGeom prst="ellipse">
              <a:avLst/>
            </a:prstGeom>
            <a:solidFill>
              <a:srgbClr val="021E5B"/>
            </a:solidFill>
            <a:ln>
              <a:solidFill>
                <a:srgbClr val="021E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pic>
        <p:nvPicPr>
          <p:cNvPr id="26" name="Picture 12" descr="Challenger Sitio Oficial">
            <a:extLst>
              <a:ext uri="{FF2B5EF4-FFF2-40B4-BE49-F238E27FC236}">
                <a16:creationId xmlns:a16="http://schemas.microsoft.com/office/drawing/2014/main" id="{16F394AD-83A7-4F10-9B24-E4ED109CA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8394" y="353321"/>
            <a:ext cx="3368607" cy="78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áfico 3" descr="Presentación con elemento multimedia">
            <a:extLst>
              <a:ext uri="{FF2B5EF4-FFF2-40B4-BE49-F238E27FC236}">
                <a16:creationId xmlns:a16="http://schemas.microsoft.com/office/drawing/2014/main" id="{7441EA12-13D6-401B-B60C-8DB3523500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1867" y="241346"/>
            <a:ext cx="914400" cy="914400"/>
          </a:xfrm>
          <a:prstGeom prst="rect">
            <a:avLst/>
          </a:prstGeom>
        </p:spPr>
      </p:pic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47FE484A-4A8D-4768-9D62-70F0AFE14ECB}"/>
              </a:ext>
            </a:extLst>
          </p:cNvPr>
          <p:cNvCxnSpPr>
            <a:cxnSpLocks/>
          </p:cNvCxnSpPr>
          <p:nvPr/>
        </p:nvCxnSpPr>
        <p:spPr>
          <a:xfrm>
            <a:off x="-76200" y="10203180"/>
            <a:ext cx="9000000" cy="0"/>
          </a:xfrm>
          <a:prstGeom prst="line">
            <a:avLst/>
          </a:prstGeom>
          <a:solidFill>
            <a:schemeClr val="bg1">
              <a:lumMod val="85000"/>
            </a:schemeClr>
          </a:solidFill>
          <a:ln w="254000">
            <a:solidFill>
              <a:srgbClr val="033F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ángulo: esquinas redondeadas 34">
            <a:extLst>
              <a:ext uri="{FF2B5EF4-FFF2-40B4-BE49-F238E27FC236}">
                <a16:creationId xmlns:a16="http://schemas.microsoft.com/office/drawing/2014/main" id="{E245AAD1-B200-4EB9-8FAE-CBFAC343B544}"/>
              </a:ext>
            </a:extLst>
          </p:cNvPr>
          <p:cNvSpPr/>
          <p:nvPr/>
        </p:nvSpPr>
        <p:spPr>
          <a:xfrm>
            <a:off x="7543800" y="9136380"/>
            <a:ext cx="3200400" cy="1219200"/>
          </a:xfrm>
          <a:prstGeom prst="roundRect">
            <a:avLst/>
          </a:prstGeom>
          <a:solidFill>
            <a:srgbClr val="03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/>
              <a:t>Proyecciones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3B8FBA68-C295-4CE4-A4E9-9FA5D841C23F}"/>
              </a:ext>
            </a:extLst>
          </p:cNvPr>
          <p:cNvGrpSpPr/>
          <p:nvPr/>
        </p:nvGrpSpPr>
        <p:grpSpPr>
          <a:xfrm>
            <a:off x="23281478" y="3210891"/>
            <a:ext cx="1064925" cy="2116276"/>
            <a:chOff x="4358414" y="3338654"/>
            <a:chExt cx="1064925" cy="2116276"/>
          </a:xfrm>
        </p:grpSpPr>
        <p:pic>
          <p:nvPicPr>
            <p:cNvPr id="54" name="Picture 4" descr="FocusEconomics | LinkedIn">
              <a:extLst>
                <a:ext uri="{FF2B5EF4-FFF2-40B4-BE49-F238E27FC236}">
                  <a16:creationId xmlns:a16="http://schemas.microsoft.com/office/drawing/2014/main" id="{3758F6E4-FD69-403F-9474-B91B60B9BD1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927" b="18501"/>
            <a:stretch/>
          </p:blipFill>
          <p:spPr bwMode="auto">
            <a:xfrm>
              <a:off x="4358414" y="3338654"/>
              <a:ext cx="1044142" cy="6011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10" descr="Investing.com España 🇪🇸 (@InvestingEspana) | Twitter">
              <a:extLst>
                <a:ext uri="{FF2B5EF4-FFF2-40B4-BE49-F238E27FC236}">
                  <a16:creationId xmlns:a16="http://schemas.microsoft.com/office/drawing/2014/main" id="{C604DD6D-FC77-48A2-A09D-F71C246257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9196" y="4410787"/>
              <a:ext cx="1044143" cy="1044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12" descr="Statista: el portal de estadísticas para datos de mercado, investigaciones  de mercado y estudios de mercado">
              <a:extLst>
                <a:ext uri="{FF2B5EF4-FFF2-40B4-BE49-F238E27FC236}">
                  <a16:creationId xmlns:a16="http://schemas.microsoft.com/office/drawing/2014/main" id="{3755739F-C089-40DF-9D0B-3F6041126D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44" t="29253" r="21847" b="23899"/>
            <a:stretch/>
          </p:blipFill>
          <p:spPr bwMode="auto">
            <a:xfrm>
              <a:off x="4358414" y="3901505"/>
              <a:ext cx="1045220" cy="451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306969FF-4C4E-4DCA-A31C-03E042CC35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479281"/>
              </p:ext>
            </p:extLst>
          </p:nvPr>
        </p:nvGraphicFramePr>
        <p:xfrm>
          <a:off x="778187" y="4993619"/>
          <a:ext cx="10571865" cy="21336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135575">
                  <a:extLst>
                    <a:ext uri="{9D8B030D-6E8A-4147-A177-3AD203B41FA5}">
                      <a16:colId xmlns:a16="http://schemas.microsoft.com/office/drawing/2014/main" val="2996531578"/>
                    </a:ext>
                  </a:extLst>
                </a:gridCol>
                <a:gridCol w="2156390">
                  <a:extLst>
                    <a:ext uri="{9D8B030D-6E8A-4147-A177-3AD203B41FA5}">
                      <a16:colId xmlns:a16="http://schemas.microsoft.com/office/drawing/2014/main" val="2308462144"/>
                    </a:ext>
                  </a:extLst>
                </a:gridCol>
                <a:gridCol w="2082800">
                  <a:extLst>
                    <a:ext uri="{9D8B030D-6E8A-4147-A177-3AD203B41FA5}">
                      <a16:colId xmlns:a16="http://schemas.microsoft.com/office/drawing/2014/main" val="2639839439"/>
                    </a:ext>
                  </a:extLst>
                </a:gridCol>
                <a:gridCol w="2197100">
                  <a:extLst>
                    <a:ext uri="{9D8B030D-6E8A-4147-A177-3AD203B41FA5}">
                      <a16:colId xmlns:a16="http://schemas.microsoft.com/office/drawing/2014/main" val="3883861793"/>
                    </a:ext>
                  </a:extLst>
                </a:gridCol>
              </a:tblGrid>
              <a:tr h="229934">
                <a:tc>
                  <a:txBody>
                    <a:bodyPr/>
                    <a:lstStyle/>
                    <a:p>
                      <a:pPr lvl="1" algn="l" fontAlgn="b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 Prima Importada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IPC China</a:t>
                      </a:r>
                    </a:p>
                    <a:p>
                      <a:pPr algn="ctr" fontAlgn="b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CYN-USD</a:t>
                      </a:r>
                    </a:p>
                    <a:p>
                      <a:pPr algn="ctr" fontAlgn="b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Precios del acero</a:t>
                      </a:r>
                    </a:p>
                    <a:p>
                      <a:pPr algn="ctr" fontAlgn="b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Precios del cobre</a:t>
                      </a:r>
                    </a:p>
                    <a:p>
                      <a:pPr algn="ctr" fontAlgn="b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Precios del aluminio</a:t>
                      </a:r>
                    </a:p>
                    <a:p>
                      <a:pPr algn="ctr" fontAlgn="b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Precios del acero</a:t>
                      </a:r>
                    </a:p>
                    <a:p>
                      <a:pPr algn="ctr" fontAlgn="b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Precios del cobre</a:t>
                      </a:r>
                    </a:p>
                    <a:p>
                      <a:pPr algn="ctr" fontAlgn="b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Precios del aluminio</a:t>
                      </a:r>
                    </a:p>
                    <a:p>
                      <a:pPr algn="ctr" fontAlgn="b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TRM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28802327"/>
                  </a:ext>
                </a:extLst>
              </a:tr>
              <a:tr h="400422">
                <a:tc>
                  <a:txBody>
                    <a:bodyPr/>
                    <a:lstStyle/>
                    <a:p>
                      <a:pPr lvl="1" algn="l" fontAlgn="b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 Prima Nacional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IPC</a:t>
                      </a:r>
                    </a:p>
                    <a:p>
                      <a:pPr algn="ctr" fontAlgn="b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Precios del petróleo</a:t>
                      </a:r>
                    </a:p>
                    <a:p>
                      <a:pPr algn="ctr" fontAlgn="b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IPC</a:t>
                      </a:r>
                    </a:p>
                    <a:p>
                      <a:pPr algn="ctr" fontAlgn="b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Precios del petróleo</a:t>
                      </a:r>
                    </a:p>
                    <a:p>
                      <a:pPr algn="ctr" fontAlgn="b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IPC</a:t>
                      </a:r>
                    </a:p>
                    <a:p>
                      <a:pPr algn="ctr" fontAlgn="b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Precios del petróleo</a:t>
                      </a:r>
                    </a:p>
                    <a:p>
                      <a:pPr algn="ctr" fontAlgn="b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TRM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14274764"/>
                  </a:ext>
                </a:extLst>
              </a:tr>
            </a:tbl>
          </a:graphicData>
        </a:graphic>
      </p:graphicFrame>
      <p:pic>
        <p:nvPicPr>
          <p:cNvPr id="12" name="Picture 10" descr="Investing.com España 🇪🇸 (@InvestingEspana) | Twitter">
            <a:extLst>
              <a:ext uri="{FF2B5EF4-FFF2-40B4-BE49-F238E27FC236}">
                <a16:creationId xmlns:a16="http://schemas.microsoft.com/office/drawing/2014/main" id="{A6ECDA17-6943-426D-AF40-DDE914C70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2388" y="5047184"/>
            <a:ext cx="769415" cy="76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Investing.com España 🇪🇸 (@InvestingEspana) | Twitter">
            <a:extLst>
              <a:ext uri="{FF2B5EF4-FFF2-40B4-BE49-F238E27FC236}">
                <a16:creationId xmlns:a16="http://schemas.microsoft.com/office/drawing/2014/main" id="{A7CE2BA3-2077-46C5-A723-6C5AA69A2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2388" y="6509631"/>
            <a:ext cx="421063" cy="34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reeform 4">
            <a:extLst>
              <a:ext uri="{FF2B5EF4-FFF2-40B4-BE49-F238E27FC236}">
                <a16:creationId xmlns:a16="http://schemas.microsoft.com/office/drawing/2014/main" id="{6545A348-0B86-4F76-9F1F-B9FACB19CABD}"/>
              </a:ext>
            </a:extLst>
          </p:cNvPr>
          <p:cNvSpPr/>
          <p:nvPr/>
        </p:nvSpPr>
        <p:spPr>
          <a:xfrm>
            <a:off x="769067" y="7928522"/>
            <a:ext cx="4095033" cy="401082"/>
          </a:xfrm>
          <a:custGeom>
            <a:avLst/>
            <a:gdLst>
              <a:gd name="connsiteX0" fmla="*/ 0 w 6394484"/>
              <a:gd name="connsiteY0" fmla="*/ 0 h 1021690"/>
              <a:gd name="connsiteX1" fmla="*/ 6394484 w 6394484"/>
              <a:gd name="connsiteY1" fmla="*/ 0 h 1021690"/>
              <a:gd name="connsiteX2" fmla="*/ 6394484 w 6394484"/>
              <a:gd name="connsiteY2" fmla="*/ 1021690 h 1021690"/>
              <a:gd name="connsiteX3" fmla="*/ 0 w 6394484"/>
              <a:gd name="connsiteY3" fmla="*/ 1021690 h 1021690"/>
              <a:gd name="connsiteX4" fmla="*/ 0 w 6394484"/>
              <a:gd name="connsiteY4" fmla="*/ 0 h 1021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94484" h="1021690">
                <a:moveTo>
                  <a:pt x="0" y="0"/>
                </a:moveTo>
                <a:lnTo>
                  <a:pt x="6394484" y="0"/>
                </a:lnTo>
                <a:lnTo>
                  <a:pt x="6394484" y="1021690"/>
                </a:lnTo>
                <a:lnTo>
                  <a:pt x="0" y="102169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21E5B"/>
            </a:solidFill>
          </a:ln>
        </p:spPr>
        <p:style>
          <a:lnRef idx="1">
            <a:scrgbClr r="0" g="0" b="0"/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45280" tIns="167640" rIns="167640" bIns="167640" numCol="1" spcCol="1270" anchor="ctr" anchorCtr="0">
            <a:noAutofit/>
          </a:bodyPr>
          <a:lstStyle/>
          <a:p>
            <a:pPr marL="0" lvl="0" indent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O" sz="2400" kern="1200"/>
              <a:t>TRM</a:t>
            </a:r>
          </a:p>
        </p:txBody>
      </p:sp>
      <p:pic>
        <p:nvPicPr>
          <p:cNvPr id="18" name="Picture 4" descr="FocusEconomics | LinkedIn">
            <a:extLst>
              <a:ext uri="{FF2B5EF4-FFF2-40B4-BE49-F238E27FC236}">
                <a16:creationId xmlns:a16="http://schemas.microsoft.com/office/drawing/2014/main" id="{3B048958-D832-4004-9650-DBA5851618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1" b="13895"/>
          <a:stretch/>
        </p:blipFill>
        <p:spPr bwMode="auto">
          <a:xfrm>
            <a:off x="1346384" y="7966361"/>
            <a:ext cx="574531" cy="33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Tabla 18">
            <a:extLst>
              <a:ext uri="{FF2B5EF4-FFF2-40B4-BE49-F238E27FC236}">
                <a16:creationId xmlns:a16="http://schemas.microsoft.com/office/drawing/2014/main" id="{8B0590FE-99DD-44C8-9A80-A62353D9AA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913726"/>
              </p:ext>
            </p:extLst>
          </p:nvPr>
        </p:nvGraphicFramePr>
        <p:xfrm>
          <a:off x="5244183" y="7632698"/>
          <a:ext cx="12224265" cy="120945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14951">
                  <a:extLst>
                    <a:ext uri="{9D8B030D-6E8A-4147-A177-3AD203B41FA5}">
                      <a16:colId xmlns:a16="http://schemas.microsoft.com/office/drawing/2014/main" val="1871121123"/>
                    </a:ext>
                  </a:extLst>
                </a:gridCol>
                <a:gridCol w="814951">
                  <a:extLst>
                    <a:ext uri="{9D8B030D-6E8A-4147-A177-3AD203B41FA5}">
                      <a16:colId xmlns:a16="http://schemas.microsoft.com/office/drawing/2014/main" val="2733593333"/>
                    </a:ext>
                  </a:extLst>
                </a:gridCol>
                <a:gridCol w="814951">
                  <a:extLst>
                    <a:ext uri="{9D8B030D-6E8A-4147-A177-3AD203B41FA5}">
                      <a16:colId xmlns:a16="http://schemas.microsoft.com/office/drawing/2014/main" val="1138952307"/>
                    </a:ext>
                  </a:extLst>
                </a:gridCol>
                <a:gridCol w="814951">
                  <a:extLst>
                    <a:ext uri="{9D8B030D-6E8A-4147-A177-3AD203B41FA5}">
                      <a16:colId xmlns:a16="http://schemas.microsoft.com/office/drawing/2014/main" val="2741262471"/>
                    </a:ext>
                  </a:extLst>
                </a:gridCol>
                <a:gridCol w="814951">
                  <a:extLst>
                    <a:ext uri="{9D8B030D-6E8A-4147-A177-3AD203B41FA5}">
                      <a16:colId xmlns:a16="http://schemas.microsoft.com/office/drawing/2014/main" val="3075309241"/>
                    </a:ext>
                  </a:extLst>
                </a:gridCol>
                <a:gridCol w="814951">
                  <a:extLst>
                    <a:ext uri="{9D8B030D-6E8A-4147-A177-3AD203B41FA5}">
                      <a16:colId xmlns:a16="http://schemas.microsoft.com/office/drawing/2014/main" val="2065047578"/>
                    </a:ext>
                  </a:extLst>
                </a:gridCol>
                <a:gridCol w="814951">
                  <a:extLst>
                    <a:ext uri="{9D8B030D-6E8A-4147-A177-3AD203B41FA5}">
                      <a16:colId xmlns:a16="http://schemas.microsoft.com/office/drawing/2014/main" val="3144715077"/>
                    </a:ext>
                  </a:extLst>
                </a:gridCol>
                <a:gridCol w="814951">
                  <a:extLst>
                    <a:ext uri="{9D8B030D-6E8A-4147-A177-3AD203B41FA5}">
                      <a16:colId xmlns:a16="http://schemas.microsoft.com/office/drawing/2014/main" val="3327929197"/>
                    </a:ext>
                  </a:extLst>
                </a:gridCol>
                <a:gridCol w="814951">
                  <a:extLst>
                    <a:ext uri="{9D8B030D-6E8A-4147-A177-3AD203B41FA5}">
                      <a16:colId xmlns:a16="http://schemas.microsoft.com/office/drawing/2014/main" val="195661738"/>
                    </a:ext>
                  </a:extLst>
                </a:gridCol>
                <a:gridCol w="814951">
                  <a:extLst>
                    <a:ext uri="{9D8B030D-6E8A-4147-A177-3AD203B41FA5}">
                      <a16:colId xmlns:a16="http://schemas.microsoft.com/office/drawing/2014/main" val="3931175544"/>
                    </a:ext>
                  </a:extLst>
                </a:gridCol>
                <a:gridCol w="814951">
                  <a:extLst>
                    <a:ext uri="{9D8B030D-6E8A-4147-A177-3AD203B41FA5}">
                      <a16:colId xmlns:a16="http://schemas.microsoft.com/office/drawing/2014/main" val="2234459103"/>
                    </a:ext>
                  </a:extLst>
                </a:gridCol>
                <a:gridCol w="814951">
                  <a:extLst>
                    <a:ext uri="{9D8B030D-6E8A-4147-A177-3AD203B41FA5}">
                      <a16:colId xmlns:a16="http://schemas.microsoft.com/office/drawing/2014/main" val="182841692"/>
                    </a:ext>
                  </a:extLst>
                </a:gridCol>
                <a:gridCol w="814951">
                  <a:extLst>
                    <a:ext uri="{9D8B030D-6E8A-4147-A177-3AD203B41FA5}">
                      <a16:colId xmlns:a16="http://schemas.microsoft.com/office/drawing/2014/main" val="2472202876"/>
                    </a:ext>
                  </a:extLst>
                </a:gridCol>
                <a:gridCol w="814951">
                  <a:extLst>
                    <a:ext uri="{9D8B030D-6E8A-4147-A177-3AD203B41FA5}">
                      <a16:colId xmlns:a16="http://schemas.microsoft.com/office/drawing/2014/main" val="3339637533"/>
                    </a:ext>
                  </a:extLst>
                </a:gridCol>
                <a:gridCol w="814951">
                  <a:extLst>
                    <a:ext uri="{9D8B030D-6E8A-4147-A177-3AD203B41FA5}">
                      <a16:colId xmlns:a16="http://schemas.microsoft.com/office/drawing/2014/main" val="2633887153"/>
                    </a:ext>
                  </a:extLst>
                </a:gridCol>
              </a:tblGrid>
              <a:tr h="32937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effectLst/>
                        </a:rPr>
                        <a:t>2015</a:t>
                      </a:r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effectLst/>
                        </a:rPr>
                        <a:t>2016</a:t>
                      </a:r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effectLst/>
                        </a:rPr>
                        <a:t>2017</a:t>
                      </a:r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effectLst/>
                        </a:rPr>
                        <a:t>2018</a:t>
                      </a:r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effectLst/>
                        </a:rPr>
                        <a:t>2019</a:t>
                      </a:r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effectLst/>
                        </a:rPr>
                        <a:t>2020</a:t>
                      </a:r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effectLst/>
                        </a:rPr>
                        <a:t>2021</a:t>
                      </a:r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effectLst/>
                        </a:rPr>
                        <a:t>2022</a:t>
                      </a:r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effectLst/>
                        </a:rPr>
                        <a:t>2023</a:t>
                      </a:r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effectLst/>
                        </a:rPr>
                        <a:t>2024</a:t>
                      </a:r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effectLst/>
                        </a:rPr>
                        <a:t>2025</a:t>
                      </a:r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effectLst/>
                        </a:rPr>
                        <a:t>2026</a:t>
                      </a:r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effectLst/>
                        </a:rPr>
                        <a:t>2027</a:t>
                      </a:r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effectLst/>
                        </a:rPr>
                        <a:t>2028</a:t>
                      </a:r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effectLst/>
                        </a:rPr>
                        <a:t>2029</a:t>
                      </a:r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78672655"/>
                  </a:ext>
                </a:extLst>
              </a:tr>
              <a:tr h="44003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>
                          <a:effectLst/>
                        </a:rPr>
                        <a:t>$2.749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>
                          <a:effectLst/>
                        </a:rPr>
                        <a:t>$3.052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>
                          <a:effectLst/>
                        </a:rPr>
                        <a:t>$2.952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>
                          <a:effectLst/>
                        </a:rPr>
                        <a:t>$2.958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>
                          <a:effectLst/>
                        </a:rPr>
                        <a:t>$3.283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u="none" strike="noStrike">
                          <a:solidFill>
                            <a:schemeClr val="bg1"/>
                          </a:solidFill>
                          <a:effectLst/>
                        </a:rPr>
                        <a:t>$3.707</a:t>
                      </a:r>
                      <a:endParaRPr lang="es-CO" sz="16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>
                          <a:effectLst/>
                        </a:rPr>
                        <a:t>$3.668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>
                          <a:effectLst/>
                        </a:rPr>
                        <a:t>$3.550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>
                          <a:effectLst/>
                        </a:rPr>
                        <a:t>$3.512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>
                          <a:effectLst/>
                        </a:rPr>
                        <a:t>$3.489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>
                          <a:effectLst/>
                        </a:rPr>
                        <a:t>$3.517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>
                          <a:effectLst/>
                        </a:rPr>
                        <a:t>$3.517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>
                          <a:effectLst/>
                        </a:rPr>
                        <a:t>$3.517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>
                          <a:effectLst/>
                        </a:rPr>
                        <a:t>$3.517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>
                          <a:effectLst/>
                        </a:rPr>
                        <a:t>$3.517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94879436"/>
                  </a:ext>
                </a:extLst>
              </a:tr>
              <a:tr h="44003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CNY 6,28</a:t>
                      </a:r>
                      <a:r>
                        <a:rPr lang="es-CO" sz="1600" b="0"/>
                        <a:t> 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CNY 6,64</a:t>
                      </a:r>
                      <a:r>
                        <a:rPr lang="es-CO" sz="1600" b="0"/>
                        <a:t> 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CNY 6,76</a:t>
                      </a:r>
                      <a:r>
                        <a:rPr lang="es-CO" sz="1600" b="0"/>
                        <a:t> 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CNY 6,62</a:t>
                      </a:r>
                      <a:r>
                        <a:rPr lang="es-CO" sz="1600" b="0"/>
                        <a:t> 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CNY 6,91</a:t>
                      </a:r>
                      <a:r>
                        <a:rPr lang="es-CO" sz="1600" b="1">
                          <a:solidFill>
                            <a:schemeClr val="bg1"/>
                          </a:solidFill>
                        </a:rPr>
                        <a:t> </a:t>
                      </a:r>
                      <a:endParaRPr lang="es-CO" sz="16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8B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CNY 6,97</a:t>
                      </a:r>
                      <a:r>
                        <a:rPr lang="es-CO" sz="1600" b="0"/>
                        <a:t> </a:t>
                      </a:r>
                      <a:endParaRPr lang="es-CO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CNY 6,83</a:t>
                      </a:r>
                      <a:r>
                        <a:rPr lang="es-CO" sz="1600" b="0"/>
                        <a:t> 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CNY 6,90</a:t>
                      </a:r>
                      <a:r>
                        <a:rPr lang="es-CO" sz="1600" b="0"/>
                        <a:t> 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CNY 6,90</a:t>
                      </a:r>
                      <a:r>
                        <a:rPr lang="es-CO" sz="1600" b="0"/>
                        <a:t> 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CNY 6,88</a:t>
                      </a:r>
                      <a:r>
                        <a:rPr lang="es-CO" sz="1600" b="0"/>
                        <a:t> 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CNY 6,90</a:t>
                      </a:r>
                      <a:r>
                        <a:rPr lang="es-CO" sz="1600" b="0"/>
                        <a:t> 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CNY 6,89</a:t>
                      </a:r>
                      <a:r>
                        <a:rPr lang="es-CO" sz="1600" b="0"/>
                        <a:t> 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CNY 6,89</a:t>
                      </a:r>
                      <a:r>
                        <a:rPr lang="es-CO" sz="1600" b="0"/>
                        <a:t> 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CNY 6,89</a:t>
                      </a:r>
                      <a:r>
                        <a:rPr lang="es-CO" sz="1600" b="0"/>
                        <a:t> 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CNY 6,89</a:t>
                      </a:r>
                      <a:r>
                        <a:rPr lang="es-CO" sz="1600" b="0"/>
                        <a:t> 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82593500"/>
                  </a:ext>
                </a:extLst>
              </a:tr>
            </a:tbl>
          </a:graphicData>
        </a:graphic>
      </p:graphicFrame>
      <p:sp>
        <p:nvSpPr>
          <p:cNvPr id="20" name="Freeform 4">
            <a:extLst>
              <a:ext uri="{FF2B5EF4-FFF2-40B4-BE49-F238E27FC236}">
                <a16:creationId xmlns:a16="http://schemas.microsoft.com/office/drawing/2014/main" id="{342F0BCA-86C2-4CA5-B719-3719A8BAECDE}"/>
              </a:ext>
            </a:extLst>
          </p:cNvPr>
          <p:cNvSpPr/>
          <p:nvPr/>
        </p:nvSpPr>
        <p:spPr>
          <a:xfrm>
            <a:off x="769066" y="8457770"/>
            <a:ext cx="4095033" cy="401082"/>
          </a:xfrm>
          <a:custGeom>
            <a:avLst/>
            <a:gdLst>
              <a:gd name="connsiteX0" fmla="*/ 0 w 6394484"/>
              <a:gd name="connsiteY0" fmla="*/ 0 h 1021690"/>
              <a:gd name="connsiteX1" fmla="*/ 6394484 w 6394484"/>
              <a:gd name="connsiteY1" fmla="*/ 0 h 1021690"/>
              <a:gd name="connsiteX2" fmla="*/ 6394484 w 6394484"/>
              <a:gd name="connsiteY2" fmla="*/ 1021690 h 1021690"/>
              <a:gd name="connsiteX3" fmla="*/ 0 w 6394484"/>
              <a:gd name="connsiteY3" fmla="*/ 1021690 h 1021690"/>
              <a:gd name="connsiteX4" fmla="*/ 0 w 6394484"/>
              <a:gd name="connsiteY4" fmla="*/ 0 h 1021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94484" h="1021690">
                <a:moveTo>
                  <a:pt x="0" y="0"/>
                </a:moveTo>
                <a:lnTo>
                  <a:pt x="6394484" y="0"/>
                </a:lnTo>
                <a:lnTo>
                  <a:pt x="6394484" y="1021690"/>
                </a:lnTo>
                <a:lnTo>
                  <a:pt x="0" y="102169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21E5B"/>
            </a:solidFill>
          </a:ln>
        </p:spPr>
        <p:style>
          <a:lnRef idx="1">
            <a:scrgbClr r="0" g="0" b="0"/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45280" tIns="167640" rIns="167640" bIns="167640" numCol="1" spcCol="1270" anchor="ctr" anchorCtr="0">
            <a:noAutofit/>
          </a:bodyPr>
          <a:lstStyle/>
          <a:p>
            <a:pPr marL="0" lvl="0" indent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O" sz="2400" kern="1200"/>
              <a:t>CYN-USD</a:t>
            </a:r>
          </a:p>
        </p:txBody>
      </p:sp>
      <p:pic>
        <p:nvPicPr>
          <p:cNvPr id="21" name="Picture 12" descr="Statista: el portal de estadísticas para datos de mercado, investigaciones  de mercado y estudios de mercado">
            <a:extLst>
              <a:ext uri="{FF2B5EF4-FFF2-40B4-BE49-F238E27FC236}">
                <a16:creationId xmlns:a16="http://schemas.microsoft.com/office/drawing/2014/main" id="{FA286E13-C681-4D29-BA18-E3FE3A247D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4" t="29253" r="21847" b="23899"/>
          <a:stretch/>
        </p:blipFill>
        <p:spPr bwMode="auto">
          <a:xfrm>
            <a:off x="1300928" y="8529148"/>
            <a:ext cx="665442" cy="28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39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2">
            <a:extLst>
              <a:ext uri="{FF2B5EF4-FFF2-40B4-BE49-F238E27FC236}">
                <a16:creationId xmlns:a16="http://schemas.microsoft.com/office/drawing/2014/main" id="{3648EDE0-5DAD-4F0A-87F5-10DB831888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484088" y="-1932"/>
            <a:ext cx="2458198" cy="10938119"/>
          </a:xfrm>
          <a:prstGeom prst="rect">
            <a:avLst/>
          </a:prstGeom>
        </p:spPr>
      </p:pic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8D70C06B-87E8-48B0-9882-F8BAC8EAD3D9}"/>
              </a:ext>
            </a:extLst>
          </p:cNvPr>
          <p:cNvCxnSpPr>
            <a:cxnSpLocks/>
          </p:cNvCxnSpPr>
          <p:nvPr/>
        </p:nvCxnSpPr>
        <p:spPr>
          <a:xfrm>
            <a:off x="0" y="10172700"/>
            <a:ext cx="18288000" cy="0"/>
          </a:xfrm>
          <a:prstGeom prst="line">
            <a:avLst/>
          </a:prstGeom>
          <a:solidFill>
            <a:schemeClr val="bg1">
              <a:lumMod val="85000"/>
            </a:schemeClr>
          </a:solidFill>
          <a:ln w="2540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upo 41">
            <a:extLst>
              <a:ext uri="{FF2B5EF4-FFF2-40B4-BE49-F238E27FC236}">
                <a16:creationId xmlns:a16="http://schemas.microsoft.com/office/drawing/2014/main" id="{4C3D45EE-235E-E84B-821A-3C09B67F5DB3}"/>
              </a:ext>
            </a:extLst>
          </p:cNvPr>
          <p:cNvGrpSpPr/>
          <p:nvPr/>
        </p:nvGrpSpPr>
        <p:grpSpPr>
          <a:xfrm>
            <a:off x="158364" y="114299"/>
            <a:ext cx="9816910" cy="1193103"/>
            <a:chOff x="132238" y="185060"/>
            <a:chExt cx="9060730" cy="1193103"/>
          </a:xfrm>
        </p:grpSpPr>
        <p:sp>
          <p:nvSpPr>
            <p:cNvPr id="44" name="Rectángulo redondeado 43">
              <a:extLst>
                <a:ext uri="{FF2B5EF4-FFF2-40B4-BE49-F238E27FC236}">
                  <a16:creationId xmlns:a16="http://schemas.microsoft.com/office/drawing/2014/main" id="{056F7505-EA23-524B-8FC4-AF499F341E61}"/>
                </a:ext>
              </a:extLst>
            </p:cNvPr>
            <p:cNvSpPr/>
            <p:nvPr/>
          </p:nvSpPr>
          <p:spPr>
            <a:xfrm>
              <a:off x="448081" y="412131"/>
              <a:ext cx="8744887" cy="738959"/>
            </a:xfrm>
            <a:prstGeom prst="roundRect">
              <a:avLst/>
            </a:prstGeom>
            <a:solidFill>
              <a:srgbClr val="094A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45" name="TextBox 4">
              <a:extLst>
                <a:ext uri="{FF2B5EF4-FFF2-40B4-BE49-F238E27FC236}">
                  <a16:creationId xmlns:a16="http://schemas.microsoft.com/office/drawing/2014/main" id="{E1FED59A-0C2F-AE4A-977D-82645562BF47}"/>
                </a:ext>
              </a:extLst>
            </p:cNvPr>
            <p:cNvSpPr txBox="1"/>
            <p:nvPr/>
          </p:nvSpPr>
          <p:spPr>
            <a:xfrm>
              <a:off x="1263827" y="426877"/>
              <a:ext cx="7929141" cy="55143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s-CO" sz="3600" spc="266">
                  <a:solidFill>
                    <a:schemeClr val="bg1"/>
                  </a:solidFill>
                  <a:latin typeface="Montserrat Classic Bold"/>
                </a:rPr>
                <a:t>Costos y Gastos Operacionales</a:t>
              </a:r>
            </a:p>
          </p:txBody>
        </p:sp>
        <p:sp>
          <p:nvSpPr>
            <p:cNvPr id="46" name="Elipse 45">
              <a:extLst>
                <a:ext uri="{FF2B5EF4-FFF2-40B4-BE49-F238E27FC236}">
                  <a16:creationId xmlns:a16="http://schemas.microsoft.com/office/drawing/2014/main" id="{5EC6338C-7696-5844-B481-41203A7092DF}"/>
                </a:ext>
              </a:extLst>
            </p:cNvPr>
            <p:cNvSpPr/>
            <p:nvPr/>
          </p:nvSpPr>
          <p:spPr>
            <a:xfrm flipH="1" flipV="1">
              <a:off x="132238" y="185060"/>
              <a:ext cx="1221407" cy="1193103"/>
            </a:xfrm>
            <a:prstGeom prst="ellipse">
              <a:avLst/>
            </a:prstGeom>
            <a:solidFill>
              <a:srgbClr val="021E5B"/>
            </a:solidFill>
            <a:ln>
              <a:solidFill>
                <a:srgbClr val="021E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pic>
        <p:nvPicPr>
          <p:cNvPr id="26" name="Picture 12" descr="Challenger Sitio Oficial">
            <a:extLst>
              <a:ext uri="{FF2B5EF4-FFF2-40B4-BE49-F238E27FC236}">
                <a16:creationId xmlns:a16="http://schemas.microsoft.com/office/drawing/2014/main" id="{16F394AD-83A7-4F10-9B24-E4ED109CA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8394" y="353321"/>
            <a:ext cx="3368607" cy="78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áfico 3" descr="Presentación con elemento multimedia">
            <a:extLst>
              <a:ext uri="{FF2B5EF4-FFF2-40B4-BE49-F238E27FC236}">
                <a16:creationId xmlns:a16="http://schemas.microsoft.com/office/drawing/2014/main" id="{7441EA12-13D6-401B-B60C-8DB3523500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1867" y="241346"/>
            <a:ext cx="914400" cy="914400"/>
          </a:xfrm>
          <a:prstGeom prst="rect">
            <a:avLst/>
          </a:prstGeom>
        </p:spPr>
      </p:pic>
      <p:sp>
        <p:nvSpPr>
          <p:cNvPr id="32" name="Forma libre: forma 31">
            <a:extLst>
              <a:ext uri="{FF2B5EF4-FFF2-40B4-BE49-F238E27FC236}">
                <a16:creationId xmlns:a16="http://schemas.microsoft.com/office/drawing/2014/main" id="{4DD024A3-225A-49F6-8108-EA1011B32830}"/>
              </a:ext>
            </a:extLst>
          </p:cNvPr>
          <p:cNvSpPr/>
          <p:nvPr/>
        </p:nvSpPr>
        <p:spPr>
          <a:xfrm>
            <a:off x="10245942" y="1079628"/>
            <a:ext cx="3514725" cy="2343150"/>
          </a:xfrm>
          <a:custGeom>
            <a:avLst/>
            <a:gdLst>
              <a:gd name="connsiteX0" fmla="*/ 0 w 3514725"/>
              <a:gd name="connsiteY0" fmla="*/ 0 h 2343150"/>
              <a:gd name="connsiteX1" fmla="*/ 3514725 w 3514725"/>
              <a:gd name="connsiteY1" fmla="*/ 0 h 2343150"/>
              <a:gd name="connsiteX2" fmla="*/ 3514725 w 3514725"/>
              <a:gd name="connsiteY2" fmla="*/ 2343150 h 2343150"/>
              <a:gd name="connsiteX3" fmla="*/ 0 w 3514725"/>
              <a:gd name="connsiteY3" fmla="*/ 2343150 h 2343150"/>
              <a:gd name="connsiteX4" fmla="*/ 0 w 3514725"/>
              <a:gd name="connsiteY4" fmla="*/ 0 h 234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4725" h="2343150">
                <a:moveTo>
                  <a:pt x="0" y="0"/>
                </a:moveTo>
                <a:lnTo>
                  <a:pt x="3514725" y="0"/>
                </a:lnTo>
                <a:lnTo>
                  <a:pt x="3514725" y="2343150"/>
                </a:lnTo>
                <a:lnTo>
                  <a:pt x="0" y="23431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285750" lvl="1" indent="-285750" algn="l" defTabSz="2889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s-CO" sz="6500" kern="1200"/>
          </a:p>
          <a:p>
            <a:pPr marL="285750" lvl="1" indent="-285750" algn="l" defTabSz="2889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s-CO" sz="6500" kern="1200"/>
          </a:p>
        </p:txBody>
      </p:sp>
      <p:sp>
        <p:nvSpPr>
          <p:cNvPr id="20" name="Forma libre: forma 19">
            <a:extLst>
              <a:ext uri="{FF2B5EF4-FFF2-40B4-BE49-F238E27FC236}">
                <a16:creationId xmlns:a16="http://schemas.microsoft.com/office/drawing/2014/main" id="{2D262495-F51B-48E0-9372-8AA6B6F8AA95}"/>
              </a:ext>
            </a:extLst>
          </p:cNvPr>
          <p:cNvSpPr/>
          <p:nvPr/>
        </p:nvSpPr>
        <p:spPr>
          <a:xfrm>
            <a:off x="13832490" y="2321328"/>
            <a:ext cx="3618610" cy="2012244"/>
          </a:xfrm>
          <a:custGeom>
            <a:avLst/>
            <a:gdLst>
              <a:gd name="connsiteX0" fmla="*/ 0 w 3554172"/>
              <a:gd name="connsiteY0" fmla="*/ 0 h 2706570"/>
              <a:gd name="connsiteX1" fmla="*/ 3554172 w 3554172"/>
              <a:gd name="connsiteY1" fmla="*/ 0 h 2706570"/>
              <a:gd name="connsiteX2" fmla="*/ 3554172 w 3554172"/>
              <a:gd name="connsiteY2" fmla="*/ 2706570 h 2706570"/>
              <a:gd name="connsiteX3" fmla="*/ 0 w 3554172"/>
              <a:gd name="connsiteY3" fmla="*/ 2706570 h 2706570"/>
              <a:gd name="connsiteX4" fmla="*/ 0 w 3554172"/>
              <a:gd name="connsiteY4" fmla="*/ 0 h 2706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4172" h="2706570">
                <a:moveTo>
                  <a:pt x="0" y="0"/>
                </a:moveTo>
                <a:lnTo>
                  <a:pt x="3554172" y="0"/>
                </a:lnTo>
                <a:lnTo>
                  <a:pt x="3554172" y="2706570"/>
                </a:lnTo>
                <a:lnTo>
                  <a:pt x="0" y="2706570"/>
                </a:lnTo>
                <a:lnTo>
                  <a:pt x="0" y="0"/>
                </a:lnTo>
                <a:close/>
              </a:path>
            </a:pathLst>
          </a:custGeom>
          <a:solidFill>
            <a:srgbClr val="E9EDF4">
              <a:alpha val="90000"/>
            </a:srgbClr>
          </a:solidFill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4686" tIns="154686" rIns="206248" bIns="232029" numCol="1" spcCol="1270" anchor="t" anchorCtr="0">
            <a:noAutofit/>
          </a:bodyPr>
          <a:lstStyle/>
          <a:p>
            <a:pPr marL="285750" lvl="1" indent="-285750" defTabSz="1289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CO" sz="2000">
                <a:cs typeface="Calibri"/>
              </a:rPr>
              <a:t>CPI China</a:t>
            </a:r>
          </a:p>
          <a:p>
            <a:pPr marL="285750" lvl="1" indent="-285750" defTabSz="1289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CO" sz="2000" kern="1200">
                <a:cs typeface="Calibri"/>
              </a:rPr>
              <a:t>CYN-USD</a:t>
            </a:r>
          </a:p>
          <a:p>
            <a:pPr marL="285750" lvl="1" indent="-285750" algn="l" defTabSz="1289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CO" sz="2000">
                <a:cs typeface="Calibri"/>
              </a:rPr>
              <a:t>TRM</a:t>
            </a:r>
            <a:endParaRPr lang="es-CO" sz="2000" kern="1200">
              <a:cs typeface="Calibri"/>
            </a:endParaRPr>
          </a:p>
          <a:p>
            <a:pPr marL="285750" lvl="1" indent="-285750" algn="l" defTabSz="1289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CO" sz="2000"/>
              <a:t>Variación salario mínimo</a:t>
            </a:r>
            <a:endParaRPr lang="es-CO" sz="2000" kern="1200"/>
          </a:p>
          <a:p>
            <a:pPr marL="285750" lvl="1" indent="-285750" algn="l" defTabSz="1289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CO" sz="2000" kern="1200"/>
              <a:t>IPC </a:t>
            </a:r>
          </a:p>
          <a:p>
            <a:pPr marL="285750" lvl="1" indent="-285750" algn="l" defTabSz="1289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CO" sz="2000"/>
              <a:t>Variación de las cantidades*</a:t>
            </a:r>
            <a:endParaRPr lang="es-CO" sz="2400" kern="1200"/>
          </a:p>
          <a:p>
            <a:pPr marL="285750" lvl="1" indent="-285750" algn="l" defTabSz="1289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s-CO" sz="2800" kern="1200"/>
          </a:p>
          <a:p>
            <a:pPr marL="285750" lvl="1" indent="-285750" algn="l" defTabSz="1289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s-CO" sz="2800" kern="1200"/>
          </a:p>
        </p:txBody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92846784-ABF4-4E10-BCD4-2C3D2BC68AA4}"/>
              </a:ext>
            </a:extLst>
          </p:cNvPr>
          <p:cNvSpPr/>
          <p:nvPr/>
        </p:nvSpPr>
        <p:spPr>
          <a:xfrm>
            <a:off x="13868400" y="4906764"/>
            <a:ext cx="3595398" cy="910294"/>
          </a:xfrm>
          <a:custGeom>
            <a:avLst/>
            <a:gdLst>
              <a:gd name="connsiteX0" fmla="*/ 0 w 3554172"/>
              <a:gd name="connsiteY0" fmla="*/ 0 h 2706570"/>
              <a:gd name="connsiteX1" fmla="*/ 3554172 w 3554172"/>
              <a:gd name="connsiteY1" fmla="*/ 0 h 2706570"/>
              <a:gd name="connsiteX2" fmla="*/ 3554172 w 3554172"/>
              <a:gd name="connsiteY2" fmla="*/ 2706570 h 2706570"/>
              <a:gd name="connsiteX3" fmla="*/ 0 w 3554172"/>
              <a:gd name="connsiteY3" fmla="*/ 2706570 h 2706570"/>
              <a:gd name="connsiteX4" fmla="*/ 0 w 3554172"/>
              <a:gd name="connsiteY4" fmla="*/ 0 h 2706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4172" h="2706570">
                <a:moveTo>
                  <a:pt x="0" y="0"/>
                </a:moveTo>
                <a:lnTo>
                  <a:pt x="3554172" y="0"/>
                </a:lnTo>
                <a:lnTo>
                  <a:pt x="3554172" y="2706570"/>
                </a:lnTo>
                <a:lnTo>
                  <a:pt x="0" y="2706570"/>
                </a:lnTo>
                <a:lnTo>
                  <a:pt x="0" y="0"/>
                </a:lnTo>
                <a:close/>
              </a:path>
            </a:pathLst>
          </a:custGeom>
          <a:solidFill>
            <a:srgbClr val="E9EDF4">
              <a:alpha val="90000"/>
            </a:srgbClr>
          </a:solidFill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4686" tIns="154686" rIns="206248" bIns="232029" numCol="1" spcCol="1270" anchor="t" anchorCtr="0">
            <a:noAutofit/>
          </a:bodyPr>
          <a:lstStyle/>
          <a:p>
            <a:pPr marL="342900" lvl="1" indent="-342900" algn="l" defTabSz="1289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s-CO" sz="2000" kern="1200"/>
              <a:t>Variación salario mínimo</a:t>
            </a:r>
          </a:p>
          <a:p>
            <a:pPr marL="285750" lvl="1" indent="-285750" algn="l" defTabSz="1289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CO" sz="2000" kern="1200"/>
              <a:t>IPC Colombia</a:t>
            </a:r>
          </a:p>
          <a:p>
            <a:pPr marL="285750" lvl="1" indent="-285750" algn="l" defTabSz="1289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s-CO" sz="3000" kern="1200"/>
          </a:p>
          <a:p>
            <a:pPr marL="0" lvl="1" algn="l" defTabSz="1289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CO" sz="3000" kern="1200"/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2858601D-EBD8-402B-8067-09549F39EBC4}"/>
              </a:ext>
            </a:extLst>
          </p:cNvPr>
          <p:cNvSpPr/>
          <p:nvPr/>
        </p:nvSpPr>
        <p:spPr>
          <a:xfrm>
            <a:off x="13847565" y="1957519"/>
            <a:ext cx="3603534" cy="353016"/>
          </a:xfrm>
          <a:custGeom>
            <a:avLst/>
            <a:gdLst>
              <a:gd name="connsiteX0" fmla="*/ 0 w 3554172"/>
              <a:gd name="connsiteY0" fmla="*/ 0 h 835200"/>
              <a:gd name="connsiteX1" fmla="*/ 3554172 w 3554172"/>
              <a:gd name="connsiteY1" fmla="*/ 0 h 835200"/>
              <a:gd name="connsiteX2" fmla="*/ 3554172 w 3554172"/>
              <a:gd name="connsiteY2" fmla="*/ 835200 h 835200"/>
              <a:gd name="connsiteX3" fmla="*/ 0 w 3554172"/>
              <a:gd name="connsiteY3" fmla="*/ 835200 h 835200"/>
              <a:gd name="connsiteX4" fmla="*/ 0 w 3554172"/>
              <a:gd name="connsiteY4" fmla="*/ 0 h 8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4172" h="835200">
                <a:moveTo>
                  <a:pt x="0" y="0"/>
                </a:moveTo>
                <a:lnTo>
                  <a:pt x="3554172" y="0"/>
                </a:lnTo>
                <a:lnTo>
                  <a:pt x="3554172" y="835200"/>
                </a:lnTo>
                <a:lnTo>
                  <a:pt x="0" y="835200"/>
                </a:lnTo>
                <a:lnTo>
                  <a:pt x="0" y="0"/>
                </a:lnTo>
                <a:close/>
              </a:path>
            </a:pathLst>
          </a:custGeom>
          <a:solidFill>
            <a:srgbClr val="021E5B"/>
          </a:solidFill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248" tIns="117856" rIns="206248" bIns="117856" numCol="1" spcCol="1270" anchor="ctr" anchorCtr="0">
            <a:noAutofit/>
          </a:bodyPr>
          <a:lstStyle/>
          <a:p>
            <a:pPr marL="0" lvl="0" indent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O" sz="2800" b="1"/>
              <a:t>Gastos de Ventas</a:t>
            </a:r>
            <a:endParaRPr lang="es-CO" sz="2800" b="1" kern="1200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16A6FA4C-AFC0-4BC5-9587-18A9921FAADE}"/>
              </a:ext>
            </a:extLst>
          </p:cNvPr>
          <p:cNvSpPr/>
          <p:nvPr/>
        </p:nvSpPr>
        <p:spPr>
          <a:xfrm>
            <a:off x="13860264" y="4571064"/>
            <a:ext cx="3603534" cy="342583"/>
          </a:xfrm>
          <a:custGeom>
            <a:avLst/>
            <a:gdLst>
              <a:gd name="connsiteX0" fmla="*/ 0 w 3554172"/>
              <a:gd name="connsiteY0" fmla="*/ 0 h 835200"/>
              <a:gd name="connsiteX1" fmla="*/ 3554172 w 3554172"/>
              <a:gd name="connsiteY1" fmla="*/ 0 h 835200"/>
              <a:gd name="connsiteX2" fmla="*/ 3554172 w 3554172"/>
              <a:gd name="connsiteY2" fmla="*/ 835200 h 835200"/>
              <a:gd name="connsiteX3" fmla="*/ 0 w 3554172"/>
              <a:gd name="connsiteY3" fmla="*/ 835200 h 835200"/>
              <a:gd name="connsiteX4" fmla="*/ 0 w 3554172"/>
              <a:gd name="connsiteY4" fmla="*/ 0 h 8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4172" h="835200">
                <a:moveTo>
                  <a:pt x="0" y="0"/>
                </a:moveTo>
                <a:lnTo>
                  <a:pt x="3554172" y="0"/>
                </a:lnTo>
                <a:lnTo>
                  <a:pt x="3554172" y="835200"/>
                </a:lnTo>
                <a:lnTo>
                  <a:pt x="0" y="8352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248" tIns="117856" rIns="206248" bIns="117856" numCol="1" spcCol="1270" anchor="ctr" anchorCtr="0">
            <a:noAutofit/>
          </a:bodyPr>
          <a:lstStyle/>
          <a:p>
            <a:pPr marL="0" lvl="0" indent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O" sz="2350" b="1"/>
              <a:t>Gastos de Administración</a:t>
            </a:r>
            <a:endParaRPr lang="es-CO" sz="2350" b="1" kern="1200"/>
          </a:p>
        </p:txBody>
      </p:sp>
      <p:pic>
        <p:nvPicPr>
          <p:cNvPr id="5" name="Gráfico 4" descr="Grupo de personas">
            <a:extLst>
              <a:ext uri="{FF2B5EF4-FFF2-40B4-BE49-F238E27FC236}">
                <a16:creationId xmlns:a16="http://schemas.microsoft.com/office/drawing/2014/main" id="{A2F0FF83-67F7-4F7B-959D-E0443998CC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410325" y="7441493"/>
            <a:ext cx="822575" cy="822575"/>
          </a:xfrm>
          <a:prstGeom prst="rect">
            <a:avLst/>
          </a:prstGeom>
        </p:spPr>
      </p:pic>
      <p:pic>
        <p:nvPicPr>
          <p:cNvPr id="6" name="Gráfico 5" descr="Grupo">
            <a:extLst>
              <a:ext uri="{FF2B5EF4-FFF2-40B4-BE49-F238E27FC236}">
                <a16:creationId xmlns:a16="http://schemas.microsoft.com/office/drawing/2014/main" id="{591EFF39-673D-4893-A613-390D02F20E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059472" y="7359319"/>
            <a:ext cx="488150" cy="488150"/>
          </a:xfrm>
          <a:prstGeom prst="rect">
            <a:avLst/>
          </a:prstGeom>
        </p:spPr>
      </p:pic>
      <p:pic>
        <p:nvPicPr>
          <p:cNvPr id="24" name="Gráfico 23" descr="Grupo">
            <a:extLst>
              <a:ext uri="{FF2B5EF4-FFF2-40B4-BE49-F238E27FC236}">
                <a16:creationId xmlns:a16="http://schemas.microsoft.com/office/drawing/2014/main" id="{22373614-993C-404B-BF56-24D95F0A33A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059472" y="7855195"/>
            <a:ext cx="488150" cy="48815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7E0FC42-A5B0-4588-AD9F-A1F6917157BD}"/>
              </a:ext>
            </a:extLst>
          </p:cNvPr>
          <p:cNvSpPr txBox="1"/>
          <p:nvPr/>
        </p:nvSpPr>
        <p:spPr>
          <a:xfrm>
            <a:off x="14259673" y="6766708"/>
            <a:ext cx="1123874" cy="4578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O" sz="3000" b="1"/>
              <a:t>1.347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BEF73CC2-B097-421C-B7B1-82A8B585F8F5}"/>
              </a:ext>
            </a:extLst>
          </p:cNvPr>
          <p:cNvSpPr txBox="1"/>
          <p:nvPr/>
        </p:nvSpPr>
        <p:spPr>
          <a:xfrm>
            <a:off x="15662033" y="6766708"/>
            <a:ext cx="1260701" cy="45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b="1"/>
              <a:t>997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9D45996-4E23-43CC-A497-FA67E62CF4C0}"/>
              </a:ext>
            </a:extLst>
          </p:cNvPr>
          <p:cNvSpPr txBox="1"/>
          <p:nvPr/>
        </p:nvSpPr>
        <p:spPr>
          <a:xfrm>
            <a:off x="14252780" y="6183377"/>
            <a:ext cx="2585783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O" sz="3000" b="1" err="1"/>
              <a:t>Headcount</a:t>
            </a:r>
            <a:endParaRPr lang="es-CO" sz="3000" b="1"/>
          </a:p>
        </p:txBody>
      </p:sp>
      <p:sp>
        <p:nvSpPr>
          <p:cNvPr id="37" name="CuadroTexto 6">
            <a:extLst>
              <a:ext uri="{FF2B5EF4-FFF2-40B4-BE49-F238E27FC236}">
                <a16:creationId xmlns:a16="http://schemas.microsoft.com/office/drawing/2014/main" id="{A40F726A-3CAC-4979-90C7-AF53D2F04F98}"/>
              </a:ext>
            </a:extLst>
          </p:cNvPr>
          <p:cNvSpPr txBox="1"/>
          <p:nvPr/>
        </p:nvSpPr>
        <p:spPr>
          <a:xfrm>
            <a:off x="14191260" y="8501558"/>
            <a:ext cx="1260701" cy="4578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O" sz="2000">
                <a:solidFill>
                  <a:schemeClr val="bg1">
                    <a:lumMod val="65000"/>
                  </a:schemeClr>
                </a:solidFill>
              </a:rPr>
              <a:t>2019</a:t>
            </a:r>
          </a:p>
        </p:txBody>
      </p:sp>
      <p:sp>
        <p:nvSpPr>
          <p:cNvPr id="38" name="CuadroTexto 6">
            <a:extLst>
              <a:ext uri="{FF2B5EF4-FFF2-40B4-BE49-F238E27FC236}">
                <a16:creationId xmlns:a16="http://schemas.microsoft.com/office/drawing/2014/main" id="{0F5B7EA7-0045-468F-9DDC-C7E8A5CA39E0}"/>
              </a:ext>
            </a:extLst>
          </p:cNvPr>
          <p:cNvSpPr txBox="1"/>
          <p:nvPr/>
        </p:nvSpPr>
        <p:spPr>
          <a:xfrm>
            <a:off x="15662033" y="8513605"/>
            <a:ext cx="1260701" cy="3306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O" sz="2000">
                <a:solidFill>
                  <a:srgbClr val="A5A5A5"/>
                </a:solidFill>
              </a:rPr>
              <a:t>2020</a:t>
            </a:r>
            <a:endParaRPr lang="es-CO" sz="2000">
              <a:solidFill>
                <a:srgbClr val="A5A5A5"/>
              </a:solidFill>
              <a:cs typeface="Calibri"/>
            </a:endParaRPr>
          </a:p>
        </p:txBody>
      </p: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667FEDDB-76EA-484C-8052-8812B9EE6E64}"/>
              </a:ext>
            </a:extLst>
          </p:cNvPr>
          <p:cNvCxnSpPr>
            <a:cxnSpLocks/>
          </p:cNvCxnSpPr>
          <p:nvPr/>
        </p:nvCxnSpPr>
        <p:spPr>
          <a:xfrm>
            <a:off x="-76200" y="10172700"/>
            <a:ext cx="9000000" cy="0"/>
          </a:xfrm>
          <a:prstGeom prst="line">
            <a:avLst/>
          </a:prstGeom>
          <a:solidFill>
            <a:schemeClr val="bg1">
              <a:lumMod val="85000"/>
            </a:schemeClr>
          </a:solidFill>
          <a:ln w="254000">
            <a:solidFill>
              <a:srgbClr val="033F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ángulo: esquinas redondeadas 30">
            <a:extLst>
              <a:ext uri="{FF2B5EF4-FFF2-40B4-BE49-F238E27FC236}">
                <a16:creationId xmlns:a16="http://schemas.microsoft.com/office/drawing/2014/main" id="{DCFDE4DD-A9D5-4BD5-8F22-200624CA58EA}"/>
              </a:ext>
            </a:extLst>
          </p:cNvPr>
          <p:cNvSpPr/>
          <p:nvPr/>
        </p:nvSpPr>
        <p:spPr>
          <a:xfrm>
            <a:off x="7543800" y="9105900"/>
            <a:ext cx="3200400" cy="1219200"/>
          </a:xfrm>
          <a:prstGeom prst="roundRect">
            <a:avLst/>
          </a:prstGeom>
          <a:solidFill>
            <a:srgbClr val="03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/>
              <a:t>Proyecciones</a:t>
            </a:r>
          </a:p>
        </p:txBody>
      </p:sp>
      <p:graphicFrame>
        <p:nvGraphicFramePr>
          <p:cNvPr id="33" name="Gráfico 11">
            <a:extLst>
              <a:ext uri="{FF2B5EF4-FFF2-40B4-BE49-F238E27FC236}">
                <a16:creationId xmlns:a16="http://schemas.microsoft.com/office/drawing/2014/main" id="{B99AC46C-184A-434B-976F-41AEB7DEAF87}"/>
              </a:ext>
              <a:ext uri="{147F2762-F138-4A5C-976F-8EAC2B608ADB}">
                <a16:predDERef xmlns:a16="http://schemas.microsoft.com/office/drawing/2014/main" pred="{C417BAA9-3771-9D41-98F3-3A8A99E9E7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7265495"/>
              </p:ext>
            </p:extLst>
          </p:nvPr>
        </p:nvGraphicFramePr>
        <p:xfrm>
          <a:off x="769066" y="1489086"/>
          <a:ext cx="12820847" cy="584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ED74BE17-FE9A-4815-A3EC-93844D9FAF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603870"/>
              </p:ext>
            </p:extLst>
          </p:nvPr>
        </p:nvGraphicFramePr>
        <p:xfrm>
          <a:off x="615207" y="7553556"/>
          <a:ext cx="11945093" cy="64188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36103">
                  <a:extLst>
                    <a:ext uri="{9D8B030D-6E8A-4147-A177-3AD203B41FA5}">
                      <a16:colId xmlns:a16="http://schemas.microsoft.com/office/drawing/2014/main" val="1007443666"/>
                    </a:ext>
                  </a:extLst>
                </a:gridCol>
                <a:gridCol w="727266">
                  <a:extLst>
                    <a:ext uri="{9D8B030D-6E8A-4147-A177-3AD203B41FA5}">
                      <a16:colId xmlns:a16="http://schemas.microsoft.com/office/drawing/2014/main" val="2648258176"/>
                    </a:ext>
                  </a:extLst>
                </a:gridCol>
                <a:gridCol w="727266">
                  <a:extLst>
                    <a:ext uri="{9D8B030D-6E8A-4147-A177-3AD203B41FA5}">
                      <a16:colId xmlns:a16="http://schemas.microsoft.com/office/drawing/2014/main" val="3773142866"/>
                    </a:ext>
                  </a:extLst>
                </a:gridCol>
                <a:gridCol w="727266">
                  <a:extLst>
                    <a:ext uri="{9D8B030D-6E8A-4147-A177-3AD203B41FA5}">
                      <a16:colId xmlns:a16="http://schemas.microsoft.com/office/drawing/2014/main" val="2159105542"/>
                    </a:ext>
                  </a:extLst>
                </a:gridCol>
                <a:gridCol w="727266">
                  <a:extLst>
                    <a:ext uri="{9D8B030D-6E8A-4147-A177-3AD203B41FA5}">
                      <a16:colId xmlns:a16="http://schemas.microsoft.com/office/drawing/2014/main" val="2359891829"/>
                    </a:ext>
                  </a:extLst>
                </a:gridCol>
                <a:gridCol w="659326">
                  <a:extLst>
                    <a:ext uri="{9D8B030D-6E8A-4147-A177-3AD203B41FA5}">
                      <a16:colId xmlns:a16="http://schemas.microsoft.com/office/drawing/2014/main" val="2815602784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3777219941"/>
                    </a:ext>
                  </a:extLst>
                </a:gridCol>
                <a:gridCol w="633472">
                  <a:extLst>
                    <a:ext uri="{9D8B030D-6E8A-4147-A177-3AD203B41FA5}">
                      <a16:colId xmlns:a16="http://schemas.microsoft.com/office/drawing/2014/main" val="4005668207"/>
                    </a:ext>
                  </a:extLst>
                </a:gridCol>
                <a:gridCol w="727266">
                  <a:extLst>
                    <a:ext uri="{9D8B030D-6E8A-4147-A177-3AD203B41FA5}">
                      <a16:colId xmlns:a16="http://schemas.microsoft.com/office/drawing/2014/main" val="3288704392"/>
                    </a:ext>
                  </a:extLst>
                </a:gridCol>
                <a:gridCol w="727266">
                  <a:extLst>
                    <a:ext uri="{9D8B030D-6E8A-4147-A177-3AD203B41FA5}">
                      <a16:colId xmlns:a16="http://schemas.microsoft.com/office/drawing/2014/main" val="2060821226"/>
                    </a:ext>
                  </a:extLst>
                </a:gridCol>
                <a:gridCol w="727266">
                  <a:extLst>
                    <a:ext uri="{9D8B030D-6E8A-4147-A177-3AD203B41FA5}">
                      <a16:colId xmlns:a16="http://schemas.microsoft.com/office/drawing/2014/main" val="3638397719"/>
                    </a:ext>
                  </a:extLst>
                </a:gridCol>
                <a:gridCol w="727266">
                  <a:extLst>
                    <a:ext uri="{9D8B030D-6E8A-4147-A177-3AD203B41FA5}">
                      <a16:colId xmlns:a16="http://schemas.microsoft.com/office/drawing/2014/main" val="1612265734"/>
                    </a:ext>
                  </a:extLst>
                </a:gridCol>
                <a:gridCol w="727266">
                  <a:extLst>
                    <a:ext uri="{9D8B030D-6E8A-4147-A177-3AD203B41FA5}">
                      <a16:colId xmlns:a16="http://schemas.microsoft.com/office/drawing/2014/main" val="521792903"/>
                    </a:ext>
                  </a:extLst>
                </a:gridCol>
                <a:gridCol w="727266">
                  <a:extLst>
                    <a:ext uri="{9D8B030D-6E8A-4147-A177-3AD203B41FA5}">
                      <a16:colId xmlns:a16="http://schemas.microsoft.com/office/drawing/2014/main" val="1483941280"/>
                    </a:ext>
                  </a:extLst>
                </a:gridCol>
                <a:gridCol w="727266">
                  <a:extLst>
                    <a:ext uri="{9D8B030D-6E8A-4147-A177-3AD203B41FA5}">
                      <a16:colId xmlns:a16="http://schemas.microsoft.com/office/drawing/2014/main" val="1807373297"/>
                    </a:ext>
                  </a:extLst>
                </a:gridCol>
                <a:gridCol w="727266">
                  <a:extLst>
                    <a:ext uri="{9D8B030D-6E8A-4147-A177-3AD203B41FA5}">
                      <a16:colId xmlns:a16="http://schemas.microsoft.com/office/drawing/2014/main" val="1282246584"/>
                    </a:ext>
                  </a:extLst>
                </a:gridCol>
              </a:tblGrid>
              <a:tr h="32094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Año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>
                          <a:effectLst/>
                        </a:rPr>
                        <a:t>2015</a:t>
                      </a:r>
                      <a:endParaRPr lang="es-CO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>
                          <a:effectLst/>
                        </a:rPr>
                        <a:t>2016</a:t>
                      </a:r>
                      <a:endParaRPr lang="es-CO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>
                          <a:effectLst/>
                        </a:rPr>
                        <a:t>2017</a:t>
                      </a:r>
                      <a:endParaRPr lang="es-CO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>
                          <a:effectLst/>
                        </a:rPr>
                        <a:t>2018</a:t>
                      </a:r>
                      <a:endParaRPr lang="es-CO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>
                          <a:effectLst/>
                        </a:rPr>
                        <a:t>2019</a:t>
                      </a:r>
                      <a:endParaRPr lang="es-CO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>
                          <a:effectLst/>
                        </a:rPr>
                        <a:t>2020</a:t>
                      </a:r>
                      <a:endParaRPr lang="es-CO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>
                          <a:effectLst/>
                        </a:rPr>
                        <a:t>2021</a:t>
                      </a:r>
                      <a:endParaRPr lang="es-CO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>
                          <a:effectLst/>
                        </a:rPr>
                        <a:t>2022</a:t>
                      </a:r>
                      <a:endParaRPr lang="es-CO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>
                          <a:effectLst/>
                        </a:rPr>
                        <a:t>2023</a:t>
                      </a:r>
                      <a:endParaRPr lang="es-CO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>
                          <a:effectLst/>
                        </a:rPr>
                        <a:t>2024</a:t>
                      </a:r>
                      <a:endParaRPr lang="es-CO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>
                          <a:effectLst/>
                        </a:rPr>
                        <a:t>2025</a:t>
                      </a:r>
                      <a:endParaRPr lang="es-CO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>
                          <a:effectLst/>
                        </a:rPr>
                        <a:t>2026</a:t>
                      </a:r>
                      <a:endParaRPr lang="es-CO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>
                          <a:effectLst/>
                        </a:rPr>
                        <a:t>2027</a:t>
                      </a:r>
                      <a:endParaRPr lang="es-CO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>
                          <a:effectLst/>
                        </a:rPr>
                        <a:t>2028</a:t>
                      </a:r>
                      <a:endParaRPr lang="es-CO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>
                          <a:effectLst/>
                        </a:rPr>
                        <a:t>2029</a:t>
                      </a:r>
                      <a:endParaRPr lang="es-CO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42424376"/>
                  </a:ext>
                </a:extLst>
              </a:tr>
              <a:tr h="32094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</a:rPr>
                        <a:t>Margen Bruto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</a:rPr>
                        <a:t>31,20%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</a:rPr>
                        <a:t>34,02%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</a:rPr>
                        <a:t>33,05%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</a:rPr>
                        <a:t>32,55%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</a:rPr>
                        <a:t>30,04%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u="none" strike="noStrike">
                          <a:effectLst/>
                        </a:rPr>
                        <a:t>27,74%</a:t>
                      </a:r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</a:rPr>
                        <a:t>29,10%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</a:rPr>
                        <a:t>30,32%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</a:rPr>
                        <a:t>31,20%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</a:rPr>
                        <a:t>32,48%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</a:rPr>
                        <a:t>32,57%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</a:rPr>
                        <a:t>33,58%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</a:rPr>
                        <a:t>34,02%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</a:rPr>
                        <a:t>34,61%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</a:rPr>
                        <a:t>34,50%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44629297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198CA5FC-14C6-47F5-ACC3-58CB2055CAF1}"/>
              </a:ext>
            </a:extLst>
          </p:cNvPr>
          <p:cNvSpPr txBox="1"/>
          <p:nvPr/>
        </p:nvSpPr>
        <p:spPr>
          <a:xfrm>
            <a:off x="5237920" y="8313421"/>
            <a:ext cx="884766" cy="369332"/>
          </a:xfrm>
          <a:prstGeom prst="rect">
            <a:avLst/>
          </a:prstGeom>
          <a:solidFill>
            <a:srgbClr val="FF0000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12,92%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B20937E-E8CB-44BE-B977-B22702060941}"/>
              </a:ext>
            </a:extLst>
          </p:cNvPr>
          <p:cNvSpPr txBox="1"/>
          <p:nvPr/>
        </p:nvSpPr>
        <p:spPr>
          <a:xfrm>
            <a:off x="609600" y="8349576"/>
            <a:ext cx="1016000" cy="307777"/>
          </a:xfrm>
          <a:prstGeom prst="rect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sz="1400"/>
              <a:t>DEV.</a:t>
            </a:r>
            <a:endParaRPr lang="en-US" sz="140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EBF8B7E-122B-4C9A-AA46-D852A18F49FA}"/>
              </a:ext>
            </a:extLst>
          </p:cNvPr>
          <p:cNvSpPr txBox="1"/>
          <p:nvPr/>
        </p:nvSpPr>
        <p:spPr>
          <a:xfrm>
            <a:off x="609600" y="8844274"/>
            <a:ext cx="1016000" cy="523220"/>
          </a:xfrm>
          <a:prstGeom prst="rect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400"/>
              <a:t>Δ</a:t>
            </a:r>
            <a:r>
              <a:rPr lang="es-CO" sz="1400"/>
              <a:t>% P. container</a:t>
            </a:r>
            <a:endParaRPr lang="en-US" sz="140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AAC763F-1D76-4D67-9CE0-41C5D6FA0E3A}"/>
              </a:ext>
            </a:extLst>
          </p:cNvPr>
          <p:cNvSpPr txBox="1"/>
          <p:nvPr/>
        </p:nvSpPr>
        <p:spPr>
          <a:xfrm>
            <a:off x="5229896" y="8808119"/>
            <a:ext cx="884766" cy="369332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US" b="1">
                <a:solidFill>
                  <a:schemeClr val="tx1"/>
                </a:solidFill>
              </a:rPr>
              <a:t>30%</a:t>
            </a:r>
          </a:p>
        </p:txBody>
      </p:sp>
    </p:spTree>
    <p:extLst>
      <p:ext uri="{BB962C8B-B14F-4D97-AF65-F5344CB8AC3E}">
        <p14:creationId xmlns:p14="http://schemas.microsoft.com/office/powerpoint/2010/main" val="147292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2">
            <a:extLst>
              <a:ext uri="{FF2B5EF4-FFF2-40B4-BE49-F238E27FC236}">
                <a16:creationId xmlns:a16="http://schemas.microsoft.com/office/drawing/2014/main" id="{3648EDE0-5DAD-4F0A-87F5-10DB831888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484088" y="-1932"/>
            <a:ext cx="2458198" cy="10938119"/>
          </a:xfrm>
          <a:prstGeom prst="rect">
            <a:avLst/>
          </a:prstGeom>
        </p:spPr>
      </p:pic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8D70C06B-87E8-48B0-9882-F8BAC8EAD3D9}"/>
              </a:ext>
            </a:extLst>
          </p:cNvPr>
          <p:cNvCxnSpPr>
            <a:cxnSpLocks/>
          </p:cNvCxnSpPr>
          <p:nvPr/>
        </p:nvCxnSpPr>
        <p:spPr>
          <a:xfrm>
            <a:off x="0" y="10172700"/>
            <a:ext cx="18288000" cy="0"/>
          </a:xfrm>
          <a:prstGeom prst="line">
            <a:avLst/>
          </a:prstGeom>
          <a:solidFill>
            <a:schemeClr val="bg1">
              <a:lumMod val="85000"/>
            </a:schemeClr>
          </a:solidFill>
          <a:ln w="2540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upo 41">
            <a:extLst>
              <a:ext uri="{FF2B5EF4-FFF2-40B4-BE49-F238E27FC236}">
                <a16:creationId xmlns:a16="http://schemas.microsoft.com/office/drawing/2014/main" id="{4C3D45EE-235E-E84B-821A-3C09B67F5DB3}"/>
              </a:ext>
            </a:extLst>
          </p:cNvPr>
          <p:cNvGrpSpPr/>
          <p:nvPr/>
        </p:nvGrpSpPr>
        <p:grpSpPr>
          <a:xfrm>
            <a:off x="158364" y="114299"/>
            <a:ext cx="9816910" cy="1193103"/>
            <a:chOff x="132238" y="185060"/>
            <a:chExt cx="9060730" cy="1193103"/>
          </a:xfrm>
        </p:grpSpPr>
        <p:sp>
          <p:nvSpPr>
            <p:cNvPr id="44" name="Rectángulo redondeado 43">
              <a:extLst>
                <a:ext uri="{FF2B5EF4-FFF2-40B4-BE49-F238E27FC236}">
                  <a16:creationId xmlns:a16="http://schemas.microsoft.com/office/drawing/2014/main" id="{056F7505-EA23-524B-8FC4-AF499F341E61}"/>
                </a:ext>
              </a:extLst>
            </p:cNvPr>
            <p:cNvSpPr/>
            <p:nvPr/>
          </p:nvSpPr>
          <p:spPr>
            <a:xfrm>
              <a:off x="448081" y="412131"/>
              <a:ext cx="8744887" cy="738959"/>
            </a:xfrm>
            <a:prstGeom prst="roundRect">
              <a:avLst/>
            </a:prstGeom>
            <a:solidFill>
              <a:srgbClr val="094A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45" name="TextBox 4">
              <a:extLst>
                <a:ext uri="{FF2B5EF4-FFF2-40B4-BE49-F238E27FC236}">
                  <a16:creationId xmlns:a16="http://schemas.microsoft.com/office/drawing/2014/main" id="{E1FED59A-0C2F-AE4A-977D-82645562BF47}"/>
                </a:ext>
              </a:extLst>
            </p:cNvPr>
            <p:cNvSpPr txBox="1"/>
            <p:nvPr/>
          </p:nvSpPr>
          <p:spPr>
            <a:xfrm>
              <a:off x="1263827" y="426877"/>
              <a:ext cx="7929141" cy="55143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s-CO" sz="3600" spc="266">
                  <a:solidFill>
                    <a:schemeClr val="bg1"/>
                  </a:solidFill>
                  <a:latin typeface="Montserrat Classic Bold"/>
                </a:rPr>
                <a:t>Resumen de la operación</a:t>
              </a:r>
            </a:p>
          </p:txBody>
        </p:sp>
        <p:sp>
          <p:nvSpPr>
            <p:cNvPr id="46" name="Elipse 45">
              <a:extLst>
                <a:ext uri="{FF2B5EF4-FFF2-40B4-BE49-F238E27FC236}">
                  <a16:creationId xmlns:a16="http://schemas.microsoft.com/office/drawing/2014/main" id="{5EC6338C-7696-5844-B481-41203A7092DF}"/>
                </a:ext>
              </a:extLst>
            </p:cNvPr>
            <p:cNvSpPr/>
            <p:nvPr/>
          </p:nvSpPr>
          <p:spPr>
            <a:xfrm flipH="1" flipV="1">
              <a:off x="132238" y="185060"/>
              <a:ext cx="1221407" cy="1193103"/>
            </a:xfrm>
            <a:prstGeom prst="ellipse">
              <a:avLst/>
            </a:prstGeom>
            <a:solidFill>
              <a:srgbClr val="021E5B"/>
            </a:solidFill>
            <a:ln>
              <a:solidFill>
                <a:srgbClr val="021E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3" name="TextBox 4">
              <a:extLst>
                <a:ext uri="{FF2B5EF4-FFF2-40B4-BE49-F238E27FC236}">
                  <a16:creationId xmlns:a16="http://schemas.microsoft.com/office/drawing/2014/main" id="{8D886404-5D21-45F1-BF89-93054EA15541}"/>
                </a:ext>
              </a:extLst>
            </p:cNvPr>
            <p:cNvSpPr txBox="1"/>
            <p:nvPr/>
          </p:nvSpPr>
          <p:spPr>
            <a:xfrm>
              <a:off x="1263827" y="424192"/>
              <a:ext cx="7929141" cy="55143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s-CO" sz="3600" spc="266">
                  <a:solidFill>
                    <a:schemeClr val="bg1"/>
                  </a:solidFill>
                  <a:latin typeface="Montserrat Classic Bold"/>
                </a:rPr>
                <a:t>Resumen de la operación</a:t>
              </a:r>
            </a:p>
          </p:txBody>
        </p:sp>
      </p:grpSp>
      <p:pic>
        <p:nvPicPr>
          <p:cNvPr id="26" name="Picture 12" descr="Challenger Sitio Oficial">
            <a:extLst>
              <a:ext uri="{FF2B5EF4-FFF2-40B4-BE49-F238E27FC236}">
                <a16:creationId xmlns:a16="http://schemas.microsoft.com/office/drawing/2014/main" id="{16F394AD-83A7-4F10-9B24-E4ED109CA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8394" y="353321"/>
            <a:ext cx="3368607" cy="78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CuadroTexto 48">
            <a:extLst>
              <a:ext uri="{FF2B5EF4-FFF2-40B4-BE49-F238E27FC236}">
                <a16:creationId xmlns:a16="http://schemas.microsoft.com/office/drawing/2014/main" id="{D8F791C9-2582-444A-B13E-7DFED1E4B33F}"/>
              </a:ext>
            </a:extLst>
          </p:cNvPr>
          <p:cNvSpPr txBox="1"/>
          <p:nvPr/>
        </p:nvSpPr>
        <p:spPr>
          <a:xfrm>
            <a:off x="609600" y="9438501"/>
            <a:ext cx="2743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>
                <a:solidFill>
                  <a:schemeClr val="bg1"/>
                </a:solidFill>
                <a:latin typeface="Montserrat Light" panose="020B0604020202020204" charset="0"/>
              </a:rPr>
              <a:t>Compañía</a:t>
            </a:r>
          </a:p>
        </p:txBody>
      </p:sp>
      <p:pic>
        <p:nvPicPr>
          <p:cNvPr id="4" name="Gráfico 3" descr="Presentación con elemento multimedia">
            <a:extLst>
              <a:ext uri="{FF2B5EF4-FFF2-40B4-BE49-F238E27FC236}">
                <a16:creationId xmlns:a16="http://schemas.microsoft.com/office/drawing/2014/main" id="{7441EA12-13D6-401B-B60C-8DB3523500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1867" y="241346"/>
            <a:ext cx="914400" cy="914400"/>
          </a:xfrm>
          <a:prstGeom prst="rect">
            <a:avLst/>
          </a:prstGeom>
        </p:spPr>
      </p:pic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1131CCEE-FB20-458F-A281-58CBF6DBE7DD}"/>
              </a:ext>
            </a:extLst>
          </p:cNvPr>
          <p:cNvCxnSpPr>
            <a:cxnSpLocks/>
          </p:cNvCxnSpPr>
          <p:nvPr/>
        </p:nvCxnSpPr>
        <p:spPr>
          <a:xfrm>
            <a:off x="-76200" y="10172700"/>
            <a:ext cx="9000000" cy="0"/>
          </a:xfrm>
          <a:prstGeom prst="line">
            <a:avLst/>
          </a:prstGeom>
          <a:solidFill>
            <a:schemeClr val="bg1">
              <a:lumMod val="85000"/>
            </a:schemeClr>
          </a:solidFill>
          <a:ln w="254000">
            <a:solidFill>
              <a:srgbClr val="033F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2BCE83CA-EF36-4C35-A219-2A8CB4D5D8B3}"/>
              </a:ext>
            </a:extLst>
          </p:cNvPr>
          <p:cNvSpPr/>
          <p:nvPr/>
        </p:nvSpPr>
        <p:spPr>
          <a:xfrm>
            <a:off x="7543800" y="9105900"/>
            <a:ext cx="3200400" cy="1219200"/>
          </a:xfrm>
          <a:prstGeom prst="roundRect">
            <a:avLst/>
          </a:prstGeom>
          <a:solidFill>
            <a:srgbClr val="03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/>
              <a:t>Proyecciones</a:t>
            </a:r>
          </a:p>
        </p:txBody>
      </p:sp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CBF3441C-2415-43AE-82AA-CDB5121FA5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48963"/>
              </p:ext>
            </p:extLst>
          </p:nvPr>
        </p:nvGraphicFramePr>
        <p:xfrm>
          <a:off x="749300" y="1487603"/>
          <a:ext cx="11938000" cy="7438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843F66CD-0753-41FD-B235-4EB37ED0300B}"/>
              </a:ext>
            </a:extLst>
          </p:cNvPr>
          <p:cNvSpPr txBox="1"/>
          <p:nvPr/>
        </p:nvSpPr>
        <p:spPr>
          <a:xfrm>
            <a:off x="13803224" y="1068469"/>
            <a:ext cx="3869301" cy="83407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s-CO" sz="3600"/>
          </a:p>
          <a:p>
            <a:pPr algn="ctr"/>
            <a:r>
              <a:rPr lang="es-CO" sz="3200"/>
              <a:t>Caída margen operacional histórico</a:t>
            </a:r>
          </a:p>
          <a:p>
            <a:pPr algn="ctr"/>
            <a:endParaRPr lang="es-CO" sz="3200"/>
          </a:p>
          <a:p>
            <a:pPr algn="ctr"/>
            <a:r>
              <a:rPr lang="es-CO" sz="3200"/>
              <a:t>Alta Devaluación 2020</a:t>
            </a:r>
          </a:p>
          <a:p>
            <a:pPr algn="ctr"/>
            <a:endParaRPr lang="es-CO" sz="3200"/>
          </a:p>
          <a:p>
            <a:pPr algn="ctr"/>
            <a:r>
              <a:rPr lang="es-CO" sz="3200"/>
              <a:t>Recuperación del </a:t>
            </a:r>
            <a:r>
              <a:rPr lang="es-CO" sz="3200" err="1"/>
              <a:t>headcount</a:t>
            </a:r>
            <a:r>
              <a:rPr lang="es-CO" sz="3200"/>
              <a:t> 2021</a:t>
            </a:r>
          </a:p>
          <a:p>
            <a:pPr algn="ctr"/>
            <a:endParaRPr lang="es-CO" sz="3200"/>
          </a:p>
          <a:p>
            <a:pPr algn="ctr"/>
            <a:r>
              <a:rPr lang="es-CO" sz="3200"/>
              <a:t>Planeación    Tributaria </a:t>
            </a:r>
          </a:p>
          <a:p>
            <a:pPr algn="ctr"/>
            <a:endParaRPr lang="es-CO" sz="3600"/>
          </a:p>
          <a:p>
            <a:pPr algn="ctr"/>
            <a:endParaRPr lang="es-CO" sz="3600"/>
          </a:p>
          <a:p>
            <a:pPr algn="ctr"/>
            <a:endParaRPr lang="es-CO" sz="3600"/>
          </a:p>
          <a:p>
            <a:pPr algn="ctr"/>
            <a:endParaRPr lang="es-CO" sz="3600"/>
          </a:p>
          <a:p>
            <a:pPr algn="ctr"/>
            <a:endParaRPr lang="es-CO" sz="360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7520776-CF23-4F04-8D7C-687A63D74C42}"/>
              </a:ext>
            </a:extLst>
          </p:cNvPr>
          <p:cNvSpPr txBox="1"/>
          <p:nvPr/>
        </p:nvSpPr>
        <p:spPr>
          <a:xfrm>
            <a:off x="13847748" y="6910207"/>
            <a:ext cx="3021896" cy="230832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i="1" err="1"/>
              <a:t>Incremento</a:t>
            </a:r>
            <a:r>
              <a:rPr lang="en-US" sz="2400" i="1"/>
              <a:t> solo por </a:t>
            </a:r>
            <a:r>
              <a:rPr lang="en-US" sz="2400" i="1" err="1"/>
              <a:t>efecto</a:t>
            </a:r>
            <a:r>
              <a:rPr lang="en-US" sz="2400" i="1"/>
              <a:t> de TRM 2020</a:t>
            </a:r>
          </a:p>
          <a:p>
            <a:pPr algn="ctr"/>
            <a:endParaRPr lang="en-US" sz="2400"/>
          </a:p>
          <a:p>
            <a:pPr algn="ctr"/>
            <a:r>
              <a:rPr lang="en-US" sz="2400" b="1" err="1"/>
              <a:t>Costos</a:t>
            </a:r>
            <a:r>
              <a:rPr lang="en-US" sz="2400" b="1"/>
              <a:t>          </a:t>
            </a:r>
            <a:r>
              <a:rPr lang="en-US" sz="2400" b="1">
                <a:solidFill>
                  <a:schemeClr val="bg1"/>
                </a:solidFill>
                <a:highlight>
                  <a:srgbClr val="FF0000"/>
                </a:highlight>
              </a:rPr>
              <a:t>7,14%</a:t>
            </a:r>
          </a:p>
          <a:p>
            <a:pPr algn="ctr"/>
            <a:r>
              <a:rPr lang="en-US" sz="2400" b="1" err="1"/>
              <a:t>Gastos</a:t>
            </a:r>
            <a:r>
              <a:rPr lang="en-US" sz="2400" b="1"/>
              <a:t>          </a:t>
            </a:r>
            <a:r>
              <a:rPr lang="en-US" sz="2400" b="1">
                <a:highlight>
                  <a:srgbClr val="FFC000"/>
                </a:highlight>
              </a:rPr>
              <a:t>1,15%</a:t>
            </a:r>
          </a:p>
          <a:p>
            <a:endParaRPr lang="en-US" sz="2400"/>
          </a:p>
        </p:txBody>
      </p:sp>
      <p:pic>
        <p:nvPicPr>
          <p:cNvPr id="8" name="Gráfico 7" descr="Gráfico de tendencia descendente">
            <a:extLst>
              <a:ext uri="{FF2B5EF4-FFF2-40B4-BE49-F238E27FC236}">
                <a16:creationId xmlns:a16="http://schemas.microsoft.com/office/drawing/2014/main" id="{4C6724C5-F7FD-4D45-BA36-3A74174FB7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107130" y="1582355"/>
            <a:ext cx="914400" cy="914400"/>
          </a:xfrm>
          <a:prstGeom prst="rect">
            <a:avLst/>
          </a:prstGeom>
        </p:spPr>
      </p:pic>
      <p:pic>
        <p:nvPicPr>
          <p:cNvPr id="10" name="Gráfico 9" descr="Dólar">
            <a:extLst>
              <a:ext uri="{FF2B5EF4-FFF2-40B4-BE49-F238E27FC236}">
                <a16:creationId xmlns:a16="http://schemas.microsoft.com/office/drawing/2014/main" id="{4063B089-759A-48CB-8EF6-0D90CCD403A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3143418" y="2843043"/>
            <a:ext cx="746406" cy="746406"/>
          </a:xfrm>
          <a:prstGeom prst="rect">
            <a:avLst/>
          </a:prstGeom>
        </p:spPr>
      </p:pic>
      <p:pic>
        <p:nvPicPr>
          <p:cNvPr id="12" name="Gráfico 11" descr="Usuario">
            <a:extLst>
              <a:ext uri="{FF2B5EF4-FFF2-40B4-BE49-F238E27FC236}">
                <a16:creationId xmlns:a16="http://schemas.microsoft.com/office/drawing/2014/main" id="{9CD862A4-83F5-4763-A52E-942FAA05C77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3346024" y="4044998"/>
            <a:ext cx="914400" cy="914400"/>
          </a:xfrm>
          <a:prstGeom prst="rect">
            <a:avLst/>
          </a:prstGeom>
        </p:spPr>
      </p:pic>
      <p:pic>
        <p:nvPicPr>
          <p:cNvPr id="14" name="Gráfico 13" descr="Impuestos">
            <a:extLst>
              <a:ext uri="{FF2B5EF4-FFF2-40B4-BE49-F238E27FC236}">
                <a16:creationId xmlns:a16="http://schemas.microsoft.com/office/drawing/2014/main" id="{0477A318-5270-44EB-90CB-4DC40601C84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3889824" y="549867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37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1F8A5D4F-A133-4AAA-963F-A1615FE45F19}"/>
              </a:ext>
            </a:extLst>
          </p:cNvPr>
          <p:cNvCxnSpPr>
            <a:cxnSpLocks/>
          </p:cNvCxnSpPr>
          <p:nvPr/>
        </p:nvCxnSpPr>
        <p:spPr>
          <a:xfrm>
            <a:off x="0" y="10248900"/>
            <a:ext cx="18288000" cy="0"/>
          </a:xfrm>
          <a:prstGeom prst="line">
            <a:avLst/>
          </a:prstGeom>
          <a:solidFill>
            <a:schemeClr val="bg1">
              <a:lumMod val="85000"/>
            </a:schemeClr>
          </a:solidFill>
          <a:ln w="2540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600200" y="12356"/>
            <a:ext cx="2458198" cy="10938119"/>
          </a:xfrm>
          <a:prstGeom prst="rect">
            <a:avLst/>
          </a:prstGeom>
        </p:spPr>
      </p:pic>
      <p:sp>
        <p:nvSpPr>
          <p:cNvPr id="70" name="TextBox 4">
            <a:extLst>
              <a:ext uri="{FF2B5EF4-FFF2-40B4-BE49-F238E27FC236}">
                <a16:creationId xmlns:a16="http://schemas.microsoft.com/office/drawing/2014/main" id="{0A19E27D-E98F-46A1-B46C-F395136C4151}"/>
              </a:ext>
            </a:extLst>
          </p:cNvPr>
          <p:cNvSpPr txBox="1"/>
          <p:nvPr/>
        </p:nvSpPr>
        <p:spPr>
          <a:xfrm>
            <a:off x="717030" y="444637"/>
            <a:ext cx="8206770" cy="4832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s-CO" sz="2600" spc="266">
                <a:solidFill>
                  <a:schemeClr val="bg1"/>
                </a:solidFill>
                <a:latin typeface="Montserrat Classic Bold"/>
              </a:rPr>
              <a:t>Participación de mercado</a:t>
            </a: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36D18283-237D-4B6D-97CA-6C9B6915B9E3}"/>
              </a:ext>
            </a:extLst>
          </p:cNvPr>
          <p:cNvGrpSpPr/>
          <p:nvPr/>
        </p:nvGrpSpPr>
        <p:grpSpPr>
          <a:xfrm>
            <a:off x="31599" y="114299"/>
            <a:ext cx="9136349" cy="1193103"/>
            <a:chOff x="132238" y="185060"/>
            <a:chExt cx="9136349" cy="1193103"/>
          </a:xfrm>
        </p:grpSpPr>
        <p:sp>
          <p:nvSpPr>
            <p:cNvPr id="21" name="Rectángulo redondeado 6">
              <a:extLst>
                <a:ext uri="{FF2B5EF4-FFF2-40B4-BE49-F238E27FC236}">
                  <a16:creationId xmlns:a16="http://schemas.microsoft.com/office/drawing/2014/main" id="{CB6B5A77-C32A-4E32-B52A-223D2A2CFCAD}"/>
                </a:ext>
              </a:extLst>
            </p:cNvPr>
            <p:cNvSpPr/>
            <p:nvPr/>
          </p:nvSpPr>
          <p:spPr>
            <a:xfrm>
              <a:off x="1092316" y="412131"/>
              <a:ext cx="4545523" cy="738959"/>
            </a:xfrm>
            <a:prstGeom prst="roundRect">
              <a:avLst/>
            </a:prstGeom>
            <a:solidFill>
              <a:srgbClr val="094A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2" name="TextBox 4">
              <a:extLst>
                <a:ext uri="{FF2B5EF4-FFF2-40B4-BE49-F238E27FC236}">
                  <a16:creationId xmlns:a16="http://schemas.microsoft.com/office/drawing/2014/main" id="{D69AB30A-BAD2-4906-BF37-37B7DEB1722E}"/>
                </a:ext>
              </a:extLst>
            </p:cNvPr>
            <p:cNvSpPr txBox="1"/>
            <p:nvPr/>
          </p:nvSpPr>
          <p:spPr>
            <a:xfrm>
              <a:off x="1359350" y="499841"/>
              <a:ext cx="7909237" cy="55143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endParaRPr lang="es-CO" sz="3600" spc="266">
                <a:solidFill>
                  <a:schemeClr val="bg1"/>
                </a:solidFill>
                <a:latin typeface="Montserrat Classic Bold"/>
              </a:endParaRPr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3602BB83-4974-4289-8A3C-88875FE5542F}"/>
                </a:ext>
              </a:extLst>
            </p:cNvPr>
            <p:cNvSpPr/>
            <p:nvPr/>
          </p:nvSpPr>
          <p:spPr>
            <a:xfrm flipH="1" flipV="1">
              <a:off x="132238" y="185060"/>
              <a:ext cx="1221407" cy="1193103"/>
            </a:xfrm>
            <a:prstGeom prst="ellipse">
              <a:avLst/>
            </a:prstGeom>
            <a:solidFill>
              <a:srgbClr val="021E5B"/>
            </a:solidFill>
            <a:ln>
              <a:solidFill>
                <a:srgbClr val="021E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24" name="Gráfico 23" descr="Presentación con organigrama">
              <a:extLst>
                <a:ext uri="{FF2B5EF4-FFF2-40B4-BE49-F238E27FC236}">
                  <a16:creationId xmlns:a16="http://schemas.microsoft.com/office/drawing/2014/main" id="{22772736-CFF1-45D7-B36B-321C7C6DCA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4873" y="316863"/>
              <a:ext cx="945036" cy="945036"/>
            </a:xfrm>
            <a:prstGeom prst="rect">
              <a:avLst/>
            </a:prstGeom>
          </p:spPr>
        </p:pic>
      </p:grpSp>
      <p:pic>
        <p:nvPicPr>
          <p:cNvPr id="27" name="Picture 12" descr="Challenger Sitio Oficial">
            <a:extLst>
              <a:ext uri="{FF2B5EF4-FFF2-40B4-BE49-F238E27FC236}">
                <a16:creationId xmlns:a16="http://schemas.microsoft.com/office/drawing/2014/main" id="{1A90B20E-0BE3-471A-9014-73281C85B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8394" y="353321"/>
            <a:ext cx="3368607" cy="78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4">
            <a:extLst>
              <a:ext uri="{FF2B5EF4-FFF2-40B4-BE49-F238E27FC236}">
                <a16:creationId xmlns:a16="http://schemas.microsoft.com/office/drawing/2014/main" id="{E6512946-66ED-4DAB-AD23-6C17290CBC51}"/>
              </a:ext>
            </a:extLst>
          </p:cNvPr>
          <p:cNvSpPr txBox="1"/>
          <p:nvPr/>
        </p:nvSpPr>
        <p:spPr>
          <a:xfrm>
            <a:off x="1386685" y="467659"/>
            <a:ext cx="3888648" cy="4932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s-CO" sz="3200" spc="266">
                <a:solidFill>
                  <a:schemeClr val="bg1"/>
                </a:solidFill>
                <a:latin typeface="Montserrat Classic Bold"/>
              </a:rPr>
              <a:t>Activos</a:t>
            </a:r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1D53E9E6-68BB-4C7A-9F35-E84F8215CB6E}"/>
              </a:ext>
            </a:extLst>
          </p:cNvPr>
          <p:cNvCxnSpPr>
            <a:cxnSpLocks/>
          </p:cNvCxnSpPr>
          <p:nvPr/>
        </p:nvCxnSpPr>
        <p:spPr>
          <a:xfrm>
            <a:off x="0" y="10247870"/>
            <a:ext cx="10058400" cy="0"/>
          </a:xfrm>
          <a:prstGeom prst="line">
            <a:avLst/>
          </a:prstGeom>
          <a:solidFill>
            <a:schemeClr val="bg1">
              <a:lumMod val="85000"/>
            </a:schemeClr>
          </a:solidFill>
          <a:ln w="254000">
            <a:solidFill>
              <a:srgbClr val="033F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ángulo: esquinas redondeadas 23">
            <a:extLst>
              <a:ext uri="{FF2B5EF4-FFF2-40B4-BE49-F238E27FC236}">
                <a16:creationId xmlns:a16="http://schemas.microsoft.com/office/drawing/2014/main" id="{AAA4CD35-5F68-1747-B1E2-8D11D76ECDBA}"/>
              </a:ext>
            </a:extLst>
          </p:cNvPr>
          <p:cNvSpPr/>
          <p:nvPr/>
        </p:nvSpPr>
        <p:spPr>
          <a:xfrm>
            <a:off x="7543800" y="9105900"/>
            <a:ext cx="3200400" cy="1219200"/>
          </a:xfrm>
          <a:prstGeom prst="roundRect">
            <a:avLst/>
          </a:prstGeom>
          <a:solidFill>
            <a:srgbClr val="03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/>
              <a:t>Proyecciones</a:t>
            </a:r>
          </a:p>
        </p:txBody>
      </p:sp>
      <p:graphicFrame>
        <p:nvGraphicFramePr>
          <p:cNvPr id="35" name="Chart 34">
            <a:extLst>
              <a:ext uri="{FF2B5EF4-FFF2-40B4-BE49-F238E27FC236}">
                <a16:creationId xmlns:a16="http://schemas.microsoft.com/office/drawing/2014/main" id="{619DB3D7-0258-3B40-B9E4-6F05E8148F85}"/>
              </a:ext>
              <a:ext uri="{147F2762-F138-4A5C-976F-8EAC2B608ADB}">
                <a16:predDERef xmlns:a16="http://schemas.microsoft.com/office/drawing/2014/main" pred="{E352CEAD-2B8A-435F-9DA0-8C0DE4D0FA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2559608"/>
              </p:ext>
            </p:extLst>
          </p:nvPr>
        </p:nvGraphicFramePr>
        <p:xfrm>
          <a:off x="284928" y="2503053"/>
          <a:ext cx="13526211" cy="4429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6" name="CuadroTexto 17">
            <a:extLst>
              <a:ext uri="{FF2B5EF4-FFF2-40B4-BE49-F238E27FC236}">
                <a16:creationId xmlns:a16="http://schemas.microsoft.com/office/drawing/2014/main" id="{16B8B924-7BBB-0B48-B783-7370A693E383}"/>
              </a:ext>
            </a:extLst>
          </p:cNvPr>
          <p:cNvSpPr txBox="1"/>
          <p:nvPr/>
        </p:nvSpPr>
        <p:spPr>
          <a:xfrm>
            <a:off x="14275746" y="2707320"/>
            <a:ext cx="4033902" cy="31700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O" sz="4000" b="1">
                <a:cs typeface="Calibri"/>
              </a:rPr>
              <a:t>2,0%</a:t>
            </a:r>
            <a:endParaRPr lang="es-CO" sz="4000" b="1"/>
          </a:p>
          <a:p>
            <a:pPr algn="ctr"/>
            <a:r>
              <a:rPr lang="es-CO" sz="2000"/>
              <a:t>CAPEX / Ventas </a:t>
            </a:r>
          </a:p>
          <a:p>
            <a:pPr algn="ctr"/>
            <a:endParaRPr lang="es-CO" sz="2000" b="1">
              <a:cs typeface="Calibri"/>
            </a:endParaRPr>
          </a:p>
          <a:p>
            <a:pPr algn="ctr"/>
            <a:endParaRPr lang="es-CO" sz="2000" b="1">
              <a:cs typeface="Calibri"/>
            </a:endParaRPr>
          </a:p>
          <a:p>
            <a:pPr algn="ctr"/>
            <a:endParaRPr lang="es-CO" sz="2000" b="1">
              <a:cs typeface="Calibri"/>
            </a:endParaRPr>
          </a:p>
          <a:p>
            <a:pPr algn="ctr"/>
            <a:endParaRPr lang="es-CO" sz="2000" b="1">
              <a:cs typeface="Calibri"/>
            </a:endParaRPr>
          </a:p>
          <a:p>
            <a:pPr algn="ctr"/>
            <a:endParaRPr lang="es-CO" sz="2000" b="1">
              <a:cs typeface="Calibri"/>
            </a:endParaRPr>
          </a:p>
          <a:p>
            <a:pPr algn="ctr"/>
            <a:endParaRPr lang="es-CO" sz="2000" b="1">
              <a:cs typeface="Calibri"/>
            </a:endParaRPr>
          </a:p>
          <a:p>
            <a:pPr algn="ctr"/>
            <a:endParaRPr lang="es-CO" sz="2000" b="1">
              <a:cs typeface="Calibri"/>
            </a:endParaRPr>
          </a:p>
        </p:txBody>
      </p:sp>
      <p:pic>
        <p:nvPicPr>
          <p:cNvPr id="38" name="Graphic 4" descr="Factory">
            <a:extLst>
              <a:ext uri="{FF2B5EF4-FFF2-40B4-BE49-F238E27FC236}">
                <a16:creationId xmlns:a16="http://schemas.microsoft.com/office/drawing/2014/main" id="{02C2964A-4742-4F46-8FF1-96CEDB7ACD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078646" y="2806396"/>
            <a:ext cx="748211" cy="748211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CE3A22A-B1BF-498A-8C63-CA0FDFC227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761258"/>
              </p:ext>
            </p:extLst>
          </p:nvPr>
        </p:nvGraphicFramePr>
        <p:xfrm>
          <a:off x="485061" y="7279251"/>
          <a:ext cx="13125946" cy="109728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138531">
                  <a:extLst>
                    <a:ext uri="{9D8B030D-6E8A-4147-A177-3AD203B41FA5}">
                      <a16:colId xmlns:a16="http://schemas.microsoft.com/office/drawing/2014/main" val="99175666"/>
                    </a:ext>
                  </a:extLst>
                </a:gridCol>
                <a:gridCol w="799161">
                  <a:extLst>
                    <a:ext uri="{9D8B030D-6E8A-4147-A177-3AD203B41FA5}">
                      <a16:colId xmlns:a16="http://schemas.microsoft.com/office/drawing/2014/main" val="694188635"/>
                    </a:ext>
                  </a:extLst>
                </a:gridCol>
                <a:gridCol w="799161">
                  <a:extLst>
                    <a:ext uri="{9D8B030D-6E8A-4147-A177-3AD203B41FA5}">
                      <a16:colId xmlns:a16="http://schemas.microsoft.com/office/drawing/2014/main" val="1044491772"/>
                    </a:ext>
                  </a:extLst>
                </a:gridCol>
                <a:gridCol w="799161">
                  <a:extLst>
                    <a:ext uri="{9D8B030D-6E8A-4147-A177-3AD203B41FA5}">
                      <a16:colId xmlns:a16="http://schemas.microsoft.com/office/drawing/2014/main" val="3455793258"/>
                    </a:ext>
                  </a:extLst>
                </a:gridCol>
                <a:gridCol w="799161">
                  <a:extLst>
                    <a:ext uri="{9D8B030D-6E8A-4147-A177-3AD203B41FA5}">
                      <a16:colId xmlns:a16="http://schemas.microsoft.com/office/drawing/2014/main" val="3471980488"/>
                    </a:ext>
                  </a:extLst>
                </a:gridCol>
                <a:gridCol w="799161">
                  <a:extLst>
                    <a:ext uri="{9D8B030D-6E8A-4147-A177-3AD203B41FA5}">
                      <a16:colId xmlns:a16="http://schemas.microsoft.com/office/drawing/2014/main" val="2016183951"/>
                    </a:ext>
                  </a:extLst>
                </a:gridCol>
                <a:gridCol w="799161">
                  <a:extLst>
                    <a:ext uri="{9D8B030D-6E8A-4147-A177-3AD203B41FA5}">
                      <a16:colId xmlns:a16="http://schemas.microsoft.com/office/drawing/2014/main" val="602228547"/>
                    </a:ext>
                  </a:extLst>
                </a:gridCol>
                <a:gridCol w="799161">
                  <a:extLst>
                    <a:ext uri="{9D8B030D-6E8A-4147-A177-3AD203B41FA5}">
                      <a16:colId xmlns:a16="http://schemas.microsoft.com/office/drawing/2014/main" val="2104597031"/>
                    </a:ext>
                  </a:extLst>
                </a:gridCol>
                <a:gridCol w="799161">
                  <a:extLst>
                    <a:ext uri="{9D8B030D-6E8A-4147-A177-3AD203B41FA5}">
                      <a16:colId xmlns:a16="http://schemas.microsoft.com/office/drawing/2014/main" val="859663261"/>
                    </a:ext>
                  </a:extLst>
                </a:gridCol>
                <a:gridCol w="799161">
                  <a:extLst>
                    <a:ext uri="{9D8B030D-6E8A-4147-A177-3AD203B41FA5}">
                      <a16:colId xmlns:a16="http://schemas.microsoft.com/office/drawing/2014/main" val="1202733287"/>
                    </a:ext>
                  </a:extLst>
                </a:gridCol>
                <a:gridCol w="799161">
                  <a:extLst>
                    <a:ext uri="{9D8B030D-6E8A-4147-A177-3AD203B41FA5}">
                      <a16:colId xmlns:a16="http://schemas.microsoft.com/office/drawing/2014/main" val="3539400755"/>
                    </a:ext>
                  </a:extLst>
                </a:gridCol>
                <a:gridCol w="799161">
                  <a:extLst>
                    <a:ext uri="{9D8B030D-6E8A-4147-A177-3AD203B41FA5}">
                      <a16:colId xmlns:a16="http://schemas.microsoft.com/office/drawing/2014/main" val="750566271"/>
                    </a:ext>
                  </a:extLst>
                </a:gridCol>
                <a:gridCol w="799161">
                  <a:extLst>
                    <a:ext uri="{9D8B030D-6E8A-4147-A177-3AD203B41FA5}">
                      <a16:colId xmlns:a16="http://schemas.microsoft.com/office/drawing/2014/main" val="628505338"/>
                    </a:ext>
                  </a:extLst>
                </a:gridCol>
                <a:gridCol w="799161">
                  <a:extLst>
                    <a:ext uri="{9D8B030D-6E8A-4147-A177-3AD203B41FA5}">
                      <a16:colId xmlns:a16="http://schemas.microsoft.com/office/drawing/2014/main" val="807985031"/>
                    </a:ext>
                  </a:extLst>
                </a:gridCol>
                <a:gridCol w="799161">
                  <a:extLst>
                    <a:ext uri="{9D8B030D-6E8A-4147-A177-3AD203B41FA5}">
                      <a16:colId xmlns:a16="http://schemas.microsoft.com/office/drawing/2014/main" val="4228399925"/>
                    </a:ext>
                  </a:extLst>
                </a:gridCol>
                <a:gridCol w="799161">
                  <a:extLst>
                    <a:ext uri="{9D8B030D-6E8A-4147-A177-3AD203B41FA5}">
                      <a16:colId xmlns:a16="http://schemas.microsoft.com/office/drawing/2014/main" val="1300580158"/>
                    </a:ext>
                  </a:extLst>
                </a:gridCol>
              </a:tblGrid>
              <a:tr h="40932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CO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Activos Totales (Miles de millones)</a:t>
                      </a:r>
                      <a:endParaRPr lang="es-CO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2015</a:t>
                      </a:r>
                      <a:endParaRPr lang="es-CO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2016</a:t>
                      </a:r>
                      <a:endParaRPr lang="es-CO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2017</a:t>
                      </a:r>
                      <a:endParaRPr lang="es-CO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es-CO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es-CO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2020</a:t>
                      </a:r>
                      <a:endParaRPr lang="es-CO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2021</a:t>
                      </a:r>
                      <a:endParaRPr lang="es-CO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2022</a:t>
                      </a:r>
                      <a:endParaRPr lang="es-CO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2023</a:t>
                      </a:r>
                      <a:endParaRPr lang="es-CO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2024</a:t>
                      </a:r>
                      <a:endParaRPr lang="es-CO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2025</a:t>
                      </a:r>
                      <a:endParaRPr lang="es-CO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2026</a:t>
                      </a:r>
                      <a:endParaRPr lang="es-CO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2027</a:t>
                      </a:r>
                      <a:endParaRPr lang="es-CO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2028</a:t>
                      </a:r>
                      <a:endParaRPr lang="es-CO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2029</a:t>
                      </a:r>
                      <a:endParaRPr lang="es-CO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1009604"/>
                  </a:ext>
                </a:extLst>
              </a:tr>
              <a:tr h="89286">
                <a:tc vMerge="1">
                  <a:txBody>
                    <a:bodyPr/>
                    <a:lstStyle/>
                    <a:p>
                      <a:pPr algn="ctr" fontAlgn="b"/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u="none" strike="noStrike">
                          <a:solidFill>
                            <a:schemeClr val="tx1"/>
                          </a:solidFill>
                          <a:effectLst/>
                        </a:rPr>
                        <a:t>                  402 </a:t>
                      </a:r>
                      <a:endParaRPr lang="es-CO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u="none" strike="noStrike">
                          <a:solidFill>
                            <a:schemeClr val="tx1"/>
                          </a:solidFill>
                          <a:effectLst/>
                        </a:rPr>
                        <a:t>                    502 </a:t>
                      </a:r>
                      <a:endParaRPr lang="es-CO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u="none" strike="noStrike">
                          <a:solidFill>
                            <a:schemeClr val="tx1"/>
                          </a:solidFill>
                          <a:effectLst/>
                        </a:rPr>
                        <a:t>                    500 </a:t>
                      </a:r>
                      <a:endParaRPr lang="es-CO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u="none" strike="noStrike">
                          <a:solidFill>
                            <a:schemeClr val="tx1"/>
                          </a:solidFill>
                          <a:effectLst/>
                        </a:rPr>
                        <a:t>                    496 </a:t>
                      </a:r>
                      <a:endParaRPr lang="es-CO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u="none" strike="noStrike">
                          <a:solidFill>
                            <a:schemeClr val="tx1"/>
                          </a:solidFill>
                          <a:effectLst/>
                        </a:rPr>
                        <a:t>                    550 </a:t>
                      </a:r>
                      <a:endParaRPr lang="es-CO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u="none" strike="noStrike">
                          <a:solidFill>
                            <a:schemeClr val="tx1"/>
                          </a:solidFill>
                          <a:effectLst/>
                        </a:rPr>
                        <a:t>                    </a:t>
                      </a:r>
                      <a:r>
                        <a:rPr lang="es-CO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521 </a:t>
                      </a:r>
                      <a:endParaRPr lang="es-CO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u="none" strike="noStrike">
                          <a:solidFill>
                            <a:schemeClr val="tx1"/>
                          </a:solidFill>
                          <a:effectLst/>
                        </a:rPr>
                        <a:t>                    547 </a:t>
                      </a:r>
                      <a:endParaRPr lang="es-CO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u="none" strike="noStrike">
                          <a:solidFill>
                            <a:schemeClr val="tx1"/>
                          </a:solidFill>
                          <a:effectLst/>
                        </a:rPr>
                        <a:t>                    573 </a:t>
                      </a:r>
                      <a:endParaRPr lang="es-CO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u="none" strike="noStrike">
                          <a:solidFill>
                            <a:schemeClr val="tx1"/>
                          </a:solidFill>
                          <a:effectLst/>
                        </a:rPr>
                        <a:t>                    601 </a:t>
                      </a:r>
                      <a:endParaRPr lang="es-CO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u="none" strike="noStrike">
                          <a:solidFill>
                            <a:schemeClr val="tx1"/>
                          </a:solidFill>
                          <a:effectLst/>
                        </a:rPr>
                        <a:t>                    625 </a:t>
                      </a:r>
                      <a:endParaRPr lang="es-CO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u="none" strike="noStrike">
                          <a:solidFill>
                            <a:schemeClr val="tx1"/>
                          </a:solidFill>
                          <a:effectLst/>
                        </a:rPr>
                        <a:t>                    651 </a:t>
                      </a:r>
                      <a:endParaRPr lang="es-CO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u="none" strike="noStrike">
                          <a:solidFill>
                            <a:schemeClr val="tx1"/>
                          </a:solidFill>
                          <a:effectLst/>
                        </a:rPr>
                        <a:t>                    688 </a:t>
                      </a:r>
                      <a:endParaRPr lang="es-CO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u="none" strike="noStrike">
                          <a:solidFill>
                            <a:schemeClr val="tx1"/>
                          </a:solidFill>
                          <a:effectLst/>
                        </a:rPr>
                        <a:t>                    719 </a:t>
                      </a:r>
                      <a:endParaRPr lang="es-CO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u="none" strike="noStrike">
                          <a:solidFill>
                            <a:schemeClr val="tx1"/>
                          </a:solidFill>
                          <a:effectLst/>
                        </a:rPr>
                        <a:t>                    755 </a:t>
                      </a:r>
                      <a:endParaRPr lang="es-CO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u="none" strike="noStrike">
                          <a:solidFill>
                            <a:schemeClr val="tx1"/>
                          </a:solidFill>
                          <a:effectLst/>
                        </a:rPr>
                        <a:t>                    795 </a:t>
                      </a:r>
                      <a:endParaRPr lang="es-CO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54638273"/>
                  </a:ext>
                </a:extLst>
              </a:tr>
            </a:tbl>
          </a:graphicData>
        </a:graphic>
      </p:graphicFrame>
      <p:sp>
        <p:nvSpPr>
          <p:cNvPr id="19" name="CuadroTexto 17">
            <a:extLst>
              <a:ext uri="{FF2B5EF4-FFF2-40B4-BE49-F238E27FC236}">
                <a16:creationId xmlns:a16="http://schemas.microsoft.com/office/drawing/2014/main" id="{61CF1ADF-9647-3742-9816-E903DE8F82BF}"/>
              </a:ext>
            </a:extLst>
          </p:cNvPr>
          <p:cNvSpPr txBox="1"/>
          <p:nvPr/>
        </p:nvSpPr>
        <p:spPr>
          <a:xfrm>
            <a:off x="14452751" y="4210358"/>
            <a:ext cx="4033902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O" sz="3200"/>
              <a:t>Días promedio de:</a:t>
            </a:r>
          </a:p>
          <a:p>
            <a:pPr algn="ctr"/>
            <a:endParaRPr lang="es-CO" sz="3200" b="1"/>
          </a:p>
          <a:p>
            <a:pPr algn="ctr"/>
            <a:r>
              <a:rPr lang="es-CO" sz="3200"/>
              <a:t>Cuentas por cobrar</a:t>
            </a:r>
          </a:p>
          <a:p>
            <a:pPr algn="ctr"/>
            <a:r>
              <a:rPr lang="es-CO" sz="3200" b="1"/>
              <a:t>133d</a:t>
            </a:r>
          </a:p>
          <a:p>
            <a:pPr algn="ctr"/>
            <a:endParaRPr lang="es-CO" sz="3200" b="1"/>
          </a:p>
          <a:p>
            <a:pPr algn="ctr"/>
            <a:r>
              <a:rPr lang="es-CO" sz="3200"/>
              <a:t>Inventarios</a:t>
            </a:r>
          </a:p>
          <a:p>
            <a:pPr algn="ctr"/>
            <a:r>
              <a:rPr lang="es-CO" sz="3200" b="1"/>
              <a:t>110d</a:t>
            </a:r>
          </a:p>
        </p:txBody>
      </p:sp>
      <p:pic>
        <p:nvPicPr>
          <p:cNvPr id="26" name="Gráfico 6" descr="Registro">
            <a:extLst>
              <a:ext uri="{FF2B5EF4-FFF2-40B4-BE49-F238E27FC236}">
                <a16:creationId xmlns:a16="http://schemas.microsoft.com/office/drawing/2014/main" id="{FB6958F1-1E31-BF44-BD92-47B4105553E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078646" y="5131703"/>
            <a:ext cx="668510" cy="668510"/>
          </a:xfrm>
          <a:prstGeom prst="rect">
            <a:avLst/>
          </a:prstGeom>
        </p:spPr>
      </p:pic>
      <p:pic>
        <p:nvPicPr>
          <p:cNvPr id="28" name="Gráfico 4" descr="Carro de la compra">
            <a:extLst>
              <a:ext uri="{FF2B5EF4-FFF2-40B4-BE49-F238E27FC236}">
                <a16:creationId xmlns:a16="http://schemas.microsoft.com/office/drawing/2014/main" id="{38FEC155-7BBC-A44C-A463-FA177378509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4078646" y="6661613"/>
            <a:ext cx="668510" cy="66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0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1F8A5D4F-A133-4AAA-963F-A1615FE45F19}"/>
              </a:ext>
            </a:extLst>
          </p:cNvPr>
          <p:cNvCxnSpPr>
            <a:cxnSpLocks/>
          </p:cNvCxnSpPr>
          <p:nvPr/>
        </p:nvCxnSpPr>
        <p:spPr>
          <a:xfrm>
            <a:off x="0" y="10248900"/>
            <a:ext cx="18288000" cy="0"/>
          </a:xfrm>
          <a:prstGeom prst="line">
            <a:avLst/>
          </a:prstGeom>
          <a:solidFill>
            <a:schemeClr val="bg1">
              <a:lumMod val="85000"/>
            </a:schemeClr>
          </a:solidFill>
          <a:ln w="2540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600200" y="12356"/>
            <a:ext cx="2458198" cy="10938119"/>
          </a:xfrm>
          <a:prstGeom prst="rect">
            <a:avLst/>
          </a:prstGeom>
        </p:spPr>
      </p:pic>
      <p:sp>
        <p:nvSpPr>
          <p:cNvPr id="70" name="TextBox 4">
            <a:extLst>
              <a:ext uri="{FF2B5EF4-FFF2-40B4-BE49-F238E27FC236}">
                <a16:creationId xmlns:a16="http://schemas.microsoft.com/office/drawing/2014/main" id="{0A19E27D-E98F-46A1-B46C-F395136C4151}"/>
              </a:ext>
            </a:extLst>
          </p:cNvPr>
          <p:cNvSpPr txBox="1"/>
          <p:nvPr/>
        </p:nvSpPr>
        <p:spPr>
          <a:xfrm>
            <a:off x="717030" y="444637"/>
            <a:ext cx="8206770" cy="4832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s-CO" sz="2600" spc="266">
                <a:solidFill>
                  <a:schemeClr val="bg1"/>
                </a:solidFill>
                <a:latin typeface="Montserrat Classic Bold"/>
              </a:rPr>
              <a:t>Participación de mercado</a:t>
            </a:r>
          </a:p>
        </p:txBody>
      </p:sp>
      <p:pic>
        <p:nvPicPr>
          <p:cNvPr id="27" name="Picture 12" descr="Challenger Sitio Oficial">
            <a:extLst>
              <a:ext uri="{FF2B5EF4-FFF2-40B4-BE49-F238E27FC236}">
                <a16:creationId xmlns:a16="http://schemas.microsoft.com/office/drawing/2014/main" id="{1A90B20E-0BE3-471A-9014-73281C85B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8394" y="353321"/>
            <a:ext cx="3368607" cy="78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4">
            <a:extLst>
              <a:ext uri="{FF2B5EF4-FFF2-40B4-BE49-F238E27FC236}">
                <a16:creationId xmlns:a16="http://schemas.microsoft.com/office/drawing/2014/main" id="{E6512946-66ED-4DAB-AD23-6C17290CBC51}"/>
              </a:ext>
            </a:extLst>
          </p:cNvPr>
          <p:cNvSpPr txBox="1"/>
          <p:nvPr/>
        </p:nvSpPr>
        <p:spPr>
          <a:xfrm>
            <a:off x="1189181" y="442903"/>
            <a:ext cx="4195620" cy="551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s-CO" sz="3600" spc="266">
                <a:solidFill>
                  <a:schemeClr val="bg1"/>
                </a:solidFill>
                <a:latin typeface="Montserrat Classic Bold"/>
              </a:rPr>
              <a:t>Pasivos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71FA927-11F5-4700-A57D-2FCE52472B9E}"/>
              </a:ext>
            </a:extLst>
          </p:cNvPr>
          <p:cNvSpPr txBox="1"/>
          <p:nvPr/>
        </p:nvSpPr>
        <p:spPr>
          <a:xfrm>
            <a:off x="14230192" y="2146650"/>
            <a:ext cx="4033902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O" sz="3200"/>
              <a:t>Días promedio de:</a:t>
            </a:r>
          </a:p>
          <a:p>
            <a:pPr algn="ctr"/>
            <a:endParaRPr lang="es-CO" sz="3200"/>
          </a:p>
          <a:p>
            <a:pPr algn="ctr"/>
            <a:r>
              <a:rPr lang="es-CO" sz="3200"/>
              <a:t>Cuentas por pagar</a:t>
            </a:r>
          </a:p>
          <a:p>
            <a:pPr algn="ctr"/>
            <a:r>
              <a:rPr lang="es-CO" sz="3200" b="1"/>
              <a:t>51d</a:t>
            </a:r>
          </a:p>
          <a:p>
            <a:pPr algn="ctr"/>
            <a:endParaRPr lang="es-CO" sz="3200" b="1"/>
          </a:p>
          <a:p>
            <a:pPr algn="ctr"/>
            <a:endParaRPr lang="es-CO" sz="3200" b="1"/>
          </a:p>
        </p:txBody>
      </p:sp>
      <p:pic>
        <p:nvPicPr>
          <p:cNvPr id="9" name="Gráfico 8" descr="Dinero">
            <a:extLst>
              <a:ext uri="{FF2B5EF4-FFF2-40B4-BE49-F238E27FC236}">
                <a16:creationId xmlns:a16="http://schemas.microsoft.com/office/drawing/2014/main" id="{ECF4B4EC-4227-4D57-B0D3-4286C54C64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882802" y="3116145"/>
            <a:ext cx="668510" cy="668510"/>
          </a:xfrm>
          <a:prstGeom prst="rect">
            <a:avLst/>
          </a:prstGeom>
        </p:spPr>
      </p:pic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2DD7526C-5909-4EBD-8327-E70B862A076B}"/>
              </a:ext>
            </a:extLst>
          </p:cNvPr>
          <p:cNvCxnSpPr>
            <a:cxnSpLocks/>
          </p:cNvCxnSpPr>
          <p:nvPr/>
        </p:nvCxnSpPr>
        <p:spPr>
          <a:xfrm>
            <a:off x="-76200" y="10172700"/>
            <a:ext cx="9000000" cy="0"/>
          </a:xfrm>
          <a:prstGeom prst="line">
            <a:avLst/>
          </a:prstGeom>
          <a:solidFill>
            <a:schemeClr val="bg1">
              <a:lumMod val="85000"/>
            </a:schemeClr>
          </a:solidFill>
          <a:ln w="254000">
            <a:solidFill>
              <a:srgbClr val="033F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3C72F688-BAB2-4390-B949-B51D78BAE96A}"/>
              </a:ext>
            </a:extLst>
          </p:cNvPr>
          <p:cNvSpPr/>
          <p:nvPr/>
        </p:nvSpPr>
        <p:spPr>
          <a:xfrm>
            <a:off x="7543800" y="9105900"/>
            <a:ext cx="3200400" cy="1219200"/>
          </a:xfrm>
          <a:prstGeom prst="roundRect">
            <a:avLst/>
          </a:prstGeom>
          <a:solidFill>
            <a:srgbClr val="03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/>
              <a:t>Proyecciones</a:t>
            </a:r>
          </a:p>
        </p:txBody>
      </p:sp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2997D429-237F-4BFF-B93C-137BA89A306E}"/>
              </a:ext>
              <a:ext uri="{147F2762-F138-4A5C-976F-8EAC2B608ADB}">
                <a16:predDERef xmlns:a16="http://schemas.microsoft.com/office/drawing/2014/main" pred="{619DB3D7-0258-3B40-B9E4-6F05E8148F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1892846"/>
              </p:ext>
            </p:extLst>
          </p:nvPr>
        </p:nvGraphicFramePr>
        <p:xfrm>
          <a:off x="460489" y="2223329"/>
          <a:ext cx="13534580" cy="4892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19" name="Grupo 18">
            <a:extLst>
              <a:ext uri="{FF2B5EF4-FFF2-40B4-BE49-F238E27FC236}">
                <a16:creationId xmlns:a16="http://schemas.microsoft.com/office/drawing/2014/main" id="{51827048-E2D1-4FFC-A8CC-E0C83925041E}"/>
              </a:ext>
            </a:extLst>
          </p:cNvPr>
          <p:cNvGrpSpPr/>
          <p:nvPr/>
        </p:nvGrpSpPr>
        <p:grpSpPr>
          <a:xfrm>
            <a:off x="31599" y="114299"/>
            <a:ext cx="9136349" cy="1193103"/>
            <a:chOff x="132238" y="185060"/>
            <a:chExt cx="9136349" cy="1193103"/>
          </a:xfrm>
        </p:grpSpPr>
        <p:sp>
          <p:nvSpPr>
            <p:cNvPr id="28" name="Rectángulo redondeado 6">
              <a:extLst>
                <a:ext uri="{FF2B5EF4-FFF2-40B4-BE49-F238E27FC236}">
                  <a16:creationId xmlns:a16="http://schemas.microsoft.com/office/drawing/2014/main" id="{44F9646B-E5DE-4841-8640-9E624AA10CC4}"/>
                </a:ext>
              </a:extLst>
            </p:cNvPr>
            <p:cNvSpPr/>
            <p:nvPr/>
          </p:nvSpPr>
          <p:spPr>
            <a:xfrm>
              <a:off x="1092316" y="412131"/>
              <a:ext cx="4545523" cy="738959"/>
            </a:xfrm>
            <a:prstGeom prst="roundRect">
              <a:avLst/>
            </a:prstGeom>
            <a:solidFill>
              <a:srgbClr val="094A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0" name="TextBox 4">
              <a:extLst>
                <a:ext uri="{FF2B5EF4-FFF2-40B4-BE49-F238E27FC236}">
                  <a16:creationId xmlns:a16="http://schemas.microsoft.com/office/drawing/2014/main" id="{3ACE4810-27B9-4B40-B7F2-151B3AE137EC}"/>
                </a:ext>
              </a:extLst>
            </p:cNvPr>
            <p:cNvSpPr txBox="1"/>
            <p:nvPr/>
          </p:nvSpPr>
          <p:spPr>
            <a:xfrm>
              <a:off x="1359350" y="499841"/>
              <a:ext cx="7909237" cy="55143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endParaRPr lang="es-CO" sz="3600" spc="266">
                <a:solidFill>
                  <a:schemeClr val="bg1"/>
                </a:solidFill>
                <a:latin typeface="Montserrat Classic Bold"/>
              </a:endParaRPr>
            </a:p>
          </p:txBody>
        </p:sp>
        <p:sp>
          <p:nvSpPr>
            <p:cNvPr id="32" name="Elipse 31">
              <a:extLst>
                <a:ext uri="{FF2B5EF4-FFF2-40B4-BE49-F238E27FC236}">
                  <a16:creationId xmlns:a16="http://schemas.microsoft.com/office/drawing/2014/main" id="{F96F8673-28FA-4A03-9340-8D124CDF5D17}"/>
                </a:ext>
              </a:extLst>
            </p:cNvPr>
            <p:cNvSpPr/>
            <p:nvPr/>
          </p:nvSpPr>
          <p:spPr>
            <a:xfrm flipH="1" flipV="1">
              <a:off x="132238" y="185060"/>
              <a:ext cx="1221407" cy="1193103"/>
            </a:xfrm>
            <a:prstGeom prst="ellipse">
              <a:avLst/>
            </a:prstGeom>
            <a:solidFill>
              <a:srgbClr val="021E5B"/>
            </a:solidFill>
            <a:ln>
              <a:solidFill>
                <a:srgbClr val="021E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33" name="Gráfico 32" descr="Presentación con organigrama">
              <a:extLst>
                <a:ext uri="{FF2B5EF4-FFF2-40B4-BE49-F238E27FC236}">
                  <a16:creationId xmlns:a16="http://schemas.microsoft.com/office/drawing/2014/main" id="{9DA58DDC-C620-40AE-95F4-EAC358809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84873" y="316863"/>
              <a:ext cx="945036" cy="945036"/>
            </a:xfrm>
            <a:prstGeom prst="rect">
              <a:avLst/>
            </a:prstGeom>
          </p:spPr>
        </p:pic>
      </p:grpSp>
      <p:sp>
        <p:nvSpPr>
          <p:cNvPr id="34" name="TextBox 4">
            <a:extLst>
              <a:ext uri="{FF2B5EF4-FFF2-40B4-BE49-F238E27FC236}">
                <a16:creationId xmlns:a16="http://schemas.microsoft.com/office/drawing/2014/main" id="{4CCF04E9-FBD1-4B90-9ACF-C231A9EDB6BA}"/>
              </a:ext>
            </a:extLst>
          </p:cNvPr>
          <p:cNvSpPr txBox="1"/>
          <p:nvPr/>
        </p:nvSpPr>
        <p:spPr>
          <a:xfrm>
            <a:off x="1386685" y="467659"/>
            <a:ext cx="3888648" cy="4932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s-CO" sz="3200" spc="266">
                <a:solidFill>
                  <a:schemeClr val="bg1"/>
                </a:solidFill>
                <a:latin typeface="Montserrat Classic Bold"/>
              </a:rPr>
              <a:t>Pasivos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8C0581E-FA83-49CA-A7FB-25FFFD0CBE89}"/>
              </a:ext>
            </a:extLst>
          </p:cNvPr>
          <p:cNvSpPr/>
          <p:nvPr/>
        </p:nvSpPr>
        <p:spPr>
          <a:xfrm>
            <a:off x="1900239" y="6471044"/>
            <a:ext cx="147196" cy="13381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7999064C-1A67-49A2-BE34-B133840D18A0}"/>
              </a:ext>
            </a:extLst>
          </p:cNvPr>
          <p:cNvSpPr/>
          <p:nvPr/>
        </p:nvSpPr>
        <p:spPr>
          <a:xfrm>
            <a:off x="5506132" y="6446928"/>
            <a:ext cx="147196" cy="133815"/>
          </a:xfrm>
          <a:prstGeom prst="rect">
            <a:avLst/>
          </a:prstGeom>
          <a:solidFill>
            <a:srgbClr val="7F7F7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82A1FC94-2100-4DF6-B925-4DD2755A75FD}"/>
              </a:ext>
            </a:extLst>
          </p:cNvPr>
          <p:cNvSpPr/>
          <p:nvPr/>
        </p:nvSpPr>
        <p:spPr>
          <a:xfrm>
            <a:off x="9093737" y="6446928"/>
            <a:ext cx="147196" cy="133815"/>
          </a:xfrm>
          <a:prstGeom prst="rect">
            <a:avLst/>
          </a:prstGeom>
          <a:solidFill>
            <a:srgbClr val="FFC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427CB951-65FE-4C5B-9DC2-A587EB53916A}"/>
              </a:ext>
            </a:extLst>
          </p:cNvPr>
          <p:cNvSpPr/>
          <p:nvPr/>
        </p:nvSpPr>
        <p:spPr>
          <a:xfrm>
            <a:off x="9093737" y="6789483"/>
            <a:ext cx="147196" cy="133815"/>
          </a:xfrm>
          <a:prstGeom prst="rect">
            <a:avLst/>
          </a:prstGeom>
          <a:solidFill>
            <a:srgbClr val="BFBFBF"/>
          </a:solidFill>
          <a:ln w="3175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4B2295E-D7EB-3448-9B11-58A4291F8B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774509"/>
              </p:ext>
            </p:extLst>
          </p:nvPr>
        </p:nvGraphicFramePr>
        <p:xfrm>
          <a:off x="1122341" y="7521259"/>
          <a:ext cx="12764509" cy="822960"/>
        </p:xfrm>
        <a:graphic>
          <a:graphicData uri="http://schemas.openxmlformats.org/drawingml/2006/table">
            <a:tbl>
              <a:tblPr/>
              <a:tblGrid>
                <a:gridCol w="1883829">
                  <a:extLst>
                    <a:ext uri="{9D8B030D-6E8A-4147-A177-3AD203B41FA5}">
                      <a16:colId xmlns:a16="http://schemas.microsoft.com/office/drawing/2014/main" val="849394823"/>
                    </a:ext>
                  </a:extLst>
                </a:gridCol>
                <a:gridCol w="842418">
                  <a:extLst>
                    <a:ext uri="{9D8B030D-6E8A-4147-A177-3AD203B41FA5}">
                      <a16:colId xmlns:a16="http://schemas.microsoft.com/office/drawing/2014/main" val="517446175"/>
                    </a:ext>
                  </a:extLst>
                </a:gridCol>
                <a:gridCol w="716387">
                  <a:extLst>
                    <a:ext uri="{9D8B030D-6E8A-4147-A177-3AD203B41FA5}">
                      <a16:colId xmlns:a16="http://schemas.microsoft.com/office/drawing/2014/main" val="3133939111"/>
                    </a:ext>
                  </a:extLst>
                </a:gridCol>
                <a:gridCol w="716387">
                  <a:extLst>
                    <a:ext uri="{9D8B030D-6E8A-4147-A177-3AD203B41FA5}">
                      <a16:colId xmlns:a16="http://schemas.microsoft.com/office/drawing/2014/main" val="1129239302"/>
                    </a:ext>
                  </a:extLst>
                </a:gridCol>
                <a:gridCol w="716387">
                  <a:extLst>
                    <a:ext uri="{9D8B030D-6E8A-4147-A177-3AD203B41FA5}">
                      <a16:colId xmlns:a16="http://schemas.microsoft.com/office/drawing/2014/main" val="149395456"/>
                    </a:ext>
                  </a:extLst>
                </a:gridCol>
                <a:gridCol w="716387">
                  <a:extLst>
                    <a:ext uri="{9D8B030D-6E8A-4147-A177-3AD203B41FA5}">
                      <a16:colId xmlns:a16="http://schemas.microsoft.com/office/drawing/2014/main" val="2710518066"/>
                    </a:ext>
                  </a:extLst>
                </a:gridCol>
                <a:gridCol w="725231">
                  <a:extLst>
                    <a:ext uri="{9D8B030D-6E8A-4147-A177-3AD203B41FA5}">
                      <a16:colId xmlns:a16="http://schemas.microsoft.com/office/drawing/2014/main" val="1795707669"/>
                    </a:ext>
                  </a:extLst>
                </a:gridCol>
                <a:gridCol w="716387">
                  <a:extLst>
                    <a:ext uri="{9D8B030D-6E8A-4147-A177-3AD203B41FA5}">
                      <a16:colId xmlns:a16="http://schemas.microsoft.com/office/drawing/2014/main" val="3755525634"/>
                    </a:ext>
                  </a:extLst>
                </a:gridCol>
                <a:gridCol w="716387">
                  <a:extLst>
                    <a:ext uri="{9D8B030D-6E8A-4147-A177-3AD203B41FA5}">
                      <a16:colId xmlns:a16="http://schemas.microsoft.com/office/drawing/2014/main" val="2490692017"/>
                    </a:ext>
                  </a:extLst>
                </a:gridCol>
                <a:gridCol w="716387">
                  <a:extLst>
                    <a:ext uri="{9D8B030D-6E8A-4147-A177-3AD203B41FA5}">
                      <a16:colId xmlns:a16="http://schemas.microsoft.com/office/drawing/2014/main" val="3027676003"/>
                    </a:ext>
                  </a:extLst>
                </a:gridCol>
                <a:gridCol w="716387">
                  <a:extLst>
                    <a:ext uri="{9D8B030D-6E8A-4147-A177-3AD203B41FA5}">
                      <a16:colId xmlns:a16="http://schemas.microsoft.com/office/drawing/2014/main" val="3797631561"/>
                    </a:ext>
                  </a:extLst>
                </a:gridCol>
                <a:gridCol w="716387">
                  <a:extLst>
                    <a:ext uri="{9D8B030D-6E8A-4147-A177-3AD203B41FA5}">
                      <a16:colId xmlns:a16="http://schemas.microsoft.com/office/drawing/2014/main" val="3912891518"/>
                    </a:ext>
                  </a:extLst>
                </a:gridCol>
                <a:gridCol w="716387">
                  <a:extLst>
                    <a:ext uri="{9D8B030D-6E8A-4147-A177-3AD203B41FA5}">
                      <a16:colId xmlns:a16="http://schemas.microsoft.com/office/drawing/2014/main" val="1936082582"/>
                    </a:ext>
                  </a:extLst>
                </a:gridCol>
                <a:gridCol w="716387">
                  <a:extLst>
                    <a:ext uri="{9D8B030D-6E8A-4147-A177-3AD203B41FA5}">
                      <a16:colId xmlns:a16="http://schemas.microsoft.com/office/drawing/2014/main" val="1321291777"/>
                    </a:ext>
                  </a:extLst>
                </a:gridCol>
                <a:gridCol w="716387">
                  <a:extLst>
                    <a:ext uri="{9D8B030D-6E8A-4147-A177-3AD203B41FA5}">
                      <a16:colId xmlns:a16="http://schemas.microsoft.com/office/drawing/2014/main" val="3975205670"/>
                    </a:ext>
                  </a:extLst>
                </a:gridCol>
                <a:gridCol w="716387">
                  <a:extLst>
                    <a:ext uri="{9D8B030D-6E8A-4147-A177-3AD203B41FA5}">
                      <a16:colId xmlns:a16="http://schemas.microsoft.com/office/drawing/2014/main" val="889621655"/>
                    </a:ext>
                  </a:extLst>
                </a:gridCol>
              </a:tblGrid>
              <a:tr h="85547">
                <a:tc>
                  <a:txBody>
                    <a:bodyPr/>
                    <a:lstStyle/>
                    <a:p>
                      <a:pPr algn="ctr" fontAlgn="ctr"/>
                      <a:endParaRPr lang="en-C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O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O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O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O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O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O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O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O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O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O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O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O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O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O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O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8676577"/>
                  </a:ext>
                </a:extLst>
              </a:tr>
              <a:tr h="1505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pasivo (Miles de millones)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$172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$207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$175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$196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$210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$227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$235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$245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$258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$269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$280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$294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0753974"/>
                  </a:ext>
                </a:extLst>
              </a:tr>
            </a:tbl>
          </a:graphicData>
        </a:graphic>
      </p:graphicFrame>
      <p:sp>
        <p:nvSpPr>
          <p:cNvPr id="38" name="CuadroTexto 12">
            <a:extLst>
              <a:ext uri="{FF2B5EF4-FFF2-40B4-BE49-F238E27FC236}">
                <a16:creationId xmlns:a16="http://schemas.microsoft.com/office/drawing/2014/main" id="{793A8779-BF18-1740-801D-DCF2087D6CFC}"/>
              </a:ext>
            </a:extLst>
          </p:cNvPr>
          <p:cNvSpPr txBox="1"/>
          <p:nvPr/>
        </p:nvSpPr>
        <p:spPr>
          <a:xfrm>
            <a:off x="14323678" y="4451732"/>
            <a:ext cx="3969328" cy="20621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O" sz="3200"/>
              <a:t>Roll-over de deuda</a:t>
            </a:r>
            <a:endParaRPr lang="es-CO" sz="3200">
              <a:cs typeface="Calibri"/>
            </a:endParaRPr>
          </a:p>
          <a:p>
            <a:pPr algn="ctr"/>
            <a:endParaRPr lang="es-CO" sz="3200">
              <a:cs typeface="Calibri"/>
            </a:endParaRPr>
          </a:p>
          <a:p>
            <a:pPr algn="ctr"/>
            <a:r>
              <a:rPr lang="es-CO" sz="3200"/>
              <a:t>Saldo en caja de</a:t>
            </a:r>
          </a:p>
          <a:p>
            <a:pPr algn="ctr"/>
            <a:r>
              <a:rPr lang="es-CO" sz="3200"/>
              <a:t> 5 días de ventas</a:t>
            </a:r>
            <a:endParaRPr lang="es-CO" sz="3200">
              <a:cs typeface="Calibri"/>
            </a:endParaRPr>
          </a:p>
        </p:txBody>
      </p:sp>
      <p:sp>
        <p:nvSpPr>
          <p:cNvPr id="39" name="CuadroTexto 12">
            <a:extLst>
              <a:ext uri="{FF2B5EF4-FFF2-40B4-BE49-F238E27FC236}">
                <a16:creationId xmlns:a16="http://schemas.microsoft.com/office/drawing/2014/main" id="{DB9A1438-8E7B-D54C-B2F1-974E74628520}"/>
              </a:ext>
            </a:extLst>
          </p:cNvPr>
          <p:cNvSpPr txBox="1"/>
          <p:nvPr/>
        </p:nvSpPr>
        <p:spPr>
          <a:xfrm>
            <a:off x="14318672" y="6960111"/>
            <a:ext cx="3969328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O" sz="3200" b="1"/>
              <a:t>DTF 90 días</a:t>
            </a:r>
            <a:endParaRPr lang="es-CO" sz="3200" b="1">
              <a:cs typeface="Calibri"/>
            </a:endParaRPr>
          </a:p>
          <a:p>
            <a:pPr algn="ctr"/>
            <a:r>
              <a:rPr lang="es-CO" sz="3200" b="1">
                <a:cs typeface="Calibri"/>
              </a:rPr>
              <a:t>IBR</a:t>
            </a:r>
          </a:p>
        </p:txBody>
      </p:sp>
      <p:pic>
        <p:nvPicPr>
          <p:cNvPr id="40" name="Picture 8" descr="Usuarios de Bancolombia están indignados – Violeta Stereo Casanare">
            <a:extLst>
              <a:ext uri="{FF2B5EF4-FFF2-40B4-BE49-F238E27FC236}">
                <a16:creationId xmlns:a16="http://schemas.microsoft.com/office/drawing/2014/main" id="{37B7DAAC-D315-C145-982D-8F92E0E463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4" t="16663" r="56067" b="22910"/>
          <a:stretch/>
        </p:blipFill>
        <p:spPr bwMode="auto">
          <a:xfrm>
            <a:off x="14151193" y="6909071"/>
            <a:ext cx="1021361" cy="101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Gráfico 15" descr="Banco">
            <a:extLst>
              <a:ext uri="{FF2B5EF4-FFF2-40B4-BE49-F238E27FC236}">
                <a16:creationId xmlns:a16="http://schemas.microsoft.com/office/drawing/2014/main" id="{B7B98024-6B68-6E41-8314-306356D1AB9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3870854" y="4341437"/>
            <a:ext cx="737539" cy="737539"/>
          </a:xfrm>
          <a:prstGeom prst="rect">
            <a:avLst/>
          </a:prstGeom>
        </p:spPr>
      </p:pic>
      <p:pic>
        <p:nvPicPr>
          <p:cNvPr id="42" name="Graphic 2" descr="Coins">
            <a:extLst>
              <a:ext uri="{FF2B5EF4-FFF2-40B4-BE49-F238E27FC236}">
                <a16:creationId xmlns:a16="http://schemas.microsoft.com/office/drawing/2014/main" id="{E926F450-5F8A-4747-A537-24CA1EC9956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4059591" y="5639911"/>
            <a:ext cx="679062" cy="67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8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1F8A5D4F-A133-4AAA-963F-A1615FE45F19}"/>
              </a:ext>
            </a:extLst>
          </p:cNvPr>
          <p:cNvCxnSpPr>
            <a:cxnSpLocks/>
          </p:cNvCxnSpPr>
          <p:nvPr/>
        </p:nvCxnSpPr>
        <p:spPr>
          <a:xfrm>
            <a:off x="0" y="10248900"/>
            <a:ext cx="18288000" cy="0"/>
          </a:xfrm>
          <a:prstGeom prst="line">
            <a:avLst/>
          </a:prstGeom>
          <a:solidFill>
            <a:schemeClr val="bg1">
              <a:lumMod val="85000"/>
            </a:schemeClr>
          </a:solidFill>
          <a:ln w="2540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600200" y="12356"/>
            <a:ext cx="2458198" cy="10938119"/>
          </a:xfrm>
          <a:prstGeom prst="rect">
            <a:avLst/>
          </a:prstGeom>
        </p:spPr>
      </p:pic>
      <p:sp>
        <p:nvSpPr>
          <p:cNvPr id="70" name="TextBox 4">
            <a:extLst>
              <a:ext uri="{FF2B5EF4-FFF2-40B4-BE49-F238E27FC236}">
                <a16:creationId xmlns:a16="http://schemas.microsoft.com/office/drawing/2014/main" id="{0A19E27D-E98F-46A1-B46C-F395136C4151}"/>
              </a:ext>
            </a:extLst>
          </p:cNvPr>
          <p:cNvSpPr txBox="1"/>
          <p:nvPr/>
        </p:nvSpPr>
        <p:spPr>
          <a:xfrm>
            <a:off x="717030" y="444637"/>
            <a:ext cx="8206770" cy="4832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s-CO" sz="2600" spc="266">
                <a:solidFill>
                  <a:schemeClr val="bg1"/>
                </a:solidFill>
                <a:latin typeface="Montserrat Classic Bold"/>
              </a:rPr>
              <a:t>Participación de mercado</a:t>
            </a: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36D18283-237D-4B6D-97CA-6C9B6915B9E3}"/>
              </a:ext>
            </a:extLst>
          </p:cNvPr>
          <p:cNvGrpSpPr/>
          <p:nvPr/>
        </p:nvGrpSpPr>
        <p:grpSpPr>
          <a:xfrm>
            <a:off x="31599" y="114299"/>
            <a:ext cx="9136349" cy="1193103"/>
            <a:chOff x="132238" y="185060"/>
            <a:chExt cx="9136349" cy="1193103"/>
          </a:xfrm>
        </p:grpSpPr>
        <p:sp>
          <p:nvSpPr>
            <p:cNvPr id="21" name="Rectángulo redondeado 6">
              <a:extLst>
                <a:ext uri="{FF2B5EF4-FFF2-40B4-BE49-F238E27FC236}">
                  <a16:creationId xmlns:a16="http://schemas.microsoft.com/office/drawing/2014/main" id="{CB6B5A77-C32A-4E32-B52A-223D2A2CFCAD}"/>
                </a:ext>
              </a:extLst>
            </p:cNvPr>
            <p:cNvSpPr/>
            <p:nvPr/>
          </p:nvSpPr>
          <p:spPr>
            <a:xfrm>
              <a:off x="1092316" y="412131"/>
              <a:ext cx="5701775" cy="738959"/>
            </a:xfrm>
            <a:prstGeom prst="roundRect">
              <a:avLst/>
            </a:prstGeom>
            <a:solidFill>
              <a:srgbClr val="094A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2" name="TextBox 4">
              <a:extLst>
                <a:ext uri="{FF2B5EF4-FFF2-40B4-BE49-F238E27FC236}">
                  <a16:creationId xmlns:a16="http://schemas.microsoft.com/office/drawing/2014/main" id="{D69AB30A-BAD2-4906-BF37-37B7DEB1722E}"/>
                </a:ext>
              </a:extLst>
            </p:cNvPr>
            <p:cNvSpPr txBox="1"/>
            <p:nvPr/>
          </p:nvSpPr>
          <p:spPr>
            <a:xfrm>
              <a:off x="1359350" y="499841"/>
              <a:ext cx="7909237" cy="55143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endParaRPr lang="es-CO" sz="3600" spc="266">
                <a:solidFill>
                  <a:schemeClr val="bg1"/>
                </a:solidFill>
                <a:latin typeface="Montserrat Classic Bold"/>
              </a:endParaRPr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3602BB83-4974-4289-8A3C-88875FE5542F}"/>
                </a:ext>
              </a:extLst>
            </p:cNvPr>
            <p:cNvSpPr/>
            <p:nvPr/>
          </p:nvSpPr>
          <p:spPr>
            <a:xfrm flipH="1" flipV="1">
              <a:off x="132238" y="185060"/>
              <a:ext cx="1221407" cy="1193103"/>
            </a:xfrm>
            <a:prstGeom prst="ellipse">
              <a:avLst/>
            </a:prstGeom>
            <a:solidFill>
              <a:srgbClr val="021E5B"/>
            </a:solidFill>
            <a:ln>
              <a:solidFill>
                <a:srgbClr val="021E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24" name="Gráfico 23" descr="Presentación con organigrama">
              <a:extLst>
                <a:ext uri="{FF2B5EF4-FFF2-40B4-BE49-F238E27FC236}">
                  <a16:creationId xmlns:a16="http://schemas.microsoft.com/office/drawing/2014/main" id="{22772736-CFF1-45D7-B36B-321C7C6DCA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4873" y="316863"/>
              <a:ext cx="945036" cy="945036"/>
            </a:xfrm>
            <a:prstGeom prst="rect">
              <a:avLst/>
            </a:prstGeom>
          </p:spPr>
        </p:pic>
      </p:grpSp>
      <p:pic>
        <p:nvPicPr>
          <p:cNvPr id="27" name="Picture 12" descr="Challenger Sitio Oficial">
            <a:extLst>
              <a:ext uri="{FF2B5EF4-FFF2-40B4-BE49-F238E27FC236}">
                <a16:creationId xmlns:a16="http://schemas.microsoft.com/office/drawing/2014/main" id="{1A90B20E-0BE3-471A-9014-73281C85B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8394" y="353321"/>
            <a:ext cx="3368607" cy="78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4">
            <a:extLst>
              <a:ext uri="{FF2B5EF4-FFF2-40B4-BE49-F238E27FC236}">
                <a16:creationId xmlns:a16="http://schemas.microsoft.com/office/drawing/2014/main" id="{E6512946-66ED-4DAB-AD23-6C17290CBC51}"/>
              </a:ext>
            </a:extLst>
          </p:cNvPr>
          <p:cNvSpPr txBox="1"/>
          <p:nvPr/>
        </p:nvSpPr>
        <p:spPr>
          <a:xfrm>
            <a:off x="1003380" y="427520"/>
            <a:ext cx="5994308" cy="4932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s-CO" sz="3200" spc="266">
                <a:solidFill>
                  <a:schemeClr val="bg1"/>
                </a:solidFill>
                <a:latin typeface="Montserrat Classic Bold"/>
              </a:rPr>
              <a:t>Pasivos Financieros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293ECBC-75C3-4517-B997-E6C377E806FD}"/>
              </a:ext>
            </a:extLst>
          </p:cNvPr>
          <p:cNvSpPr txBox="1"/>
          <p:nvPr/>
        </p:nvSpPr>
        <p:spPr>
          <a:xfrm>
            <a:off x="14798046" y="2740401"/>
            <a:ext cx="3228181" cy="36625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O" sz="4800" b="1"/>
              <a:t>36,78%</a:t>
            </a:r>
          </a:p>
          <a:p>
            <a:pPr algn="ctr"/>
            <a:r>
              <a:rPr lang="es-CO" sz="3500"/>
              <a:t>NET </a:t>
            </a:r>
          </a:p>
          <a:p>
            <a:pPr algn="ctr"/>
            <a:endParaRPr lang="es-CO" sz="3500">
              <a:cs typeface="Calibri"/>
            </a:endParaRPr>
          </a:p>
          <a:p>
            <a:pPr algn="ctr"/>
            <a:r>
              <a:rPr lang="es-CO" sz="4400" b="1">
                <a:cs typeface="Calibri"/>
              </a:rPr>
              <a:t>82,67%</a:t>
            </a:r>
          </a:p>
          <a:p>
            <a:pPr algn="ctr"/>
            <a:r>
              <a:rPr lang="es-CO" sz="3500">
                <a:cs typeface="Calibri"/>
              </a:rPr>
              <a:t>Concentración de la deuda</a:t>
            </a:r>
          </a:p>
        </p:txBody>
      </p: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FEE814F8-4D3A-4D0F-BC4B-330A87D8E293}"/>
              </a:ext>
            </a:extLst>
          </p:cNvPr>
          <p:cNvCxnSpPr>
            <a:cxnSpLocks/>
          </p:cNvCxnSpPr>
          <p:nvPr/>
        </p:nvCxnSpPr>
        <p:spPr>
          <a:xfrm>
            <a:off x="-76200" y="10172700"/>
            <a:ext cx="9000000" cy="0"/>
          </a:xfrm>
          <a:prstGeom prst="line">
            <a:avLst/>
          </a:prstGeom>
          <a:solidFill>
            <a:schemeClr val="bg1">
              <a:lumMod val="85000"/>
            </a:schemeClr>
          </a:solidFill>
          <a:ln w="254000">
            <a:solidFill>
              <a:srgbClr val="033F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448FB393-43B2-4AE0-8841-BE0F10109978}"/>
              </a:ext>
            </a:extLst>
          </p:cNvPr>
          <p:cNvSpPr/>
          <p:nvPr/>
        </p:nvSpPr>
        <p:spPr>
          <a:xfrm>
            <a:off x="7543800" y="9105900"/>
            <a:ext cx="3200400" cy="1219200"/>
          </a:xfrm>
          <a:prstGeom prst="roundRect">
            <a:avLst/>
          </a:prstGeom>
          <a:solidFill>
            <a:srgbClr val="03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/>
              <a:t>Proyecciones</a:t>
            </a:r>
          </a:p>
        </p:txBody>
      </p:sp>
      <p:graphicFrame>
        <p:nvGraphicFramePr>
          <p:cNvPr id="17" name="Gráfico 18">
            <a:extLst>
              <a:ext uri="{FF2B5EF4-FFF2-40B4-BE49-F238E27FC236}">
                <a16:creationId xmlns:a16="http://schemas.microsoft.com/office/drawing/2014/main" id="{E352CEAD-2B8A-435F-9DA0-8C0DE4D0FA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8954517"/>
              </p:ext>
            </p:extLst>
          </p:nvPr>
        </p:nvGraphicFramePr>
        <p:xfrm>
          <a:off x="1129270" y="2123513"/>
          <a:ext cx="13479124" cy="6467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54333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1F8A5D4F-A133-4AAA-963F-A1615FE45F19}"/>
              </a:ext>
            </a:extLst>
          </p:cNvPr>
          <p:cNvCxnSpPr>
            <a:cxnSpLocks/>
          </p:cNvCxnSpPr>
          <p:nvPr/>
        </p:nvCxnSpPr>
        <p:spPr>
          <a:xfrm>
            <a:off x="0" y="10248900"/>
            <a:ext cx="18288000" cy="0"/>
          </a:xfrm>
          <a:prstGeom prst="line">
            <a:avLst/>
          </a:prstGeom>
          <a:solidFill>
            <a:schemeClr val="bg1">
              <a:lumMod val="85000"/>
            </a:schemeClr>
          </a:solidFill>
          <a:ln w="2540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600200" y="12356"/>
            <a:ext cx="2458198" cy="10938119"/>
          </a:xfrm>
          <a:prstGeom prst="rect">
            <a:avLst/>
          </a:prstGeom>
        </p:spPr>
      </p:pic>
      <p:sp>
        <p:nvSpPr>
          <p:cNvPr id="70" name="TextBox 4">
            <a:extLst>
              <a:ext uri="{FF2B5EF4-FFF2-40B4-BE49-F238E27FC236}">
                <a16:creationId xmlns:a16="http://schemas.microsoft.com/office/drawing/2014/main" id="{0A19E27D-E98F-46A1-B46C-F395136C4151}"/>
              </a:ext>
            </a:extLst>
          </p:cNvPr>
          <p:cNvSpPr txBox="1"/>
          <p:nvPr/>
        </p:nvSpPr>
        <p:spPr>
          <a:xfrm>
            <a:off x="717030" y="444637"/>
            <a:ext cx="8206770" cy="4832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s-CO" sz="2600" spc="266">
                <a:solidFill>
                  <a:schemeClr val="bg1"/>
                </a:solidFill>
                <a:latin typeface="Montserrat Classic Bold"/>
              </a:rPr>
              <a:t>Participación de mercado</a:t>
            </a: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36D18283-237D-4B6D-97CA-6C9B6915B9E3}"/>
              </a:ext>
            </a:extLst>
          </p:cNvPr>
          <p:cNvGrpSpPr/>
          <p:nvPr/>
        </p:nvGrpSpPr>
        <p:grpSpPr>
          <a:xfrm>
            <a:off x="31599" y="114299"/>
            <a:ext cx="9136349" cy="1193103"/>
            <a:chOff x="132238" y="185060"/>
            <a:chExt cx="9136349" cy="1193103"/>
          </a:xfrm>
        </p:grpSpPr>
        <p:sp>
          <p:nvSpPr>
            <p:cNvPr id="21" name="Rectángulo redondeado 6">
              <a:extLst>
                <a:ext uri="{FF2B5EF4-FFF2-40B4-BE49-F238E27FC236}">
                  <a16:creationId xmlns:a16="http://schemas.microsoft.com/office/drawing/2014/main" id="{CB6B5A77-C32A-4E32-B52A-223D2A2CFCAD}"/>
                </a:ext>
              </a:extLst>
            </p:cNvPr>
            <p:cNvSpPr/>
            <p:nvPr/>
          </p:nvSpPr>
          <p:spPr>
            <a:xfrm>
              <a:off x="1092316" y="412131"/>
              <a:ext cx="4545523" cy="738959"/>
            </a:xfrm>
            <a:prstGeom prst="roundRect">
              <a:avLst/>
            </a:prstGeom>
            <a:solidFill>
              <a:srgbClr val="094A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2" name="TextBox 4">
              <a:extLst>
                <a:ext uri="{FF2B5EF4-FFF2-40B4-BE49-F238E27FC236}">
                  <a16:creationId xmlns:a16="http://schemas.microsoft.com/office/drawing/2014/main" id="{D69AB30A-BAD2-4906-BF37-37B7DEB1722E}"/>
                </a:ext>
              </a:extLst>
            </p:cNvPr>
            <p:cNvSpPr txBox="1"/>
            <p:nvPr/>
          </p:nvSpPr>
          <p:spPr>
            <a:xfrm>
              <a:off x="1359350" y="499841"/>
              <a:ext cx="7909237" cy="55143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endParaRPr lang="es-CO" sz="3600" spc="266">
                <a:solidFill>
                  <a:schemeClr val="bg1"/>
                </a:solidFill>
                <a:latin typeface="Montserrat Classic Bold"/>
              </a:endParaRPr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3602BB83-4974-4289-8A3C-88875FE5542F}"/>
                </a:ext>
              </a:extLst>
            </p:cNvPr>
            <p:cNvSpPr/>
            <p:nvPr/>
          </p:nvSpPr>
          <p:spPr>
            <a:xfrm flipH="1" flipV="1">
              <a:off x="132238" y="185060"/>
              <a:ext cx="1221407" cy="1193103"/>
            </a:xfrm>
            <a:prstGeom prst="ellipse">
              <a:avLst/>
            </a:prstGeom>
            <a:solidFill>
              <a:srgbClr val="021E5B"/>
            </a:solidFill>
            <a:ln>
              <a:solidFill>
                <a:srgbClr val="021E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24" name="Gráfico 23" descr="Presentación con organigrama">
              <a:extLst>
                <a:ext uri="{FF2B5EF4-FFF2-40B4-BE49-F238E27FC236}">
                  <a16:creationId xmlns:a16="http://schemas.microsoft.com/office/drawing/2014/main" id="{22772736-CFF1-45D7-B36B-321C7C6DCA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4873" y="316863"/>
              <a:ext cx="945036" cy="945036"/>
            </a:xfrm>
            <a:prstGeom prst="rect">
              <a:avLst/>
            </a:prstGeom>
          </p:spPr>
        </p:pic>
      </p:grpSp>
      <p:pic>
        <p:nvPicPr>
          <p:cNvPr id="27" name="Picture 12" descr="Challenger Sitio Oficial">
            <a:extLst>
              <a:ext uri="{FF2B5EF4-FFF2-40B4-BE49-F238E27FC236}">
                <a16:creationId xmlns:a16="http://schemas.microsoft.com/office/drawing/2014/main" id="{1A90B20E-0BE3-471A-9014-73281C85B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8394" y="353321"/>
            <a:ext cx="3368607" cy="78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4">
            <a:extLst>
              <a:ext uri="{FF2B5EF4-FFF2-40B4-BE49-F238E27FC236}">
                <a16:creationId xmlns:a16="http://schemas.microsoft.com/office/drawing/2014/main" id="{E6512946-66ED-4DAB-AD23-6C17290CBC51}"/>
              </a:ext>
            </a:extLst>
          </p:cNvPr>
          <p:cNvSpPr txBox="1"/>
          <p:nvPr/>
        </p:nvSpPr>
        <p:spPr>
          <a:xfrm>
            <a:off x="1386685" y="467659"/>
            <a:ext cx="3888648" cy="4932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s-CO" sz="3200" spc="266">
                <a:solidFill>
                  <a:schemeClr val="bg1"/>
                </a:solidFill>
                <a:latin typeface="Montserrat Classic Bold"/>
              </a:rPr>
              <a:t>Análisis Dupont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BBB9114-0A94-4E91-9FE0-7F068B35F672}"/>
              </a:ext>
            </a:extLst>
          </p:cNvPr>
          <p:cNvSpPr txBox="1"/>
          <p:nvPr/>
        </p:nvSpPr>
        <p:spPr>
          <a:xfrm>
            <a:off x="15392002" y="2614699"/>
            <a:ext cx="2705498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O" sz="3000" b="1"/>
              <a:t>Gestión</a:t>
            </a:r>
            <a:r>
              <a:rPr lang="es-CO" sz="3000"/>
              <a:t> tributaria</a:t>
            </a:r>
            <a:endParaRPr lang="es-CO" sz="3000">
              <a:cs typeface="Calibri"/>
            </a:endParaRPr>
          </a:p>
          <a:p>
            <a:pPr algn="ctr"/>
            <a:endParaRPr lang="es-CO" sz="3000">
              <a:cs typeface="Calibri"/>
            </a:endParaRPr>
          </a:p>
        </p:txBody>
      </p:sp>
      <p:pic>
        <p:nvPicPr>
          <p:cNvPr id="4" name="Gráfico 3" descr="gráfico curvo de palo de hockey">
            <a:extLst>
              <a:ext uri="{FF2B5EF4-FFF2-40B4-BE49-F238E27FC236}">
                <a16:creationId xmlns:a16="http://schemas.microsoft.com/office/drawing/2014/main" id="{822A649A-684A-42D9-B1B6-9717D3E629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249576" y="2633363"/>
            <a:ext cx="720000" cy="720000"/>
          </a:xfrm>
          <a:prstGeom prst="rect">
            <a:avLst/>
          </a:prstGeom>
        </p:spPr>
      </p:pic>
      <p:pic>
        <p:nvPicPr>
          <p:cNvPr id="29" name="Gráfico 28" descr="Tarjeta de crédito">
            <a:extLst>
              <a:ext uri="{FF2B5EF4-FFF2-40B4-BE49-F238E27FC236}">
                <a16:creationId xmlns:a16="http://schemas.microsoft.com/office/drawing/2014/main" id="{1703C739-CE3B-46FC-BB33-70970DCFB7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672002" y="4697636"/>
            <a:ext cx="720000" cy="720000"/>
          </a:xfrm>
          <a:prstGeom prst="rect">
            <a:avLst/>
          </a:prstGeom>
        </p:spPr>
      </p:pic>
      <p:pic>
        <p:nvPicPr>
          <p:cNvPr id="33" name="Gráfico 32" descr="Dólar">
            <a:extLst>
              <a:ext uri="{FF2B5EF4-FFF2-40B4-BE49-F238E27FC236}">
                <a16:creationId xmlns:a16="http://schemas.microsoft.com/office/drawing/2014/main" id="{E700B29E-505A-4789-A886-6625F631520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4889576" y="6897624"/>
            <a:ext cx="720000" cy="720000"/>
          </a:xfrm>
          <a:prstGeom prst="rect">
            <a:avLst/>
          </a:prstGeom>
        </p:spPr>
      </p:pic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1D53E9E6-68BB-4C7A-9F35-E84F8215CB6E}"/>
              </a:ext>
            </a:extLst>
          </p:cNvPr>
          <p:cNvCxnSpPr>
            <a:cxnSpLocks/>
          </p:cNvCxnSpPr>
          <p:nvPr/>
        </p:nvCxnSpPr>
        <p:spPr>
          <a:xfrm>
            <a:off x="0" y="10247870"/>
            <a:ext cx="19800000" cy="0"/>
          </a:xfrm>
          <a:prstGeom prst="line">
            <a:avLst/>
          </a:prstGeom>
          <a:solidFill>
            <a:schemeClr val="bg1">
              <a:lumMod val="85000"/>
            </a:schemeClr>
          </a:solidFill>
          <a:ln w="254000">
            <a:solidFill>
              <a:srgbClr val="033F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C417BAA9-3771-9D41-98F3-3A8A99E9E7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5698462"/>
              </p:ext>
            </p:extLst>
          </p:nvPr>
        </p:nvGraphicFramePr>
        <p:xfrm>
          <a:off x="538944" y="5869752"/>
          <a:ext cx="12973856" cy="3039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329C3455-E7E8-474A-984F-54E20FD052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1225865"/>
              </p:ext>
            </p:extLst>
          </p:nvPr>
        </p:nvGraphicFramePr>
        <p:xfrm>
          <a:off x="538944" y="2108339"/>
          <a:ext cx="13507256" cy="3761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30" name="Rectángulo: esquinas redondeadas 23">
            <a:extLst>
              <a:ext uri="{FF2B5EF4-FFF2-40B4-BE49-F238E27FC236}">
                <a16:creationId xmlns:a16="http://schemas.microsoft.com/office/drawing/2014/main" id="{AAA4CD35-5F68-1747-B1E2-8D11D76ECDBA}"/>
              </a:ext>
            </a:extLst>
          </p:cNvPr>
          <p:cNvSpPr/>
          <p:nvPr/>
        </p:nvSpPr>
        <p:spPr>
          <a:xfrm>
            <a:off x="7543800" y="9105900"/>
            <a:ext cx="3200400" cy="1219200"/>
          </a:xfrm>
          <a:prstGeom prst="roundRect">
            <a:avLst/>
          </a:prstGeom>
          <a:solidFill>
            <a:srgbClr val="03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/>
              <a:t>Proyecciones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D75FA3-35EF-AE41-8B2D-84BCD1DA4D9F}"/>
              </a:ext>
            </a:extLst>
          </p:cNvPr>
          <p:cNvSpPr/>
          <p:nvPr/>
        </p:nvSpPr>
        <p:spPr>
          <a:xfrm>
            <a:off x="15392002" y="6593534"/>
            <a:ext cx="27054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000">
                <a:cs typeface="Calibri"/>
              </a:rPr>
              <a:t>Efecto gasto financiero por </a:t>
            </a:r>
            <a:r>
              <a:rPr lang="es-CO" sz="3000" b="1">
                <a:cs typeface="Calibri"/>
              </a:rPr>
              <a:t>diferencia en cambio</a:t>
            </a:r>
          </a:p>
          <a:p>
            <a:pPr algn="ctr"/>
            <a:endParaRPr lang="es-CO" sz="3000">
              <a:cs typeface="Calibri"/>
            </a:endParaRPr>
          </a:p>
          <a:p>
            <a:pPr algn="ctr"/>
            <a:endParaRPr lang="es-CO" sz="3000">
              <a:cs typeface="Calibri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74FAF7B-529A-3E4E-B50C-22089FC79558}"/>
              </a:ext>
            </a:extLst>
          </p:cNvPr>
          <p:cNvSpPr/>
          <p:nvPr/>
        </p:nvSpPr>
        <p:spPr>
          <a:xfrm>
            <a:off x="15392002" y="4665364"/>
            <a:ext cx="27054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000">
                <a:cs typeface="Calibri"/>
              </a:rPr>
              <a:t>Estructura de </a:t>
            </a:r>
            <a:r>
              <a:rPr lang="es-CO" sz="3000" b="1">
                <a:cs typeface="Calibri"/>
              </a:rPr>
              <a:t>capital estable</a:t>
            </a:r>
          </a:p>
        </p:txBody>
      </p:sp>
    </p:spTree>
    <p:extLst>
      <p:ext uri="{BB962C8B-B14F-4D97-AF65-F5344CB8AC3E}">
        <p14:creationId xmlns:p14="http://schemas.microsoft.com/office/powerpoint/2010/main" val="110828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1F8A5D4F-A133-4AAA-963F-A1615FE45F19}"/>
              </a:ext>
            </a:extLst>
          </p:cNvPr>
          <p:cNvCxnSpPr>
            <a:cxnSpLocks/>
          </p:cNvCxnSpPr>
          <p:nvPr/>
        </p:nvCxnSpPr>
        <p:spPr>
          <a:xfrm>
            <a:off x="0" y="10248900"/>
            <a:ext cx="18288000" cy="0"/>
          </a:xfrm>
          <a:prstGeom prst="line">
            <a:avLst/>
          </a:prstGeom>
          <a:solidFill>
            <a:schemeClr val="bg1">
              <a:lumMod val="85000"/>
            </a:schemeClr>
          </a:solidFill>
          <a:ln w="2540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600200" y="12356"/>
            <a:ext cx="2458198" cy="10938119"/>
          </a:xfrm>
          <a:prstGeom prst="rect">
            <a:avLst/>
          </a:prstGeom>
        </p:spPr>
      </p:pic>
      <p:sp>
        <p:nvSpPr>
          <p:cNvPr id="70" name="TextBox 4">
            <a:extLst>
              <a:ext uri="{FF2B5EF4-FFF2-40B4-BE49-F238E27FC236}">
                <a16:creationId xmlns:a16="http://schemas.microsoft.com/office/drawing/2014/main" id="{0A19E27D-E98F-46A1-B46C-F395136C4151}"/>
              </a:ext>
            </a:extLst>
          </p:cNvPr>
          <p:cNvSpPr txBox="1"/>
          <p:nvPr/>
        </p:nvSpPr>
        <p:spPr>
          <a:xfrm>
            <a:off x="717030" y="444637"/>
            <a:ext cx="8206770" cy="4832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s-CO" sz="2600" spc="266">
                <a:solidFill>
                  <a:schemeClr val="bg1"/>
                </a:solidFill>
                <a:latin typeface="Montserrat Classic Bold"/>
              </a:rPr>
              <a:t>Participación de mercado</a:t>
            </a: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36D18283-237D-4B6D-97CA-6C9B6915B9E3}"/>
              </a:ext>
            </a:extLst>
          </p:cNvPr>
          <p:cNvGrpSpPr/>
          <p:nvPr/>
        </p:nvGrpSpPr>
        <p:grpSpPr>
          <a:xfrm>
            <a:off x="31599" y="114299"/>
            <a:ext cx="9136349" cy="1193103"/>
            <a:chOff x="132238" y="185060"/>
            <a:chExt cx="9136349" cy="1193103"/>
          </a:xfrm>
        </p:grpSpPr>
        <p:sp>
          <p:nvSpPr>
            <p:cNvPr id="21" name="Rectángulo redondeado 6">
              <a:extLst>
                <a:ext uri="{FF2B5EF4-FFF2-40B4-BE49-F238E27FC236}">
                  <a16:creationId xmlns:a16="http://schemas.microsoft.com/office/drawing/2014/main" id="{CB6B5A77-C32A-4E32-B52A-223D2A2CFCAD}"/>
                </a:ext>
              </a:extLst>
            </p:cNvPr>
            <p:cNvSpPr/>
            <p:nvPr/>
          </p:nvSpPr>
          <p:spPr>
            <a:xfrm>
              <a:off x="1092316" y="412131"/>
              <a:ext cx="6427432" cy="738959"/>
            </a:xfrm>
            <a:prstGeom prst="roundRect">
              <a:avLst/>
            </a:prstGeom>
            <a:solidFill>
              <a:srgbClr val="094A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2" name="TextBox 4">
              <a:extLst>
                <a:ext uri="{FF2B5EF4-FFF2-40B4-BE49-F238E27FC236}">
                  <a16:creationId xmlns:a16="http://schemas.microsoft.com/office/drawing/2014/main" id="{D69AB30A-BAD2-4906-BF37-37B7DEB1722E}"/>
                </a:ext>
              </a:extLst>
            </p:cNvPr>
            <p:cNvSpPr txBox="1"/>
            <p:nvPr/>
          </p:nvSpPr>
          <p:spPr>
            <a:xfrm>
              <a:off x="1359350" y="499841"/>
              <a:ext cx="7909237" cy="55143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endParaRPr lang="es-CO" sz="3600" spc="266">
                <a:solidFill>
                  <a:schemeClr val="bg1"/>
                </a:solidFill>
                <a:latin typeface="Montserrat Classic Bold"/>
              </a:endParaRPr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3602BB83-4974-4289-8A3C-88875FE5542F}"/>
                </a:ext>
              </a:extLst>
            </p:cNvPr>
            <p:cNvSpPr/>
            <p:nvPr/>
          </p:nvSpPr>
          <p:spPr>
            <a:xfrm flipH="1" flipV="1">
              <a:off x="132238" y="185060"/>
              <a:ext cx="1221407" cy="1193103"/>
            </a:xfrm>
            <a:prstGeom prst="ellipse">
              <a:avLst/>
            </a:prstGeom>
            <a:solidFill>
              <a:srgbClr val="021E5B"/>
            </a:solidFill>
            <a:ln>
              <a:solidFill>
                <a:srgbClr val="021E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24" name="Gráfico 23" descr="Presentación con organigrama">
              <a:extLst>
                <a:ext uri="{FF2B5EF4-FFF2-40B4-BE49-F238E27FC236}">
                  <a16:creationId xmlns:a16="http://schemas.microsoft.com/office/drawing/2014/main" id="{22772736-CFF1-45D7-B36B-321C7C6DCA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4873" y="316863"/>
              <a:ext cx="945036" cy="945036"/>
            </a:xfrm>
            <a:prstGeom prst="rect">
              <a:avLst/>
            </a:prstGeom>
          </p:spPr>
        </p:pic>
      </p:grpSp>
      <p:pic>
        <p:nvPicPr>
          <p:cNvPr id="27" name="Picture 12" descr="Challenger Sitio Oficial">
            <a:extLst>
              <a:ext uri="{FF2B5EF4-FFF2-40B4-BE49-F238E27FC236}">
                <a16:creationId xmlns:a16="http://schemas.microsoft.com/office/drawing/2014/main" id="{1A90B20E-0BE3-471A-9014-73281C85B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8394" y="353321"/>
            <a:ext cx="3368607" cy="78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4">
            <a:extLst>
              <a:ext uri="{FF2B5EF4-FFF2-40B4-BE49-F238E27FC236}">
                <a16:creationId xmlns:a16="http://schemas.microsoft.com/office/drawing/2014/main" id="{E6512946-66ED-4DAB-AD23-6C17290CBC51}"/>
              </a:ext>
            </a:extLst>
          </p:cNvPr>
          <p:cNvSpPr txBox="1"/>
          <p:nvPr/>
        </p:nvSpPr>
        <p:spPr>
          <a:xfrm>
            <a:off x="2261069" y="378611"/>
            <a:ext cx="3888648" cy="4932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s-CO" sz="3200" spc="266">
                <a:solidFill>
                  <a:schemeClr val="bg1"/>
                </a:solidFill>
                <a:latin typeface="Montserrat Classic Bold"/>
              </a:rPr>
              <a:t>Valoración</a:t>
            </a:r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1D53E9E6-68BB-4C7A-9F35-E84F8215CB6E}"/>
              </a:ext>
            </a:extLst>
          </p:cNvPr>
          <p:cNvCxnSpPr>
            <a:cxnSpLocks/>
          </p:cNvCxnSpPr>
          <p:nvPr/>
        </p:nvCxnSpPr>
        <p:spPr>
          <a:xfrm>
            <a:off x="0" y="10247870"/>
            <a:ext cx="19800000" cy="0"/>
          </a:xfrm>
          <a:prstGeom prst="line">
            <a:avLst/>
          </a:prstGeom>
          <a:solidFill>
            <a:schemeClr val="bg1">
              <a:lumMod val="85000"/>
            </a:schemeClr>
          </a:solidFill>
          <a:ln w="254000">
            <a:solidFill>
              <a:srgbClr val="033F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4B82A7F4-6B31-47A5-9BD3-DC3F36B3102F}"/>
              </a:ext>
            </a:extLst>
          </p:cNvPr>
          <p:cNvSpPr txBox="1"/>
          <p:nvPr/>
        </p:nvSpPr>
        <p:spPr>
          <a:xfrm>
            <a:off x="5733791" y="1581216"/>
            <a:ext cx="638001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00" b="1"/>
              <a:t>Flujo de caja libre de la Firma </a:t>
            </a:r>
          </a:p>
        </p:txBody>
      </p:sp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7816F7D8-F07C-9D4C-BAA2-E2F5D519C3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2890774"/>
              </p:ext>
            </p:extLst>
          </p:nvPr>
        </p:nvGraphicFramePr>
        <p:xfrm>
          <a:off x="494409" y="2613229"/>
          <a:ext cx="17299176" cy="2822609"/>
        </p:xfrm>
        <a:graphic>
          <a:graphicData uri="http://schemas.openxmlformats.org/drawingml/2006/table">
            <a:tbl>
              <a:tblPr/>
              <a:tblGrid>
                <a:gridCol w="4192774">
                  <a:extLst>
                    <a:ext uri="{9D8B030D-6E8A-4147-A177-3AD203B41FA5}">
                      <a16:colId xmlns:a16="http://schemas.microsoft.com/office/drawing/2014/main" val="3091544723"/>
                    </a:ext>
                  </a:extLst>
                </a:gridCol>
                <a:gridCol w="1512733">
                  <a:extLst>
                    <a:ext uri="{9D8B030D-6E8A-4147-A177-3AD203B41FA5}">
                      <a16:colId xmlns:a16="http://schemas.microsoft.com/office/drawing/2014/main" val="1648875015"/>
                    </a:ext>
                  </a:extLst>
                </a:gridCol>
                <a:gridCol w="1286421">
                  <a:extLst>
                    <a:ext uri="{9D8B030D-6E8A-4147-A177-3AD203B41FA5}">
                      <a16:colId xmlns:a16="http://schemas.microsoft.com/office/drawing/2014/main" val="3135162376"/>
                    </a:ext>
                  </a:extLst>
                </a:gridCol>
                <a:gridCol w="1286421">
                  <a:extLst>
                    <a:ext uri="{9D8B030D-6E8A-4147-A177-3AD203B41FA5}">
                      <a16:colId xmlns:a16="http://schemas.microsoft.com/office/drawing/2014/main" val="2984001081"/>
                    </a:ext>
                  </a:extLst>
                </a:gridCol>
                <a:gridCol w="1286421">
                  <a:extLst>
                    <a:ext uri="{9D8B030D-6E8A-4147-A177-3AD203B41FA5}">
                      <a16:colId xmlns:a16="http://schemas.microsoft.com/office/drawing/2014/main" val="143031412"/>
                    </a:ext>
                  </a:extLst>
                </a:gridCol>
                <a:gridCol w="1286421">
                  <a:extLst>
                    <a:ext uri="{9D8B030D-6E8A-4147-A177-3AD203B41FA5}">
                      <a16:colId xmlns:a16="http://schemas.microsoft.com/office/drawing/2014/main" val="2287499887"/>
                    </a:ext>
                  </a:extLst>
                </a:gridCol>
                <a:gridCol w="1302301">
                  <a:extLst>
                    <a:ext uri="{9D8B030D-6E8A-4147-A177-3AD203B41FA5}">
                      <a16:colId xmlns:a16="http://schemas.microsoft.com/office/drawing/2014/main" val="4108783892"/>
                    </a:ext>
                  </a:extLst>
                </a:gridCol>
                <a:gridCol w="1286421">
                  <a:extLst>
                    <a:ext uri="{9D8B030D-6E8A-4147-A177-3AD203B41FA5}">
                      <a16:colId xmlns:a16="http://schemas.microsoft.com/office/drawing/2014/main" val="3776476666"/>
                    </a:ext>
                  </a:extLst>
                </a:gridCol>
                <a:gridCol w="1286421">
                  <a:extLst>
                    <a:ext uri="{9D8B030D-6E8A-4147-A177-3AD203B41FA5}">
                      <a16:colId xmlns:a16="http://schemas.microsoft.com/office/drawing/2014/main" val="3708643083"/>
                    </a:ext>
                  </a:extLst>
                </a:gridCol>
                <a:gridCol w="1286421">
                  <a:extLst>
                    <a:ext uri="{9D8B030D-6E8A-4147-A177-3AD203B41FA5}">
                      <a16:colId xmlns:a16="http://schemas.microsoft.com/office/drawing/2014/main" val="1116381460"/>
                    </a:ext>
                  </a:extLst>
                </a:gridCol>
                <a:gridCol w="1286421">
                  <a:extLst>
                    <a:ext uri="{9D8B030D-6E8A-4147-A177-3AD203B41FA5}">
                      <a16:colId xmlns:a16="http://schemas.microsoft.com/office/drawing/2014/main" val="2391938573"/>
                    </a:ext>
                  </a:extLst>
                </a:gridCol>
              </a:tblGrid>
              <a:tr h="421571">
                <a:tc>
                  <a:txBody>
                    <a:bodyPr/>
                    <a:lstStyle/>
                    <a:p>
                      <a:pPr algn="ctr" fontAlgn="b"/>
                      <a:r>
                        <a:rPr lang="es-CO" sz="2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Flujo de caja libre (Millones de pesos)</a:t>
                      </a:r>
                      <a:endParaRPr lang="en-CO" sz="21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BE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O" sz="2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BE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O" sz="2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BE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O" sz="2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BE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O" sz="2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BE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O" sz="2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BE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O" sz="2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BE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O" sz="2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BE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O" sz="2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BE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O" sz="2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BE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O" sz="2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BE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64936"/>
                  </a:ext>
                </a:extLst>
              </a:tr>
              <a:tr h="348443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EBIT </a:t>
                      </a:r>
                      <a:r>
                        <a:rPr lang="en-US" sz="2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*(1-t)</a:t>
                      </a:r>
                      <a:endParaRPr lang="en-US" sz="2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23.220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32.872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41.659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43.412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48.247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51.498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8313188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- impuestos 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81560207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+depreciación 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4.599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17855034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-inversiones de capital 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6587766"/>
                  </a:ext>
                </a:extLst>
              </a:tr>
              <a:tr h="386429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-incremento en el capital de trabajo 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-6.761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27.099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22.811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74194665"/>
                  </a:ext>
                </a:extLst>
              </a:tr>
              <a:tr h="4469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Flujo de Caja Libre de la Firma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O" sz="2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11.066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O" sz="2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-7.355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O" sz="2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24.679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O" sz="2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O" sz="2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23.990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O" sz="2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-335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O" sz="2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O" sz="2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14.798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O" sz="2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O" sz="2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23.283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031296"/>
                  </a:ext>
                </a:extLst>
              </a:tr>
            </a:tbl>
          </a:graphicData>
        </a:graphic>
      </p:graphicFrame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B2EE44DF-9FF2-4A42-8A52-24537D5327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207249"/>
              </p:ext>
            </p:extLst>
          </p:nvPr>
        </p:nvGraphicFramePr>
        <p:xfrm>
          <a:off x="494409" y="5494771"/>
          <a:ext cx="17299179" cy="209655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192775">
                  <a:extLst>
                    <a:ext uri="{9D8B030D-6E8A-4147-A177-3AD203B41FA5}">
                      <a16:colId xmlns:a16="http://schemas.microsoft.com/office/drawing/2014/main" val="2457102513"/>
                    </a:ext>
                  </a:extLst>
                </a:gridCol>
                <a:gridCol w="1512733">
                  <a:extLst>
                    <a:ext uri="{9D8B030D-6E8A-4147-A177-3AD203B41FA5}">
                      <a16:colId xmlns:a16="http://schemas.microsoft.com/office/drawing/2014/main" val="1257950324"/>
                    </a:ext>
                  </a:extLst>
                </a:gridCol>
                <a:gridCol w="1286421">
                  <a:extLst>
                    <a:ext uri="{9D8B030D-6E8A-4147-A177-3AD203B41FA5}">
                      <a16:colId xmlns:a16="http://schemas.microsoft.com/office/drawing/2014/main" val="3941822516"/>
                    </a:ext>
                  </a:extLst>
                </a:gridCol>
                <a:gridCol w="1286421">
                  <a:extLst>
                    <a:ext uri="{9D8B030D-6E8A-4147-A177-3AD203B41FA5}">
                      <a16:colId xmlns:a16="http://schemas.microsoft.com/office/drawing/2014/main" val="2683891791"/>
                    </a:ext>
                  </a:extLst>
                </a:gridCol>
                <a:gridCol w="1286421">
                  <a:extLst>
                    <a:ext uri="{9D8B030D-6E8A-4147-A177-3AD203B41FA5}">
                      <a16:colId xmlns:a16="http://schemas.microsoft.com/office/drawing/2014/main" val="280442313"/>
                    </a:ext>
                  </a:extLst>
                </a:gridCol>
                <a:gridCol w="1286421">
                  <a:extLst>
                    <a:ext uri="{9D8B030D-6E8A-4147-A177-3AD203B41FA5}">
                      <a16:colId xmlns:a16="http://schemas.microsoft.com/office/drawing/2014/main" val="4226476719"/>
                    </a:ext>
                  </a:extLst>
                </a:gridCol>
                <a:gridCol w="1302303">
                  <a:extLst>
                    <a:ext uri="{9D8B030D-6E8A-4147-A177-3AD203B41FA5}">
                      <a16:colId xmlns:a16="http://schemas.microsoft.com/office/drawing/2014/main" val="935497981"/>
                    </a:ext>
                  </a:extLst>
                </a:gridCol>
                <a:gridCol w="1286421">
                  <a:extLst>
                    <a:ext uri="{9D8B030D-6E8A-4147-A177-3AD203B41FA5}">
                      <a16:colId xmlns:a16="http://schemas.microsoft.com/office/drawing/2014/main" val="2616078428"/>
                    </a:ext>
                  </a:extLst>
                </a:gridCol>
                <a:gridCol w="1286421">
                  <a:extLst>
                    <a:ext uri="{9D8B030D-6E8A-4147-A177-3AD203B41FA5}">
                      <a16:colId xmlns:a16="http://schemas.microsoft.com/office/drawing/2014/main" val="3953280580"/>
                    </a:ext>
                  </a:extLst>
                </a:gridCol>
                <a:gridCol w="1286421">
                  <a:extLst>
                    <a:ext uri="{9D8B030D-6E8A-4147-A177-3AD203B41FA5}">
                      <a16:colId xmlns:a16="http://schemas.microsoft.com/office/drawing/2014/main" val="4253240154"/>
                    </a:ext>
                  </a:extLst>
                </a:gridCol>
                <a:gridCol w="1286421">
                  <a:extLst>
                    <a:ext uri="{9D8B030D-6E8A-4147-A177-3AD203B41FA5}">
                      <a16:colId xmlns:a16="http://schemas.microsoft.com/office/drawing/2014/main" val="2851520677"/>
                    </a:ext>
                  </a:extLst>
                </a:gridCol>
              </a:tblGrid>
              <a:tr h="538146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>
                          <a:effectLst/>
                        </a:rPr>
                        <a:t>Gradiente EBIT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O" sz="2100" u="none" strike="noStrike">
                          <a:effectLst/>
                        </a:rPr>
                        <a:t> </a:t>
                      </a:r>
                      <a:endParaRPr lang="en-CO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O" sz="2100" u="none" strike="noStrike">
                          <a:effectLst/>
                        </a:rPr>
                        <a:t> </a:t>
                      </a:r>
                      <a:endParaRPr lang="en-CO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O" sz="2100" u="none" strike="noStrike">
                          <a:effectLst/>
                        </a:rPr>
                        <a:t> </a:t>
                      </a:r>
                      <a:endParaRPr lang="en-CO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O" sz="2100" u="none" strike="noStrike">
                          <a:effectLst/>
                        </a:rPr>
                        <a:t> </a:t>
                      </a:r>
                      <a:endParaRPr lang="en-CO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O" sz="2100" u="none" strike="noStrike">
                          <a:effectLst/>
                        </a:rPr>
                        <a:t> </a:t>
                      </a:r>
                      <a:endParaRPr lang="en-CO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O" sz="2100" u="none" strike="noStrike">
                          <a:effectLst/>
                        </a:rPr>
                        <a:t> </a:t>
                      </a:r>
                      <a:endParaRPr lang="en-CO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O" sz="2100" u="none" strike="noStrike">
                          <a:effectLst/>
                        </a:rPr>
                        <a:t> </a:t>
                      </a:r>
                      <a:endParaRPr lang="en-CO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O" sz="2100" u="none" strike="noStrike">
                          <a:effectLst/>
                        </a:rPr>
                        <a:t> </a:t>
                      </a:r>
                      <a:endParaRPr lang="en-CO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O" sz="2100" u="none" strike="noStrike">
                          <a:effectLst/>
                        </a:rPr>
                        <a:t> </a:t>
                      </a:r>
                      <a:endParaRPr lang="en-CO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O" sz="2100" u="none" strike="noStrike">
                          <a:effectLst/>
                        </a:rPr>
                        <a:t>2,97%</a:t>
                      </a:r>
                      <a:endParaRPr lang="en-CO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90445"/>
                  </a:ext>
                </a:extLst>
              </a:tr>
              <a:tr h="480394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>
                          <a:effectLst/>
                        </a:rPr>
                        <a:t>WACC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O" sz="2100" u="none" strike="noStrike">
                          <a:effectLst/>
                        </a:rPr>
                        <a:t> </a:t>
                      </a:r>
                      <a:endParaRPr lang="en-CO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O" sz="2100" u="none" strike="noStrike">
                          <a:effectLst/>
                        </a:rPr>
                        <a:t>13,00%</a:t>
                      </a:r>
                      <a:endParaRPr lang="en-CO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O" sz="2100" u="none" strike="noStrike">
                          <a:effectLst/>
                        </a:rPr>
                        <a:t>11,39%</a:t>
                      </a:r>
                      <a:endParaRPr lang="en-CO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O" sz="2100" u="none" strike="noStrike">
                          <a:effectLst/>
                        </a:rPr>
                        <a:t>13,14%</a:t>
                      </a:r>
                      <a:endParaRPr lang="en-CO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O" sz="2100" u="none" strike="noStrike">
                          <a:effectLst/>
                        </a:rPr>
                        <a:t>13,47%</a:t>
                      </a:r>
                      <a:endParaRPr lang="en-CO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O" sz="2100" u="none" strike="noStrike">
                          <a:effectLst/>
                        </a:rPr>
                        <a:t>14,52%</a:t>
                      </a:r>
                      <a:endParaRPr lang="en-CO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O" sz="2100" u="none" strike="noStrike">
                          <a:effectLst/>
                        </a:rPr>
                        <a:t>13,90%</a:t>
                      </a:r>
                      <a:endParaRPr lang="en-CO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O" sz="2100" u="none" strike="noStrike">
                          <a:effectLst/>
                        </a:rPr>
                        <a:t>13,94%</a:t>
                      </a:r>
                      <a:endParaRPr lang="en-CO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O" sz="2100" u="none" strike="noStrike">
                          <a:effectLst/>
                        </a:rPr>
                        <a:t>13,94%</a:t>
                      </a:r>
                      <a:endParaRPr lang="en-CO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O" sz="2100" u="none" strike="noStrike">
                          <a:effectLst/>
                        </a:rPr>
                        <a:t>13,94%</a:t>
                      </a:r>
                      <a:endParaRPr lang="en-CO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691272"/>
                  </a:ext>
                </a:extLst>
              </a:tr>
              <a:tr h="437934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1" u="sng" strike="noStrike">
                          <a:effectLst/>
                        </a:rPr>
                        <a:t>Valor de la firma por FCLF</a:t>
                      </a:r>
                      <a:endParaRPr lang="en-US" sz="21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O" sz="2100" b="1" u="sng" strike="noStrike">
                          <a:effectLst/>
                        </a:rPr>
                        <a:t>$141</a:t>
                      </a:r>
                      <a:r>
                        <a:rPr lang="es-CO" sz="2100" b="1" u="sng" strike="noStrike">
                          <a:effectLst/>
                        </a:rPr>
                        <a:t>.</a:t>
                      </a:r>
                      <a:r>
                        <a:rPr lang="en-CO" sz="2100" b="1" u="sng" strike="noStrike">
                          <a:effectLst/>
                        </a:rPr>
                        <a:t>145</a:t>
                      </a:r>
                      <a:endParaRPr lang="en-CO" sz="21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O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O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O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O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O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O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O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O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O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28519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>
                          <a:effectLst/>
                        </a:rPr>
                        <a:t>VF/EBITDA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5,26</a:t>
                      </a:r>
                      <a:endParaRPr lang="en-CO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O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O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O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O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O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O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O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O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O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1082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>
                          <a:effectLst/>
                        </a:rPr>
                        <a:t>VF/Ventas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0,39</a:t>
                      </a:r>
                      <a:endParaRPr lang="en-CO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O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O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O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O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O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O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O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O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O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923930"/>
                  </a:ext>
                </a:extLst>
              </a:tr>
            </a:tbl>
          </a:graphicData>
        </a:graphic>
      </p:graphicFrame>
      <p:sp>
        <p:nvSpPr>
          <p:cNvPr id="38" name="CuadroTexto 37">
            <a:extLst>
              <a:ext uri="{FF2B5EF4-FFF2-40B4-BE49-F238E27FC236}">
                <a16:creationId xmlns:a16="http://schemas.microsoft.com/office/drawing/2014/main" id="{F1D5977D-3BA3-4234-8F36-C9AF89A666A7}"/>
              </a:ext>
            </a:extLst>
          </p:cNvPr>
          <p:cNvSpPr txBox="1"/>
          <p:nvPr/>
        </p:nvSpPr>
        <p:spPr>
          <a:xfrm>
            <a:off x="6945467" y="7538752"/>
            <a:ext cx="476064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00" b="1">
                <a:solidFill>
                  <a:srgbClr val="094A98"/>
                </a:solidFill>
              </a:rPr>
              <a:t>Valor de la firma a 2020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CF15FBA6-78A5-4AA5-A996-AAF0DBD9FAE9}"/>
              </a:ext>
            </a:extLst>
          </p:cNvPr>
          <p:cNvSpPr txBox="1"/>
          <p:nvPr/>
        </p:nvSpPr>
        <p:spPr>
          <a:xfrm>
            <a:off x="11706115" y="7553842"/>
            <a:ext cx="388144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00"/>
              <a:t>$141.145.444.543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0082AF8F-D5CD-4DE1-841A-A6048B8B6799}"/>
              </a:ext>
            </a:extLst>
          </p:cNvPr>
          <p:cNvSpPr txBox="1"/>
          <p:nvPr/>
        </p:nvSpPr>
        <p:spPr>
          <a:xfrm>
            <a:off x="11706115" y="8180865"/>
            <a:ext cx="388144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00"/>
              <a:t>$521.331.199.242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3266EC35-3D7B-4A2E-8B49-9B96DF40F489}"/>
              </a:ext>
            </a:extLst>
          </p:cNvPr>
          <p:cNvSpPr txBox="1"/>
          <p:nvPr/>
        </p:nvSpPr>
        <p:spPr>
          <a:xfrm>
            <a:off x="6945466" y="8180865"/>
            <a:ext cx="476064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00" b="1">
                <a:solidFill>
                  <a:srgbClr val="094A98"/>
                </a:solidFill>
              </a:rPr>
              <a:t>Valor de los activos</a:t>
            </a:r>
          </a:p>
        </p:txBody>
      </p:sp>
      <p:sp>
        <p:nvSpPr>
          <p:cNvPr id="3" name="Rectángulo: esquinas redondeadas 23">
            <a:extLst>
              <a:ext uri="{FF2B5EF4-FFF2-40B4-BE49-F238E27FC236}">
                <a16:creationId xmlns:a16="http://schemas.microsoft.com/office/drawing/2014/main" id="{D613B6D4-8622-494D-900F-549E909A81EF}"/>
              </a:ext>
            </a:extLst>
          </p:cNvPr>
          <p:cNvSpPr/>
          <p:nvPr/>
        </p:nvSpPr>
        <p:spPr>
          <a:xfrm>
            <a:off x="11710728" y="9132287"/>
            <a:ext cx="3200400" cy="1219200"/>
          </a:xfrm>
          <a:prstGeom prst="roundRect">
            <a:avLst/>
          </a:prstGeom>
          <a:solidFill>
            <a:srgbClr val="03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/>
              <a:t>Valoración</a:t>
            </a:r>
          </a:p>
        </p:txBody>
      </p:sp>
    </p:spTree>
    <p:extLst>
      <p:ext uri="{BB962C8B-B14F-4D97-AF65-F5344CB8AC3E}">
        <p14:creationId xmlns:p14="http://schemas.microsoft.com/office/powerpoint/2010/main" val="411759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1F8A5D4F-A133-4AAA-963F-A1615FE45F19}"/>
              </a:ext>
            </a:extLst>
          </p:cNvPr>
          <p:cNvCxnSpPr>
            <a:cxnSpLocks/>
          </p:cNvCxnSpPr>
          <p:nvPr/>
        </p:nvCxnSpPr>
        <p:spPr>
          <a:xfrm>
            <a:off x="0" y="10248900"/>
            <a:ext cx="18288000" cy="0"/>
          </a:xfrm>
          <a:prstGeom prst="line">
            <a:avLst/>
          </a:prstGeom>
          <a:solidFill>
            <a:schemeClr val="bg1">
              <a:lumMod val="85000"/>
            </a:schemeClr>
          </a:solidFill>
          <a:ln w="2540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600200" y="12356"/>
            <a:ext cx="2458198" cy="10938119"/>
          </a:xfrm>
          <a:prstGeom prst="rect">
            <a:avLst/>
          </a:prstGeom>
        </p:spPr>
      </p:pic>
      <p:sp>
        <p:nvSpPr>
          <p:cNvPr id="70" name="TextBox 4">
            <a:extLst>
              <a:ext uri="{FF2B5EF4-FFF2-40B4-BE49-F238E27FC236}">
                <a16:creationId xmlns:a16="http://schemas.microsoft.com/office/drawing/2014/main" id="{0A19E27D-E98F-46A1-B46C-F395136C4151}"/>
              </a:ext>
            </a:extLst>
          </p:cNvPr>
          <p:cNvSpPr txBox="1"/>
          <p:nvPr/>
        </p:nvSpPr>
        <p:spPr>
          <a:xfrm>
            <a:off x="717030" y="444637"/>
            <a:ext cx="8206770" cy="4832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s-CO" sz="2600" spc="266">
                <a:solidFill>
                  <a:schemeClr val="bg1"/>
                </a:solidFill>
                <a:latin typeface="Montserrat Classic Bold"/>
              </a:rPr>
              <a:t>Participación de mercado</a:t>
            </a: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36D18283-237D-4B6D-97CA-6C9B6915B9E3}"/>
              </a:ext>
            </a:extLst>
          </p:cNvPr>
          <p:cNvGrpSpPr/>
          <p:nvPr/>
        </p:nvGrpSpPr>
        <p:grpSpPr>
          <a:xfrm>
            <a:off x="31599" y="114299"/>
            <a:ext cx="9136349" cy="1193103"/>
            <a:chOff x="132238" y="185060"/>
            <a:chExt cx="9136349" cy="1193103"/>
          </a:xfrm>
        </p:grpSpPr>
        <p:sp>
          <p:nvSpPr>
            <p:cNvPr id="21" name="Rectángulo redondeado 6">
              <a:extLst>
                <a:ext uri="{FF2B5EF4-FFF2-40B4-BE49-F238E27FC236}">
                  <a16:creationId xmlns:a16="http://schemas.microsoft.com/office/drawing/2014/main" id="{CB6B5A77-C32A-4E32-B52A-223D2A2CFCAD}"/>
                </a:ext>
              </a:extLst>
            </p:cNvPr>
            <p:cNvSpPr/>
            <p:nvPr/>
          </p:nvSpPr>
          <p:spPr>
            <a:xfrm>
              <a:off x="1092316" y="412131"/>
              <a:ext cx="8176271" cy="738959"/>
            </a:xfrm>
            <a:prstGeom prst="roundRect">
              <a:avLst/>
            </a:prstGeom>
            <a:solidFill>
              <a:srgbClr val="094A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2" name="TextBox 4">
              <a:extLst>
                <a:ext uri="{FF2B5EF4-FFF2-40B4-BE49-F238E27FC236}">
                  <a16:creationId xmlns:a16="http://schemas.microsoft.com/office/drawing/2014/main" id="{D69AB30A-BAD2-4906-BF37-37B7DEB1722E}"/>
                </a:ext>
              </a:extLst>
            </p:cNvPr>
            <p:cNvSpPr txBox="1"/>
            <p:nvPr/>
          </p:nvSpPr>
          <p:spPr>
            <a:xfrm>
              <a:off x="1359350" y="499841"/>
              <a:ext cx="7909237" cy="55143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endParaRPr lang="es-CO" sz="3600" spc="266">
                <a:solidFill>
                  <a:schemeClr val="bg1"/>
                </a:solidFill>
                <a:latin typeface="Montserrat Classic Bold"/>
              </a:endParaRPr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3602BB83-4974-4289-8A3C-88875FE5542F}"/>
                </a:ext>
              </a:extLst>
            </p:cNvPr>
            <p:cNvSpPr/>
            <p:nvPr/>
          </p:nvSpPr>
          <p:spPr>
            <a:xfrm flipH="1" flipV="1">
              <a:off x="132238" y="185060"/>
              <a:ext cx="1221407" cy="1193103"/>
            </a:xfrm>
            <a:prstGeom prst="ellipse">
              <a:avLst/>
            </a:prstGeom>
            <a:solidFill>
              <a:srgbClr val="021E5B"/>
            </a:solidFill>
            <a:ln>
              <a:solidFill>
                <a:srgbClr val="021E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24" name="Gráfico 23" descr="Presentación con organigrama">
              <a:extLst>
                <a:ext uri="{FF2B5EF4-FFF2-40B4-BE49-F238E27FC236}">
                  <a16:creationId xmlns:a16="http://schemas.microsoft.com/office/drawing/2014/main" id="{22772736-CFF1-45D7-B36B-321C7C6DCA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4873" y="316863"/>
              <a:ext cx="945036" cy="945036"/>
            </a:xfrm>
            <a:prstGeom prst="rect">
              <a:avLst/>
            </a:prstGeom>
          </p:spPr>
        </p:pic>
      </p:grpSp>
      <p:pic>
        <p:nvPicPr>
          <p:cNvPr id="27" name="Picture 12" descr="Challenger Sitio Oficial">
            <a:extLst>
              <a:ext uri="{FF2B5EF4-FFF2-40B4-BE49-F238E27FC236}">
                <a16:creationId xmlns:a16="http://schemas.microsoft.com/office/drawing/2014/main" id="{1A90B20E-0BE3-471A-9014-73281C85B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8394" y="353321"/>
            <a:ext cx="3368607" cy="78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4">
            <a:extLst>
              <a:ext uri="{FF2B5EF4-FFF2-40B4-BE49-F238E27FC236}">
                <a16:creationId xmlns:a16="http://schemas.microsoft.com/office/drawing/2014/main" id="{E6512946-66ED-4DAB-AD23-6C17290CBC51}"/>
              </a:ext>
            </a:extLst>
          </p:cNvPr>
          <p:cNvSpPr txBox="1"/>
          <p:nvPr/>
        </p:nvSpPr>
        <p:spPr>
          <a:xfrm>
            <a:off x="1384392" y="353431"/>
            <a:ext cx="7673087" cy="551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s-CO" sz="3600" spc="266">
                <a:solidFill>
                  <a:schemeClr val="bg1"/>
                </a:solidFill>
                <a:latin typeface="Montserrat Classic Bold"/>
              </a:rPr>
              <a:t>Recomendaciones</a:t>
            </a:r>
          </a:p>
        </p:txBody>
      </p: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FEE814F8-4D3A-4D0F-BC4B-330A87D8E293}"/>
              </a:ext>
            </a:extLst>
          </p:cNvPr>
          <p:cNvCxnSpPr>
            <a:cxnSpLocks/>
          </p:cNvCxnSpPr>
          <p:nvPr/>
        </p:nvCxnSpPr>
        <p:spPr>
          <a:xfrm>
            <a:off x="-76200" y="10172700"/>
            <a:ext cx="18364200" cy="0"/>
          </a:xfrm>
          <a:prstGeom prst="line">
            <a:avLst/>
          </a:prstGeom>
          <a:solidFill>
            <a:schemeClr val="bg1">
              <a:lumMod val="85000"/>
            </a:schemeClr>
          </a:solidFill>
          <a:ln w="254000">
            <a:solidFill>
              <a:srgbClr val="033F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o 2">
            <a:extLst>
              <a:ext uri="{FF2B5EF4-FFF2-40B4-BE49-F238E27FC236}">
                <a16:creationId xmlns:a16="http://schemas.microsoft.com/office/drawing/2014/main" id="{CD940816-1778-432D-BD32-50B39D07C0B5}"/>
              </a:ext>
            </a:extLst>
          </p:cNvPr>
          <p:cNvGrpSpPr/>
          <p:nvPr/>
        </p:nvGrpSpPr>
        <p:grpSpPr>
          <a:xfrm>
            <a:off x="3063712" y="2010280"/>
            <a:ext cx="11544683" cy="6326926"/>
            <a:chOff x="765800" y="1312754"/>
            <a:chExt cx="12905871" cy="7301243"/>
          </a:xfrm>
        </p:grpSpPr>
        <p:sp>
          <p:nvSpPr>
            <p:cNvPr id="4" name="Forma libre: forma 3">
              <a:extLst>
                <a:ext uri="{FF2B5EF4-FFF2-40B4-BE49-F238E27FC236}">
                  <a16:creationId xmlns:a16="http://schemas.microsoft.com/office/drawing/2014/main" id="{45A74B80-91C3-4D18-B4B2-15CDDF19F992}"/>
                </a:ext>
              </a:extLst>
            </p:cNvPr>
            <p:cNvSpPr/>
            <p:nvPr/>
          </p:nvSpPr>
          <p:spPr>
            <a:xfrm>
              <a:off x="765800" y="1312754"/>
              <a:ext cx="4864374" cy="2918625"/>
            </a:xfrm>
            <a:custGeom>
              <a:avLst/>
              <a:gdLst>
                <a:gd name="connsiteX0" fmla="*/ 0 w 4864374"/>
                <a:gd name="connsiteY0" fmla="*/ 0 h 2918624"/>
                <a:gd name="connsiteX1" fmla="*/ 4864374 w 4864374"/>
                <a:gd name="connsiteY1" fmla="*/ 0 h 2918624"/>
                <a:gd name="connsiteX2" fmla="*/ 4864374 w 4864374"/>
                <a:gd name="connsiteY2" fmla="*/ 2918624 h 2918624"/>
                <a:gd name="connsiteX3" fmla="*/ 0 w 4864374"/>
                <a:gd name="connsiteY3" fmla="*/ 2918624 h 2918624"/>
                <a:gd name="connsiteX4" fmla="*/ 0 w 4864374"/>
                <a:gd name="connsiteY4" fmla="*/ 0 h 2918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4374" h="2918624">
                  <a:moveTo>
                    <a:pt x="0" y="0"/>
                  </a:moveTo>
                  <a:lnTo>
                    <a:pt x="4864374" y="0"/>
                  </a:lnTo>
                  <a:lnTo>
                    <a:pt x="4864374" y="2918624"/>
                  </a:lnTo>
                  <a:lnTo>
                    <a:pt x="0" y="2918624"/>
                  </a:lnTo>
                  <a:lnTo>
                    <a:pt x="0" y="0"/>
                  </a:lnTo>
                  <a:close/>
                </a:path>
              </a:pathLst>
            </a:custGeom>
            <a:ln w="76200">
              <a:solidFill>
                <a:schemeClr val="bg1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sz="3000" kern="1200"/>
                <a:t>Gestión</a:t>
              </a:r>
              <a:r>
                <a:rPr lang="es-CO" sz="3000" kern="1200" baseline="0"/>
                <a:t> de activos de baja productividad</a:t>
              </a:r>
              <a:endParaRPr lang="es-CO" sz="3000" kern="1200"/>
            </a:p>
          </p:txBody>
        </p:sp>
        <p:sp>
          <p:nvSpPr>
            <p:cNvPr id="5" name="Forma libre: forma 4">
              <a:extLst>
                <a:ext uri="{FF2B5EF4-FFF2-40B4-BE49-F238E27FC236}">
                  <a16:creationId xmlns:a16="http://schemas.microsoft.com/office/drawing/2014/main" id="{735C227A-79CC-48F0-9D3F-6B1490E6F0ED}"/>
                </a:ext>
              </a:extLst>
            </p:cNvPr>
            <p:cNvSpPr/>
            <p:nvPr/>
          </p:nvSpPr>
          <p:spPr>
            <a:xfrm>
              <a:off x="4813114" y="3391044"/>
              <a:ext cx="4864374" cy="2918624"/>
            </a:xfrm>
            <a:custGeom>
              <a:avLst/>
              <a:gdLst>
                <a:gd name="connsiteX0" fmla="*/ 0 w 4864374"/>
                <a:gd name="connsiteY0" fmla="*/ 0 h 2918624"/>
                <a:gd name="connsiteX1" fmla="*/ 4864374 w 4864374"/>
                <a:gd name="connsiteY1" fmla="*/ 0 h 2918624"/>
                <a:gd name="connsiteX2" fmla="*/ 4864374 w 4864374"/>
                <a:gd name="connsiteY2" fmla="*/ 2918624 h 2918624"/>
                <a:gd name="connsiteX3" fmla="*/ 0 w 4864374"/>
                <a:gd name="connsiteY3" fmla="*/ 2918624 h 2918624"/>
                <a:gd name="connsiteX4" fmla="*/ 0 w 4864374"/>
                <a:gd name="connsiteY4" fmla="*/ 0 h 2918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4374" h="2918624">
                  <a:moveTo>
                    <a:pt x="0" y="0"/>
                  </a:moveTo>
                  <a:lnTo>
                    <a:pt x="4864374" y="0"/>
                  </a:lnTo>
                  <a:lnTo>
                    <a:pt x="4864374" y="2918624"/>
                  </a:lnTo>
                  <a:lnTo>
                    <a:pt x="0" y="29186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BEDC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sz="3000" kern="1200"/>
                <a:t>Invertir en canales propios de ventas</a:t>
              </a:r>
            </a:p>
          </p:txBody>
        </p:sp>
        <p:sp>
          <p:nvSpPr>
            <p:cNvPr id="6" name="Forma libre: forma 5">
              <a:extLst>
                <a:ext uri="{FF2B5EF4-FFF2-40B4-BE49-F238E27FC236}">
                  <a16:creationId xmlns:a16="http://schemas.microsoft.com/office/drawing/2014/main" id="{A5B70D08-1328-46A0-A2F1-EADEC931A91E}"/>
                </a:ext>
              </a:extLst>
            </p:cNvPr>
            <p:cNvSpPr/>
            <p:nvPr/>
          </p:nvSpPr>
          <p:spPr>
            <a:xfrm>
              <a:off x="8807297" y="5695373"/>
              <a:ext cx="4864374" cy="2918624"/>
            </a:xfrm>
            <a:custGeom>
              <a:avLst/>
              <a:gdLst>
                <a:gd name="connsiteX0" fmla="*/ 0 w 4864374"/>
                <a:gd name="connsiteY0" fmla="*/ 0 h 2918624"/>
                <a:gd name="connsiteX1" fmla="*/ 4864374 w 4864374"/>
                <a:gd name="connsiteY1" fmla="*/ 0 h 2918624"/>
                <a:gd name="connsiteX2" fmla="*/ 4864374 w 4864374"/>
                <a:gd name="connsiteY2" fmla="*/ 2918624 h 2918624"/>
                <a:gd name="connsiteX3" fmla="*/ 0 w 4864374"/>
                <a:gd name="connsiteY3" fmla="*/ 2918624 h 2918624"/>
                <a:gd name="connsiteX4" fmla="*/ 0 w 4864374"/>
                <a:gd name="connsiteY4" fmla="*/ 0 h 2918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4374" h="2918624">
                  <a:moveTo>
                    <a:pt x="0" y="0"/>
                  </a:moveTo>
                  <a:lnTo>
                    <a:pt x="4864374" y="0"/>
                  </a:lnTo>
                  <a:lnTo>
                    <a:pt x="4864374" y="2918624"/>
                  </a:lnTo>
                  <a:lnTo>
                    <a:pt x="0" y="29186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3000" kern="1200"/>
                <a:t>Potencializar las líneas de refrigeración y </a:t>
              </a:r>
              <a:r>
                <a:rPr lang="es-CO" sz="3000"/>
                <a:t>electro </a:t>
              </a:r>
              <a:r>
                <a:rPr lang="es-CO" sz="3000" kern="1200"/>
                <a:t>gasodomésticos</a:t>
              </a:r>
            </a:p>
          </p:txBody>
        </p:sp>
      </p:grpSp>
      <p:pic>
        <p:nvPicPr>
          <p:cNvPr id="9" name="Gráfico 8" descr="Gráfico de barras con tendencia alcista">
            <a:extLst>
              <a:ext uri="{FF2B5EF4-FFF2-40B4-BE49-F238E27FC236}">
                <a16:creationId xmlns:a16="http://schemas.microsoft.com/office/drawing/2014/main" id="{567D825E-CF8B-4AC4-B35C-776AA207D3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57068" y="7422806"/>
            <a:ext cx="914400" cy="914400"/>
          </a:xfrm>
          <a:prstGeom prst="rect">
            <a:avLst/>
          </a:prstGeom>
        </p:spPr>
      </p:pic>
      <p:pic>
        <p:nvPicPr>
          <p:cNvPr id="11" name="Gráfico 10" descr="Informática en la nube">
            <a:extLst>
              <a:ext uri="{FF2B5EF4-FFF2-40B4-BE49-F238E27FC236}">
                <a16:creationId xmlns:a16="http://schemas.microsoft.com/office/drawing/2014/main" id="{79F5E594-8742-450C-882C-203DE244EB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15248" y="5350859"/>
            <a:ext cx="914400" cy="914400"/>
          </a:xfrm>
          <a:prstGeom prst="rect">
            <a:avLst/>
          </a:prstGeom>
        </p:spPr>
      </p:pic>
      <p:pic>
        <p:nvPicPr>
          <p:cNvPr id="14" name="Gráfico 13" descr="Investigación">
            <a:extLst>
              <a:ext uri="{FF2B5EF4-FFF2-40B4-BE49-F238E27FC236}">
                <a16:creationId xmlns:a16="http://schemas.microsoft.com/office/drawing/2014/main" id="{86B4EC44-09E3-497E-B0ED-D9539C69701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132971" y="351861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1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2">
            <a:extLst>
              <a:ext uri="{FF2B5EF4-FFF2-40B4-BE49-F238E27FC236}">
                <a16:creationId xmlns:a16="http://schemas.microsoft.com/office/drawing/2014/main" id="{BC602300-3FF0-4893-B075-6E001EA753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600200" y="12356"/>
            <a:ext cx="2458198" cy="10938119"/>
          </a:xfrm>
          <a:prstGeom prst="rect">
            <a:avLst/>
          </a:prstGeom>
        </p:spPr>
      </p:pic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8D70C06B-87E8-48B0-9882-F8BAC8EAD3D9}"/>
              </a:ext>
            </a:extLst>
          </p:cNvPr>
          <p:cNvCxnSpPr>
            <a:cxnSpLocks/>
          </p:cNvCxnSpPr>
          <p:nvPr/>
        </p:nvCxnSpPr>
        <p:spPr>
          <a:xfrm>
            <a:off x="0" y="10172700"/>
            <a:ext cx="18288000" cy="0"/>
          </a:xfrm>
          <a:prstGeom prst="line">
            <a:avLst/>
          </a:prstGeom>
          <a:solidFill>
            <a:schemeClr val="bg1">
              <a:lumMod val="85000"/>
            </a:schemeClr>
          </a:solidFill>
          <a:ln w="2540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4AC607B2-E150-4010-88D3-A6586D65173A}"/>
              </a:ext>
            </a:extLst>
          </p:cNvPr>
          <p:cNvCxnSpPr>
            <a:cxnSpLocks/>
          </p:cNvCxnSpPr>
          <p:nvPr/>
        </p:nvCxnSpPr>
        <p:spPr>
          <a:xfrm>
            <a:off x="-76200" y="10172700"/>
            <a:ext cx="1080000" cy="0"/>
          </a:xfrm>
          <a:prstGeom prst="line">
            <a:avLst/>
          </a:prstGeom>
          <a:solidFill>
            <a:schemeClr val="bg1">
              <a:lumMod val="85000"/>
            </a:schemeClr>
          </a:solidFill>
          <a:ln w="254000">
            <a:solidFill>
              <a:srgbClr val="033F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8305BB97-AD5D-45EF-B695-D364C4A1C179}"/>
              </a:ext>
            </a:extLst>
          </p:cNvPr>
          <p:cNvSpPr/>
          <p:nvPr/>
        </p:nvSpPr>
        <p:spPr>
          <a:xfrm>
            <a:off x="381000" y="9105900"/>
            <a:ext cx="3200400" cy="1219200"/>
          </a:xfrm>
          <a:prstGeom prst="roundRect">
            <a:avLst/>
          </a:prstGeom>
          <a:solidFill>
            <a:srgbClr val="033F88"/>
          </a:solidFill>
          <a:ln>
            <a:solidFill>
              <a:srgbClr val="033F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7B3D06BB-181C-464D-9042-F95F8B8145E9}"/>
              </a:ext>
            </a:extLst>
          </p:cNvPr>
          <p:cNvSpPr txBox="1"/>
          <p:nvPr/>
        </p:nvSpPr>
        <p:spPr>
          <a:xfrm>
            <a:off x="609600" y="9438501"/>
            <a:ext cx="2743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>
                <a:solidFill>
                  <a:schemeClr val="bg1"/>
                </a:solidFill>
                <a:latin typeface="Montserrat Light" panose="020B0604020202020204" charset="0"/>
              </a:rPr>
              <a:t>Compañía</a:t>
            </a:r>
          </a:p>
        </p:txBody>
      </p:sp>
      <p:pic>
        <p:nvPicPr>
          <p:cNvPr id="2060" name="Picture 12" descr="Challenger Sitio Oficial">
            <a:extLst>
              <a:ext uri="{FF2B5EF4-FFF2-40B4-BE49-F238E27FC236}">
                <a16:creationId xmlns:a16="http://schemas.microsoft.com/office/drawing/2014/main" id="{B6367F95-BCB5-4BE3-8B61-C1144CB02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8394" y="353321"/>
            <a:ext cx="3368607" cy="78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819F2212-BA5A-4A47-AACB-0336D9E435AB}"/>
              </a:ext>
            </a:extLst>
          </p:cNvPr>
          <p:cNvGrpSpPr/>
          <p:nvPr/>
        </p:nvGrpSpPr>
        <p:grpSpPr>
          <a:xfrm>
            <a:off x="158364" y="114299"/>
            <a:ext cx="9325270" cy="1193103"/>
            <a:chOff x="132238" y="185060"/>
            <a:chExt cx="9325270" cy="1193103"/>
          </a:xfrm>
        </p:grpSpPr>
        <p:sp>
          <p:nvSpPr>
            <p:cNvPr id="7" name="Rectángulo redondeado 6">
              <a:extLst>
                <a:ext uri="{FF2B5EF4-FFF2-40B4-BE49-F238E27FC236}">
                  <a16:creationId xmlns:a16="http://schemas.microsoft.com/office/drawing/2014/main" id="{C582DEBF-FF7E-7F40-B2E9-D5327B3AFB67}"/>
                </a:ext>
              </a:extLst>
            </p:cNvPr>
            <p:cNvSpPr/>
            <p:nvPr/>
          </p:nvSpPr>
          <p:spPr>
            <a:xfrm>
              <a:off x="1092316" y="412131"/>
              <a:ext cx="8365192" cy="738959"/>
            </a:xfrm>
            <a:prstGeom prst="roundRect">
              <a:avLst/>
            </a:prstGeom>
            <a:solidFill>
              <a:srgbClr val="094A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463854" y="499841"/>
              <a:ext cx="7909237" cy="55143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s-CO" sz="3600" spc="266">
                  <a:solidFill>
                    <a:schemeClr val="bg1"/>
                  </a:solidFill>
                  <a:latin typeface="Montserrat Classic Bold"/>
                </a:rPr>
                <a:t>Presentación de la compañía</a:t>
              </a:r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A64E9CAE-B968-4E4E-933C-F7D92C8A1FA2}"/>
                </a:ext>
              </a:extLst>
            </p:cNvPr>
            <p:cNvSpPr/>
            <p:nvPr/>
          </p:nvSpPr>
          <p:spPr>
            <a:xfrm flipH="1" flipV="1">
              <a:off x="132238" y="185060"/>
              <a:ext cx="1221407" cy="1193103"/>
            </a:xfrm>
            <a:prstGeom prst="ellipse">
              <a:avLst/>
            </a:prstGeom>
            <a:solidFill>
              <a:srgbClr val="021E5B"/>
            </a:solidFill>
            <a:ln>
              <a:solidFill>
                <a:srgbClr val="021E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9" name="Gráfico 8" descr="Presentación con organigrama">
              <a:extLst>
                <a:ext uri="{FF2B5EF4-FFF2-40B4-BE49-F238E27FC236}">
                  <a16:creationId xmlns:a16="http://schemas.microsoft.com/office/drawing/2014/main" id="{CEAAFA68-E96A-B048-A954-80D3D4B8AB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84873" y="316863"/>
              <a:ext cx="945036" cy="945036"/>
            </a:xfrm>
            <a:prstGeom prst="rect">
              <a:avLst/>
            </a:prstGeom>
          </p:spPr>
        </p:pic>
      </p:grp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A2DFBDC6-34A2-43B3-87A2-3FC98B887524}"/>
              </a:ext>
            </a:extLst>
          </p:cNvPr>
          <p:cNvGraphicFramePr/>
          <p:nvPr/>
        </p:nvGraphicFramePr>
        <p:xfrm>
          <a:off x="8127505" y="1943100"/>
          <a:ext cx="9067800" cy="6335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4" name="Flecha: pentágono 4">
            <a:extLst>
              <a:ext uri="{FF2B5EF4-FFF2-40B4-BE49-F238E27FC236}">
                <a16:creationId xmlns:a16="http://schemas.microsoft.com/office/drawing/2014/main" id="{FC743416-53D6-48A3-AC55-80B44AC5CD1F}"/>
              </a:ext>
            </a:extLst>
          </p:cNvPr>
          <p:cNvSpPr txBox="1"/>
          <p:nvPr/>
        </p:nvSpPr>
        <p:spPr>
          <a:xfrm>
            <a:off x="11371231" y="1943100"/>
            <a:ext cx="5590301" cy="17591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75734" tIns="186690" rIns="348488" bIns="186690" numCol="1" spcCol="1270" anchor="ctr" anchorCtr="0">
            <a:noAutofit/>
          </a:bodyPr>
          <a:lstStyle/>
          <a:p>
            <a:pPr marL="0" lvl="0" indent="0"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O" sz="3600" kern="1200">
                <a:solidFill>
                  <a:schemeClr val="tx1"/>
                </a:solidFill>
                <a:latin typeface="Montserrat Light" panose="020B0604020202020204" charset="0"/>
              </a:rPr>
              <a:t>Fabricación y comercialización</a:t>
            </a:r>
          </a:p>
        </p:txBody>
      </p:sp>
      <p:pic>
        <p:nvPicPr>
          <p:cNvPr id="7176" name="Picture 8" descr="Colombia mapa del país en negro en forma icono gratuito">
            <a:extLst>
              <a:ext uri="{FF2B5EF4-FFF2-40B4-BE49-F238E27FC236}">
                <a16:creationId xmlns:a16="http://schemas.microsoft.com/office/drawing/2014/main" id="{DB7F06BF-5A34-4573-8B50-87CEAD5DC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611" y="1599745"/>
            <a:ext cx="6713722" cy="671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Ecuador país la forma del mapa negro icono gratuito">
            <a:extLst>
              <a:ext uri="{FF2B5EF4-FFF2-40B4-BE49-F238E27FC236}">
                <a16:creationId xmlns:a16="http://schemas.microsoft.com/office/drawing/2014/main" id="{590FAE8A-222E-4FC8-8B67-0D7B45A2D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615" y="6336237"/>
            <a:ext cx="1997949" cy="199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Gráfico 20" descr="Marcador">
            <a:extLst>
              <a:ext uri="{FF2B5EF4-FFF2-40B4-BE49-F238E27FC236}">
                <a16:creationId xmlns:a16="http://schemas.microsoft.com/office/drawing/2014/main" id="{811F554A-02DD-4C9F-A98F-273382FBCEB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044207" y="4178128"/>
            <a:ext cx="914400" cy="914400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606118FA-431B-4E5F-BE15-D58E5E34F1F2}"/>
              </a:ext>
            </a:extLst>
          </p:cNvPr>
          <p:cNvSpPr txBox="1"/>
          <p:nvPr/>
        </p:nvSpPr>
        <p:spPr>
          <a:xfrm>
            <a:off x="3581400" y="5014653"/>
            <a:ext cx="1997949" cy="646331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err="1">
                <a:latin typeface="Montserrat Classic" panose="020B0604020202020204" charset="0"/>
              </a:rPr>
              <a:t>Domicilado</a:t>
            </a:r>
            <a:r>
              <a:rPr lang="en-US">
                <a:latin typeface="Montserrat Classic" panose="020B0604020202020204" charset="0"/>
              </a:rPr>
              <a:t> </a:t>
            </a:r>
            <a:r>
              <a:rPr lang="en-US" err="1">
                <a:latin typeface="Montserrat Classic" panose="020B0604020202020204" charset="0"/>
              </a:rPr>
              <a:t>en</a:t>
            </a:r>
            <a:r>
              <a:rPr lang="en-US">
                <a:latin typeface="Montserrat Classic" panose="020B0604020202020204" charset="0"/>
              </a:rPr>
              <a:t> Bogotá D.C.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72AABE92-E202-8542-8487-476F0B1477CA}"/>
              </a:ext>
            </a:extLst>
          </p:cNvPr>
          <p:cNvSpPr txBox="1"/>
          <p:nvPr/>
        </p:nvSpPr>
        <p:spPr>
          <a:xfrm>
            <a:off x="12391542" y="9715500"/>
            <a:ext cx="5905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/>
              <a:t>Fuente: Certificado de Cámara de Comercio de Bogotá (2020)</a:t>
            </a:r>
          </a:p>
        </p:txBody>
      </p:sp>
    </p:spTree>
    <p:extLst>
      <p:ext uri="{BB962C8B-B14F-4D97-AF65-F5344CB8AC3E}">
        <p14:creationId xmlns:p14="http://schemas.microsoft.com/office/powerpoint/2010/main" val="255149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12D6C"/>
            </a:gs>
            <a:gs pos="2000">
              <a:srgbClr val="021E5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8637295" y="-9733637"/>
            <a:ext cx="800939" cy="2034881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883980" y="4201198"/>
            <a:ext cx="12520039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5"/>
              </a:lnSpc>
            </a:pPr>
            <a:r>
              <a:rPr lang="en-US" sz="6600" spc="159">
                <a:solidFill>
                  <a:srgbClr val="E8EEF1"/>
                </a:solidFill>
                <a:latin typeface="Montserrat Classic Bold"/>
              </a:rPr>
              <a:t>GRACIAS POR SU ATENCIÓN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-2926" y="1028700"/>
            <a:ext cx="2886906" cy="851395"/>
            <a:chOff x="0" y="0"/>
            <a:chExt cx="1722525" cy="508000"/>
          </a:xfrm>
        </p:grpSpPr>
        <p:sp>
          <p:nvSpPr>
            <p:cNvPr id="8" name="Freeform 8"/>
            <p:cNvSpPr/>
            <p:nvPr/>
          </p:nvSpPr>
          <p:spPr>
            <a:xfrm>
              <a:off x="0" y="49530"/>
              <a:ext cx="1722525" cy="408940"/>
            </a:xfrm>
            <a:custGeom>
              <a:avLst/>
              <a:gdLst/>
              <a:ahLst/>
              <a:cxnLst/>
              <a:rect l="l" t="t" r="r" b="b"/>
              <a:pathLst>
                <a:path w="1722525" h="408940">
                  <a:moveTo>
                    <a:pt x="1516785" y="0"/>
                  </a:moveTo>
                  <a:cubicBezTo>
                    <a:pt x="1416455" y="0"/>
                    <a:pt x="1333905" y="72390"/>
                    <a:pt x="1314855" y="166370"/>
                  </a:cubicBezTo>
                  <a:lnTo>
                    <a:pt x="0" y="166370"/>
                  </a:lnTo>
                  <a:lnTo>
                    <a:pt x="0" y="242570"/>
                  </a:lnTo>
                  <a:lnTo>
                    <a:pt x="1316125" y="242570"/>
                  </a:lnTo>
                  <a:cubicBezTo>
                    <a:pt x="1333905" y="337820"/>
                    <a:pt x="1417725" y="408940"/>
                    <a:pt x="1518055" y="408940"/>
                  </a:cubicBezTo>
                  <a:cubicBezTo>
                    <a:pt x="1631085" y="408940"/>
                    <a:pt x="1722525" y="317500"/>
                    <a:pt x="1722525" y="204470"/>
                  </a:cubicBezTo>
                  <a:cubicBezTo>
                    <a:pt x="1722525" y="91440"/>
                    <a:pt x="1631085" y="0"/>
                    <a:pt x="1516785" y="0"/>
                  </a:cubicBezTo>
                  <a:close/>
                </a:path>
              </a:pathLst>
            </a:custGeom>
            <a:solidFill>
              <a:srgbClr val="43B0F1"/>
            </a:solidFill>
          </p:spPr>
        </p:sp>
      </p:grpSp>
      <p:grpSp>
        <p:nvGrpSpPr>
          <p:cNvPr id="9" name="Group 9"/>
          <p:cNvGrpSpPr/>
          <p:nvPr/>
        </p:nvGrpSpPr>
        <p:grpSpPr>
          <a:xfrm rot="-10800000">
            <a:off x="15401094" y="8406905"/>
            <a:ext cx="2886906" cy="851395"/>
            <a:chOff x="0" y="0"/>
            <a:chExt cx="1722525" cy="508000"/>
          </a:xfrm>
        </p:grpSpPr>
        <p:sp>
          <p:nvSpPr>
            <p:cNvPr id="10" name="Freeform 10"/>
            <p:cNvSpPr/>
            <p:nvPr/>
          </p:nvSpPr>
          <p:spPr>
            <a:xfrm>
              <a:off x="0" y="49530"/>
              <a:ext cx="1722525" cy="408940"/>
            </a:xfrm>
            <a:custGeom>
              <a:avLst/>
              <a:gdLst/>
              <a:ahLst/>
              <a:cxnLst/>
              <a:rect l="l" t="t" r="r" b="b"/>
              <a:pathLst>
                <a:path w="1722525" h="408940">
                  <a:moveTo>
                    <a:pt x="1516785" y="0"/>
                  </a:moveTo>
                  <a:cubicBezTo>
                    <a:pt x="1416455" y="0"/>
                    <a:pt x="1333905" y="72390"/>
                    <a:pt x="1314855" y="166370"/>
                  </a:cubicBezTo>
                  <a:lnTo>
                    <a:pt x="0" y="166370"/>
                  </a:lnTo>
                  <a:lnTo>
                    <a:pt x="0" y="242570"/>
                  </a:lnTo>
                  <a:lnTo>
                    <a:pt x="1316125" y="242570"/>
                  </a:lnTo>
                  <a:cubicBezTo>
                    <a:pt x="1333905" y="337820"/>
                    <a:pt x="1417725" y="408940"/>
                    <a:pt x="1518055" y="408940"/>
                  </a:cubicBezTo>
                  <a:cubicBezTo>
                    <a:pt x="1631085" y="408940"/>
                    <a:pt x="1722525" y="317500"/>
                    <a:pt x="1722525" y="204470"/>
                  </a:cubicBezTo>
                  <a:cubicBezTo>
                    <a:pt x="1722525" y="91440"/>
                    <a:pt x="1631085" y="0"/>
                    <a:pt x="1516785" y="0"/>
                  </a:cubicBezTo>
                  <a:close/>
                </a:path>
              </a:pathLst>
            </a:custGeom>
            <a:solidFill>
              <a:srgbClr val="43B0F1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8637295" y="-287879"/>
            <a:ext cx="800939" cy="203488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1F8A5D4F-A133-4AAA-963F-A1615FE45F19}"/>
              </a:ext>
            </a:extLst>
          </p:cNvPr>
          <p:cNvCxnSpPr>
            <a:cxnSpLocks/>
          </p:cNvCxnSpPr>
          <p:nvPr/>
        </p:nvCxnSpPr>
        <p:spPr>
          <a:xfrm>
            <a:off x="0" y="10248900"/>
            <a:ext cx="18288000" cy="0"/>
          </a:xfrm>
          <a:prstGeom prst="line">
            <a:avLst/>
          </a:prstGeom>
          <a:solidFill>
            <a:schemeClr val="bg1">
              <a:lumMod val="85000"/>
            </a:schemeClr>
          </a:solidFill>
          <a:ln w="2540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600200" y="12356"/>
            <a:ext cx="2458198" cy="10938119"/>
          </a:xfrm>
          <a:prstGeom prst="rect">
            <a:avLst/>
          </a:prstGeom>
        </p:spPr>
      </p:pic>
      <p:sp>
        <p:nvSpPr>
          <p:cNvPr id="70" name="TextBox 4">
            <a:extLst>
              <a:ext uri="{FF2B5EF4-FFF2-40B4-BE49-F238E27FC236}">
                <a16:creationId xmlns:a16="http://schemas.microsoft.com/office/drawing/2014/main" id="{0A19E27D-E98F-46A1-B46C-F395136C4151}"/>
              </a:ext>
            </a:extLst>
          </p:cNvPr>
          <p:cNvSpPr txBox="1"/>
          <p:nvPr/>
        </p:nvSpPr>
        <p:spPr>
          <a:xfrm>
            <a:off x="717030" y="444637"/>
            <a:ext cx="8206770" cy="4832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s-CO" sz="2600" spc="266">
                <a:solidFill>
                  <a:schemeClr val="bg1"/>
                </a:solidFill>
                <a:latin typeface="Montserrat Classic Bold"/>
              </a:rPr>
              <a:t>Participación de mercado</a:t>
            </a: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36D18283-237D-4B6D-97CA-6C9B6915B9E3}"/>
              </a:ext>
            </a:extLst>
          </p:cNvPr>
          <p:cNvGrpSpPr/>
          <p:nvPr/>
        </p:nvGrpSpPr>
        <p:grpSpPr>
          <a:xfrm>
            <a:off x="31599" y="114299"/>
            <a:ext cx="9136349" cy="1193103"/>
            <a:chOff x="132238" y="185060"/>
            <a:chExt cx="9136349" cy="1193103"/>
          </a:xfrm>
        </p:grpSpPr>
        <p:sp>
          <p:nvSpPr>
            <p:cNvPr id="21" name="Rectángulo redondeado 6">
              <a:extLst>
                <a:ext uri="{FF2B5EF4-FFF2-40B4-BE49-F238E27FC236}">
                  <a16:creationId xmlns:a16="http://schemas.microsoft.com/office/drawing/2014/main" id="{CB6B5A77-C32A-4E32-B52A-223D2A2CFCAD}"/>
                </a:ext>
              </a:extLst>
            </p:cNvPr>
            <p:cNvSpPr/>
            <p:nvPr/>
          </p:nvSpPr>
          <p:spPr>
            <a:xfrm>
              <a:off x="1092316" y="412131"/>
              <a:ext cx="8176271" cy="738959"/>
            </a:xfrm>
            <a:prstGeom prst="roundRect">
              <a:avLst/>
            </a:prstGeom>
            <a:solidFill>
              <a:srgbClr val="094A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2" name="TextBox 4">
              <a:extLst>
                <a:ext uri="{FF2B5EF4-FFF2-40B4-BE49-F238E27FC236}">
                  <a16:creationId xmlns:a16="http://schemas.microsoft.com/office/drawing/2014/main" id="{D69AB30A-BAD2-4906-BF37-37B7DEB1722E}"/>
                </a:ext>
              </a:extLst>
            </p:cNvPr>
            <p:cNvSpPr txBox="1"/>
            <p:nvPr/>
          </p:nvSpPr>
          <p:spPr>
            <a:xfrm>
              <a:off x="1359350" y="499841"/>
              <a:ext cx="7909237" cy="55143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endParaRPr lang="es-CO" sz="3600" spc="266">
                <a:solidFill>
                  <a:schemeClr val="bg1"/>
                </a:solidFill>
                <a:latin typeface="Montserrat Classic Bold"/>
              </a:endParaRPr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3602BB83-4974-4289-8A3C-88875FE5542F}"/>
                </a:ext>
              </a:extLst>
            </p:cNvPr>
            <p:cNvSpPr/>
            <p:nvPr/>
          </p:nvSpPr>
          <p:spPr>
            <a:xfrm flipH="1" flipV="1">
              <a:off x="132238" y="185060"/>
              <a:ext cx="1221407" cy="1193103"/>
            </a:xfrm>
            <a:prstGeom prst="ellipse">
              <a:avLst/>
            </a:prstGeom>
            <a:solidFill>
              <a:srgbClr val="021E5B"/>
            </a:solidFill>
            <a:ln>
              <a:solidFill>
                <a:srgbClr val="021E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24" name="Gráfico 23" descr="Presentación con organigrama">
              <a:extLst>
                <a:ext uri="{FF2B5EF4-FFF2-40B4-BE49-F238E27FC236}">
                  <a16:creationId xmlns:a16="http://schemas.microsoft.com/office/drawing/2014/main" id="{22772736-CFF1-45D7-B36B-321C7C6DCA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4873" y="316863"/>
              <a:ext cx="945036" cy="945036"/>
            </a:xfrm>
            <a:prstGeom prst="rect">
              <a:avLst/>
            </a:prstGeom>
          </p:spPr>
        </p:pic>
      </p:grpSp>
      <p:pic>
        <p:nvPicPr>
          <p:cNvPr id="27" name="Picture 12" descr="Challenger Sitio Oficial">
            <a:extLst>
              <a:ext uri="{FF2B5EF4-FFF2-40B4-BE49-F238E27FC236}">
                <a16:creationId xmlns:a16="http://schemas.microsoft.com/office/drawing/2014/main" id="{1A90B20E-0BE3-471A-9014-73281C85B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8394" y="353321"/>
            <a:ext cx="3368607" cy="78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4">
            <a:extLst>
              <a:ext uri="{FF2B5EF4-FFF2-40B4-BE49-F238E27FC236}">
                <a16:creationId xmlns:a16="http://schemas.microsoft.com/office/drawing/2014/main" id="{E6512946-66ED-4DAB-AD23-6C17290CBC51}"/>
              </a:ext>
            </a:extLst>
          </p:cNvPr>
          <p:cNvSpPr txBox="1"/>
          <p:nvPr/>
        </p:nvSpPr>
        <p:spPr>
          <a:xfrm>
            <a:off x="1384392" y="353431"/>
            <a:ext cx="7673087" cy="551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s-CO" sz="3600" spc="266">
                <a:solidFill>
                  <a:schemeClr val="bg1"/>
                </a:solidFill>
                <a:latin typeface="Montserrat Classic Bold"/>
              </a:rPr>
              <a:t>Anexos</a:t>
            </a:r>
          </a:p>
        </p:txBody>
      </p: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FEE814F8-4D3A-4D0F-BC4B-330A87D8E293}"/>
              </a:ext>
            </a:extLst>
          </p:cNvPr>
          <p:cNvCxnSpPr>
            <a:cxnSpLocks/>
          </p:cNvCxnSpPr>
          <p:nvPr/>
        </p:nvCxnSpPr>
        <p:spPr>
          <a:xfrm>
            <a:off x="-76200" y="10172700"/>
            <a:ext cx="18364200" cy="0"/>
          </a:xfrm>
          <a:prstGeom prst="line">
            <a:avLst/>
          </a:prstGeom>
          <a:solidFill>
            <a:schemeClr val="bg1">
              <a:lumMod val="85000"/>
            </a:schemeClr>
          </a:solidFill>
          <a:ln w="254000">
            <a:solidFill>
              <a:srgbClr val="033F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448FB393-43B2-4AE0-8841-BE0F10109978}"/>
              </a:ext>
            </a:extLst>
          </p:cNvPr>
          <p:cNvSpPr/>
          <p:nvPr/>
        </p:nvSpPr>
        <p:spPr>
          <a:xfrm>
            <a:off x="15087600" y="9067800"/>
            <a:ext cx="3200400" cy="1219200"/>
          </a:xfrm>
          <a:prstGeom prst="roundRect">
            <a:avLst/>
          </a:prstGeom>
          <a:solidFill>
            <a:srgbClr val="03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/>
              <a:t>Anexos</a:t>
            </a:r>
          </a:p>
        </p:txBody>
      </p:sp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326C2078-9131-4778-8403-9D730E7177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4645324"/>
              </p:ext>
            </p:extLst>
          </p:nvPr>
        </p:nvGraphicFramePr>
        <p:xfrm>
          <a:off x="515815" y="1852210"/>
          <a:ext cx="16881231" cy="4691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9" name="Tabla 18">
            <a:extLst>
              <a:ext uri="{FF2B5EF4-FFF2-40B4-BE49-F238E27FC236}">
                <a16:creationId xmlns:a16="http://schemas.microsoft.com/office/drawing/2014/main" id="{CCB58596-DC33-46A7-84D5-1B67D9DE3A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513356"/>
              </p:ext>
            </p:extLst>
          </p:nvPr>
        </p:nvGraphicFramePr>
        <p:xfrm>
          <a:off x="515815" y="6890865"/>
          <a:ext cx="17461189" cy="172213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591163">
                  <a:extLst>
                    <a:ext uri="{9D8B030D-6E8A-4147-A177-3AD203B41FA5}">
                      <a16:colId xmlns:a16="http://schemas.microsoft.com/office/drawing/2014/main" val="3297171384"/>
                    </a:ext>
                  </a:extLst>
                </a:gridCol>
                <a:gridCol w="1464545">
                  <a:extLst>
                    <a:ext uri="{9D8B030D-6E8A-4147-A177-3AD203B41FA5}">
                      <a16:colId xmlns:a16="http://schemas.microsoft.com/office/drawing/2014/main" val="1758058657"/>
                    </a:ext>
                  </a:extLst>
                </a:gridCol>
                <a:gridCol w="1600609">
                  <a:extLst>
                    <a:ext uri="{9D8B030D-6E8A-4147-A177-3AD203B41FA5}">
                      <a16:colId xmlns:a16="http://schemas.microsoft.com/office/drawing/2014/main" val="1296653087"/>
                    </a:ext>
                  </a:extLst>
                </a:gridCol>
                <a:gridCol w="1600609">
                  <a:extLst>
                    <a:ext uri="{9D8B030D-6E8A-4147-A177-3AD203B41FA5}">
                      <a16:colId xmlns:a16="http://schemas.microsoft.com/office/drawing/2014/main" val="3497134261"/>
                    </a:ext>
                  </a:extLst>
                </a:gridCol>
                <a:gridCol w="1600609">
                  <a:extLst>
                    <a:ext uri="{9D8B030D-6E8A-4147-A177-3AD203B41FA5}">
                      <a16:colId xmlns:a16="http://schemas.microsoft.com/office/drawing/2014/main" val="2618272133"/>
                    </a:ext>
                  </a:extLst>
                </a:gridCol>
                <a:gridCol w="1600609">
                  <a:extLst>
                    <a:ext uri="{9D8B030D-6E8A-4147-A177-3AD203B41FA5}">
                      <a16:colId xmlns:a16="http://schemas.microsoft.com/office/drawing/2014/main" val="1818888345"/>
                    </a:ext>
                  </a:extLst>
                </a:gridCol>
                <a:gridCol w="1600609">
                  <a:extLst>
                    <a:ext uri="{9D8B030D-6E8A-4147-A177-3AD203B41FA5}">
                      <a16:colId xmlns:a16="http://schemas.microsoft.com/office/drawing/2014/main" val="2463773577"/>
                    </a:ext>
                  </a:extLst>
                </a:gridCol>
                <a:gridCol w="1600609">
                  <a:extLst>
                    <a:ext uri="{9D8B030D-6E8A-4147-A177-3AD203B41FA5}">
                      <a16:colId xmlns:a16="http://schemas.microsoft.com/office/drawing/2014/main" val="4014538041"/>
                    </a:ext>
                  </a:extLst>
                </a:gridCol>
                <a:gridCol w="1600609">
                  <a:extLst>
                    <a:ext uri="{9D8B030D-6E8A-4147-A177-3AD203B41FA5}">
                      <a16:colId xmlns:a16="http://schemas.microsoft.com/office/drawing/2014/main" val="652257960"/>
                    </a:ext>
                  </a:extLst>
                </a:gridCol>
                <a:gridCol w="1600609">
                  <a:extLst>
                    <a:ext uri="{9D8B030D-6E8A-4147-A177-3AD203B41FA5}">
                      <a16:colId xmlns:a16="http://schemas.microsoft.com/office/drawing/2014/main" val="3182170882"/>
                    </a:ext>
                  </a:extLst>
                </a:gridCol>
                <a:gridCol w="1600609">
                  <a:extLst>
                    <a:ext uri="{9D8B030D-6E8A-4147-A177-3AD203B41FA5}">
                      <a16:colId xmlns:a16="http://schemas.microsoft.com/office/drawing/2014/main" val="173796156"/>
                    </a:ext>
                  </a:extLst>
                </a:gridCol>
              </a:tblGrid>
              <a:tr h="254024"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1" u="none" strike="noStrike">
                          <a:effectLst/>
                        </a:rPr>
                        <a:t>Commodity</a:t>
                      </a:r>
                      <a:endParaRPr lang="es-CO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1" u="none" strike="noStrike">
                          <a:effectLst/>
                        </a:rPr>
                        <a:t>2020 P</a:t>
                      </a:r>
                      <a:endParaRPr lang="es-CO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1" u="none" strike="noStrike">
                          <a:effectLst/>
                        </a:rPr>
                        <a:t>2021 P</a:t>
                      </a:r>
                      <a:endParaRPr lang="es-CO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1" u="none" strike="noStrike">
                          <a:effectLst/>
                        </a:rPr>
                        <a:t>2022 P</a:t>
                      </a:r>
                      <a:endParaRPr lang="es-CO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1" u="none" strike="noStrike">
                          <a:effectLst/>
                        </a:rPr>
                        <a:t>2023 P</a:t>
                      </a:r>
                      <a:endParaRPr lang="es-CO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1" u="none" strike="noStrike">
                          <a:effectLst/>
                        </a:rPr>
                        <a:t>2024 P</a:t>
                      </a:r>
                      <a:endParaRPr lang="es-CO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1" u="none" strike="noStrike">
                          <a:effectLst/>
                        </a:rPr>
                        <a:t>2025 P</a:t>
                      </a:r>
                      <a:endParaRPr lang="es-CO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1" u="none" strike="noStrike">
                          <a:effectLst/>
                        </a:rPr>
                        <a:t>2026 P</a:t>
                      </a:r>
                      <a:endParaRPr lang="es-CO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1" u="none" strike="noStrike">
                          <a:effectLst/>
                        </a:rPr>
                        <a:t>2027 P</a:t>
                      </a:r>
                      <a:endParaRPr lang="es-CO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1" u="none" strike="noStrike">
                          <a:effectLst/>
                        </a:rPr>
                        <a:t>2028 P</a:t>
                      </a:r>
                      <a:endParaRPr lang="es-CO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1" u="none" strike="noStrike">
                          <a:effectLst/>
                        </a:rPr>
                        <a:t>2029 P</a:t>
                      </a:r>
                      <a:endParaRPr lang="es-CO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27920484"/>
                  </a:ext>
                </a:extLst>
              </a:tr>
              <a:tr h="452126">
                <a:tc>
                  <a:txBody>
                    <a:bodyPr/>
                    <a:lstStyle/>
                    <a:p>
                      <a:pPr algn="ctr" fontAlgn="b"/>
                      <a:r>
                        <a:rPr lang="es-CO" sz="2200" u="none" strike="noStrike">
                          <a:effectLst/>
                        </a:rPr>
                        <a:t>Aluminio</a:t>
                      </a:r>
                      <a:endParaRPr lang="es-CO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200" u="none" strike="noStrike">
                          <a:effectLst/>
                        </a:rPr>
                        <a:t>USD 1.737</a:t>
                      </a:r>
                      <a:endParaRPr lang="es-CO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200" u="none" strike="noStrike">
                          <a:effectLst/>
                        </a:rPr>
                        <a:t>USD 1.786</a:t>
                      </a:r>
                      <a:endParaRPr lang="es-CO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200" u="none" strike="noStrike">
                          <a:effectLst/>
                        </a:rPr>
                        <a:t>USD 1.861</a:t>
                      </a:r>
                      <a:endParaRPr lang="es-CO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200" u="none" strike="noStrike">
                          <a:effectLst/>
                        </a:rPr>
                        <a:t>USD 1.939</a:t>
                      </a:r>
                      <a:endParaRPr lang="es-CO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200" u="none" strike="noStrike">
                          <a:effectLst/>
                        </a:rPr>
                        <a:t>USD 2.018</a:t>
                      </a:r>
                      <a:endParaRPr lang="es-CO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200" u="none" strike="noStrike">
                          <a:effectLst/>
                        </a:rPr>
                        <a:t>USD 2.097</a:t>
                      </a:r>
                      <a:endParaRPr lang="es-CO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200" u="none" strike="noStrike">
                          <a:effectLst/>
                        </a:rPr>
                        <a:t>USD 2.158</a:t>
                      </a:r>
                      <a:endParaRPr lang="es-CO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200" u="none" strike="noStrike">
                          <a:effectLst/>
                        </a:rPr>
                        <a:t>USD 2.040</a:t>
                      </a:r>
                      <a:endParaRPr lang="es-CO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200" u="none" strike="noStrike">
                          <a:effectLst/>
                        </a:rPr>
                        <a:t>USD 2.254</a:t>
                      </a:r>
                      <a:endParaRPr lang="es-CO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200" u="none" strike="noStrike">
                          <a:effectLst/>
                        </a:rPr>
                        <a:t>USD 2.311</a:t>
                      </a:r>
                      <a:endParaRPr lang="es-CO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34078148"/>
                  </a:ext>
                </a:extLst>
              </a:tr>
              <a:tr h="452126">
                <a:tc>
                  <a:txBody>
                    <a:bodyPr/>
                    <a:lstStyle/>
                    <a:p>
                      <a:pPr algn="ctr" fontAlgn="b"/>
                      <a:r>
                        <a:rPr lang="es-CO" sz="2200" u="none" strike="noStrike">
                          <a:effectLst/>
                        </a:rPr>
                        <a:t>Acero</a:t>
                      </a:r>
                      <a:endParaRPr lang="es-CO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200" u="none" strike="noStrike">
                          <a:effectLst/>
                        </a:rPr>
                        <a:t>USD 585</a:t>
                      </a:r>
                      <a:endParaRPr lang="es-CO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200" u="none" strike="noStrike">
                          <a:effectLst/>
                        </a:rPr>
                        <a:t>USD 629</a:t>
                      </a:r>
                      <a:endParaRPr lang="es-CO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200" u="none" strike="noStrike">
                          <a:effectLst/>
                        </a:rPr>
                        <a:t>USD 629</a:t>
                      </a:r>
                      <a:endParaRPr lang="es-CO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200" u="none" strike="noStrike">
                          <a:effectLst/>
                        </a:rPr>
                        <a:t>USD 620</a:t>
                      </a:r>
                      <a:endParaRPr lang="es-CO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200" u="none" strike="noStrike">
                          <a:effectLst/>
                        </a:rPr>
                        <a:t>USD 617</a:t>
                      </a:r>
                      <a:endParaRPr lang="es-CO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200" u="none" strike="noStrike">
                          <a:effectLst/>
                        </a:rPr>
                        <a:t>USD 615</a:t>
                      </a:r>
                      <a:endParaRPr lang="es-CO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200" u="none" strike="noStrike">
                          <a:effectLst/>
                        </a:rPr>
                        <a:t>USD 613</a:t>
                      </a:r>
                      <a:endParaRPr lang="es-CO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200" u="none" strike="noStrike">
                          <a:effectLst/>
                        </a:rPr>
                        <a:t>USD 627</a:t>
                      </a:r>
                      <a:endParaRPr lang="es-CO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200" u="none" strike="noStrike">
                          <a:effectLst/>
                        </a:rPr>
                        <a:t>USD 635</a:t>
                      </a:r>
                      <a:endParaRPr lang="es-CO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200" u="none" strike="noStrike">
                          <a:effectLst/>
                        </a:rPr>
                        <a:t>USD 637</a:t>
                      </a:r>
                      <a:endParaRPr lang="es-CO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34746792"/>
                  </a:ext>
                </a:extLst>
              </a:tr>
              <a:tr h="452126">
                <a:tc>
                  <a:txBody>
                    <a:bodyPr/>
                    <a:lstStyle/>
                    <a:p>
                      <a:pPr algn="ctr" fontAlgn="b"/>
                      <a:r>
                        <a:rPr lang="es-CO" sz="2200" u="none" strike="noStrike">
                          <a:effectLst/>
                        </a:rPr>
                        <a:t>Cobre</a:t>
                      </a:r>
                      <a:endParaRPr lang="es-CO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200" u="none" strike="noStrike">
                          <a:effectLst/>
                        </a:rPr>
                        <a:t>USD 6.527</a:t>
                      </a:r>
                      <a:endParaRPr lang="es-CO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200" u="none" strike="noStrike">
                          <a:effectLst/>
                        </a:rPr>
                        <a:t>USD 6.521</a:t>
                      </a:r>
                      <a:endParaRPr lang="es-CO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200" u="none" strike="noStrike">
                          <a:effectLst/>
                        </a:rPr>
                        <a:t>USD 6.514</a:t>
                      </a:r>
                      <a:endParaRPr lang="es-CO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200" u="none" strike="noStrike">
                          <a:effectLst/>
                        </a:rPr>
                        <a:t>USD 6.515</a:t>
                      </a:r>
                      <a:endParaRPr lang="es-CO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200" u="none" strike="noStrike">
                          <a:effectLst/>
                        </a:rPr>
                        <a:t>USD 6.527</a:t>
                      </a:r>
                      <a:endParaRPr lang="es-CO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200" u="none" strike="noStrike">
                          <a:effectLst/>
                        </a:rPr>
                        <a:t>USD 6.559</a:t>
                      </a:r>
                      <a:endParaRPr lang="es-CO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200" u="none" strike="noStrike">
                          <a:effectLst/>
                        </a:rPr>
                        <a:t>USD 6.580</a:t>
                      </a:r>
                      <a:endParaRPr lang="es-CO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200" u="none" strike="noStrike">
                          <a:effectLst/>
                        </a:rPr>
                        <a:t>USD 6.545</a:t>
                      </a:r>
                      <a:endParaRPr lang="es-CO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200" u="none" strike="noStrike">
                          <a:effectLst/>
                        </a:rPr>
                        <a:t>USD 6.553</a:t>
                      </a:r>
                      <a:endParaRPr lang="es-CO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200" u="none" strike="noStrike">
                          <a:effectLst/>
                        </a:rPr>
                        <a:t>USD 6.559</a:t>
                      </a:r>
                      <a:endParaRPr lang="es-CO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14605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196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2">
            <a:extLst>
              <a:ext uri="{FF2B5EF4-FFF2-40B4-BE49-F238E27FC236}">
                <a16:creationId xmlns:a16="http://schemas.microsoft.com/office/drawing/2014/main" id="{3A92EBDC-B224-445C-9565-678A1000C4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482637" y="0"/>
            <a:ext cx="2458198" cy="10938119"/>
          </a:xfrm>
          <a:prstGeom prst="rect">
            <a:avLst/>
          </a:prstGeom>
        </p:spPr>
      </p:pic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8D70C06B-87E8-48B0-9882-F8BAC8EAD3D9}"/>
              </a:ext>
            </a:extLst>
          </p:cNvPr>
          <p:cNvCxnSpPr>
            <a:cxnSpLocks/>
          </p:cNvCxnSpPr>
          <p:nvPr/>
        </p:nvCxnSpPr>
        <p:spPr>
          <a:xfrm>
            <a:off x="0" y="10172700"/>
            <a:ext cx="18288000" cy="0"/>
          </a:xfrm>
          <a:prstGeom prst="line">
            <a:avLst/>
          </a:prstGeom>
          <a:solidFill>
            <a:schemeClr val="bg1">
              <a:lumMod val="85000"/>
            </a:schemeClr>
          </a:solidFill>
          <a:ln w="2540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4AC607B2-E150-4010-88D3-A6586D65173A}"/>
              </a:ext>
            </a:extLst>
          </p:cNvPr>
          <p:cNvCxnSpPr>
            <a:cxnSpLocks/>
          </p:cNvCxnSpPr>
          <p:nvPr/>
        </p:nvCxnSpPr>
        <p:spPr>
          <a:xfrm>
            <a:off x="-76200" y="10172700"/>
            <a:ext cx="1080000" cy="0"/>
          </a:xfrm>
          <a:prstGeom prst="line">
            <a:avLst/>
          </a:prstGeom>
          <a:solidFill>
            <a:schemeClr val="bg1">
              <a:lumMod val="85000"/>
            </a:schemeClr>
          </a:solidFill>
          <a:ln w="254000">
            <a:solidFill>
              <a:srgbClr val="033F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8305BB97-AD5D-45EF-B695-D364C4A1C179}"/>
              </a:ext>
            </a:extLst>
          </p:cNvPr>
          <p:cNvSpPr/>
          <p:nvPr/>
        </p:nvSpPr>
        <p:spPr>
          <a:xfrm>
            <a:off x="381000" y="9105900"/>
            <a:ext cx="3200400" cy="1219200"/>
          </a:xfrm>
          <a:prstGeom prst="roundRect">
            <a:avLst/>
          </a:prstGeom>
          <a:solidFill>
            <a:srgbClr val="033F88"/>
          </a:solidFill>
          <a:ln>
            <a:solidFill>
              <a:srgbClr val="033F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7B3D06BB-181C-464D-9042-F95F8B8145E9}"/>
              </a:ext>
            </a:extLst>
          </p:cNvPr>
          <p:cNvSpPr txBox="1"/>
          <p:nvPr/>
        </p:nvSpPr>
        <p:spPr>
          <a:xfrm>
            <a:off x="609600" y="9460329"/>
            <a:ext cx="2743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>
                <a:solidFill>
                  <a:schemeClr val="bg1"/>
                </a:solidFill>
                <a:latin typeface="Montserrat Light" panose="020B0604020202020204" charset="0"/>
              </a:rPr>
              <a:t>Compañía</a:t>
            </a:r>
          </a:p>
        </p:txBody>
      </p:sp>
      <p:graphicFrame>
        <p:nvGraphicFramePr>
          <p:cNvPr id="2" name="Diagram 2">
            <a:extLst>
              <a:ext uri="{FF2B5EF4-FFF2-40B4-BE49-F238E27FC236}">
                <a16:creationId xmlns:a16="http://schemas.microsoft.com/office/drawing/2014/main" id="{114B44C4-3C78-454D-A8F7-30D23EABD8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1757973"/>
              </p:ext>
            </p:extLst>
          </p:nvPr>
        </p:nvGraphicFramePr>
        <p:xfrm>
          <a:off x="1357312" y="2313423"/>
          <a:ext cx="15359058" cy="6088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3" name="Grupo 2">
            <a:extLst>
              <a:ext uri="{FF2B5EF4-FFF2-40B4-BE49-F238E27FC236}">
                <a16:creationId xmlns:a16="http://schemas.microsoft.com/office/drawing/2014/main" id="{819F2212-BA5A-4A47-AACB-0336D9E435AB}"/>
              </a:ext>
            </a:extLst>
          </p:cNvPr>
          <p:cNvGrpSpPr/>
          <p:nvPr/>
        </p:nvGrpSpPr>
        <p:grpSpPr>
          <a:xfrm>
            <a:off x="158364" y="114299"/>
            <a:ext cx="6062609" cy="1193103"/>
            <a:chOff x="132238" y="185060"/>
            <a:chExt cx="6062609" cy="1193103"/>
          </a:xfrm>
        </p:grpSpPr>
        <p:sp>
          <p:nvSpPr>
            <p:cNvPr id="7" name="Rectángulo redondeado 6">
              <a:extLst>
                <a:ext uri="{FF2B5EF4-FFF2-40B4-BE49-F238E27FC236}">
                  <a16:creationId xmlns:a16="http://schemas.microsoft.com/office/drawing/2014/main" id="{C582DEBF-FF7E-7F40-B2E9-D5327B3AFB67}"/>
                </a:ext>
              </a:extLst>
            </p:cNvPr>
            <p:cNvSpPr/>
            <p:nvPr/>
          </p:nvSpPr>
          <p:spPr>
            <a:xfrm>
              <a:off x="1092317" y="412131"/>
              <a:ext cx="5102530" cy="738959"/>
            </a:xfrm>
            <a:prstGeom prst="roundRect">
              <a:avLst/>
            </a:prstGeom>
            <a:solidFill>
              <a:srgbClr val="094A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359350" y="499841"/>
              <a:ext cx="4835497" cy="55143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s-CO" sz="3600" spc="266">
                  <a:solidFill>
                    <a:schemeClr val="bg1"/>
                  </a:solidFill>
                  <a:latin typeface="Montserrat Classic Bold"/>
                </a:rPr>
                <a:t>Breve Historia</a:t>
              </a:r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A64E9CAE-B968-4E4E-933C-F7D92C8A1FA2}"/>
                </a:ext>
              </a:extLst>
            </p:cNvPr>
            <p:cNvSpPr/>
            <p:nvPr/>
          </p:nvSpPr>
          <p:spPr>
            <a:xfrm flipH="1" flipV="1">
              <a:off x="132238" y="185060"/>
              <a:ext cx="1221407" cy="1193103"/>
            </a:xfrm>
            <a:prstGeom prst="ellipse">
              <a:avLst/>
            </a:prstGeom>
            <a:solidFill>
              <a:srgbClr val="021E5B"/>
            </a:solidFill>
            <a:ln>
              <a:solidFill>
                <a:srgbClr val="021E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pic>
        <p:nvPicPr>
          <p:cNvPr id="6" name="Gráfico 5" descr="Altavoces">
            <a:extLst>
              <a:ext uri="{FF2B5EF4-FFF2-40B4-BE49-F238E27FC236}">
                <a16:creationId xmlns:a16="http://schemas.microsoft.com/office/drawing/2014/main" id="{A6CB3697-22B1-41E0-82B1-7C6CF57A4B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035850" y="4863630"/>
            <a:ext cx="914400" cy="914400"/>
          </a:xfrm>
          <a:prstGeom prst="rect">
            <a:avLst/>
          </a:prstGeom>
        </p:spPr>
      </p:pic>
      <p:pic>
        <p:nvPicPr>
          <p:cNvPr id="15" name="Picture 12" descr="Challenger Sitio Oficial">
            <a:extLst>
              <a:ext uri="{FF2B5EF4-FFF2-40B4-BE49-F238E27FC236}">
                <a16:creationId xmlns:a16="http://schemas.microsoft.com/office/drawing/2014/main" id="{57E7468F-F3E4-ED45-9E3E-2ADAE1263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08394" y="353321"/>
            <a:ext cx="3368607" cy="78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Gráfico 15" descr="Presentación con organigrama">
            <a:extLst>
              <a:ext uri="{FF2B5EF4-FFF2-40B4-BE49-F238E27FC236}">
                <a16:creationId xmlns:a16="http://schemas.microsoft.com/office/drawing/2014/main" id="{3C0F8C0E-0CF2-8347-A476-C40CFD5DB42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10999" y="246102"/>
            <a:ext cx="945036" cy="945036"/>
          </a:xfrm>
          <a:prstGeom prst="rect">
            <a:avLst/>
          </a:prstGeom>
        </p:spPr>
      </p:pic>
      <p:pic>
        <p:nvPicPr>
          <p:cNvPr id="8" name="Gráfico 7" descr="Maletín">
            <a:extLst>
              <a:ext uri="{FF2B5EF4-FFF2-40B4-BE49-F238E27FC236}">
                <a16:creationId xmlns:a16="http://schemas.microsoft.com/office/drawing/2014/main" id="{28697EBC-5789-446E-A520-B1D7811B94D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700582" y="4150330"/>
            <a:ext cx="914400" cy="914400"/>
          </a:xfrm>
          <a:prstGeom prst="rect">
            <a:avLst/>
          </a:prstGeom>
        </p:spPr>
      </p:pic>
      <p:pic>
        <p:nvPicPr>
          <p:cNvPr id="11" name="Gráfico 10" descr="Junta de directores">
            <a:extLst>
              <a:ext uri="{FF2B5EF4-FFF2-40B4-BE49-F238E27FC236}">
                <a16:creationId xmlns:a16="http://schemas.microsoft.com/office/drawing/2014/main" id="{D0EC222A-4ECB-4FA7-A5ED-D47F7D37F33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303350" y="3504944"/>
            <a:ext cx="914400" cy="914400"/>
          </a:xfrm>
          <a:prstGeom prst="rect">
            <a:avLst/>
          </a:prstGeom>
        </p:spPr>
      </p:pic>
      <p:pic>
        <p:nvPicPr>
          <p:cNvPr id="14" name="Gráfico 13" descr="Tienda">
            <a:extLst>
              <a:ext uri="{FF2B5EF4-FFF2-40B4-BE49-F238E27FC236}">
                <a16:creationId xmlns:a16="http://schemas.microsoft.com/office/drawing/2014/main" id="{7290A027-C0C5-4DF6-B154-F448DC07EAA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894077" y="2862006"/>
            <a:ext cx="914400" cy="914400"/>
          </a:xfrm>
          <a:prstGeom prst="rect">
            <a:avLst/>
          </a:prstGeom>
        </p:spPr>
      </p:pic>
      <p:pic>
        <p:nvPicPr>
          <p:cNvPr id="20" name="Gráfico 19" descr="Gráfico de barras con tendencia alcista">
            <a:extLst>
              <a:ext uri="{FF2B5EF4-FFF2-40B4-BE49-F238E27FC236}">
                <a16:creationId xmlns:a16="http://schemas.microsoft.com/office/drawing/2014/main" id="{F24ADA17-36D4-4219-BDAD-99D64A19913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2527312" y="2281858"/>
            <a:ext cx="914400" cy="914400"/>
          </a:xfrm>
          <a:prstGeom prst="rect">
            <a:avLst/>
          </a:prstGeom>
        </p:spPr>
      </p:pic>
      <p:pic>
        <p:nvPicPr>
          <p:cNvPr id="22" name="Gráfico 21" descr="Salir">
            <a:extLst>
              <a:ext uri="{FF2B5EF4-FFF2-40B4-BE49-F238E27FC236}">
                <a16:creationId xmlns:a16="http://schemas.microsoft.com/office/drawing/2014/main" id="{C9FAE00F-C1D7-44B8-857C-F60121B69C8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5172182" y="1583549"/>
            <a:ext cx="914400" cy="914400"/>
          </a:xfrm>
          <a:prstGeom prst="rect">
            <a:avLst/>
          </a:prstGeom>
        </p:spPr>
      </p:pic>
      <p:sp>
        <p:nvSpPr>
          <p:cNvPr id="28" name="Rectángulo 27">
            <a:extLst>
              <a:ext uri="{FF2B5EF4-FFF2-40B4-BE49-F238E27FC236}">
                <a16:creationId xmlns:a16="http://schemas.microsoft.com/office/drawing/2014/main" id="{93203550-ED66-425B-A12B-AF98F2E128C8}"/>
              </a:ext>
            </a:extLst>
          </p:cNvPr>
          <p:cNvSpPr/>
          <p:nvPr/>
        </p:nvSpPr>
        <p:spPr>
          <a:xfrm>
            <a:off x="11754519" y="5778030"/>
            <a:ext cx="2459985" cy="185994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3914B7F6-1855-D846-9833-2491375FC631}"/>
              </a:ext>
            </a:extLst>
          </p:cNvPr>
          <p:cNvSpPr txBox="1"/>
          <p:nvPr/>
        </p:nvSpPr>
        <p:spPr>
          <a:xfrm>
            <a:off x="11754519" y="9644995"/>
            <a:ext cx="6533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/>
              <a:t>Fuente: Cámara de Comercio de Bogotá (2020) y Portafolio (2016)</a:t>
            </a:r>
          </a:p>
        </p:txBody>
      </p: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CCBD1A6F-0EA6-9D4B-A671-7028EA67B9EE}"/>
              </a:ext>
            </a:extLst>
          </p:cNvPr>
          <p:cNvCxnSpPr>
            <a:cxnSpLocks/>
          </p:cNvCxnSpPr>
          <p:nvPr/>
        </p:nvCxnSpPr>
        <p:spPr>
          <a:xfrm rot="16200000" flipH="1">
            <a:off x="12781631" y="5851075"/>
            <a:ext cx="646754" cy="0"/>
          </a:xfrm>
          <a:prstGeom prst="straightConnector1">
            <a:avLst/>
          </a:prstGeom>
          <a:ln w="76200">
            <a:solidFill>
              <a:srgbClr val="094A9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EDDAB737-E8CE-8F48-9119-16ABC3387568}"/>
              </a:ext>
            </a:extLst>
          </p:cNvPr>
          <p:cNvSpPr txBox="1"/>
          <p:nvPr/>
        </p:nvSpPr>
        <p:spPr>
          <a:xfrm>
            <a:off x="11543396" y="6245366"/>
            <a:ext cx="3166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Montserrat Classic" panose="020B0604020202020204" charset="0"/>
              </a:rPr>
              <a:t>CHALLENGER X2</a:t>
            </a:r>
            <a:r>
              <a:rPr lang="en-US" sz="2400">
                <a:latin typeface="Montserrat Classic" panose="020B0604020202020204" charset="0"/>
              </a:rPr>
              <a:t> </a:t>
            </a:r>
            <a:r>
              <a:rPr lang="en-US" sz="2400" b="1">
                <a:latin typeface="Montserrat Classic" panose="020B0604020202020204" charset="0"/>
              </a:rPr>
              <a:t>2018-2023</a:t>
            </a:r>
          </a:p>
        </p:txBody>
      </p:sp>
    </p:spTree>
    <p:extLst>
      <p:ext uri="{BB962C8B-B14F-4D97-AF65-F5344CB8AC3E}">
        <p14:creationId xmlns:p14="http://schemas.microsoft.com/office/powerpoint/2010/main" val="225469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12">
            <a:extLst>
              <a:ext uri="{FF2B5EF4-FFF2-40B4-BE49-F238E27FC236}">
                <a16:creationId xmlns:a16="http://schemas.microsoft.com/office/drawing/2014/main" id="{EF3C728B-48E0-4BCA-9F9D-83E9FDDC81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600200" y="12356"/>
            <a:ext cx="2458198" cy="10938119"/>
          </a:xfrm>
          <a:prstGeom prst="rect">
            <a:avLst/>
          </a:prstGeom>
        </p:spPr>
      </p:pic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1F8A5D4F-A133-4AAA-963F-A1615FE45F19}"/>
              </a:ext>
            </a:extLst>
          </p:cNvPr>
          <p:cNvCxnSpPr>
            <a:cxnSpLocks/>
          </p:cNvCxnSpPr>
          <p:nvPr/>
        </p:nvCxnSpPr>
        <p:spPr>
          <a:xfrm>
            <a:off x="0" y="10172700"/>
            <a:ext cx="18288000" cy="0"/>
          </a:xfrm>
          <a:prstGeom prst="line">
            <a:avLst/>
          </a:prstGeom>
          <a:solidFill>
            <a:schemeClr val="bg1">
              <a:lumMod val="85000"/>
            </a:schemeClr>
          </a:solidFill>
          <a:ln w="2540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FE464849-4497-41E9-A526-A8DBF3187BAB}"/>
              </a:ext>
            </a:extLst>
          </p:cNvPr>
          <p:cNvCxnSpPr>
            <a:cxnSpLocks/>
          </p:cNvCxnSpPr>
          <p:nvPr/>
        </p:nvCxnSpPr>
        <p:spPr>
          <a:xfrm>
            <a:off x="-76200" y="10172700"/>
            <a:ext cx="3657600" cy="0"/>
          </a:xfrm>
          <a:prstGeom prst="line">
            <a:avLst/>
          </a:prstGeom>
          <a:solidFill>
            <a:schemeClr val="bg1">
              <a:lumMod val="85000"/>
            </a:schemeClr>
          </a:solidFill>
          <a:ln w="254000">
            <a:solidFill>
              <a:srgbClr val="033F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AutoShape 8">
            <a:extLst>
              <a:ext uri="{FF2B5EF4-FFF2-40B4-BE49-F238E27FC236}">
                <a16:creationId xmlns:a16="http://schemas.microsoft.com/office/drawing/2014/main" id="{5112F08A-6C8E-48E6-A9FA-53C10EB1D0A4}"/>
              </a:ext>
            </a:extLst>
          </p:cNvPr>
          <p:cNvSpPr/>
          <p:nvPr/>
        </p:nvSpPr>
        <p:spPr>
          <a:xfrm flipH="1">
            <a:off x="861731" y="2067474"/>
            <a:ext cx="100164" cy="675264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6B7B64A-0C6A-4DB3-9824-69D2F2E6DC52}"/>
              </a:ext>
            </a:extLst>
          </p:cNvPr>
          <p:cNvGrpSpPr/>
          <p:nvPr/>
        </p:nvGrpSpPr>
        <p:grpSpPr>
          <a:xfrm>
            <a:off x="926433" y="6987852"/>
            <a:ext cx="735930" cy="367965"/>
            <a:chOff x="0" y="0"/>
            <a:chExt cx="1016000" cy="508000"/>
          </a:xfrm>
          <a:solidFill>
            <a:schemeClr val="bg1">
              <a:lumMod val="75000"/>
            </a:schemeClr>
          </a:solidFill>
        </p:grpSpPr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E7E204ED-0B21-4E02-A781-28324C122B9A}"/>
                </a:ext>
              </a:extLst>
            </p:cNvPr>
            <p:cNvSpPr/>
            <p:nvPr/>
          </p:nvSpPr>
          <p:spPr>
            <a:xfrm>
              <a:off x="0" y="49530"/>
              <a:ext cx="1016000" cy="408940"/>
            </a:xfrm>
            <a:custGeom>
              <a:avLst/>
              <a:gdLst/>
              <a:ahLst/>
              <a:cxnLst/>
              <a:rect l="l" t="t" r="r" b="b"/>
              <a:pathLst>
                <a:path w="1016000" h="408940">
                  <a:moveTo>
                    <a:pt x="810260" y="0"/>
                  </a:moveTo>
                  <a:cubicBezTo>
                    <a:pt x="709930" y="0"/>
                    <a:pt x="627380" y="72390"/>
                    <a:pt x="608330" y="166370"/>
                  </a:cubicBezTo>
                  <a:lnTo>
                    <a:pt x="0" y="166370"/>
                  </a:lnTo>
                  <a:lnTo>
                    <a:pt x="0" y="242570"/>
                  </a:lnTo>
                  <a:lnTo>
                    <a:pt x="609600" y="242570"/>
                  </a:lnTo>
                  <a:cubicBezTo>
                    <a:pt x="627380" y="337820"/>
                    <a:pt x="711200" y="408940"/>
                    <a:pt x="811530" y="408940"/>
                  </a:cubicBezTo>
                  <a:cubicBezTo>
                    <a:pt x="924560" y="408940"/>
                    <a:pt x="1016000" y="317500"/>
                    <a:pt x="1016000" y="204470"/>
                  </a:cubicBezTo>
                  <a:cubicBezTo>
                    <a:pt x="1016000" y="91440"/>
                    <a:pt x="924560" y="0"/>
                    <a:pt x="810260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36" name="Group 24">
            <a:extLst>
              <a:ext uri="{FF2B5EF4-FFF2-40B4-BE49-F238E27FC236}">
                <a16:creationId xmlns:a16="http://schemas.microsoft.com/office/drawing/2014/main" id="{91C82C91-11C2-472A-AC7C-ACDDF44C7EAC}"/>
              </a:ext>
            </a:extLst>
          </p:cNvPr>
          <p:cNvGrpSpPr/>
          <p:nvPr/>
        </p:nvGrpSpPr>
        <p:grpSpPr>
          <a:xfrm>
            <a:off x="963107" y="5332718"/>
            <a:ext cx="735930" cy="367965"/>
            <a:chOff x="0" y="0"/>
            <a:chExt cx="1016000" cy="508000"/>
          </a:xfrm>
          <a:solidFill>
            <a:schemeClr val="bg1">
              <a:lumMod val="75000"/>
            </a:schemeClr>
          </a:solidFill>
        </p:grpSpPr>
        <p:sp>
          <p:nvSpPr>
            <p:cNvPr id="37" name="Freeform 25">
              <a:extLst>
                <a:ext uri="{FF2B5EF4-FFF2-40B4-BE49-F238E27FC236}">
                  <a16:creationId xmlns:a16="http://schemas.microsoft.com/office/drawing/2014/main" id="{3CE46476-93E6-489E-9171-34F578D7B4BA}"/>
                </a:ext>
              </a:extLst>
            </p:cNvPr>
            <p:cNvSpPr/>
            <p:nvPr/>
          </p:nvSpPr>
          <p:spPr>
            <a:xfrm>
              <a:off x="0" y="49530"/>
              <a:ext cx="1016000" cy="408940"/>
            </a:xfrm>
            <a:custGeom>
              <a:avLst/>
              <a:gdLst/>
              <a:ahLst/>
              <a:cxnLst/>
              <a:rect l="l" t="t" r="r" b="b"/>
              <a:pathLst>
                <a:path w="1016000" h="408940">
                  <a:moveTo>
                    <a:pt x="810260" y="0"/>
                  </a:moveTo>
                  <a:cubicBezTo>
                    <a:pt x="709930" y="0"/>
                    <a:pt x="627380" y="72390"/>
                    <a:pt x="608330" y="166370"/>
                  </a:cubicBezTo>
                  <a:lnTo>
                    <a:pt x="0" y="166370"/>
                  </a:lnTo>
                  <a:lnTo>
                    <a:pt x="0" y="242570"/>
                  </a:lnTo>
                  <a:lnTo>
                    <a:pt x="609600" y="242570"/>
                  </a:lnTo>
                  <a:cubicBezTo>
                    <a:pt x="627380" y="337820"/>
                    <a:pt x="711200" y="408940"/>
                    <a:pt x="811530" y="408940"/>
                  </a:cubicBezTo>
                  <a:cubicBezTo>
                    <a:pt x="924560" y="408940"/>
                    <a:pt x="1016000" y="317500"/>
                    <a:pt x="1016000" y="204470"/>
                  </a:cubicBezTo>
                  <a:cubicBezTo>
                    <a:pt x="1016000" y="91440"/>
                    <a:pt x="924560" y="0"/>
                    <a:pt x="810260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38" name="Group 24">
            <a:extLst>
              <a:ext uri="{FF2B5EF4-FFF2-40B4-BE49-F238E27FC236}">
                <a16:creationId xmlns:a16="http://schemas.microsoft.com/office/drawing/2014/main" id="{38208FBD-57DA-4583-9BEF-C05BC318F215}"/>
              </a:ext>
            </a:extLst>
          </p:cNvPr>
          <p:cNvGrpSpPr/>
          <p:nvPr/>
        </p:nvGrpSpPr>
        <p:grpSpPr>
          <a:xfrm>
            <a:off x="886907" y="8646956"/>
            <a:ext cx="735930" cy="296212"/>
            <a:chOff x="0" y="49530"/>
            <a:chExt cx="1016000" cy="408940"/>
          </a:xfrm>
          <a:solidFill>
            <a:schemeClr val="bg1">
              <a:lumMod val="75000"/>
            </a:schemeClr>
          </a:solidFill>
        </p:grpSpPr>
        <p:sp>
          <p:nvSpPr>
            <p:cNvPr id="39" name="Freeform 25">
              <a:extLst>
                <a:ext uri="{FF2B5EF4-FFF2-40B4-BE49-F238E27FC236}">
                  <a16:creationId xmlns:a16="http://schemas.microsoft.com/office/drawing/2014/main" id="{DF158EEC-655B-48DA-892E-BC764983498E}"/>
                </a:ext>
              </a:extLst>
            </p:cNvPr>
            <p:cNvSpPr/>
            <p:nvPr/>
          </p:nvSpPr>
          <p:spPr>
            <a:xfrm>
              <a:off x="0" y="49530"/>
              <a:ext cx="1016000" cy="408940"/>
            </a:xfrm>
            <a:custGeom>
              <a:avLst/>
              <a:gdLst/>
              <a:ahLst/>
              <a:cxnLst/>
              <a:rect l="l" t="t" r="r" b="b"/>
              <a:pathLst>
                <a:path w="1016000" h="408940">
                  <a:moveTo>
                    <a:pt x="810260" y="0"/>
                  </a:moveTo>
                  <a:cubicBezTo>
                    <a:pt x="709930" y="0"/>
                    <a:pt x="627380" y="72390"/>
                    <a:pt x="608330" y="166370"/>
                  </a:cubicBezTo>
                  <a:lnTo>
                    <a:pt x="0" y="166370"/>
                  </a:lnTo>
                  <a:lnTo>
                    <a:pt x="0" y="242570"/>
                  </a:lnTo>
                  <a:lnTo>
                    <a:pt x="609600" y="242570"/>
                  </a:lnTo>
                  <a:cubicBezTo>
                    <a:pt x="627380" y="337820"/>
                    <a:pt x="711200" y="408940"/>
                    <a:pt x="811530" y="408940"/>
                  </a:cubicBezTo>
                  <a:cubicBezTo>
                    <a:pt x="924560" y="408940"/>
                    <a:pt x="1016000" y="317500"/>
                    <a:pt x="1016000" y="204470"/>
                  </a:cubicBezTo>
                  <a:cubicBezTo>
                    <a:pt x="1016000" y="91440"/>
                    <a:pt x="924560" y="0"/>
                    <a:pt x="810260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40" name="Group 24">
            <a:extLst>
              <a:ext uri="{FF2B5EF4-FFF2-40B4-BE49-F238E27FC236}">
                <a16:creationId xmlns:a16="http://schemas.microsoft.com/office/drawing/2014/main" id="{EBAAD713-7800-489A-91F3-8FAD5D3F3A00}"/>
              </a:ext>
            </a:extLst>
          </p:cNvPr>
          <p:cNvGrpSpPr/>
          <p:nvPr/>
        </p:nvGrpSpPr>
        <p:grpSpPr>
          <a:xfrm>
            <a:off x="926433" y="1910153"/>
            <a:ext cx="735930" cy="367965"/>
            <a:chOff x="0" y="0"/>
            <a:chExt cx="1016000" cy="508000"/>
          </a:xfrm>
          <a:solidFill>
            <a:schemeClr val="bg1">
              <a:lumMod val="75000"/>
            </a:schemeClr>
          </a:solidFill>
        </p:grpSpPr>
        <p:sp>
          <p:nvSpPr>
            <p:cNvPr id="41" name="Freeform 25">
              <a:extLst>
                <a:ext uri="{FF2B5EF4-FFF2-40B4-BE49-F238E27FC236}">
                  <a16:creationId xmlns:a16="http://schemas.microsoft.com/office/drawing/2014/main" id="{669F19D7-3717-4DF0-8C67-2DF37D54E7AB}"/>
                </a:ext>
              </a:extLst>
            </p:cNvPr>
            <p:cNvSpPr/>
            <p:nvPr/>
          </p:nvSpPr>
          <p:spPr>
            <a:xfrm>
              <a:off x="0" y="49530"/>
              <a:ext cx="1016000" cy="408940"/>
            </a:xfrm>
            <a:custGeom>
              <a:avLst/>
              <a:gdLst/>
              <a:ahLst/>
              <a:cxnLst/>
              <a:rect l="l" t="t" r="r" b="b"/>
              <a:pathLst>
                <a:path w="1016000" h="408940">
                  <a:moveTo>
                    <a:pt x="810260" y="0"/>
                  </a:moveTo>
                  <a:cubicBezTo>
                    <a:pt x="709930" y="0"/>
                    <a:pt x="627380" y="72390"/>
                    <a:pt x="608330" y="166370"/>
                  </a:cubicBezTo>
                  <a:lnTo>
                    <a:pt x="0" y="166370"/>
                  </a:lnTo>
                  <a:lnTo>
                    <a:pt x="0" y="242570"/>
                  </a:lnTo>
                  <a:lnTo>
                    <a:pt x="609600" y="242570"/>
                  </a:lnTo>
                  <a:cubicBezTo>
                    <a:pt x="627380" y="337820"/>
                    <a:pt x="711200" y="408940"/>
                    <a:pt x="811530" y="408940"/>
                  </a:cubicBezTo>
                  <a:cubicBezTo>
                    <a:pt x="924560" y="408940"/>
                    <a:pt x="1016000" y="317500"/>
                    <a:pt x="1016000" y="204470"/>
                  </a:cubicBezTo>
                  <a:cubicBezTo>
                    <a:pt x="1016000" y="91440"/>
                    <a:pt x="924560" y="0"/>
                    <a:pt x="810260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42" name="Group 24">
            <a:extLst>
              <a:ext uri="{FF2B5EF4-FFF2-40B4-BE49-F238E27FC236}">
                <a16:creationId xmlns:a16="http://schemas.microsoft.com/office/drawing/2014/main" id="{C5ADFF9D-A867-4A45-8826-0160AECFB25E}"/>
              </a:ext>
            </a:extLst>
          </p:cNvPr>
          <p:cNvGrpSpPr/>
          <p:nvPr/>
        </p:nvGrpSpPr>
        <p:grpSpPr>
          <a:xfrm>
            <a:off x="10310499" y="1839612"/>
            <a:ext cx="735930" cy="296212"/>
            <a:chOff x="0" y="49530"/>
            <a:chExt cx="1016000" cy="408940"/>
          </a:xfrm>
          <a:solidFill>
            <a:schemeClr val="bg1">
              <a:lumMod val="75000"/>
            </a:schemeClr>
          </a:solidFill>
        </p:grpSpPr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9ADFA63C-721A-4F17-9D65-7C546A81A7E2}"/>
                </a:ext>
              </a:extLst>
            </p:cNvPr>
            <p:cNvSpPr/>
            <p:nvPr/>
          </p:nvSpPr>
          <p:spPr>
            <a:xfrm>
              <a:off x="0" y="49530"/>
              <a:ext cx="1016000" cy="408940"/>
            </a:xfrm>
            <a:custGeom>
              <a:avLst/>
              <a:gdLst/>
              <a:ahLst/>
              <a:cxnLst/>
              <a:rect l="l" t="t" r="r" b="b"/>
              <a:pathLst>
                <a:path w="1016000" h="408940">
                  <a:moveTo>
                    <a:pt x="810260" y="0"/>
                  </a:moveTo>
                  <a:cubicBezTo>
                    <a:pt x="709930" y="0"/>
                    <a:pt x="627380" y="72390"/>
                    <a:pt x="608330" y="166370"/>
                  </a:cubicBezTo>
                  <a:lnTo>
                    <a:pt x="0" y="166370"/>
                  </a:lnTo>
                  <a:lnTo>
                    <a:pt x="0" y="242570"/>
                  </a:lnTo>
                  <a:lnTo>
                    <a:pt x="609600" y="242570"/>
                  </a:lnTo>
                  <a:cubicBezTo>
                    <a:pt x="627380" y="337820"/>
                    <a:pt x="711200" y="408940"/>
                    <a:pt x="811530" y="408940"/>
                  </a:cubicBezTo>
                  <a:cubicBezTo>
                    <a:pt x="924560" y="408940"/>
                    <a:pt x="1016000" y="317500"/>
                    <a:pt x="1016000" y="204470"/>
                  </a:cubicBezTo>
                  <a:cubicBezTo>
                    <a:pt x="1016000" y="91440"/>
                    <a:pt x="924560" y="0"/>
                    <a:pt x="810260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44" name="Group 24">
            <a:extLst>
              <a:ext uri="{FF2B5EF4-FFF2-40B4-BE49-F238E27FC236}">
                <a16:creationId xmlns:a16="http://schemas.microsoft.com/office/drawing/2014/main" id="{C98EF79F-9834-4D82-9CDC-D8295C0888C3}"/>
              </a:ext>
            </a:extLst>
          </p:cNvPr>
          <p:cNvGrpSpPr/>
          <p:nvPr/>
        </p:nvGrpSpPr>
        <p:grpSpPr>
          <a:xfrm>
            <a:off x="963107" y="3589533"/>
            <a:ext cx="735930" cy="367965"/>
            <a:chOff x="0" y="0"/>
            <a:chExt cx="1016000" cy="508000"/>
          </a:xfrm>
          <a:solidFill>
            <a:schemeClr val="bg1">
              <a:lumMod val="75000"/>
            </a:schemeClr>
          </a:solidFill>
        </p:grpSpPr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B031D6FC-8622-4879-BE22-A30FE3370FE3}"/>
                </a:ext>
              </a:extLst>
            </p:cNvPr>
            <p:cNvSpPr/>
            <p:nvPr/>
          </p:nvSpPr>
          <p:spPr>
            <a:xfrm>
              <a:off x="0" y="49530"/>
              <a:ext cx="1016000" cy="408940"/>
            </a:xfrm>
            <a:custGeom>
              <a:avLst/>
              <a:gdLst/>
              <a:ahLst/>
              <a:cxnLst/>
              <a:rect l="l" t="t" r="r" b="b"/>
              <a:pathLst>
                <a:path w="1016000" h="408940">
                  <a:moveTo>
                    <a:pt x="810260" y="0"/>
                  </a:moveTo>
                  <a:cubicBezTo>
                    <a:pt x="709930" y="0"/>
                    <a:pt x="627380" y="72390"/>
                    <a:pt x="608330" y="166370"/>
                  </a:cubicBezTo>
                  <a:lnTo>
                    <a:pt x="0" y="166370"/>
                  </a:lnTo>
                  <a:lnTo>
                    <a:pt x="0" y="242570"/>
                  </a:lnTo>
                  <a:lnTo>
                    <a:pt x="609600" y="242570"/>
                  </a:lnTo>
                  <a:cubicBezTo>
                    <a:pt x="627380" y="337820"/>
                    <a:pt x="711200" y="408940"/>
                    <a:pt x="811530" y="408940"/>
                  </a:cubicBezTo>
                  <a:cubicBezTo>
                    <a:pt x="924560" y="408940"/>
                    <a:pt x="1016000" y="317500"/>
                    <a:pt x="1016000" y="204470"/>
                  </a:cubicBezTo>
                  <a:cubicBezTo>
                    <a:pt x="1016000" y="91440"/>
                    <a:pt x="924560" y="0"/>
                    <a:pt x="810260" y="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3074" name="Picture 2" descr="Televisión icono gratuito">
            <a:extLst>
              <a:ext uri="{FF2B5EF4-FFF2-40B4-BE49-F238E27FC236}">
                <a16:creationId xmlns:a16="http://schemas.microsoft.com/office/drawing/2014/main" id="{D1535E17-E7BA-4BC9-A460-A1D22B308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7507" y="1489577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elado icono gratuito">
            <a:extLst>
              <a:ext uri="{FF2B5EF4-FFF2-40B4-BE49-F238E27FC236}">
                <a16:creationId xmlns:a16="http://schemas.microsoft.com/office/drawing/2014/main" id="{2A5A97DD-89B0-4B63-929E-B5844222C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1307" y="3275781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orno microondas icono gratuito">
            <a:extLst>
              <a:ext uri="{FF2B5EF4-FFF2-40B4-BE49-F238E27FC236}">
                <a16:creationId xmlns:a16="http://schemas.microsoft.com/office/drawing/2014/main" id="{1E8E6F7A-7154-486F-98E0-FAA531F81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77299" y="825450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Muebles de cocina icono gratuito">
            <a:extLst>
              <a:ext uri="{FF2B5EF4-FFF2-40B4-BE49-F238E27FC236}">
                <a16:creationId xmlns:a16="http://schemas.microsoft.com/office/drawing/2014/main" id="{3013406B-E569-4C08-9C9E-4B61551DE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7507" y="6532118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Ducha icono gratuito">
            <a:extLst>
              <a:ext uri="{FF2B5EF4-FFF2-40B4-BE49-F238E27FC236}">
                <a16:creationId xmlns:a16="http://schemas.microsoft.com/office/drawing/2014/main" id="{2FA9C1D7-9B30-4499-A882-01276A5E5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4195" y="8129700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Lavadora">
            <a:extLst>
              <a:ext uri="{FF2B5EF4-FFF2-40B4-BE49-F238E27FC236}">
                <a16:creationId xmlns:a16="http://schemas.microsoft.com/office/drawing/2014/main" id="{39BE4F6D-928B-4511-80EF-1524A554E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09631" y="3083217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opo de nieve icono gratuito">
            <a:extLst>
              <a:ext uri="{FF2B5EF4-FFF2-40B4-BE49-F238E27FC236}">
                <a16:creationId xmlns:a16="http://schemas.microsoft.com/office/drawing/2014/main" id="{F3BA4ED3-4222-4457-A4B1-5B55EDDB8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77299" y="4923631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Lavavajillas icono gratuito">
            <a:extLst>
              <a:ext uri="{FF2B5EF4-FFF2-40B4-BE49-F238E27FC236}">
                <a16:creationId xmlns:a16="http://schemas.microsoft.com/office/drawing/2014/main" id="{1D7CA67A-656F-4523-948E-DD59CEFCB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01099" y="662205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Muebles de cocina icono gratuito">
            <a:extLst>
              <a:ext uri="{FF2B5EF4-FFF2-40B4-BE49-F238E27FC236}">
                <a16:creationId xmlns:a16="http://schemas.microsoft.com/office/drawing/2014/main" id="{5EC1B481-71BF-4163-9176-95937D016B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77507" y="4976701"/>
            <a:ext cx="834201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Livingroom negro sofá">
            <a:extLst>
              <a:ext uri="{FF2B5EF4-FFF2-40B4-BE49-F238E27FC236}">
                <a16:creationId xmlns:a16="http://schemas.microsoft.com/office/drawing/2014/main" id="{52DA2E76-4485-4A13-B3EB-C2BDCE8E0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34999" y="1243841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8" name="Group 24">
            <a:extLst>
              <a:ext uri="{FF2B5EF4-FFF2-40B4-BE49-F238E27FC236}">
                <a16:creationId xmlns:a16="http://schemas.microsoft.com/office/drawing/2014/main" id="{B4C4562D-D10D-49A3-AF4A-1E95B13D6597}"/>
              </a:ext>
            </a:extLst>
          </p:cNvPr>
          <p:cNvGrpSpPr/>
          <p:nvPr/>
        </p:nvGrpSpPr>
        <p:grpSpPr>
          <a:xfrm>
            <a:off x="10310499" y="3547691"/>
            <a:ext cx="735930" cy="296212"/>
            <a:chOff x="0" y="49530"/>
            <a:chExt cx="1016000" cy="408940"/>
          </a:xfrm>
          <a:solidFill>
            <a:schemeClr val="bg1">
              <a:lumMod val="75000"/>
            </a:schemeClr>
          </a:solidFill>
        </p:grpSpPr>
        <p:sp>
          <p:nvSpPr>
            <p:cNvPr id="59" name="Freeform 25">
              <a:extLst>
                <a:ext uri="{FF2B5EF4-FFF2-40B4-BE49-F238E27FC236}">
                  <a16:creationId xmlns:a16="http://schemas.microsoft.com/office/drawing/2014/main" id="{B026E2D3-04A1-425C-9F03-B1B15078B13E}"/>
                </a:ext>
              </a:extLst>
            </p:cNvPr>
            <p:cNvSpPr/>
            <p:nvPr/>
          </p:nvSpPr>
          <p:spPr>
            <a:xfrm>
              <a:off x="0" y="49530"/>
              <a:ext cx="1016000" cy="408940"/>
            </a:xfrm>
            <a:custGeom>
              <a:avLst/>
              <a:gdLst/>
              <a:ahLst/>
              <a:cxnLst/>
              <a:rect l="l" t="t" r="r" b="b"/>
              <a:pathLst>
                <a:path w="1016000" h="408940">
                  <a:moveTo>
                    <a:pt x="810260" y="0"/>
                  </a:moveTo>
                  <a:cubicBezTo>
                    <a:pt x="709930" y="0"/>
                    <a:pt x="627380" y="72390"/>
                    <a:pt x="608330" y="166370"/>
                  </a:cubicBezTo>
                  <a:lnTo>
                    <a:pt x="0" y="166370"/>
                  </a:lnTo>
                  <a:lnTo>
                    <a:pt x="0" y="242570"/>
                  </a:lnTo>
                  <a:lnTo>
                    <a:pt x="609600" y="242570"/>
                  </a:lnTo>
                  <a:cubicBezTo>
                    <a:pt x="627380" y="337820"/>
                    <a:pt x="711200" y="408940"/>
                    <a:pt x="811530" y="408940"/>
                  </a:cubicBezTo>
                  <a:cubicBezTo>
                    <a:pt x="924560" y="408940"/>
                    <a:pt x="1016000" y="317500"/>
                    <a:pt x="1016000" y="204470"/>
                  </a:cubicBezTo>
                  <a:cubicBezTo>
                    <a:pt x="1016000" y="91440"/>
                    <a:pt x="924560" y="0"/>
                    <a:pt x="810260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60" name="Group 24">
            <a:extLst>
              <a:ext uri="{FF2B5EF4-FFF2-40B4-BE49-F238E27FC236}">
                <a16:creationId xmlns:a16="http://schemas.microsoft.com/office/drawing/2014/main" id="{776E3336-A178-47F7-B9B1-972B963999BD}"/>
              </a:ext>
            </a:extLst>
          </p:cNvPr>
          <p:cNvGrpSpPr/>
          <p:nvPr/>
        </p:nvGrpSpPr>
        <p:grpSpPr>
          <a:xfrm>
            <a:off x="10310499" y="5273076"/>
            <a:ext cx="735930" cy="296212"/>
            <a:chOff x="0" y="49530"/>
            <a:chExt cx="1016000" cy="408940"/>
          </a:xfrm>
          <a:solidFill>
            <a:schemeClr val="bg1">
              <a:lumMod val="75000"/>
            </a:schemeClr>
          </a:solidFill>
        </p:grpSpPr>
        <p:sp>
          <p:nvSpPr>
            <p:cNvPr id="61" name="Freeform 25">
              <a:extLst>
                <a:ext uri="{FF2B5EF4-FFF2-40B4-BE49-F238E27FC236}">
                  <a16:creationId xmlns:a16="http://schemas.microsoft.com/office/drawing/2014/main" id="{5F14ED51-2905-4A67-9081-7D67FB0D79D9}"/>
                </a:ext>
              </a:extLst>
            </p:cNvPr>
            <p:cNvSpPr/>
            <p:nvPr/>
          </p:nvSpPr>
          <p:spPr>
            <a:xfrm>
              <a:off x="0" y="49530"/>
              <a:ext cx="1016000" cy="408940"/>
            </a:xfrm>
            <a:custGeom>
              <a:avLst/>
              <a:gdLst/>
              <a:ahLst/>
              <a:cxnLst/>
              <a:rect l="l" t="t" r="r" b="b"/>
              <a:pathLst>
                <a:path w="1016000" h="408940">
                  <a:moveTo>
                    <a:pt x="810260" y="0"/>
                  </a:moveTo>
                  <a:cubicBezTo>
                    <a:pt x="709930" y="0"/>
                    <a:pt x="627380" y="72390"/>
                    <a:pt x="608330" y="166370"/>
                  </a:cubicBezTo>
                  <a:lnTo>
                    <a:pt x="0" y="166370"/>
                  </a:lnTo>
                  <a:lnTo>
                    <a:pt x="0" y="242570"/>
                  </a:lnTo>
                  <a:lnTo>
                    <a:pt x="609600" y="242570"/>
                  </a:lnTo>
                  <a:cubicBezTo>
                    <a:pt x="627380" y="337820"/>
                    <a:pt x="711200" y="408940"/>
                    <a:pt x="811530" y="408940"/>
                  </a:cubicBezTo>
                  <a:cubicBezTo>
                    <a:pt x="924560" y="408940"/>
                    <a:pt x="1016000" y="317500"/>
                    <a:pt x="1016000" y="204470"/>
                  </a:cubicBezTo>
                  <a:cubicBezTo>
                    <a:pt x="1016000" y="91440"/>
                    <a:pt x="924560" y="0"/>
                    <a:pt x="810260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62" name="Group 24">
            <a:extLst>
              <a:ext uri="{FF2B5EF4-FFF2-40B4-BE49-F238E27FC236}">
                <a16:creationId xmlns:a16="http://schemas.microsoft.com/office/drawing/2014/main" id="{0A1E3617-1877-49D4-9371-144BE4864C9E}"/>
              </a:ext>
            </a:extLst>
          </p:cNvPr>
          <p:cNvGrpSpPr/>
          <p:nvPr/>
        </p:nvGrpSpPr>
        <p:grpSpPr>
          <a:xfrm>
            <a:off x="10318551" y="6959372"/>
            <a:ext cx="735930" cy="296212"/>
            <a:chOff x="0" y="49530"/>
            <a:chExt cx="1016000" cy="408940"/>
          </a:xfrm>
          <a:solidFill>
            <a:srgbClr val="BFBFBF"/>
          </a:solidFill>
        </p:grpSpPr>
        <p:sp>
          <p:nvSpPr>
            <p:cNvPr id="63" name="Freeform 25">
              <a:extLst>
                <a:ext uri="{FF2B5EF4-FFF2-40B4-BE49-F238E27FC236}">
                  <a16:creationId xmlns:a16="http://schemas.microsoft.com/office/drawing/2014/main" id="{DAD12C9F-49AA-4841-B9F9-B96BF9BF492D}"/>
                </a:ext>
              </a:extLst>
            </p:cNvPr>
            <p:cNvSpPr/>
            <p:nvPr/>
          </p:nvSpPr>
          <p:spPr>
            <a:xfrm>
              <a:off x="0" y="49530"/>
              <a:ext cx="1016000" cy="408940"/>
            </a:xfrm>
            <a:custGeom>
              <a:avLst/>
              <a:gdLst/>
              <a:ahLst/>
              <a:cxnLst/>
              <a:rect l="l" t="t" r="r" b="b"/>
              <a:pathLst>
                <a:path w="1016000" h="408940">
                  <a:moveTo>
                    <a:pt x="810260" y="0"/>
                  </a:moveTo>
                  <a:cubicBezTo>
                    <a:pt x="709930" y="0"/>
                    <a:pt x="627380" y="72390"/>
                    <a:pt x="608330" y="166370"/>
                  </a:cubicBezTo>
                  <a:lnTo>
                    <a:pt x="0" y="166370"/>
                  </a:lnTo>
                  <a:lnTo>
                    <a:pt x="0" y="242570"/>
                  </a:lnTo>
                  <a:lnTo>
                    <a:pt x="609600" y="242570"/>
                  </a:lnTo>
                  <a:cubicBezTo>
                    <a:pt x="627380" y="337820"/>
                    <a:pt x="711200" y="408940"/>
                    <a:pt x="811530" y="408940"/>
                  </a:cubicBezTo>
                  <a:cubicBezTo>
                    <a:pt x="924560" y="408940"/>
                    <a:pt x="1016000" y="317500"/>
                    <a:pt x="1016000" y="204470"/>
                  </a:cubicBezTo>
                  <a:cubicBezTo>
                    <a:pt x="1016000" y="91440"/>
                    <a:pt x="924560" y="0"/>
                    <a:pt x="810260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64" name="Group 24">
            <a:extLst>
              <a:ext uri="{FF2B5EF4-FFF2-40B4-BE49-F238E27FC236}">
                <a16:creationId xmlns:a16="http://schemas.microsoft.com/office/drawing/2014/main" id="{1E4DF96C-5057-419F-AEB1-CF382D3D0AC3}"/>
              </a:ext>
            </a:extLst>
          </p:cNvPr>
          <p:cNvGrpSpPr/>
          <p:nvPr/>
        </p:nvGrpSpPr>
        <p:grpSpPr>
          <a:xfrm>
            <a:off x="10310499" y="8520518"/>
            <a:ext cx="735930" cy="296212"/>
            <a:chOff x="0" y="49530"/>
            <a:chExt cx="1016000" cy="408940"/>
          </a:xfrm>
          <a:solidFill>
            <a:schemeClr val="bg1">
              <a:lumMod val="75000"/>
            </a:schemeClr>
          </a:solidFill>
        </p:grpSpPr>
        <p:sp>
          <p:nvSpPr>
            <p:cNvPr id="65" name="Freeform 25">
              <a:extLst>
                <a:ext uri="{FF2B5EF4-FFF2-40B4-BE49-F238E27FC236}">
                  <a16:creationId xmlns:a16="http://schemas.microsoft.com/office/drawing/2014/main" id="{DFEEC551-03DB-4812-9A0C-31A7B1D71D7A}"/>
                </a:ext>
              </a:extLst>
            </p:cNvPr>
            <p:cNvSpPr/>
            <p:nvPr/>
          </p:nvSpPr>
          <p:spPr>
            <a:xfrm>
              <a:off x="0" y="49530"/>
              <a:ext cx="1016000" cy="408940"/>
            </a:xfrm>
            <a:custGeom>
              <a:avLst/>
              <a:gdLst/>
              <a:ahLst/>
              <a:cxnLst/>
              <a:rect l="l" t="t" r="r" b="b"/>
              <a:pathLst>
                <a:path w="1016000" h="408940">
                  <a:moveTo>
                    <a:pt x="810260" y="0"/>
                  </a:moveTo>
                  <a:cubicBezTo>
                    <a:pt x="709930" y="0"/>
                    <a:pt x="627380" y="72390"/>
                    <a:pt x="608330" y="166370"/>
                  </a:cubicBezTo>
                  <a:lnTo>
                    <a:pt x="0" y="166370"/>
                  </a:lnTo>
                  <a:lnTo>
                    <a:pt x="0" y="242570"/>
                  </a:lnTo>
                  <a:lnTo>
                    <a:pt x="609600" y="242570"/>
                  </a:lnTo>
                  <a:cubicBezTo>
                    <a:pt x="627380" y="337820"/>
                    <a:pt x="711200" y="408940"/>
                    <a:pt x="811530" y="408940"/>
                  </a:cubicBezTo>
                  <a:cubicBezTo>
                    <a:pt x="924560" y="408940"/>
                    <a:pt x="1016000" y="317500"/>
                    <a:pt x="1016000" y="204470"/>
                  </a:cubicBezTo>
                  <a:cubicBezTo>
                    <a:pt x="1016000" y="91440"/>
                    <a:pt x="924560" y="0"/>
                    <a:pt x="810260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66" name="AutoShape 8">
            <a:extLst>
              <a:ext uri="{FF2B5EF4-FFF2-40B4-BE49-F238E27FC236}">
                <a16:creationId xmlns:a16="http://schemas.microsoft.com/office/drawing/2014/main" id="{A6F52033-2CD7-4C18-8B95-74D53C3AAE38}"/>
              </a:ext>
            </a:extLst>
          </p:cNvPr>
          <p:cNvSpPr/>
          <p:nvPr/>
        </p:nvSpPr>
        <p:spPr>
          <a:xfrm flipH="1">
            <a:off x="10210800" y="1933796"/>
            <a:ext cx="100164" cy="675264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sp>
      <p:sp>
        <p:nvSpPr>
          <p:cNvPr id="73" name="TextBox 7">
            <a:extLst>
              <a:ext uri="{FF2B5EF4-FFF2-40B4-BE49-F238E27FC236}">
                <a16:creationId xmlns:a16="http://schemas.microsoft.com/office/drawing/2014/main" id="{8364FD9D-5B99-4CFF-A2D7-01DF94E9092B}"/>
              </a:ext>
            </a:extLst>
          </p:cNvPr>
          <p:cNvSpPr txBox="1"/>
          <p:nvPr/>
        </p:nvSpPr>
        <p:spPr>
          <a:xfrm>
            <a:off x="3401507" y="1647428"/>
            <a:ext cx="4502670" cy="5074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00"/>
              </a:lnSpc>
            </a:pPr>
            <a:r>
              <a:rPr lang="es-ES_tradnl" sz="3000" spc="30">
                <a:latin typeface="Montserrat Light"/>
              </a:rPr>
              <a:t>Entretenimiento</a:t>
            </a:r>
            <a:r>
              <a:rPr lang="es-ES_tradnl" sz="3000" b="1" spc="3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Light"/>
              </a:rPr>
              <a:t> (TV)</a:t>
            </a:r>
          </a:p>
        </p:txBody>
      </p:sp>
      <p:sp>
        <p:nvSpPr>
          <p:cNvPr id="74" name="TextBox 7">
            <a:extLst>
              <a:ext uri="{FF2B5EF4-FFF2-40B4-BE49-F238E27FC236}">
                <a16:creationId xmlns:a16="http://schemas.microsoft.com/office/drawing/2014/main" id="{A47696D6-CCC3-46AF-A4DB-3471F5BAD505}"/>
              </a:ext>
            </a:extLst>
          </p:cNvPr>
          <p:cNvSpPr txBox="1"/>
          <p:nvPr/>
        </p:nvSpPr>
        <p:spPr>
          <a:xfrm>
            <a:off x="3397388" y="3447212"/>
            <a:ext cx="4502670" cy="5074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00"/>
              </a:lnSpc>
            </a:pPr>
            <a:r>
              <a:rPr lang="es-ES_tradnl" sz="3000" spc="30">
                <a:latin typeface="Montserrat Light"/>
              </a:rPr>
              <a:t>Refrigeración</a:t>
            </a:r>
          </a:p>
        </p:txBody>
      </p:sp>
      <p:sp>
        <p:nvSpPr>
          <p:cNvPr id="75" name="TextBox 7">
            <a:extLst>
              <a:ext uri="{FF2B5EF4-FFF2-40B4-BE49-F238E27FC236}">
                <a16:creationId xmlns:a16="http://schemas.microsoft.com/office/drawing/2014/main" id="{BFC1A0CB-0DD7-4A0A-84B4-C7F1186CB26F}"/>
              </a:ext>
            </a:extLst>
          </p:cNvPr>
          <p:cNvSpPr txBox="1"/>
          <p:nvPr/>
        </p:nvSpPr>
        <p:spPr>
          <a:xfrm>
            <a:off x="12775730" y="1550249"/>
            <a:ext cx="4502670" cy="5074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00"/>
              </a:lnSpc>
            </a:pPr>
            <a:r>
              <a:rPr lang="es-ES_tradnl" sz="3000" spc="30">
                <a:latin typeface="Montserrat Light"/>
              </a:rPr>
              <a:t>Muebles y decoración</a:t>
            </a:r>
          </a:p>
        </p:txBody>
      </p:sp>
      <p:sp>
        <p:nvSpPr>
          <p:cNvPr id="76" name="TextBox 7">
            <a:extLst>
              <a:ext uri="{FF2B5EF4-FFF2-40B4-BE49-F238E27FC236}">
                <a16:creationId xmlns:a16="http://schemas.microsoft.com/office/drawing/2014/main" id="{5B68F765-18C8-472D-A083-0CD3F03457B6}"/>
              </a:ext>
            </a:extLst>
          </p:cNvPr>
          <p:cNvSpPr txBox="1"/>
          <p:nvPr/>
        </p:nvSpPr>
        <p:spPr>
          <a:xfrm>
            <a:off x="3470837" y="5075491"/>
            <a:ext cx="4502670" cy="5074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00"/>
              </a:lnSpc>
            </a:pPr>
            <a:r>
              <a:rPr lang="es-ES_tradnl" sz="3000" spc="30">
                <a:latin typeface="Montserrat Light"/>
              </a:rPr>
              <a:t>Cocción</a:t>
            </a:r>
          </a:p>
        </p:txBody>
      </p:sp>
      <p:sp>
        <p:nvSpPr>
          <p:cNvPr id="77" name="TextBox 7">
            <a:extLst>
              <a:ext uri="{FF2B5EF4-FFF2-40B4-BE49-F238E27FC236}">
                <a16:creationId xmlns:a16="http://schemas.microsoft.com/office/drawing/2014/main" id="{2925D1C7-9ADB-408A-A8DF-AC1BC48E914B}"/>
              </a:ext>
            </a:extLst>
          </p:cNvPr>
          <p:cNvSpPr txBox="1"/>
          <p:nvPr/>
        </p:nvSpPr>
        <p:spPr>
          <a:xfrm>
            <a:off x="3363607" y="6823100"/>
            <a:ext cx="5780393" cy="5074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00"/>
              </a:lnSpc>
            </a:pPr>
            <a:r>
              <a:rPr lang="es-ES_tradnl" sz="3000" spc="30">
                <a:latin typeface="Montserrat Light"/>
              </a:rPr>
              <a:t>Carpintería arquitectónica</a:t>
            </a:r>
          </a:p>
        </p:txBody>
      </p:sp>
      <p:sp>
        <p:nvSpPr>
          <p:cNvPr id="78" name="TextBox 7">
            <a:extLst>
              <a:ext uri="{FF2B5EF4-FFF2-40B4-BE49-F238E27FC236}">
                <a16:creationId xmlns:a16="http://schemas.microsoft.com/office/drawing/2014/main" id="{77AD518B-5725-4934-9D95-97A0B74BED56}"/>
              </a:ext>
            </a:extLst>
          </p:cNvPr>
          <p:cNvSpPr txBox="1"/>
          <p:nvPr/>
        </p:nvSpPr>
        <p:spPr>
          <a:xfrm>
            <a:off x="3395613" y="8319197"/>
            <a:ext cx="4502670" cy="5074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00"/>
              </a:lnSpc>
            </a:pPr>
            <a:r>
              <a:rPr lang="es-ES_tradnl" sz="3000" spc="30">
                <a:latin typeface="Montserrat Light"/>
              </a:rPr>
              <a:t>Calentamiento agua</a:t>
            </a:r>
          </a:p>
        </p:txBody>
      </p:sp>
      <p:sp>
        <p:nvSpPr>
          <p:cNvPr id="79" name="TextBox 7">
            <a:extLst>
              <a:ext uri="{FF2B5EF4-FFF2-40B4-BE49-F238E27FC236}">
                <a16:creationId xmlns:a16="http://schemas.microsoft.com/office/drawing/2014/main" id="{D4E345B6-29C4-426C-84A6-F44186BF35DD}"/>
              </a:ext>
            </a:extLst>
          </p:cNvPr>
          <p:cNvSpPr txBox="1"/>
          <p:nvPr/>
        </p:nvSpPr>
        <p:spPr>
          <a:xfrm>
            <a:off x="12825099" y="3336456"/>
            <a:ext cx="4502670" cy="5074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00"/>
              </a:lnSpc>
            </a:pPr>
            <a:r>
              <a:rPr lang="es-ES_tradnl" sz="3000" spc="30">
                <a:latin typeface="Montserrat Light"/>
              </a:rPr>
              <a:t>Lavado de ropa</a:t>
            </a:r>
          </a:p>
        </p:txBody>
      </p:sp>
      <p:sp>
        <p:nvSpPr>
          <p:cNvPr id="80" name="TextBox 7">
            <a:extLst>
              <a:ext uri="{FF2B5EF4-FFF2-40B4-BE49-F238E27FC236}">
                <a16:creationId xmlns:a16="http://schemas.microsoft.com/office/drawing/2014/main" id="{E96159C3-75ED-402C-B1E7-7AF457E9C9CE}"/>
              </a:ext>
            </a:extLst>
          </p:cNvPr>
          <p:cNvSpPr txBox="1"/>
          <p:nvPr/>
        </p:nvSpPr>
        <p:spPr>
          <a:xfrm>
            <a:off x="12818229" y="5044488"/>
            <a:ext cx="4502670" cy="5074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00"/>
              </a:lnSpc>
            </a:pPr>
            <a:r>
              <a:rPr lang="es-ES_tradnl" sz="3000" spc="30">
                <a:latin typeface="Montserrat Light"/>
              </a:rPr>
              <a:t>Climatización</a:t>
            </a:r>
          </a:p>
        </p:txBody>
      </p:sp>
      <p:sp>
        <p:nvSpPr>
          <p:cNvPr id="81" name="TextBox 7">
            <a:extLst>
              <a:ext uri="{FF2B5EF4-FFF2-40B4-BE49-F238E27FC236}">
                <a16:creationId xmlns:a16="http://schemas.microsoft.com/office/drawing/2014/main" id="{F42B4E5A-79AE-4B48-B3DD-369E093BCDF6}"/>
              </a:ext>
            </a:extLst>
          </p:cNvPr>
          <p:cNvSpPr txBox="1"/>
          <p:nvPr/>
        </p:nvSpPr>
        <p:spPr>
          <a:xfrm>
            <a:off x="12825099" y="8347383"/>
            <a:ext cx="4502670" cy="5074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00"/>
              </a:lnSpc>
            </a:pPr>
            <a:r>
              <a:rPr lang="es-ES_tradnl" sz="3000" spc="30">
                <a:latin typeface="Montserrat Light"/>
              </a:rPr>
              <a:t>Microondas</a:t>
            </a:r>
          </a:p>
        </p:txBody>
      </p:sp>
      <p:sp>
        <p:nvSpPr>
          <p:cNvPr id="82" name="TextBox 7">
            <a:extLst>
              <a:ext uri="{FF2B5EF4-FFF2-40B4-BE49-F238E27FC236}">
                <a16:creationId xmlns:a16="http://schemas.microsoft.com/office/drawing/2014/main" id="{C9897D2E-6F80-455A-B486-070516129D61}"/>
              </a:ext>
            </a:extLst>
          </p:cNvPr>
          <p:cNvSpPr txBox="1"/>
          <p:nvPr/>
        </p:nvSpPr>
        <p:spPr>
          <a:xfrm>
            <a:off x="12837685" y="6744461"/>
            <a:ext cx="4502670" cy="5074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00"/>
              </a:lnSpc>
            </a:pPr>
            <a:r>
              <a:rPr lang="es-ES_tradnl" sz="3000" spc="30">
                <a:latin typeface="Montserrat Light"/>
              </a:rPr>
              <a:t>Lavavajillas</a:t>
            </a:r>
          </a:p>
        </p:txBody>
      </p:sp>
      <p:grpSp>
        <p:nvGrpSpPr>
          <p:cNvPr id="68" name="Grupo 67">
            <a:extLst>
              <a:ext uri="{FF2B5EF4-FFF2-40B4-BE49-F238E27FC236}">
                <a16:creationId xmlns:a16="http://schemas.microsoft.com/office/drawing/2014/main" id="{CDB8A557-A9ED-4D44-A2FC-7688202C79EA}"/>
              </a:ext>
            </a:extLst>
          </p:cNvPr>
          <p:cNvGrpSpPr/>
          <p:nvPr/>
        </p:nvGrpSpPr>
        <p:grpSpPr>
          <a:xfrm>
            <a:off x="158364" y="114299"/>
            <a:ext cx="6294686" cy="1193103"/>
            <a:chOff x="132238" y="185060"/>
            <a:chExt cx="6294686" cy="1193103"/>
          </a:xfrm>
        </p:grpSpPr>
        <p:sp>
          <p:nvSpPr>
            <p:cNvPr id="69" name="Rectángulo redondeado 68">
              <a:extLst>
                <a:ext uri="{FF2B5EF4-FFF2-40B4-BE49-F238E27FC236}">
                  <a16:creationId xmlns:a16="http://schemas.microsoft.com/office/drawing/2014/main" id="{78FAD39C-C423-2C4E-BDC1-FF30F17E9272}"/>
                </a:ext>
              </a:extLst>
            </p:cNvPr>
            <p:cNvSpPr/>
            <p:nvPr/>
          </p:nvSpPr>
          <p:spPr>
            <a:xfrm>
              <a:off x="1092317" y="412131"/>
              <a:ext cx="5334607" cy="738959"/>
            </a:xfrm>
            <a:prstGeom prst="roundRect">
              <a:avLst/>
            </a:prstGeom>
            <a:solidFill>
              <a:srgbClr val="094A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86" name="TextBox 4">
              <a:extLst>
                <a:ext uri="{FF2B5EF4-FFF2-40B4-BE49-F238E27FC236}">
                  <a16:creationId xmlns:a16="http://schemas.microsoft.com/office/drawing/2014/main" id="{F0731D29-2EA9-8E4F-AB62-983F3B9864D9}"/>
                </a:ext>
              </a:extLst>
            </p:cNvPr>
            <p:cNvSpPr txBox="1"/>
            <p:nvPr/>
          </p:nvSpPr>
          <p:spPr>
            <a:xfrm>
              <a:off x="1494259" y="497482"/>
              <a:ext cx="4835497" cy="55143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s-CO" sz="3600" spc="266">
                  <a:solidFill>
                    <a:schemeClr val="bg1"/>
                  </a:solidFill>
                  <a:latin typeface="Montserrat Classic Bold"/>
                </a:rPr>
                <a:t>Líneas de negocio</a:t>
              </a:r>
            </a:p>
          </p:txBody>
        </p:sp>
        <p:sp>
          <p:nvSpPr>
            <p:cNvPr id="87" name="Elipse 86">
              <a:extLst>
                <a:ext uri="{FF2B5EF4-FFF2-40B4-BE49-F238E27FC236}">
                  <a16:creationId xmlns:a16="http://schemas.microsoft.com/office/drawing/2014/main" id="{1CAC9691-E873-0D4B-BCF8-7D3CA963B3E7}"/>
                </a:ext>
              </a:extLst>
            </p:cNvPr>
            <p:cNvSpPr/>
            <p:nvPr/>
          </p:nvSpPr>
          <p:spPr>
            <a:xfrm flipH="1" flipV="1">
              <a:off x="132238" y="185060"/>
              <a:ext cx="1221407" cy="1193103"/>
            </a:xfrm>
            <a:prstGeom prst="ellipse">
              <a:avLst/>
            </a:prstGeom>
            <a:solidFill>
              <a:srgbClr val="021E5B"/>
            </a:solidFill>
            <a:ln>
              <a:solidFill>
                <a:srgbClr val="021E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pic>
        <p:nvPicPr>
          <p:cNvPr id="88" name="Gráfico 87" descr="Carro de la compra">
            <a:extLst>
              <a:ext uri="{FF2B5EF4-FFF2-40B4-BE49-F238E27FC236}">
                <a16:creationId xmlns:a16="http://schemas.microsoft.com/office/drawing/2014/main" id="{BC15C546-DB6D-8348-9B4D-DCC0D1804F9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55487" y="262731"/>
            <a:ext cx="879411" cy="879411"/>
          </a:xfrm>
          <a:prstGeom prst="rect">
            <a:avLst/>
          </a:prstGeom>
        </p:spPr>
      </p:pic>
      <p:pic>
        <p:nvPicPr>
          <p:cNvPr id="67" name="Picture 12" descr="Challenger Sitio Oficial">
            <a:extLst>
              <a:ext uri="{FF2B5EF4-FFF2-40B4-BE49-F238E27FC236}">
                <a16:creationId xmlns:a16="http://schemas.microsoft.com/office/drawing/2014/main" id="{A6BC3221-242D-43CA-A822-ADADE7A0D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08394" y="353321"/>
            <a:ext cx="3368607" cy="78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Rectángulo: esquinas redondeadas 82">
            <a:extLst>
              <a:ext uri="{FF2B5EF4-FFF2-40B4-BE49-F238E27FC236}">
                <a16:creationId xmlns:a16="http://schemas.microsoft.com/office/drawing/2014/main" id="{4BD6E546-513B-4A6C-A327-5ECC6E553353}"/>
              </a:ext>
            </a:extLst>
          </p:cNvPr>
          <p:cNvSpPr/>
          <p:nvPr/>
        </p:nvSpPr>
        <p:spPr>
          <a:xfrm>
            <a:off x="381000" y="9105900"/>
            <a:ext cx="3200400" cy="1219200"/>
          </a:xfrm>
          <a:prstGeom prst="roundRect">
            <a:avLst/>
          </a:prstGeom>
          <a:solidFill>
            <a:srgbClr val="033F88"/>
          </a:solidFill>
          <a:ln>
            <a:solidFill>
              <a:srgbClr val="033F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4" name="CuadroTexto 83">
            <a:extLst>
              <a:ext uri="{FF2B5EF4-FFF2-40B4-BE49-F238E27FC236}">
                <a16:creationId xmlns:a16="http://schemas.microsoft.com/office/drawing/2014/main" id="{11BBE0E1-D002-4E30-8781-E2287951FA80}"/>
              </a:ext>
            </a:extLst>
          </p:cNvPr>
          <p:cNvSpPr txBox="1"/>
          <p:nvPr/>
        </p:nvSpPr>
        <p:spPr>
          <a:xfrm>
            <a:off x="609600" y="9438501"/>
            <a:ext cx="2743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>
                <a:solidFill>
                  <a:schemeClr val="bg1"/>
                </a:solidFill>
                <a:latin typeface="Montserrat Light" panose="020B0604020202020204" charset="0"/>
              </a:rPr>
              <a:t>Compañía</a:t>
            </a:r>
          </a:p>
        </p:txBody>
      </p:sp>
      <p:sp>
        <p:nvSpPr>
          <p:cNvPr id="89" name="CuadroTexto 88">
            <a:extLst>
              <a:ext uri="{FF2B5EF4-FFF2-40B4-BE49-F238E27FC236}">
                <a16:creationId xmlns:a16="http://schemas.microsoft.com/office/drawing/2014/main" id="{D3D5B71F-A603-B041-BDDB-1CDFB8E8F0A1}"/>
              </a:ext>
            </a:extLst>
          </p:cNvPr>
          <p:cNvSpPr txBox="1"/>
          <p:nvPr/>
        </p:nvSpPr>
        <p:spPr>
          <a:xfrm>
            <a:off x="12777839" y="9689822"/>
            <a:ext cx="5591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/>
              <a:t>Fuente: “Construyendo el Plan Estratégico 2023” (2018)</a:t>
            </a:r>
          </a:p>
        </p:txBody>
      </p:sp>
    </p:spTree>
    <p:extLst>
      <p:ext uri="{BB962C8B-B14F-4D97-AF65-F5344CB8AC3E}">
        <p14:creationId xmlns:p14="http://schemas.microsoft.com/office/powerpoint/2010/main" val="215890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12">
            <a:extLst>
              <a:ext uri="{FF2B5EF4-FFF2-40B4-BE49-F238E27FC236}">
                <a16:creationId xmlns:a16="http://schemas.microsoft.com/office/drawing/2014/main" id="{EF3C728B-48E0-4BCA-9F9D-83E9FDDC81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600200" y="12356"/>
            <a:ext cx="2458198" cy="10938119"/>
          </a:xfrm>
          <a:prstGeom prst="rect">
            <a:avLst/>
          </a:prstGeom>
        </p:spPr>
      </p:pic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1F8A5D4F-A133-4AAA-963F-A1615FE45F19}"/>
              </a:ext>
            </a:extLst>
          </p:cNvPr>
          <p:cNvCxnSpPr>
            <a:cxnSpLocks/>
          </p:cNvCxnSpPr>
          <p:nvPr/>
        </p:nvCxnSpPr>
        <p:spPr>
          <a:xfrm>
            <a:off x="0" y="10172700"/>
            <a:ext cx="18288000" cy="0"/>
          </a:xfrm>
          <a:prstGeom prst="line">
            <a:avLst/>
          </a:prstGeom>
          <a:solidFill>
            <a:schemeClr val="bg1">
              <a:lumMod val="85000"/>
            </a:schemeClr>
          </a:solidFill>
          <a:ln w="2540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FE464849-4497-41E9-A526-A8DBF3187BAB}"/>
              </a:ext>
            </a:extLst>
          </p:cNvPr>
          <p:cNvCxnSpPr>
            <a:cxnSpLocks/>
          </p:cNvCxnSpPr>
          <p:nvPr/>
        </p:nvCxnSpPr>
        <p:spPr>
          <a:xfrm>
            <a:off x="-76200" y="10172700"/>
            <a:ext cx="3657600" cy="0"/>
          </a:xfrm>
          <a:prstGeom prst="line">
            <a:avLst/>
          </a:prstGeom>
          <a:solidFill>
            <a:schemeClr val="bg1">
              <a:lumMod val="85000"/>
            </a:schemeClr>
          </a:solidFill>
          <a:ln w="254000">
            <a:solidFill>
              <a:srgbClr val="033F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upo 67">
            <a:extLst>
              <a:ext uri="{FF2B5EF4-FFF2-40B4-BE49-F238E27FC236}">
                <a16:creationId xmlns:a16="http://schemas.microsoft.com/office/drawing/2014/main" id="{CDB8A557-A9ED-4D44-A2FC-7688202C79EA}"/>
              </a:ext>
            </a:extLst>
          </p:cNvPr>
          <p:cNvGrpSpPr/>
          <p:nvPr/>
        </p:nvGrpSpPr>
        <p:grpSpPr>
          <a:xfrm>
            <a:off x="158364" y="114299"/>
            <a:ext cx="6294686" cy="1193103"/>
            <a:chOff x="132238" y="185060"/>
            <a:chExt cx="6294686" cy="1193103"/>
          </a:xfrm>
        </p:grpSpPr>
        <p:sp>
          <p:nvSpPr>
            <p:cNvPr id="69" name="Rectángulo redondeado 68">
              <a:extLst>
                <a:ext uri="{FF2B5EF4-FFF2-40B4-BE49-F238E27FC236}">
                  <a16:creationId xmlns:a16="http://schemas.microsoft.com/office/drawing/2014/main" id="{78FAD39C-C423-2C4E-BDC1-FF30F17E9272}"/>
                </a:ext>
              </a:extLst>
            </p:cNvPr>
            <p:cNvSpPr/>
            <p:nvPr/>
          </p:nvSpPr>
          <p:spPr>
            <a:xfrm>
              <a:off x="1092317" y="412131"/>
              <a:ext cx="5334607" cy="738959"/>
            </a:xfrm>
            <a:prstGeom prst="roundRect">
              <a:avLst/>
            </a:prstGeom>
            <a:solidFill>
              <a:srgbClr val="094A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86" name="TextBox 4">
              <a:extLst>
                <a:ext uri="{FF2B5EF4-FFF2-40B4-BE49-F238E27FC236}">
                  <a16:creationId xmlns:a16="http://schemas.microsoft.com/office/drawing/2014/main" id="{F0731D29-2EA9-8E4F-AB62-983F3B9864D9}"/>
                </a:ext>
              </a:extLst>
            </p:cNvPr>
            <p:cNvSpPr txBox="1"/>
            <p:nvPr/>
          </p:nvSpPr>
          <p:spPr>
            <a:xfrm>
              <a:off x="1494259" y="497482"/>
              <a:ext cx="4835497" cy="55143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s-CO" sz="3600" spc="266">
                  <a:solidFill>
                    <a:schemeClr val="bg1"/>
                  </a:solidFill>
                  <a:latin typeface="Montserrat Classic Bold"/>
                </a:rPr>
                <a:t>Líneas de negocio</a:t>
              </a:r>
            </a:p>
          </p:txBody>
        </p:sp>
        <p:sp>
          <p:nvSpPr>
            <p:cNvPr id="87" name="Elipse 86">
              <a:extLst>
                <a:ext uri="{FF2B5EF4-FFF2-40B4-BE49-F238E27FC236}">
                  <a16:creationId xmlns:a16="http://schemas.microsoft.com/office/drawing/2014/main" id="{1CAC9691-E873-0D4B-BCF8-7D3CA963B3E7}"/>
                </a:ext>
              </a:extLst>
            </p:cNvPr>
            <p:cNvSpPr/>
            <p:nvPr/>
          </p:nvSpPr>
          <p:spPr>
            <a:xfrm flipH="1" flipV="1">
              <a:off x="132238" y="185060"/>
              <a:ext cx="1221407" cy="1193103"/>
            </a:xfrm>
            <a:prstGeom prst="ellipse">
              <a:avLst/>
            </a:prstGeom>
            <a:solidFill>
              <a:srgbClr val="021E5B"/>
            </a:solidFill>
            <a:ln>
              <a:solidFill>
                <a:srgbClr val="021E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pic>
        <p:nvPicPr>
          <p:cNvPr id="88" name="Gráfico 87" descr="Carro de la compra">
            <a:extLst>
              <a:ext uri="{FF2B5EF4-FFF2-40B4-BE49-F238E27FC236}">
                <a16:creationId xmlns:a16="http://schemas.microsoft.com/office/drawing/2014/main" id="{BC15C546-DB6D-8348-9B4D-DCC0D1804F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5487" y="262731"/>
            <a:ext cx="879411" cy="879411"/>
          </a:xfrm>
          <a:prstGeom prst="rect">
            <a:avLst/>
          </a:prstGeom>
        </p:spPr>
      </p:pic>
      <p:pic>
        <p:nvPicPr>
          <p:cNvPr id="67" name="Picture 12" descr="Challenger Sitio Oficial">
            <a:extLst>
              <a:ext uri="{FF2B5EF4-FFF2-40B4-BE49-F238E27FC236}">
                <a16:creationId xmlns:a16="http://schemas.microsoft.com/office/drawing/2014/main" id="{A6BC3221-242D-43CA-A822-ADADE7A0D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8394" y="353321"/>
            <a:ext cx="3368607" cy="78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Rectángulo: esquinas redondeadas 82">
            <a:extLst>
              <a:ext uri="{FF2B5EF4-FFF2-40B4-BE49-F238E27FC236}">
                <a16:creationId xmlns:a16="http://schemas.microsoft.com/office/drawing/2014/main" id="{4BD6E546-513B-4A6C-A327-5ECC6E553353}"/>
              </a:ext>
            </a:extLst>
          </p:cNvPr>
          <p:cNvSpPr/>
          <p:nvPr/>
        </p:nvSpPr>
        <p:spPr>
          <a:xfrm>
            <a:off x="381000" y="9105900"/>
            <a:ext cx="3200400" cy="1219200"/>
          </a:xfrm>
          <a:prstGeom prst="roundRect">
            <a:avLst/>
          </a:prstGeom>
          <a:solidFill>
            <a:srgbClr val="033F88"/>
          </a:solidFill>
          <a:ln>
            <a:solidFill>
              <a:srgbClr val="033F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4" name="CuadroTexto 83">
            <a:extLst>
              <a:ext uri="{FF2B5EF4-FFF2-40B4-BE49-F238E27FC236}">
                <a16:creationId xmlns:a16="http://schemas.microsoft.com/office/drawing/2014/main" id="{11BBE0E1-D002-4E30-8781-E2287951FA80}"/>
              </a:ext>
            </a:extLst>
          </p:cNvPr>
          <p:cNvSpPr txBox="1"/>
          <p:nvPr/>
        </p:nvSpPr>
        <p:spPr>
          <a:xfrm>
            <a:off x="609600" y="9438501"/>
            <a:ext cx="2743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>
                <a:solidFill>
                  <a:schemeClr val="bg1"/>
                </a:solidFill>
                <a:latin typeface="Montserrat Light" panose="020B0604020202020204" charset="0"/>
              </a:rPr>
              <a:t>Compañía</a:t>
            </a:r>
          </a:p>
        </p:txBody>
      </p:sp>
      <p:sp>
        <p:nvSpPr>
          <p:cNvPr id="89" name="CuadroTexto 88">
            <a:extLst>
              <a:ext uri="{FF2B5EF4-FFF2-40B4-BE49-F238E27FC236}">
                <a16:creationId xmlns:a16="http://schemas.microsoft.com/office/drawing/2014/main" id="{D3D5B71F-A603-B041-BDDB-1CDFB8E8F0A1}"/>
              </a:ext>
            </a:extLst>
          </p:cNvPr>
          <p:cNvSpPr txBox="1"/>
          <p:nvPr/>
        </p:nvSpPr>
        <p:spPr>
          <a:xfrm>
            <a:off x="12777839" y="9689822"/>
            <a:ext cx="5591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/>
              <a:t>Fuente: “Construyendo el Plan Estratégico 2023” (2018)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56" name="Gráfico 55">
                <a:extLst>
                  <a:ext uri="{FF2B5EF4-FFF2-40B4-BE49-F238E27FC236}">
                    <a16:creationId xmlns:a16="http://schemas.microsoft.com/office/drawing/2014/main" id="{8F5CBA92-E00B-4407-AADA-4B0A7B380B7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325696238"/>
                  </p:ext>
                </p:extLst>
              </p:nvPr>
            </p:nvGraphicFramePr>
            <p:xfrm>
              <a:off x="1625600" y="2462921"/>
              <a:ext cx="15036800" cy="616493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6"/>
              </a:graphicData>
            </a:graphic>
          </p:graphicFrame>
        </mc:Choice>
        <mc:Fallback xmlns="">
          <p:pic>
            <p:nvPicPr>
              <p:cNvPr id="56" name="Gráfico 55">
                <a:extLst>
                  <a:ext uri="{FF2B5EF4-FFF2-40B4-BE49-F238E27FC236}">
                    <a16:creationId xmlns:a16="http://schemas.microsoft.com/office/drawing/2014/main" id="{8F5CBA92-E00B-4407-AADA-4B0A7B380B7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25600" y="2462921"/>
                <a:ext cx="15036800" cy="6164931"/>
              </a:xfrm>
              <a:prstGeom prst="rect">
                <a:avLst/>
              </a:prstGeom>
            </p:spPr>
          </p:pic>
        </mc:Fallback>
      </mc:AlternateContent>
      <p:pic>
        <p:nvPicPr>
          <p:cNvPr id="15" name="Picture 2" descr="Televisión icono gratuito">
            <a:extLst>
              <a:ext uri="{FF2B5EF4-FFF2-40B4-BE49-F238E27FC236}">
                <a16:creationId xmlns:a16="http://schemas.microsoft.com/office/drawing/2014/main" id="{78E20E92-986F-A143-99D8-E72368543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2753" y="5277866"/>
            <a:ext cx="925985" cy="92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elado icono gratuito">
            <a:extLst>
              <a:ext uri="{FF2B5EF4-FFF2-40B4-BE49-F238E27FC236}">
                <a16:creationId xmlns:a16="http://schemas.microsoft.com/office/drawing/2014/main" id="{513C2F60-AC74-984B-B176-9089A81E8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9360" y="3892858"/>
            <a:ext cx="799780" cy="79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8" descr="Muebles de cocina icono gratuito">
            <a:extLst>
              <a:ext uri="{FF2B5EF4-FFF2-40B4-BE49-F238E27FC236}">
                <a16:creationId xmlns:a16="http://schemas.microsoft.com/office/drawing/2014/main" id="{6226F53B-000F-8849-ADBB-B98F4F43D6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44000" y="2760768"/>
            <a:ext cx="592308" cy="76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Muebles de cocina icono gratuito">
            <a:extLst>
              <a:ext uri="{FF2B5EF4-FFF2-40B4-BE49-F238E27FC236}">
                <a16:creationId xmlns:a16="http://schemas.microsoft.com/office/drawing/2014/main" id="{2C756B1C-FF8F-7D49-892C-F4973DD66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85382" y="2214828"/>
            <a:ext cx="875981" cy="87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9AE739-E4A4-CE40-B5C0-31A5EB185548}"/>
              </a:ext>
            </a:extLst>
          </p:cNvPr>
          <p:cNvSpPr txBox="1"/>
          <p:nvPr/>
        </p:nvSpPr>
        <p:spPr>
          <a:xfrm>
            <a:off x="4557602" y="1399108"/>
            <a:ext cx="9731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>
                <a:solidFill>
                  <a:schemeClr val="tx1">
                    <a:lumMod val="65000"/>
                    <a:lumOff val="35000"/>
                  </a:schemeClr>
                </a:solidFill>
              </a:rPr>
              <a:t>Participación de cada línea de negocio en las ventas (2019)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1F8A5D4F-A133-4AAA-963F-A1615FE45F19}"/>
              </a:ext>
            </a:extLst>
          </p:cNvPr>
          <p:cNvCxnSpPr>
            <a:cxnSpLocks/>
          </p:cNvCxnSpPr>
          <p:nvPr/>
        </p:nvCxnSpPr>
        <p:spPr>
          <a:xfrm>
            <a:off x="0" y="10248900"/>
            <a:ext cx="18288000" cy="0"/>
          </a:xfrm>
          <a:prstGeom prst="line">
            <a:avLst/>
          </a:prstGeom>
          <a:solidFill>
            <a:schemeClr val="bg1">
              <a:lumMod val="85000"/>
            </a:schemeClr>
          </a:solidFill>
          <a:ln w="2540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600200" y="12356"/>
            <a:ext cx="2458198" cy="10938119"/>
          </a:xfrm>
          <a:prstGeom prst="rect">
            <a:avLst/>
          </a:prstGeom>
        </p:spPr>
      </p:pic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FE464849-4497-41E9-A526-A8DBF3187BAB}"/>
              </a:ext>
            </a:extLst>
          </p:cNvPr>
          <p:cNvCxnSpPr>
            <a:cxnSpLocks/>
          </p:cNvCxnSpPr>
          <p:nvPr/>
        </p:nvCxnSpPr>
        <p:spPr>
          <a:xfrm>
            <a:off x="-76200" y="10236200"/>
            <a:ext cx="5913735" cy="0"/>
          </a:xfrm>
          <a:prstGeom prst="line">
            <a:avLst/>
          </a:prstGeom>
          <a:solidFill>
            <a:schemeClr val="bg1">
              <a:lumMod val="85000"/>
            </a:schemeClr>
          </a:solidFill>
          <a:ln w="254000">
            <a:solidFill>
              <a:srgbClr val="033F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4">
            <a:extLst>
              <a:ext uri="{FF2B5EF4-FFF2-40B4-BE49-F238E27FC236}">
                <a16:creationId xmlns:a16="http://schemas.microsoft.com/office/drawing/2014/main" id="{0A19E27D-E98F-46A1-B46C-F395136C4151}"/>
              </a:ext>
            </a:extLst>
          </p:cNvPr>
          <p:cNvSpPr txBox="1"/>
          <p:nvPr/>
        </p:nvSpPr>
        <p:spPr>
          <a:xfrm>
            <a:off x="717030" y="444637"/>
            <a:ext cx="8206770" cy="4832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s-CO" sz="2600" spc="266">
                <a:solidFill>
                  <a:schemeClr val="bg1"/>
                </a:solidFill>
                <a:latin typeface="Montserrat Classic Bold"/>
              </a:rPr>
              <a:t>Participación de mercado</a:t>
            </a: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36D18283-237D-4B6D-97CA-6C9B6915B9E3}"/>
              </a:ext>
            </a:extLst>
          </p:cNvPr>
          <p:cNvGrpSpPr/>
          <p:nvPr/>
        </p:nvGrpSpPr>
        <p:grpSpPr>
          <a:xfrm>
            <a:off x="31599" y="114299"/>
            <a:ext cx="9188601" cy="1193103"/>
            <a:chOff x="132238" y="185060"/>
            <a:chExt cx="9188601" cy="1193103"/>
          </a:xfrm>
        </p:grpSpPr>
        <p:sp>
          <p:nvSpPr>
            <p:cNvPr id="21" name="Rectángulo redondeado 6">
              <a:extLst>
                <a:ext uri="{FF2B5EF4-FFF2-40B4-BE49-F238E27FC236}">
                  <a16:creationId xmlns:a16="http://schemas.microsoft.com/office/drawing/2014/main" id="{CB6B5A77-C32A-4E32-B52A-223D2A2CFCAD}"/>
                </a:ext>
              </a:extLst>
            </p:cNvPr>
            <p:cNvSpPr/>
            <p:nvPr/>
          </p:nvSpPr>
          <p:spPr>
            <a:xfrm>
              <a:off x="1092316" y="412131"/>
              <a:ext cx="8228523" cy="738959"/>
            </a:xfrm>
            <a:prstGeom prst="roundRect">
              <a:avLst/>
            </a:prstGeom>
            <a:solidFill>
              <a:srgbClr val="094A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2" name="TextBox 4">
              <a:extLst>
                <a:ext uri="{FF2B5EF4-FFF2-40B4-BE49-F238E27FC236}">
                  <a16:creationId xmlns:a16="http://schemas.microsoft.com/office/drawing/2014/main" id="{D69AB30A-BAD2-4906-BF37-37B7DEB1722E}"/>
                </a:ext>
              </a:extLst>
            </p:cNvPr>
            <p:cNvSpPr txBox="1"/>
            <p:nvPr/>
          </p:nvSpPr>
          <p:spPr>
            <a:xfrm>
              <a:off x="1359350" y="499841"/>
              <a:ext cx="7909237" cy="55143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s-CO" sz="3600" spc="266" err="1">
                  <a:solidFill>
                    <a:schemeClr val="bg1"/>
                  </a:solidFill>
                  <a:latin typeface="Montserrat Classic Bold"/>
                </a:rPr>
                <a:t>Benchmark</a:t>
              </a:r>
              <a:r>
                <a:rPr lang="es-CO" sz="3600" spc="266">
                  <a:solidFill>
                    <a:schemeClr val="bg1"/>
                  </a:solidFill>
                  <a:latin typeface="Montserrat Classic Bold"/>
                </a:rPr>
                <a:t> - 2019</a:t>
              </a:r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3602BB83-4974-4289-8A3C-88875FE5542F}"/>
                </a:ext>
              </a:extLst>
            </p:cNvPr>
            <p:cNvSpPr/>
            <p:nvPr/>
          </p:nvSpPr>
          <p:spPr>
            <a:xfrm flipH="1" flipV="1">
              <a:off x="132238" y="185060"/>
              <a:ext cx="1221407" cy="1193103"/>
            </a:xfrm>
            <a:prstGeom prst="ellipse">
              <a:avLst/>
            </a:prstGeom>
            <a:solidFill>
              <a:srgbClr val="021E5B"/>
            </a:solidFill>
            <a:ln>
              <a:solidFill>
                <a:srgbClr val="021E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24" name="Gráfico 23" descr="Presentación con organigrama">
              <a:extLst>
                <a:ext uri="{FF2B5EF4-FFF2-40B4-BE49-F238E27FC236}">
                  <a16:creationId xmlns:a16="http://schemas.microsoft.com/office/drawing/2014/main" id="{22772736-CFF1-45D7-B36B-321C7C6DCA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4873" y="316863"/>
              <a:ext cx="945036" cy="945036"/>
            </a:xfrm>
            <a:prstGeom prst="rect">
              <a:avLst/>
            </a:prstGeom>
          </p:spPr>
        </p:pic>
      </p:grpSp>
      <p:pic>
        <p:nvPicPr>
          <p:cNvPr id="27" name="Picture 12" descr="Challenger Sitio Oficial">
            <a:extLst>
              <a:ext uri="{FF2B5EF4-FFF2-40B4-BE49-F238E27FC236}">
                <a16:creationId xmlns:a16="http://schemas.microsoft.com/office/drawing/2014/main" id="{1A90B20E-0BE3-471A-9014-73281C85B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08394" y="353321"/>
            <a:ext cx="3368607" cy="78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EE0500FF-F4BA-4E1B-B649-4F0D2C6F3FD8}"/>
              </a:ext>
            </a:extLst>
          </p:cNvPr>
          <p:cNvGraphicFramePr>
            <a:graphicFrameLocks noGrp="1"/>
          </p:cNvGraphicFramePr>
          <p:nvPr/>
        </p:nvGraphicFramePr>
        <p:xfrm>
          <a:off x="2377440" y="2070715"/>
          <a:ext cx="13634939" cy="66694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3859545395"/>
                    </a:ext>
                  </a:extLst>
                </a:gridCol>
                <a:gridCol w="2308860">
                  <a:extLst>
                    <a:ext uri="{9D8B030D-6E8A-4147-A177-3AD203B41FA5}">
                      <a16:colId xmlns:a16="http://schemas.microsoft.com/office/drawing/2014/main" val="2423300294"/>
                    </a:ext>
                  </a:extLst>
                </a:gridCol>
                <a:gridCol w="1837299">
                  <a:extLst>
                    <a:ext uri="{9D8B030D-6E8A-4147-A177-3AD203B41FA5}">
                      <a16:colId xmlns:a16="http://schemas.microsoft.com/office/drawing/2014/main" val="3757708597"/>
                    </a:ext>
                  </a:extLst>
                </a:gridCol>
                <a:gridCol w="2033555">
                  <a:extLst>
                    <a:ext uri="{9D8B030D-6E8A-4147-A177-3AD203B41FA5}">
                      <a16:colId xmlns:a16="http://schemas.microsoft.com/office/drawing/2014/main" val="3064150826"/>
                    </a:ext>
                  </a:extLst>
                </a:gridCol>
                <a:gridCol w="2399300">
                  <a:extLst>
                    <a:ext uri="{9D8B030D-6E8A-4147-A177-3AD203B41FA5}">
                      <a16:colId xmlns:a16="http://schemas.microsoft.com/office/drawing/2014/main" val="3293360628"/>
                    </a:ext>
                  </a:extLst>
                </a:gridCol>
                <a:gridCol w="2769925">
                  <a:extLst>
                    <a:ext uri="{9D8B030D-6E8A-4147-A177-3AD203B41FA5}">
                      <a16:colId xmlns:a16="http://schemas.microsoft.com/office/drawing/2014/main" val="1604747934"/>
                    </a:ext>
                  </a:extLst>
                </a:gridCol>
              </a:tblGrid>
              <a:tr h="45574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3000" u="none" strike="noStrike">
                          <a:effectLst/>
                          <a:latin typeface="Montserrat Classic" panose="020B0604020202020204" charset="0"/>
                        </a:rPr>
                        <a:t> </a:t>
                      </a:r>
                      <a:endParaRPr lang="es-CO" sz="3000" b="0" i="0" u="none" strike="noStrike">
                        <a:solidFill>
                          <a:srgbClr val="000000"/>
                        </a:solidFill>
                        <a:effectLst/>
                        <a:latin typeface="Montserrat Classic" panose="020B0604020202020204" charset="0"/>
                      </a:endParaRPr>
                    </a:p>
                  </a:txBody>
                  <a:tcPr marL="8945" marR="8945" marT="894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3000" u="none" strike="noStrike">
                        <a:effectLst/>
                        <a:latin typeface="Montserrat Classic" panose="020B0604020202020204" charset="0"/>
                      </a:endParaRPr>
                    </a:p>
                    <a:p>
                      <a:pPr algn="ctr" fontAlgn="ctr"/>
                      <a:r>
                        <a:rPr lang="es-CO" sz="3000" u="none" strike="noStrike">
                          <a:effectLst/>
                          <a:latin typeface="Montserrat Classic" panose="020B0604020202020204" charset="0"/>
                        </a:rPr>
                        <a:t> </a:t>
                      </a:r>
                      <a:endParaRPr lang="es-CO" sz="3000" b="0" i="0" u="none" strike="noStrike">
                        <a:solidFill>
                          <a:srgbClr val="000000"/>
                        </a:solidFill>
                        <a:effectLst/>
                        <a:latin typeface="Montserrat Classic" panose="020B0604020202020204" charset="0"/>
                      </a:endParaRPr>
                    </a:p>
                  </a:txBody>
                  <a:tcPr marL="8945" marR="8945" marT="89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3000" u="none" strike="noStrike">
                          <a:effectLst/>
                          <a:latin typeface="Montserrat Classic" panose="020B0604020202020204" charset="0"/>
                        </a:rPr>
                        <a:t> </a:t>
                      </a:r>
                      <a:endParaRPr lang="es-CO" sz="3000" b="0" i="0" u="none" strike="noStrike">
                        <a:solidFill>
                          <a:srgbClr val="000000"/>
                        </a:solidFill>
                        <a:effectLst/>
                        <a:latin typeface="Montserrat Classic" panose="020B0604020202020204" charset="0"/>
                      </a:endParaRPr>
                    </a:p>
                  </a:txBody>
                  <a:tcPr marL="8945" marR="8945" marT="89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3000" u="none" strike="noStrike">
                          <a:effectLst/>
                          <a:latin typeface="Montserrat Classic" panose="020B0604020202020204" charset="0"/>
                        </a:rPr>
                        <a:t> </a:t>
                      </a:r>
                      <a:endParaRPr lang="es-CO" sz="3000" b="0" i="0" u="none" strike="noStrike">
                        <a:solidFill>
                          <a:srgbClr val="000000"/>
                        </a:solidFill>
                        <a:effectLst/>
                        <a:latin typeface="Montserrat Classic" panose="020B0604020202020204" charset="0"/>
                      </a:endParaRPr>
                    </a:p>
                  </a:txBody>
                  <a:tcPr marL="8945" marR="8945" marT="89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3000" u="none" strike="noStrike">
                          <a:effectLst/>
                          <a:latin typeface="Montserrat Classic" panose="020B0604020202020204" charset="0"/>
                        </a:rPr>
                        <a:t> </a:t>
                      </a:r>
                      <a:endParaRPr lang="es-CO" sz="3000" b="0" i="0" u="none" strike="noStrike">
                        <a:solidFill>
                          <a:srgbClr val="000000"/>
                        </a:solidFill>
                        <a:effectLst/>
                        <a:latin typeface="Montserrat Classic" panose="020B0604020202020204" charset="0"/>
                      </a:endParaRPr>
                    </a:p>
                  </a:txBody>
                  <a:tcPr marL="8945" marR="8945" marT="89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3000" u="none" strike="noStrike">
                          <a:effectLst/>
                          <a:latin typeface="Montserrat Classic" panose="020B0604020202020204" charset="0"/>
                        </a:rPr>
                        <a:t> </a:t>
                      </a:r>
                      <a:endParaRPr lang="es-CO" sz="3000" b="0" i="0" u="none" strike="noStrike">
                        <a:solidFill>
                          <a:srgbClr val="000000"/>
                        </a:solidFill>
                        <a:effectLst/>
                        <a:latin typeface="Montserrat Classic" panose="020B0604020202020204" charset="0"/>
                      </a:endParaRPr>
                    </a:p>
                  </a:txBody>
                  <a:tcPr marL="8945" marR="8945" marT="8945" marB="0" anchor="ctr"/>
                </a:tc>
                <a:extLst>
                  <a:ext uri="{0D108BD9-81ED-4DB2-BD59-A6C34878D82A}">
                    <a16:rowId xmlns:a16="http://schemas.microsoft.com/office/drawing/2014/main" val="724688967"/>
                  </a:ext>
                </a:extLst>
              </a:tr>
              <a:tr h="113764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3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Ventas </a:t>
                      </a:r>
                    </a:p>
                    <a:p>
                      <a:pPr algn="ctr" fontAlgn="ctr"/>
                      <a:r>
                        <a:rPr lang="es-CO" sz="20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(en COP Miles MM)</a:t>
                      </a:r>
                    </a:p>
                  </a:txBody>
                  <a:tcPr marL="8945" marR="8945" marT="89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3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3.411</a:t>
                      </a:r>
                    </a:p>
                  </a:txBody>
                  <a:tcPr marL="8945" marR="8945" marT="89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3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823</a:t>
                      </a:r>
                    </a:p>
                  </a:txBody>
                  <a:tcPr marL="8945" marR="8945" marT="89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3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703</a:t>
                      </a:r>
                    </a:p>
                  </a:txBody>
                  <a:tcPr marL="8945" marR="8945" marT="89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3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1.200</a:t>
                      </a:r>
                    </a:p>
                  </a:txBody>
                  <a:tcPr marL="8945" marR="8945" marT="89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3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361</a:t>
                      </a:r>
                    </a:p>
                  </a:txBody>
                  <a:tcPr marL="8945" marR="8945" marT="8945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584413"/>
                  </a:ext>
                </a:extLst>
              </a:tr>
              <a:tr h="113764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3200" b="1" u="none" strike="noStrike">
                          <a:effectLst/>
                          <a:latin typeface="+mn-lt"/>
                        </a:rPr>
                        <a:t>ROS</a:t>
                      </a:r>
                      <a:endParaRPr lang="es-CO" sz="3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45" marR="8945" marT="89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30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0,84%</a:t>
                      </a:r>
                      <a:endParaRPr lang="es-CO" sz="3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45" marR="8945" marT="89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30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3,07%</a:t>
                      </a:r>
                      <a:endParaRPr lang="es-CO" sz="3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45" marR="8945" marT="89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30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-0,45%</a:t>
                      </a:r>
                      <a:endParaRPr lang="es-CO" sz="3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45" marR="8945" marT="89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30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-1,14%</a:t>
                      </a:r>
                      <a:endParaRPr lang="es-CO" sz="3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45" marR="8945" marT="89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3000" b="1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5,11%</a:t>
                      </a:r>
                      <a:endParaRPr lang="es-CO" sz="3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45" marR="8945" marT="894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081070"/>
                  </a:ext>
                </a:extLst>
              </a:tr>
              <a:tr h="11569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3200" b="1" u="none" strike="noStrike">
                          <a:effectLst/>
                          <a:latin typeface="+mn-lt"/>
                        </a:rPr>
                        <a:t>RAT</a:t>
                      </a:r>
                      <a:endParaRPr lang="es-CO" sz="3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45" marR="8945" marT="89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30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2,12x</a:t>
                      </a:r>
                      <a:endParaRPr lang="es-CO" sz="3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45" marR="8945" marT="89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30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1,06x</a:t>
                      </a:r>
                      <a:endParaRPr lang="es-CO" sz="3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45" marR="8945" marT="89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30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2,21x</a:t>
                      </a:r>
                      <a:endParaRPr lang="es-CO" sz="3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45" marR="8945" marT="89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30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2,47x</a:t>
                      </a:r>
                      <a:endParaRPr lang="es-CO" sz="3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45" marR="8945" marT="89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3000" b="1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0,66x</a:t>
                      </a:r>
                      <a:endParaRPr lang="es-CO" sz="3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45" marR="8945" marT="8945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90185"/>
                  </a:ext>
                </a:extLst>
              </a:tr>
              <a:tr h="11569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3200" b="1" u="none" strike="noStrike">
                          <a:effectLst/>
                          <a:latin typeface="+mn-lt"/>
                        </a:rPr>
                        <a:t>MC</a:t>
                      </a:r>
                      <a:endParaRPr lang="es-CO" sz="3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45" marR="8945" marT="89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30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9,19x</a:t>
                      </a:r>
                      <a:endParaRPr lang="es-CO" sz="3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45" marR="8945" marT="89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30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2,97x</a:t>
                      </a:r>
                      <a:endParaRPr lang="es-CO" sz="3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45" marR="8945" marT="89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30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3,52x</a:t>
                      </a:r>
                      <a:endParaRPr lang="es-CO" sz="3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45" marR="8945" marT="89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30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39,36x</a:t>
                      </a:r>
                      <a:endParaRPr lang="es-CO" sz="3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45" marR="8945" marT="89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3000" b="1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1,60x</a:t>
                      </a:r>
                      <a:endParaRPr lang="es-CO" sz="3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45" marR="8945" marT="8945" marB="0" anchor="ctr"/>
                </a:tc>
                <a:extLst>
                  <a:ext uri="{0D108BD9-81ED-4DB2-BD59-A6C34878D82A}">
                    <a16:rowId xmlns:a16="http://schemas.microsoft.com/office/drawing/2014/main" val="3148726976"/>
                  </a:ext>
                </a:extLst>
              </a:tr>
              <a:tr h="11569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3200" b="1" u="none" strike="noStrike">
                          <a:effectLst/>
                          <a:latin typeface="+mn-lt"/>
                        </a:rPr>
                        <a:t>ROE</a:t>
                      </a:r>
                      <a:endParaRPr lang="es-CO" sz="3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45" marR="8945" marT="89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30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16,37%</a:t>
                      </a:r>
                      <a:endParaRPr lang="es-CO" sz="3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45" marR="8945" marT="89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30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9,67%</a:t>
                      </a:r>
                      <a:endParaRPr lang="es-CO" sz="3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45" marR="8945" marT="89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30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-3,49%</a:t>
                      </a:r>
                      <a:endParaRPr lang="es-CO" sz="3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45" marR="8945" marT="89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30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-110,64%</a:t>
                      </a:r>
                      <a:endParaRPr lang="es-CO" sz="3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45" marR="8945" marT="89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3000" b="1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5,39%</a:t>
                      </a:r>
                      <a:endParaRPr lang="es-CO" sz="3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45" marR="8945" marT="8945" marB="0" anchor="ctr"/>
                </a:tc>
                <a:extLst>
                  <a:ext uri="{0D108BD9-81ED-4DB2-BD59-A6C34878D82A}">
                    <a16:rowId xmlns:a16="http://schemas.microsoft.com/office/drawing/2014/main" val="2599650529"/>
                  </a:ext>
                </a:extLst>
              </a:tr>
            </a:tbl>
          </a:graphicData>
        </a:graphic>
      </p:graphicFrame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08EA4D01-2CEE-43AA-B9A1-9200F97F85CA}"/>
              </a:ext>
            </a:extLst>
          </p:cNvPr>
          <p:cNvSpPr/>
          <p:nvPr/>
        </p:nvSpPr>
        <p:spPr>
          <a:xfrm>
            <a:off x="4457961" y="9146720"/>
            <a:ext cx="3200400" cy="1219200"/>
          </a:xfrm>
          <a:prstGeom prst="roundRect">
            <a:avLst/>
          </a:prstGeom>
          <a:solidFill>
            <a:srgbClr val="03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/>
              <a:t>Análisis de industria</a:t>
            </a:r>
          </a:p>
        </p:txBody>
      </p:sp>
      <p:pic>
        <p:nvPicPr>
          <p:cNvPr id="61" name="Picture 12" descr="Challenger Sitio Oficial">
            <a:extLst>
              <a:ext uri="{FF2B5EF4-FFF2-40B4-BE49-F238E27FC236}">
                <a16:creationId xmlns:a16="http://schemas.microsoft.com/office/drawing/2014/main" id="{40A007D3-45EF-4FBE-9F82-C02EAC7F2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95718" y="2333939"/>
            <a:ext cx="2171366" cy="50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8" descr="Mabe | Soporte Técnico De Linea Blanca">
            <a:extLst>
              <a:ext uri="{FF2B5EF4-FFF2-40B4-BE49-F238E27FC236}">
                <a16:creationId xmlns:a16="http://schemas.microsoft.com/office/drawing/2014/main" id="{C39A48CA-E772-41D6-B5CF-12DB7487A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6311" y="2227474"/>
            <a:ext cx="1635683" cy="58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Haceb | Brands of the World™ | Download vector logos and logotypes">
            <a:extLst>
              <a:ext uri="{FF2B5EF4-FFF2-40B4-BE49-F238E27FC236}">
                <a16:creationId xmlns:a16="http://schemas.microsoft.com/office/drawing/2014/main" id="{8CC20199-5609-467C-8050-6B3FC4C818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821" b="64103" l="3590" r="95385">
                        <a14:foregroundMark x1="38462" y1="49231" x2="13333" y2="46667"/>
                        <a14:foregroundMark x1="20000" y1="46667" x2="3590" y2="47179"/>
                        <a14:foregroundMark x1="50769" y1="33846" x2="50769" y2="33846"/>
                        <a14:foregroundMark x1="73333" y1="41026" x2="95385" y2="45641"/>
                        <a14:foregroundMark x1="40000" y1="58974" x2="49744" y2="641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423" t="32346" r="-7773" b="33238"/>
          <a:stretch/>
        </p:blipFill>
        <p:spPr bwMode="auto">
          <a:xfrm>
            <a:off x="6986791" y="2266276"/>
            <a:ext cx="1891007" cy="58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Logo de Samsung: la historia y el significado del logotipo, la ...">
            <a:extLst>
              <a:ext uri="{FF2B5EF4-FFF2-40B4-BE49-F238E27FC236}">
                <a16:creationId xmlns:a16="http://schemas.microsoft.com/office/drawing/2014/main" id="{32863F7D-9B12-42C6-B02B-5688754B5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535" y="1970899"/>
            <a:ext cx="2160000" cy="12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884C1485-4D59-4E12-98B4-801C5C6E9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2162" y="2288919"/>
            <a:ext cx="1234286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0B5F1683-3201-461E-86B1-A3B15ED3246A}"/>
              </a:ext>
            </a:extLst>
          </p:cNvPr>
          <p:cNvSpPr/>
          <p:nvPr/>
        </p:nvSpPr>
        <p:spPr>
          <a:xfrm>
            <a:off x="13186615" y="2129272"/>
            <a:ext cx="2825763" cy="6587442"/>
          </a:xfrm>
          <a:prstGeom prst="rect">
            <a:avLst/>
          </a:prstGeom>
          <a:noFill/>
          <a:ln w="38100" cap="flat" cmpd="sng" algn="ctr">
            <a:solidFill>
              <a:srgbClr val="094A9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A67FB32-78D2-024D-9BC0-948DEAA51D20}"/>
              </a:ext>
            </a:extLst>
          </p:cNvPr>
          <p:cNvSpPr txBox="1"/>
          <p:nvPr/>
        </p:nvSpPr>
        <p:spPr>
          <a:xfrm>
            <a:off x="14161375" y="9707978"/>
            <a:ext cx="4262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/>
              <a:t>Fuente: Superintendencia de Sociedades</a:t>
            </a:r>
          </a:p>
        </p:txBody>
      </p:sp>
      <p:sp>
        <p:nvSpPr>
          <p:cNvPr id="26" name="Rectángulo 1">
            <a:extLst>
              <a:ext uri="{FF2B5EF4-FFF2-40B4-BE49-F238E27FC236}">
                <a16:creationId xmlns:a16="http://schemas.microsoft.com/office/drawing/2014/main" id="{C8DBDBE5-8569-4E4E-8E77-EABFD8D1388B}"/>
              </a:ext>
            </a:extLst>
          </p:cNvPr>
          <p:cNvSpPr/>
          <p:nvPr/>
        </p:nvSpPr>
        <p:spPr>
          <a:xfrm>
            <a:off x="7008389" y="2111094"/>
            <a:ext cx="3808683" cy="6587442"/>
          </a:xfrm>
          <a:prstGeom prst="rect">
            <a:avLst/>
          </a:prstGeom>
          <a:noFill/>
          <a:ln w="38100" cap="flat" cmpd="sng" algn="ctr">
            <a:solidFill>
              <a:srgbClr val="094A9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9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5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2">
            <a:extLst>
              <a:ext uri="{FF2B5EF4-FFF2-40B4-BE49-F238E27FC236}">
                <a16:creationId xmlns:a16="http://schemas.microsoft.com/office/drawing/2014/main" id="{3A92EBDC-B224-445C-9565-678A1000C4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482637" y="0"/>
            <a:ext cx="2458198" cy="10938119"/>
          </a:xfrm>
          <a:prstGeom prst="rect">
            <a:avLst/>
          </a:prstGeom>
        </p:spPr>
      </p:pic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8D70C06B-87E8-48B0-9882-F8BAC8EAD3D9}"/>
              </a:ext>
            </a:extLst>
          </p:cNvPr>
          <p:cNvCxnSpPr>
            <a:cxnSpLocks/>
          </p:cNvCxnSpPr>
          <p:nvPr/>
        </p:nvCxnSpPr>
        <p:spPr>
          <a:xfrm>
            <a:off x="0" y="10172700"/>
            <a:ext cx="18288000" cy="0"/>
          </a:xfrm>
          <a:prstGeom prst="line">
            <a:avLst/>
          </a:prstGeom>
          <a:solidFill>
            <a:schemeClr val="bg1">
              <a:lumMod val="85000"/>
            </a:schemeClr>
          </a:solidFill>
          <a:ln w="2540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4AC607B2-E150-4010-88D3-A6586D65173A}"/>
              </a:ext>
            </a:extLst>
          </p:cNvPr>
          <p:cNvCxnSpPr>
            <a:cxnSpLocks/>
          </p:cNvCxnSpPr>
          <p:nvPr/>
        </p:nvCxnSpPr>
        <p:spPr>
          <a:xfrm>
            <a:off x="-76200" y="10172700"/>
            <a:ext cx="1080000" cy="0"/>
          </a:xfrm>
          <a:prstGeom prst="line">
            <a:avLst/>
          </a:prstGeom>
          <a:solidFill>
            <a:schemeClr val="bg1">
              <a:lumMod val="85000"/>
            </a:schemeClr>
          </a:solidFill>
          <a:ln w="254000">
            <a:solidFill>
              <a:srgbClr val="033F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8305BB97-AD5D-45EF-B695-D364C4A1C179}"/>
              </a:ext>
            </a:extLst>
          </p:cNvPr>
          <p:cNvSpPr/>
          <p:nvPr/>
        </p:nvSpPr>
        <p:spPr>
          <a:xfrm>
            <a:off x="381000" y="9105900"/>
            <a:ext cx="3200400" cy="1219200"/>
          </a:xfrm>
          <a:prstGeom prst="roundRect">
            <a:avLst/>
          </a:prstGeom>
          <a:solidFill>
            <a:srgbClr val="033F88"/>
          </a:solidFill>
          <a:ln>
            <a:solidFill>
              <a:srgbClr val="033F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7B3D06BB-181C-464D-9042-F95F8B8145E9}"/>
              </a:ext>
            </a:extLst>
          </p:cNvPr>
          <p:cNvSpPr txBox="1"/>
          <p:nvPr/>
        </p:nvSpPr>
        <p:spPr>
          <a:xfrm>
            <a:off x="609600" y="9460329"/>
            <a:ext cx="2743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>
                <a:solidFill>
                  <a:schemeClr val="bg1"/>
                </a:solidFill>
                <a:latin typeface="Montserrat Light" panose="020B0604020202020204" charset="0"/>
              </a:rPr>
              <a:t>Compañía</a:t>
            </a:r>
          </a:p>
        </p:txBody>
      </p:sp>
      <p:pic>
        <p:nvPicPr>
          <p:cNvPr id="16" name="Gráfico 15" descr="Presentación con organigrama">
            <a:extLst>
              <a:ext uri="{FF2B5EF4-FFF2-40B4-BE49-F238E27FC236}">
                <a16:creationId xmlns:a16="http://schemas.microsoft.com/office/drawing/2014/main" id="{3C0F8C0E-0CF2-8347-A476-C40CFD5DB4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0999" y="246102"/>
            <a:ext cx="945036" cy="945036"/>
          </a:xfrm>
          <a:prstGeom prst="rect">
            <a:avLst/>
          </a:prstGeom>
        </p:spPr>
      </p:pic>
      <p:grpSp>
        <p:nvGrpSpPr>
          <p:cNvPr id="21" name="Grupo 20">
            <a:extLst>
              <a:ext uri="{FF2B5EF4-FFF2-40B4-BE49-F238E27FC236}">
                <a16:creationId xmlns:a16="http://schemas.microsoft.com/office/drawing/2014/main" id="{BBF5EFDA-672F-461A-8F44-B8B76164CF89}"/>
              </a:ext>
            </a:extLst>
          </p:cNvPr>
          <p:cNvGrpSpPr/>
          <p:nvPr/>
        </p:nvGrpSpPr>
        <p:grpSpPr>
          <a:xfrm>
            <a:off x="158364" y="114299"/>
            <a:ext cx="9325270" cy="1193103"/>
            <a:chOff x="132238" y="185060"/>
            <a:chExt cx="9325270" cy="1193103"/>
          </a:xfrm>
        </p:grpSpPr>
        <p:sp>
          <p:nvSpPr>
            <p:cNvPr id="25" name="Rectángulo redondeado 6">
              <a:extLst>
                <a:ext uri="{FF2B5EF4-FFF2-40B4-BE49-F238E27FC236}">
                  <a16:creationId xmlns:a16="http://schemas.microsoft.com/office/drawing/2014/main" id="{48EEFB5D-4AA2-4AB1-A6C5-BA8A73A9ADDC}"/>
                </a:ext>
              </a:extLst>
            </p:cNvPr>
            <p:cNvSpPr/>
            <p:nvPr/>
          </p:nvSpPr>
          <p:spPr>
            <a:xfrm>
              <a:off x="1092316" y="412131"/>
              <a:ext cx="8365192" cy="7389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6" name="TextBox 4">
              <a:extLst>
                <a:ext uri="{FF2B5EF4-FFF2-40B4-BE49-F238E27FC236}">
                  <a16:creationId xmlns:a16="http://schemas.microsoft.com/office/drawing/2014/main" id="{823633D0-2F9A-4596-AE53-4497227D73A9}"/>
                </a:ext>
              </a:extLst>
            </p:cNvPr>
            <p:cNvSpPr txBox="1"/>
            <p:nvPr/>
          </p:nvSpPr>
          <p:spPr>
            <a:xfrm>
              <a:off x="1463854" y="499841"/>
              <a:ext cx="7909237" cy="55143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s-CO" sz="3600" spc="266">
                  <a:solidFill>
                    <a:srgbClr val="021E5B"/>
                  </a:solidFill>
                  <a:latin typeface="Montserrat Classic Bold"/>
                </a:rPr>
                <a:t>Estrategia de la compañía</a:t>
              </a:r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CD4278FB-E32D-4A85-820D-68F49C5E3470}"/>
                </a:ext>
              </a:extLst>
            </p:cNvPr>
            <p:cNvSpPr/>
            <p:nvPr/>
          </p:nvSpPr>
          <p:spPr>
            <a:xfrm flipH="1" flipV="1">
              <a:off x="132238" y="185060"/>
              <a:ext cx="1221407" cy="1193103"/>
            </a:xfrm>
            <a:prstGeom prst="ellipse">
              <a:avLst/>
            </a:prstGeom>
            <a:solidFill>
              <a:srgbClr val="021E5B"/>
            </a:solidFill>
            <a:ln>
              <a:solidFill>
                <a:srgbClr val="021E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pic>
        <p:nvPicPr>
          <p:cNvPr id="5" name="Gráfico 4" descr="Gráfico de barras con tendencia alcista">
            <a:extLst>
              <a:ext uri="{FF2B5EF4-FFF2-40B4-BE49-F238E27FC236}">
                <a16:creationId xmlns:a16="http://schemas.microsoft.com/office/drawing/2014/main" id="{4F940F88-0B67-46BB-B09F-6595296645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0999" y="276738"/>
            <a:ext cx="914400" cy="9144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F212A11-3FBF-430F-A867-DAF1623C56D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" t="-1408" r="2082" b="1408"/>
          <a:stretch/>
        </p:blipFill>
        <p:spPr>
          <a:xfrm>
            <a:off x="2828565" y="2198623"/>
            <a:ext cx="4502712" cy="4883315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A404F46F-3BCD-459E-9DBD-E75B6474B5ED}"/>
              </a:ext>
            </a:extLst>
          </p:cNvPr>
          <p:cNvGrpSpPr/>
          <p:nvPr/>
        </p:nvGrpSpPr>
        <p:grpSpPr>
          <a:xfrm>
            <a:off x="163285" y="-2781346"/>
            <a:ext cx="21195317" cy="15169289"/>
            <a:chOff x="-325816" y="-2130902"/>
            <a:chExt cx="21195317" cy="15169289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124AE040-4F86-4C29-8764-A0E22659049B}"/>
                </a:ext>
              </a:extLst>
            </p:cNvPr>
            <p:cNvSpPr/>
            <p:nvPr/>
          </p:nvSpPr>
          <p:spPr>
            <a:xfrm>
              <a:off x="-325816" y="-2130902"/>
              <a:ext cx="21195317" cy="15169289"/>
            </a:xfrm>
            <a:prstGeom prst="rect">
              <a:avLst/>
            </a:prstGeom>
            <a:noFill/>
          </p:spPr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83365B12-EAC3-4961-8078-A766E5E477EA}"/>
                </a:ext>
              </a:extLst>
            </p:cNvPr>
            <p:cNvSpPr/>
            <p:nvPr/>
          </p:nvSpPr>
          <p:spPr>
            <a:xfrm>
              <a:off x="8240452" y="8918732"/>
              <a:ext cx="2996236" cy="803516"/>
            </a:xfrm>
            <a:custGeom>
              <a:avLst/>
              <a:gdLst>
                <a:gd name="connsiteX0" fmla="*/ 0 w 2996236"/>
                <a:gd name="connsiteY0" fmla="*/ 133922 h 803516"/>
                <a:gd name="connsiteX1" fmla="*/ 133922 w 2996236"/>
                <a:gd name="connsiteY1" fmla="*/ 0 h 803516"/>
                <a:gd name="connsiteX2" fmla="*/ 2862314 w 2996236"/>
                <a:gd name="connsiteY2" fmla="*/ 0 h 803516"/>
                <a:gd name="connsiteX3" fmla="*/ 2996236 w 2996236"/>
                <a:gd name="connsiteY3" fmla="*/ 133922 h 803516"/>
                <a:gd name="connsiteX4" fmla="*/ 2996236 w 2996236"/>
                <a:gd name="connsiteY4" fmla="*/ 669594 h 803516"/>
                <a:gd name="connsiteX5" fmla="*/ 2862314 w 2996236"/>
                <a:gd name="connsiteY5" fmla="*/ 803516 h 803516"/>
                <a:gd name="connsiteX6" fmla="*/ 133922 w 2996236"/>
                <a:gd name="connsiteY6" fmla="*/ 803516 h 803516"/>
                <a:gd name="connsiteX7" fmla="*/ 0 w 2996236"/>
                <a:gd name="connsiteY7" fmla="*/ 669594 h 803516"/>
                <a:gd name="connsiteX8" fmla="*/ 0 w 2996236"/>
                <a:gd name="connsiteY8" fmla="*/ 133922 h 803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6236" h="803516">
                  <a:moveTo>
                    <a:pt x="0" y="133922"/>
                  </a:moveTo>
                  <a:cubicBezTo>
                    <a:pt x="0" y="59959"/>
                    <a:pt x="59959" y="0"/>
                    <a:pt x="133922" y="0"/>
                  </a:cubicBezTo>
                  <a:lnTo>
                    <a:pt x="2862314" y="0"/>
                  </a:lnTo>
                  <a:cubicBezTo>
                    <a:pt x="2936277" y="0"/>
                    <a:pt x="2996236" y="59959"/>
                    <a:pt x="2996236" y="133922"/>
                  </a:cubicBezTo>
                  <a:lnTo>
                    <a:pt x="2996236" y="669594"/>
                  </a:lnTo>
                  <a:cubicBezTo>
                    <a:pt x="2996236" y="743557"/>
                    <a:pt x="2936277" y="803516"/>
                    <a:pt x="2862314" y="803516"/>
                  </a:cubicBezTo>
                  <a:lnTo>
                    <a:pt x="133922" y="803516"/>
                  </a:lnTo>
                  <a:cubicBezTo>
                    <a:pt x="59959" y="803516"/>
                    <a:pt x="0" y="743557"/>
                    <a:pt x="0" y="669594"/>
                  </a:cubicBezTo>
                  <a:lnTo>
                    <a:pt x="0" y="133922"/>
                  </a:lnTo>
                  <a:close/>
                </a:path>
              </a:pathLst>
            </a:custGeom>
            <a:solidFill>
              <a:srgbClr val="BFD42F"/>
            </a:solidFill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73427" tIns="164954" rIns="164954" bIns="164954" numCol="1" spcCol="1270" anchor="ctr" anchorCtr="0">
              <a:noAutofit/>
            </a:bodyPr>
            <a:lstStyle/>
            <a:p>
              <a:pPr marL="0" lvl="0" indent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sz="2500" kern="1200">
                  <a:latin typeface="Montserrat Classic" panose="020B0604020202020204" charset="0"/>
                </a:rPr>
                <a:t>Marca</a:t>
              </a:r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16D191AC-BC89-48EA-BB7D-07CADC2E2F4D}"/>
                </a:ext>
              </a:extLst>
            </p:cNvPr>
            <p:cNvSpPr/>
            <p:nvPr/>
          </p:nvSpPr>
          <p:spPr>
            <a:xfrm>
              <a:off x="7878937" y="8071818"/>
              <a:ext cx="1389685" cy="1389030"/>
            </a:xfrm>
            <a:prstGeom prst="ellipse">
              <a:avLst/>
            </a:prstGeom>
            <a:blipFill>
              <a:blip r:embed="rId9" cstate="print">
                <a:duotone>
                  <a:schemeClr val="dk1">
                    <a:hueOff val="0"/>
                    <a:satOff val="0"/>
                    <a:lumOff val="0"/>
                    <a:alphaOff val="0"/>
                    <a:shade val="20000"/>
                    <a:satMod val="200000"/>
                  </a:schemeClr>
                  <a:schemeClr val="dk1">
                    <a:hueOff val="0"/>
                    <a:satOff val="0"/>
                    <a:lumOff val="0"/>
                    <a:alphaOff val="0"/>
                    <a:tint val="12000"/>
                    <a:satMod val="19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CO"/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97C107D0-F9C6-487C-93F5-5B287AF8C85E}"/>
                </a:ext>
              </a:extLst>
            </p:cNvPr>
            <p:cNvSpPr/>
            <p:nvPr/>
          </p:nvSpPr>
          <p:spPr>
            <a:xfrm>
              <a:off x="10305115" y="7593826"/>
              <a:ext cx="2996236" cy="803516"/>
            </a:xfrm>
            <a:custGeom>
              <a:avLst/>
              <a:gdLst>
                <a:gd name="connsiteX0" fmla="*/ 0 w 2996236"/>
                <a:gd name="connsiteY0" fmla="*/ 133922 h 803516"/>
                <a:gd name="connsiteX1" fmla="*/ 133922 w 2996236"/>
                <a:gd name="connsiteY1" fmla="*/ 0 h 803516"/>
                <a:gd name="connsiteX2" fmla="*/ 2862314 w 2996236"/>
                <a:gd name="connsiteY2" fmla="*/ 0 h 803516"/>
                <a:gd name="connsiteX3" fmla="*/ 2996236 w 2996236"/>
                <a:gd name="connsiteY3" fmla="*/ 133922 h 803516"/>
                <a:gd name="connsiteX4" fmla="*/ 2996236 w 2996236"/>
                <a:gd name="connsiteY4" fmla="*/ 669594 h 803516"/>
                <a:gd name="connsiteX5" fmla="*/ 2862314 w 2996236"/>
                <a:gd name="connsiteY5" fmla="*/ 803516 h 803516"/>
                <a:gd name="connsiteX6" fmla="*/ 133922 w 2996236"/>
                <a:gd name="connsiteY6" fmla="*/ 803516 h 803516"/>
                <a:gd name="connsiteX7" fmla="*/ 0 w 2996236"/>
                <a:gd name="connsiteY7" fmla="*/ 669594 h 803516"/>
                <a:gd name="connsiteX8" fmla="*/ 0 w 2996236"/>
                <a:gd name="connsiteY8" fmla="*/ 133922 h 803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6236" h="803516">
                  <a:moveTo>
                    <a:pt x="0" y="133922"/>
                  </a:moveTo>
                  <a:cubicBezTo>
                    <a:pt x="0" y="59959"/>
                    <a:pt x="59959" y="0"/>
                    <a:pt x="133922" y="0"/>
                  </a:cubicBezTo>
                  <a:lnTo>
                    <a:pt x="2862314" y="0"/>
                  </a:lnTo>
                  <a:cubicBezTo>
                    <a:pt x="2936277" y="0"/>
                    <a:pt x="2996236" y="59959"/>
                    <a:pt x="2996236" y="133922"/>
                  </a:cubicBezTo>
                  <a:lnTo>
                    <a:pt x="2996236" y="669594"/>
                  </a:lnTo>
                  <a:cubicBezTo>
                    <a:pt x="2996236" y="743557"/>
                    <a:pt x="2936277" y="803516"/>
                    <a:pt x="2862314" y="803516"/>
                  </a:cubicBezTo>
                  <a:lnTo>
                    <a:pt x="133922" y="803516"/>
                  </a:lnTo>
                  <a:cubicBezTo>
                    <a:pt x="59959" y="803516"/>
                    <a:pt x="0" y="743557"/>
                    <a:pt x="0" y="669594"/>
                  </a:cubicBezTo>
                  <a:lnTo>
                    <a:pt x="0" y="133922"/>
                  </a:lnTo>
                  <a:close/>
                </a:path>
              </a:pathLst>
            </a:custGeom>
            <a:solidFill>
              <a:srgbClr val="BFD42F"/>
            </a:solidFill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73427" tIns="145904" rIns="145904" bIns="145904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sz="2500" kern="1200">
                  <a:latin typeface="Montserrat Classic" panose="020B0604020202020204" charset="0"/>
                </a:rPr>
                <a:t>Orientación al cliente</a:t>
              </a:r>
            </a:p>
          </p:txBody>
        </p:sp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03B9B326-F3E0-4FC3-B17C-7DF228B1C365}"/>
                </a:ext>
              </a:extLst>
            </p:cNvPr>
            <p:cNvSpPr/>
            <p:nvPr/>
          </p:nvSpPr>
          <p:spPr>
            <a:xfrm>
              <a:off x="9653956" y="6746912"/>
              <a:ext cx="1389685" cy="1389030"/>
            </a:xfrm>
            <a:prstGeom prst="ellipse">
              <a:avLst/>
            </a:prstGeom>
            <a:blipFill>
              <a:blip r:embed="rId10" cstate="print">
                <a:duotone>
                  <a:schemeClr val="dk1">
                    <a:hueOff val="0"/>
                    <a:satOff val="0"/>
                    <a:lumOff val="0"/>
                    <a:alphaOff val="0"/>
                    <a:shade val="20000"/>
                    <a:satMod val="200000"/>
                  </a:schemeClr>
                  <a:schemeClr val="dk1">
                    <a:hueOff val="0"/>
                    <a:satOff val="0"/>
                    <a:lumOff val="0"/>
                    <a:alphaOff val="0"/>
                    <a:tint val="12000"/>
                    <a:satMod val="19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CO"/>
            </a:p>
          </p:txBody>
        </p:sp>
        <p:sp>
          <p:nvSpPr>
            <p:cNvPr id="34" name="Forma libre: forma 33">
              <a:extLst>
                <a:ext uri="{FF2B5EF4-FFF2-40B4-BE49-F238E27FC236}">
                  <a16:creationId xmlns:a16="http://schemas.microsoft.com/office/drawing/2014/main" id="{28DB6E16-7E1C-4D3A-9963-8CC1D2FD1032}"/>
                </a:ext>
              </a:extLst>
            </p:cNvPr>
            <p:cNvSpPr/>
            <p:nvPr/>
          </p:nvSpPr>
          <p:spPr>
            <a:xfrm>
              <a:off x="11523771" y="6221500"/>
              <a:ext cx="3587334" cy="803516"/>
            </a:xfrm>
            <a:custGeom>
              <a:avLst/>
              <a:gdLst>
                <a:gd name="connsiteX0" fmla="*/ 0 w 3587334"/>
                <a:gd name="connsiteY0" fmla="*/ 133922 h 803516"/>
                <a:gd name="connsiteX1" fmla="*/ 133922 w 3587334"/>
                <a:gd name="connsiteY1" fmla="*/ 0 h 803516"/>
                <a:gd name="connsiteX2" fmla="*/ 3453412 w 3587334"/>
                <a:gd name="connsiteY2" fmla="*/ 0 h 803516"/>
                <a:gd name="connsiteX3" fmla="*/ 3587334 w 3587334"/>
                <a:gd name="connsiteY3" fmla="*/ 133922 h 803516"/>
                <a:gd name="connsiteX4" fmla="*/ 3587334 w 3587334"/>
                <a:gd name="connsiteY4" fmla="*/ 669594 h 803516"/>
                <a:gd name="connsiteX5" fmla="*/ 3453412 w 3587334"/>
                <a:gd name="connsiteY5" fmla="*/ 803516 h 803516"/>
                <a:gd name="connsiteX6" fmla="*/ 133922 w 3587334"/>
                <a:gd name="connsiteY6" fmla="*/ 803516 h 803516"/>
                <a:gd name="connsiteX7" fmla="*/ 0 w 3587334"/>
                <a:gd name="connsiteY7" fmla="*/ 669594 h 803516"/>
                <a:gd name="connsiteX8" fmla="*/ 0 w 3587334"/>
                <a:gd name="connsiteY8" fmla="*/ 133922 h 803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87334" h="803516">
                  <a:moveTo>
                    <a:pt x="0" y="133922"/>
                  </a:moveTo>
                  <a:cubicBezTo>
                    <a:pt x="0" y="59959"/>
                    <a:pt x="59959" y="0"/>
                    <a:pt x="133922" y="0"/>
                  </a:cubicBezTo>
                  <a:lnTo>
                    <a:pt x="3453412" y="0"/>
                  </a:lnTo>
                  <a:cubicBezTo>
                    <a:pt x="3527375" y="0"/>
                    <a:pt x="3587334" y="59959"/>
                    <a:pt x="3587334" y="133922"/>
                  </a:cubicBezTo>
                  <a:lnTo>
                    <a:pt x="3587334" y="669594"/>
                  </a:lnTo>
                  <a:cubicBezTo>
                    <a:pt x="3587334" y="743557"/>
                    <a:pt x="3527375" y="803516"/>
                    <a:pt x="3453412" y="803516"/>
                  </a:cubicBezTo>
                  <a:lnTo>
                    <a:pt x="133922" y="803516"/>
                  </a:lnTo>
                  <a:cubicBezTo>
                    <a:pt x="59959" y="803516"/>
                    <a:pt x="0" y="743557"/>
                    <a:pt x="0" y="669594"/>
                  </a:cubicBezTo>
                  <a:lnTo>
                    <a:pt x="0" y="133922"/>
                  </a:lnTo>
                  <a:close/>
                </a:path>
              </a:pathLst>
            </a:custGeom>
            <a:solidFill>
              <a:srgbClr val="BFD42F"/>
            </a:solidFill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73427" tIns="130664" rIns="130664" bIns="130664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es-CO" sz="2500" kern="1200">
                  <a:latin typeface="Montserrat Classic" panose="020B0604020202020204" charset="0"/>
                </a:rPr>
                <a:t>Abastecimiento Integrado</a:t>
              </a:r>
            </a:p>
          </p:txBody>
        </p:sp>
        <p:sp>
          <p:nvSpPr>
            <p:cNvPr id="35" name="Elipse 34">
              <a:extLst>
                <a:ext uri="{FF2B5EF4-FFF2-40B4-BE49-F238E27FC236}">
                  <a16:creationId xmlns:a16="http://schemas.microsoft.com/office/drawing/2014/main" id="{F29D2D0B-5F4F-4761-834C-15B1408A100F}"/>
                </a:ext>
              </a:extLst>
            </p:cNvPr>
            <p:cNvSpPr/>
            <p:nvPr/>
          </p:nvSpPr>
          <p:spPr>
            <a:xfrm>
              <a:off x="10909640" y="5366128"/>
              <a:ext cx="1389685" cy="1389030"/>
            </a:xfrm>
            <a:prstGeom prst="ellipse">
              <a:avLst/>
            </a:prstGeom>
            <a:blipFill>
              <a:blip r:embed="rId11" cstate="print">
                <a:duotone>
                  <a:schemeClr val="dk1">
                    <a:hueOff val="0"/>
                    <a:satOff val="0"/>
                    <a:lumOff val="0"/>
                    <a:alphaOff val="0"/>
                    <a:shade val="20000"/>
                    <a:satMod val="200000"/>
                  </a:schemeClr>
                  <a:schemeClr val="dk1">
                    <a:hueOff val="0"/>
                    <a:satOff val="0"/>
                    <a:lumOff val="0"/>
                    <a:alphaOff val="0"/>
                    <a:tint val="12000"/>
                    <a:satMod val="19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CO"/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id="{7025C8CF-D371-41AC-A338-8181D49886A9}"/>
                </a:ext>
              </a:extLst>
            </p:cNvPr>
            <p:cNvSpPr/>
            <p:nvPr/>
          </p:nvSpPr>
          <p:spPr>
            <a:xfrm>
              <a:off x="12478627" y="4457440"/>
              <a:ext cx="2996236" cy="803516"/>
            </a:xfrm>
            <a:custGeom>
              <a:avLst/>
              <a:gdLst>
                <a:gd name="connsiteX0" fmla="*/ 0 w 2996236"/>
                <a:gd name="connsiteY0" fmla="*/ 133922 h 803516"/>
                <a:gd name="connsiteX1" fmla="*/ 133922 w 2996236"/>
                <a:gd name="connsiteY1" fmla="*/ 0 h 803516"/>
                <a:gd name="connsiteX2" fmla="*/ 2862314 w 2996236"/>
                <a:gd name="connsiteY2" fmla="*/ 0 h 803516"/>
                <a:gd name="connsiteX3" fmla="*/ 2996236 w 2996236"/>
                <a:gd name="connsiteY3" fmla="*/ 133922 h 803516"/>
                <a:gd name="connsiteX4" fmla="*/ 2996236 w 2996236"/>
                <a:gd name="connsiteY4" fmla="*/ 669594 h 803516"/>
                <a:gd name="connsiteX5" fmla="*/ 2862314 w 2996236"/>
                <a:gd name="connsiteY5" fmla="*/ 803516 h 803516"/>
                <a:gd name="connsiteX6" fmla="*/ 133922 w 2996236"/>
                <a:gd name="connsiteY6" fmla="*/ 803516 h 803516"/>
                <a:gd name="connsiteX7" fmla="*/ 0 w 2996236"/>
                <a:gd name="connsiteY7" fmla="*/ 669594 h 803516"/>
                <a:gd name="connsiteX8" fmla="*/ 0 w 2996236"/>
                <a:gd name="connsiteY8" fmla="*/ 133922 h 803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6236" h="803516">
                  <a:moveTo>
                    <a:pt x="0" y="133922"/>
                  </a:moveTo>
                  <a:cubicBezTo>
                    <a:pt x="0" y="59959"/>
                    <a:pt x="59959" y="0"/>
                    <a:pt x="133922" y="0"/>
                  </a:cubicBezTo>
                  <a:lnTo>
                    <a:pt x="2862314" y="0"/>
                  </a:lnTo>
                  <a:cubicBezTo>
                    <a:pt x="2936277" y="0"/>
                    <a:pt x="2996236" y="59959"/>
                    <a:pt x="2996236" y="133922"/>
                  </a:cubicBezTo>
                  <a:lnTo>
                    <a:pt x="2996236" y="669594"/>
                  </a:lnTo>
                  <a:cubicBezTo>
                    <a:pt x="2996236" y="743557"/>
                    <a:pt x="2936277" y="803516"/>
                    <a:pt x="2862314" y="803516"/>
                  </a:cubicBezTo>
                  <a:lnTo>
                    <a:pt x="133922" y="803516"/>
                  </a:lnTo>
                  <a:cubicBezTo>
                    <a:pt x="59959" y="803516"/>
                    <a:pt x="0" y="743557"/>
                    <a:pt x="0" y="669594"/>
                  </a:cubicBezTo>
                  <a:lnTo>
                    <a:pt x="0" y="133922"/>
                  </a:lnTo>
                  <a:close/>
                </a:path>
              </a:pathLst>
            </a:custGeom>
            <a:solidFill>
              <a:srgbClr val="BFD42F"/>
            </a:solidFill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9882" tIns="191624" rIns="323704" bIns="191624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_tradnl" sz="2500" kern="1200">
                  <a:latin typeface="Montserrat Classic" panose="020B0604020202020204" charset="0"/>
                  <a:ea typeface="+mn-ea"/>
                  <a:cs typeface="+mn-cs"/>
                </a:rPr>
                <a:t>Cobertura Nacional</a:t>
              </a:r>
            </a:p>
          </p:txBody>
        </p:sp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B69118BF-7B1E-47AD-AC47-0AFBB4225801}"/>
                </a:ext>
              </a:extLst>
            </p:cNvPr>
            <p:cNvSpPr/>
            <p:nvPr/>
          </p:nvSpPr>
          <p:spPr>
            <a:xfrm>
              <a:off x="11758074" y="3692693"/>
              <a:ext cx="1389685" cy="1389030"/>
            </a:xfrm>
            <a:prstGeom prst="ellipse">
              <a:avLst/>
            </a:prstGeom>
            <a:blipFill>
              <a:blip r:embed="rId12" cstate="print">
                <a:duotone>
                  <a:schemeClr val="dk1">
                    <a:hueOff val="0"/>
                    <a:satOff val="0"/>
                    <a:lumOff val="0"/>
                    <a:alphaOff val="0"/>
                    <a:shade val="20000"/>
                    <a:satMod val="200000"/>
                  </a:schemeClr>
                  <a:schemeClr val="dk1">
                    <a:hueOff val="0"/>
                    <a:satOff val="0"/>
                    <a:lumOff val="0"/>
                    <a:alphaOff val="0"/>
                    <a:tint val="12000"/>
                    <a:satMod val="19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id="{2995722F-F3F8-4076-9D90-3943E5554FC7}"/>
                </a:ext>
              </a:extLst>
            </p:cNvPr>
            <p:cNvSpPr/>
            <p:nvPr/>
          </p:nvSpPr>
          <p:spPr>
            <a:xfrm>
              <a:off x="13007847" y="2596168"/>
              <a:ext cx="2932487" cy="803516"/>
            </a:xfrm>
            <a:custGeom>
              <a:avLst/>
              <a:gdLst>
                <a:gd name="connsiteX0" fmla="*/ 0 w 2996236"/>
                <a:gd name="connsiteY0" fmla="*/ 133922 h 803516"/>
                <a:gd name="connsiteX1" fmla="*/ 133922 w 2996236"/>
                <a:gd name="connsiteY1" fmla="*/ 0 h 803516"/>
                <a:gd name="connsiteX2" fmla="*/ 2862314 w 2996236"/>
                <a:gd name="connsiteY2" fmla="*/ 0 h 803516"/>
                <a:gd name="connsiteX3" fmla="*/ 2996236 w 2996236"/>
                <a:gd name="connsiteY3" fmla="*/ 133922 h 803516"/>
                <a:gd name="connsiteX4" fmla="*/ 2996236 w 2996236"/>
                <a:gd name="connsiteY4" fmla="*/ 669594 h 803516"/>
                <a:gd name="connsiteX5" fmla="*/ 2862314 w 2996236"/>
                <a:gd name="connsiteY5" fmla="*/ 803516 h 803516"/>
                <a:gd name="connsiteX6" fmla="*/ 133922 w 2996236"/>
                <a:gd name="connsiteY6" fmla="*/ 803516 h 803516"/>
                <a:gd name="connsiteX7" fmla="*/ 0 w 2996236"/>
                <a:gd name="connsiteY7" fmla="*/ 669594 h 803516"/>
                <a:gd name="connsiteX8" fmla="*/ 0 w 2996236"/>
                <a:gd name="connsiteY8" fmla="*/ 133922 h 803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6236" h="803516">
                  <a:moveTo>
                    <a:pt x="0" y="133922"/>
                  </a:moveTo>
                  <a:cubicBezTo>
                    <a:pt x="0" y="59959"/>
                    <a:pt x="59959" y="0"/>
                    <a:pt x="133922" y="0"/>
                  </a:cubicBezTo>
                  <a:lnTo>
                    <a:pt x="2862314" y="0"/>
                  </a:lnTo>
                  <a:cubicBezTo>
                    <a:pt x="2936277" y="0"/>
                    <a:pt x="2996236" y="59959"/>
                    <a:pt x="2996236" y="133922"/>
                  </a:cubicBezTo>
                  <a:lnTo>
                    <a:pt x="2996236" y="669594"/>
                  </a:lnTo>
                  <a:cubicBezTo>
                    <a:pt x="2996236" y="743557"/>
                    <a:pt x="2936277" y="803516"/>
                    <a:pt x="2862314" y="803516"/>
                  </a:cubicBezTo>
                  <a:lnTo>
                    <a:pt x="133922" y="803516"/>
                  </a:lnTo>
                  <a:cubicBezTo>
                    <a:pt x="59959" y="803516"/>
                    <a:pt x="0" y="743557"/>
                    <a:pt x="0" y="669594"/>
                  </a:cubicBezTo>
                  <a:lnTo>
                    <a:pt x="0" y="133922"/>
                  </a:lnTo>
                  <a:close/>
                </a:path>
              </a:pathLst>
            </a:custGeom>
            <a:solidFill>
              <a:srgbClr val="BFD42F"/>
            </a:solidFill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73427" tIns="130664" rIns="130664" bIns="130664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_tradnl" sz="2500" kern="1200">
                  <a:latin typeface="Montserrat Classic" panose="020B0604020202020204" charset="0"/>
                </a:rPr>
                <a:t>Portafolio Competitivo</a:t>
              </a:r>
            </a:p>
          </p:txBody>
        </p:sp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C54F7111-9235-45F7-AFC0-E7A91017FAB7}"/>
                </a:ext>
              </a:extLst>
            </p:cNvPr>
            <p:cNvSpPr/>
            <p:nvPr/>
          </p:nvSpPr>
          <p:spPr>
            <a:xfrm>
              <a:off x="12468167" y="1673722"/>
              <a:ext cx="1389685" cy="1389030"/>
            </a:xfrm>
            <a:prstGeom prst="ellipse">
              <a:avLst/>
            </a:prstGeom>
            <a:blipFill>
              <a:blip r:embed="rId13" cstate="print">
                <a:duotone>
                  <a:schemeClr val="dk1">
                    <a:hueOff val="0"/>
                    <a:satOff val="0"/>
                    <a:lumOff val="0"/>
                    <a:alphaOff val="0"/>
                    <a:shade val="20000"/>
                    <a:satMod val="200000"/>
                  </a:schemeClr>
                  <a:schemeClr val="dk1">
                    <a:hueOff val="0"/>
                    <a:satOff val="0"/>
                    <a:lumOff val="0"/>
                    <a:alphaOff val="0"/>
                    <a:tint val="12000"/>
                    <a:satMod val="19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47" name="CuadroTexto 46">
            <a:extLst>
              <a:ext uri="{FF2B5EF4-FFF2-40B4-BE49-F238E27FC236}">
                <a16:creationId xmlns:a16="http://schemas.microsoft.com/office/drawing/2014/main" id="{4BA012BE-22A4-3B44-BD81-D54E96A0804C}"/>
              </a:ext>
            </a:extLst>
          </p:cNvPr>
          <p:cNvSpPr txBox="1"/>
          <p:nvPr/>
        </p:nvSpPr>
        <p:spPr>
          <a:xfrm>
            <a:off x="12777839" y="9668332"/>
            <a:ext cx="5591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>
                <a:solidFill>
                  <a:schemeClr val="bg1"/>
                </a:solidFill>
              </a:rPr>
              <a:t>Fuente: “Construyendo el Plan Estratégico 2023” (2018)</a:t>
            </a:r>
          </a:p>
        </p:txBody>
      </p:sp>
    </p:spTree>
    <p:extLst>
      <p:ext uri="{BB962C8B-B14F-4D97-AF65-F5344CB8AC3E}">
        <p14:creationId xmlns:p14="http://schemas.microsoft.com/office/powerpoint/2010/main" val="17806757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2">
            <a:extLst>
              <a:ext uri="{FF2B5EF4-FFF2-40B4-BE49-F238E27FC236}">
                <a16:creationId xmlns:a16="http://schemas.microsoft.com/office/drawing/2014/main" id="{BC602300-3FF0-4893-B075-6E001EA753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600200" y="12356"/>
            <a:ext cx="2458198" cy="10938119"/>
          </a:xfrm>
          <a:prstGeom prst="rect">
            <a:avLst/>
          </a:prstGeom>
        </p:spPr>
      </p:pic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8D70C06B-87E8-48B0-9882-F8BAC8EAD3D9}"/>
              </a:ext>
            </a:extLst>
          </p:cNvPr>
          <p:cNvCxnSpPr>
            <a:cxnSpLocks/>
          </p:cNvCxnSpPr>
          <p:nvPr/>
        </p:nvCxnSpPr>
        <p:spPr>
          <a:xfrm>
            <a:off x="0" y="10172700"/>
            <a:ext cx="18288000" cy="0"/>
          </a:xfrm>
          <a:prstGeom prst="line">
            <a:avLst/>
          </a:prstGeom>
          <a:solidFill>
            <a:schemeClr val="bg1">
              <a:lumMod val="85000"/>
            </a:schemeClr>
          </a:solidFill>
          <a:ln w="2540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uadroTexto 57">
            <a:extLst>
              <a:ext uri="{FF2B5EF4-FFF2-40B4-BE49-F238E27FC236}">
                <a16:creationId xmlns:a16="http://schemas.microsoft.com/office/drawing/2014/main" id="{7B3D06BB-181C-464D-9042-F95F8B8145E9}"/>
              </a:ext>
            </a:extLst>
          </p:cNvPr>
          <p:cNvSpPr txBox="1"/>
          <p:nvPr/>
        </p:nvSpPr>
        <p:spPr>
          <a:xfrm>
            <a:off x="609600" y="9438501"/>
            <a:ext cx="2743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>
                <a:solidFill>
                  <a:schemeClr val="bg1"/>
                </a:solidFill>
                <a:latin typeface="Montserrat Light" panose="020B0604020202020204" charset="0"/>
              </a:rPr>
              <a:t>Compañía</a:t>
            </a:r>
          </a:p>
        </p:txBody>
      </p:sp>
      <p:pic>
        <p:nvPicPr>
          <p:cNvPr id="2060" name="Picture 12" descr="Challenger Sitio Oficial">
            <a:extLst>
              <a:ext uri="{FF2B5EF4-FFF2-40B4-BE49-F238E27FC236}">
                <a16:creationId xmlns:a16="http://schemas.microsoft.com/office/drawing/2014/main" id="{B6367F95-BCB5-4BE3-8B61-C1144CB02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8394" y="353321"/>
            <a:ext cx="3368607" cy="78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819F2212-BA5A-4A47-AACB-0336D9E435AB}"/>
              </a:ext>
            </a:extLst>
          </p:cNvPr>
          <p:cNvGrpSpPr/>
          <p:nvPr/>
        </p:nvGrpSpPr>
        <p:grpSpPr>
          <a:xfrm>
            <a:off x="158364" y="114299"/>
            <a:ext cx="9325270" cy="1193103"/>
            <a:chOff x="132238" y="185060"/>
            <a:chExt cx="9325270" cy="1193103"/>
          </a:xfrm>
        </p:grpSpPr>
        <p:sp>
          <p:nvSpPr>
            <p:cNvPr id="7" name="Rectángulo redondeado 6">
              <a:extLst>
                <a:ext uri="{FF2B5EF4-FFF2-40B4-BE49-F238E27FC236}">
                  <a16:creationId xmlns:a16="http://schemas.microsoft.com/office/drawing/2014/main" id="{C582DEBF-FF7E-7F40-B2E9-D5327B3AFB67}"/>
                </a:ext>
              </a:extLst>
            </p:cNvPr>
            <p:cNvSpPr/>
            <p:nvPr/>
          </p:nvSpPr>
          <p:spPr>
            <a:xfrm>
              <a:off x="1092316" y="412131"/>
              <a:ext cx="8365192" cy="738959"/>
            </a:xfrm>
            <a:prstGeom prst="roundRect">
              <a:avLst/>
            </a:prstGeom>
            <a:solidFill>
              <a:srgbClr val="094A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463854" y="499841"/>
              <a:ext cx="7909237" cy="55143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s-CO" sz="3600" spc="266">
                  <a:solidFill>
                    <a:schemeClr val="bg1"/>
                  </a:solidFill>
                  <a:latin typeface="Montserrat Classic Bold"/>
                </a:rPr>
                <a:t>Horizonte de proyección</a:t>
              </a:r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A64E9CAE-B968-4E4E-933C-F7D92C8A1FA2}"/>
                </a:ext>
              </a:extLst>
            </p:cNvPr>
            <p:cNvSpPr/>
            <p:nvPr/>
          </p:nvSpPr>
          <p:spPr>
            <a:xfrm flipH="1" flipV="1">
              <a:off x="132238" y="185060"/>
              <a:ext cx="1221407" cy="1193103"/>
            </a:xfrm>
            <a:prstGeom prst="ellipse">
              <a:avLst/>
            </a:prstGeom>
            <a:solidFill>
              <a:srgbClr val="021E5B"/>
            </a:solidFill>
            <a:ln>
              <a:solidFill>
                <a:srgbClr val="021E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9" name="Gráfico 8" descr="Presentación con organigrama">
              <a:extLst>
                <a:ext uri="{FF2B5EF4-FFF2-40B4-BE49-F238E27FC236}">
                  <a16:creationId xmlns:a16="http://schemas.microsoft.com/office/drawing/2014/main" id="{CEAAFA68-E96A-B048-A954-80D3D4B8AB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84873" y="316863"/>
              <a:ext cx="945036" cy="945036"/>
            </a:xfrm>
            <a:prstGeom prst="rect">
              <a:avLst/>
            </a:prstGeom>
          </p:spPr>
        </p:pic>
      </p:grpSp>
      <p:sp>
        <p:nvSpPr>
          <p:cNvPr id="8" name="Rectángulo 7">
            <a:extLst>
              <a:ext uri="{FF2B5EF4-FFF2-40B4-BE49-F238E27FC236}">
                <a16:creationId xmlns:a16="http://schemas.microsoft.com/office/drawing/2014/main" id="{6E83AE67-FD9B-401A-81EE-B16061E66AA9}"/>
              </a:ext>
            </a:extLst>
          </p:cNvPr>
          <p:cNvSpPr/>
          <p:nvPr/>
        </p:nvSpPr>
        <p:spPr>
          <a:xfrm>
            <a:off x="1973460" y="3403915"/>
            <a:ext cx="2458198" cy="27546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7300" b="1" cap="none" spc="0">
                <a:ln w="6600">
                  <a:solidFill>
                    <a:srgbClr val="021E5B"/>
                  </a:solidFill>
                  <a:prstDash val="solid"/>
                </a:ln>
                <a:solidFill>
                  <a:srgbClr val="021E5B"/>
                </a:solidFill>
              </a:rPr>
              <a:t>10</a:t>
            </a:r>
            <a:r>
              <a:rPr lang="es-ES" sz="10000" b="1" cap="none" spc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021E5B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5A0E6D9-2514-4EE5-8B78-5DE300293A60}"/>
              </a:ext>
            </a:extLst>
          </p:cNvPr>
          <p:cNvSpPr txBox="1"/>
          <p:nvPr/>
        </p:nvSpPr>
        <p:spPr>
          <a:xfrm>
            <a:off x="4415329" y="4724553"/>
            <a:ext cx="20585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5400" b="1">
                <a:solidFill>
                  <a:srgbClr val="021E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años</a:t>
            </a: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B456E2E2-972D-4F0E-A758-08DE41994D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3770462"/>
              </p:ext>
            </p:extLst>
          </p:nvPr>
        </p:nvGraphicFramePr>
        <p:xfrm>
          <a:off x="7474082" y="2738629"/>
          <a:ext cx="8046991" cy="5485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Gráfico 4" descr="Balón de fútbol">
            <a:extLst>
              <a:ext uri="{FF2B5EF4-FFF2-40B4-BE49-F238E27FC236}">
                <a16:creationId xmlns:a16="http://schemas.microsoft.com/office/drawing/2014/main" id="{617A3F91-E23C-416A-AE89-F6A5D84A80B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474082" y="5662789"/>
            <a:ext cx="2058538" cy="2058538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3B26314C-BECC-420E-95F8-2422F23B7B9B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91" t="-14017" r="-4450"/>
          <a:stretch/>
        </p:blipFill>
        <p:spPr>
          <a:xfrm>
            <a:off x="7639872" y="3346961"/>
            <a:ext cx="1726957" cy="1891504"/>
          </a:xfrm>
          <a:prstGeom prst="ellipse">
            <a:avLst/>
          </a:prstGeom>
        </p:spPr>
      </p:pic>
      <p:sp>
        <p:nvSpPr>
          <p:cNvPr id="214" name="CuadroTexto 10">
            <a:extLst>
              <a:ext uri="{FF2B5EF4-FFF2-40B4-BE49-F238E27FC236}">
                <a16:creationId xmlns:a16="http://schemas.microsoft.com/office/drawing/2014/main" id="{F8A5EF78-AC3B-4D8F-BF68-64ACECF7CE33}"/>
              </a:ext>
            </a:extLst>
          </p:cNvPr>
          <p:cNvSpPr txBox="1"/>
          <p:nvPr/>
        </p:nvSpPr>
        <p:spPr>
          <a:xfrm>
            <a:off x="1962350" y="5963992"/>
            <a:ext cx="3789366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O" sz="5400" b="1">
                <a:solidFill>
                  <a:srgbClr val="021E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2020-2029</a:t>
            </a:r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222CF100-5519-408A-9899-4622933F4E5B}"/>
              </a:ext>
            </a:extLst>
          </p:cNvPr>
          <p:cNvCxnSpPr>
            <a:cxnSpLocks/>
          </p:cNvCxnSpPr>
          <p:nvPr/>
        </p:nvCxnSpPr>
        <p:spPr>
          <a:xfrm>
            <a:off x="-76200" y="10172700"/>
            <a:ext cx="9000000" cy="0"/>
          </a:xfrm>
          <a:prstGeom prst="line">
            <a:avLst/>
          </a:prstGeom>
          <a:solidFill>
            <a:schemeClr val="bg1">
              <a:lumMod val="85000"/>
            </a:schemeClr>
          </a:solidFill>
          <a:ln w="254000">
            <a:solidFill>
              <a:srgbClr val="033F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6957CA0A-5FB5-44D7-A460-D6CF9D55575E}"/>
              </a:ext>
            </a:extLst>
          </p:cNvPr>
          <p:cNvSpPr/>
          <p:nvPr/>
        </p:nvSpPr>
        <p:spPr>
          <a:xfrm>
            <a:off x="7543800" y="9169247"/>
            <a:ext cx="3200400" cy="1219200"/>
          </a:xfrm>
          <a:prstGeom prst="roundRect">
            <a:avLst/>
          </a:prstGeom>
          <a:solidFill>
            <a:srgbClr val="03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/>
              <a:t>Proyecciones</a:t>
            </a:r>
          </a:p>
        </p:txBody>
      </p:sp>
    </p:spTree>
    <p:extLst>
      <p:ext uri="{BB962C8B-B14F-4D97-AF65-F5344CB8AC3E}">
        <p14:creationId xmlns:p14="http://schemas.microsoft.com/office/powerpoint/2010/main" val="361813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12">
            <a:extLst>
              <a:ext uri="{FF2B5EF4-FFF2-40B4-BE49-F238E27FC236}">
                <a16:creationId xmlns:a16="http://schemas.microsoft.com/office/drawing/2014/main" id="{0E77261C-41A2-ED44-A2B2-47D39BA679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484088" y="-1932"/>
            <a:ext cx="2458198" cy="10938119"/>
          </a:xfrm>
          <a:prstGeom prst="rect">
            <a:avLst/>
          </a:prstGeom>
        </p:spPr>
      </p:pic>
      <p:sp>
        <p:nvSpPr>
          <p:cNvPr id="33" name="Freeform 32">
            <a:extLst>
              <a:ext uri="{FF2B5EF4-FFF2-40B4-BE49-F238E27FC236}">
                <a16:creationId xmlns:a16="http://schemas.microsoft.com/office/drawing/2014/main" id="{B5C7E059-8037-B54D-91F5-15A98E4CC11E}"/>
              </a:ext>
            </a:extLst>
          </p:cNvPr>
          <p:cNvSpPr/>
          <p:nvPr/>
        </p:nvSpPr>
        <p:spPr>
          <a:xfrm>
            <a:off x="831983" y="3899912"/>
            <a:ext cx="6394484" cy="1021690"/>
          </a:xfrm>
          <a:custGeom>
            <a:avLst/>
            <a:gdLst>
              <a:gd name="connsiteX0" fmla="*/ 0 w 6394484"/>
              <a:gd name="connsiteY0" fmla="*/ 0 h 1021690"/>
              <a:gd name="connsiteX1" fmla="*/ 6394484 w 6394484"/>
              <a:gd name="connsiteY1" fmla="*/ 0 h 1021690"/>
              <a:gd name="connsiteX2" fmla="*/ 6394484 w 6394484"/>
              <a:gd name="connsiteY2" fmla="*/ 1021690 h 1021690"/>
              <a:gd name="connsiteX3" fmla="*/ 0 w 6394484"/>
              <a:gd name="connsiteY3" fmla="*/ 1021690 h 1021690"/>
              <a:gd name="connsiteX4" fmla="*/ 0 w 6394484"/>
              <a:gd name="connsiteY4" fmla="*/ 0 h 1021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94484" h="1021690">
                <a:moveTo>
                  <a:pt x="0" y="0"/>
                </a:moveTo>
                <a:lnTo>
                  <a:pt x="6394484" y="0"/>
                </a:lnTo>
                <a:lnTo>
                  <a:pt x="6394484" y="1021690"/>
                </a:lnTo>
                <a:lnTo>
                  <a:pt x="0" y="102169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21E5B"/>
            </a:solidFill>
          </a:ln>
        </p:spPr>
        <p:style>
          <a:lnRef idx="1">
            <a:scrgbClr r="0" g="0" b="0"/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45280" tIns="167640" rIns="167640" bIns="167640" numCol="1" spcCol="1270" anchor="ctr" anchorCtr="0">
            <a:noAutofit/>
          </a:bodyPr>
          <a:lstStyle/>
          <a:p>
            <a:pPr marL="0" lvl="0" indent="0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O" sz="2800" kern="1200"/>
              <a:t>      PIB Inmobiliario</a:t>
            </a:r>
          </a:p>
        </p:txBody>
      </p: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8D70C06B-87E8-48B0-9882-F8BAC8EAD3D9}"/>
              </a:ext>
            </a:extLst>
          </p:cNvPr>
          <p:cNvCxnSpPr>
            <a:cxnSpLocks/>
          </p:cNvCxnSpPr>
          <p:nvPr/>
        </p:nvCxnSpPr>
        <p:spPr>
          <a:xfrm>
            <a:off x="0" y="10172700"/>
            <a:ext cx="18288000" cy="0"/>
          </a:xfrm>
          <a:prstGeom prst="line">
            <a:avLst/>
          </a:prstGeom>
          <a:solidFill>
            <a:schemeClr val="bg1">
              <a:lumMod val="85000"/>
            </a:schemeClr>
          </a:solidFill>
          <a:ln w="2540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upo 41">
            <a:extLst>
              <a:ext uri="{FF2B5EF4-FFF2-40B4-BE49-F238E27FC236}">
                <a16:creationId xmlns:a16="http://schemas.microsoft.com/office/drawing/2014/main" id="{4C3D45EE-235E-E84B-821A-3C09B67F5DB3}"/>
              </a:ext>
            </a:extLst>
          </p:cNvPr>
          <p:cNvGrpSpPr/>
          <p:nvPr/>
        </p:nvGrpSpPr>
        <p:grpSpPr>
          <a:xfrm>
            <a:off x="158364" y="114299"/>
            <a:ext cx="8985636" cy="1193103"/>
            <a:chOff x="132238" y="185060"/>
            <a:chExt cx="8985636" cy="1193103"/>
          </a:xfrm>
        </p:grpSpPr>
        <p:sp>
          <p:nvSpPr>
            <p:cNvPr id="44" name="Rectángulo redondeado 43">
              <a:extLst>
                <a:ext uri="{FF2B5EF4-FFF2-40B4-BE49-F238E27FC236}">
                  <a16:creationId xmlns:a16="http://schemas.microsoft.com/office/drawing/2014/main" id="{056F7505-EA23-524B-8FC4-AF499F341E61}"/>
                </a:ext>
              </a:extLst>
            </p:cNvPr>
            <p:cNvSpPr/>
            <p:nvPr/>
          </p:nvSpPr>
          <p:spPr>
            <a:xfrm>
              <a:off x="448080" y="412131"/>
              <a:ext cx="8669794" cy="738959"/>
            </a:xfrm>
            <a:prstGeom prst="roundRect">
              <a:avLst/>
            </a:prstGeom>
            <a:solidFill>
              <a:srgbClr val="094A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45" name="TextBox 4">
              <a:extLst>
                <a:ext uri="{FF2B5EF4-FFF2-40B4-BE49-F238E27FC236}">
                  <a16:creationId xmlns:a16="http://schemas.microsoft.com/office/drawing/2014/main" id="{E1FED59A-0C2F-AE4A-977D-82645562BF47}"/>
                </a:ext>
              </a:extLst>
            </p:cNvPr>
            <p:cNvSpPr txBox="1"/>
            <p:nvPr/>
          </p:nvSpPr>
          <p:spPr>
            <a:xfrm>
              <a:off x="1481878" y="443860"/>
              <a:ext cx="7507762" cy="55143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s-CO" sz="3600" spc="266">
                  <a:solidFill>
                    <a:schemeClr val="bg1"/>
                  </a:solidFill>
                  <a:latin typeface="Montserrat Classic Bold"/>
                </a:rPr>
                <a:t>Ingresos - Variables</a:t>
              </a:r>
            </a:p>
          </p:txBody>
        </p:sp>
        <p:sp>
          <p:nvSpPr>
            <p:cNvPr id="46" name="Elipse 45">
              <a:extLst>
                <a:ext uri="{FF2B5EF4-FFF2-40B4-BE49-F238E27FC236}">
                  <a16:creationId xmlns:a16="http://schemas.microsoft.com/office/drawing/2014/main" id="{5EC6338C-7696-5844-B481-41203A7092DF}"/>
                </a:ext>
              </a:extLst>
            </p:cNvPr>
            <p:cNvSpPr/>
            <p:nvPr/>
          </p:nvSpPr>
          <p:spPr>
            <a:xfrm flipH="1" flipV="1">
              <a:off x="132238" y="185060"/>
              <a:ext cx="1221407" cy="1193103"/>
            </a:xfrm>
            <a:prstGeom prst="ellipse">
              <a:avLst/>
            </a:prstGeom>
            <a:solidFill>
              <a:srgbClr val="021E5B"/>
            </a:solidFill>
            <a:ln>
              <a:solidFill>
                <a:srgbClr val="021E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pic>
        <p:nvPicPr>
          <p:cNvPr id="26" name="Picture 12" descr="Challenger Sitio Oficial">
            <a:extLst>
              <a:ext uri="{FF2B5EF4-FFF2-40B4-BE49-F238E27FC236}">
                <a16:creationId xmlns:a16="http://schemas.microsoft.com/office/drawing/2014/main" id="{16F394AD-83A7-4F10-9B24-E4ED109CA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8394" y="353321"/>
            <a:ext cx="3368607" cy="78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áfico 3" descr="Presentación con elemento multimedia">
            <a:extLst>
              <a:ext uri="{FF2B5EF4-FFF2-40B4-BE49-F238E27FC236}">
                <a16:creationId xmlns:a16="http://schemas.microsoft.com/office/drawing/2014/main" id="{7441EA12-13D6-401B-B60C-8DB3523500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1867" y="241346"/>
            <a:ext cx="914400" cy="914400"/>
          </a:xfrm>
          <a:prstGeom prst="rect">
            <a:avLst/>
          </a:prstGeom>
        </p:spPr>
      </p:pic>
      <p:sp>
        <p:nvSpPr>
          <p:cNvPr id="32" name="Forma libre: forma 31">
            <a:extLst>
              <a:ext uri="{FF2B5EF4-FFF2-40B4-BE49-F238E27FC236}">
                <a16:creationId xmlns:a16="http://schemas.microsoft.com/office/drawing/2014/main" id="{4DD024A3-225A-49F6-8108-EA1011B32830}"/>
              </a:ext>
            </a:extLst>
          </p:cNvPr>
          <p:cNvSpPr/>
          <p:nvPr/>
        </p:nvSpPr>
        <p:spPr>
          <a:xfrm>
            <a:off x="10245942" y="1079628"/>
            <a:ext cx="3514725" cy="2343150"/>
          </a:xfrm>
          <a:custGeom>
            <a:avLst/>
            <a:gdLst>
              <a:gd name="connsiteX0" fmla="*/ 0 w 3514725"/>
              <a:gd name="connsiteY0" fmla="*/ 0 h 2343150"/>
              <a:gd name="connsiteX1" fmla="*/ 3514725 w 3514725"/>
              <a:gd name="connsiteY1" fmla="*/ 0 h 2343150"/>
              <a:gd name="connsiteX2" fmla="*/ 3514725 w 3514725"/>
              <a:gd name="connsiteY2" fmla="*/ 2343150 h 2343150"/>
              <a:gd name="connsiteX3" fmla="*/ 0 w 3514725"/>
              <a:gd name="connsiteY3" fmla="*/ 2343150 h 2343150"/>
              <a:gd name="connsiteX4" fmla="*/ 0 w 3514725"/>
              <a:gd name="connsiteY4" fmla="*/ 0 h 234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4725" h="2343150">
                <a:moveTo>
                  <a:pt x="0" y="0"/>
                </a:moveTo>
                <a:lnTo>
                  <a:pt x="3514725" y="0"/>
                </a:lnTo>
                <a:lnTo>
                  <a:pt x="3514725" y="2343150"/>
                </a:lnTo>
                <a:lnTo>
                  <a:pt x="0" y="23431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285750" lvl="1" indent="-285750" algn="l" defTabSz="2889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s-CO" sz="6500" kern="1200"/>
          </a:p>
          <a:p>
            <a:pPr marL="285750" lvl="1" indent="-285750" algn="l" defTabSz="2889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s-CO" sz="6500" kern="120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5103310E-487F-4340-AC71-517C16421BC6}"/>
              </a:ext>
            </a:extLst>
          </p:cNvPr>
          <p:cNvSpPr/>
          <p:nvPr/>
        </p:nvSpPr>
        <p:spPr>
          <a:xfrm>
            <a:off x="871344" y="2056290"/>
            <a:ext cx="6394484" cy="1021690"/>
          </a:xfrm>
          <a:custGeom>
            <a:avLst/>
            <a:gdLst>
              <a:gd name="connsiteX0" fmla="*/ 0 w 6394484"/>
              <a:gd name="connsiteY0" fmla="*/ 0 h 1021690"/>
              <a:gd name="connsiteX1" fmla="*/ 6394484 w 6394484"/>
              <a:gd name="connsiteY1" fmla="*/ 0 h 1021690"/>
              <a:gd name="connsiteX2" fmla="*/ 6394484 w 6394484"/>
              <a:gd name="connsiteY2" fmla="*/ 1021690 h 1021690"/>
              <a:gd name="connsiteX3" fmla="*/ 0 w 6394484"/>
              <a:gd name="connsiteY3" fmla="*/ 1021690 h 1021690"/>
              <a:gd name="connsiteX4" fmla="*/ 0 w 6394484"/>
              <a:gd name="connsiteY4" fmla="*/ 0 h 1021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94484" h="1021690">
                <a:moveTo>
                  <a:pt x="0" y="0"/>
                </a:moveTo>
                <a:lnTo>
                  <a:pt x="6394484" y="0"/>
                </a:lnTo>
                <a:lnTo>
                  <a:pt x="6394484" y="1021690"/>
                </a:lnTo>
                <a:lnTo>
                  <a:pt x="0" y="102169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21E5B"/>
            </a:solidFill>
          </a:ln>
        </p:spPr>
        <p:style>
          <a:lnRef idx="1">
            <a:scrgbClr r="0" g="0" b="0"/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45280" tIns="167640" rIns="167640" bIns="167640" numCol="1" spcCol="1270" anchor="ctr" anchorCtr="0">
            <a:noAutofit/>
          </a:bodyPr>
          <a:lstStyle/>
          <a:p>
            <a:pPr marL="0" lvl="0" indent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O" sz="2800" kern="1200"/>
              <a:t>Crecimiento número hogares</a:t>
            </a:r>
          </a:p>
        </p:txBody>
      </p:sp>
      <p:pic>
        <p:nvPicPr>
          <p:cNvPr id="1030" name="Picture 6" descr="DANE Colombia (@DANE_Colombia) | Twitter">
            <a:extLst>
              <a:ext uri="{FF2B5EF4-FFF2-40B4-BE49-F238E27FC236}">
                <a16:creationId xmlns:a16="http://schemas.microsoft.com/office/drawing/2014/main" id="{66556BAD-9070-425A-86C9-6A1A400CC6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8" b="26640"/>
          <a:stretch/>
        </p:blipFill>
        <p:spPr bwMode="auto">
          <a:xfrm>
            <a:off x="994627" y="2237468"/>
            <a:ext cx="1510822" cy="68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Usuarios de Bancolombia están indignados – Violeta Stereo Casanare">
            <a:extLst>
              <a:ext uri="{FF2B5EF4-FFF2-40B4-BE49-F238E27FC236}">
                <a16:creationId xmlns:a16="http://schemas.microsoft.com/office/drawing/2014/main" id="{DCF600F8-A8B0-4AD4-851B-F2854645DA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4" t="16663" r="56067" b="22910"/>
          <a:stretch/>
        </p:blipFill>
        <p:spPr bwMode="auto">
          <a:xfrm>
            <a:off x="1355464" y="4023599"/>
            <a:ext cx="727336" cy="72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9" name="Gráfico 68">
            <a:extLst>
              <a:ext uri="{FF2B5EF4-FFF2-40B4-BE49-F238E27FC236}">
                <a16:creationId xmlns:a16="http://schemas.microsoft.com/office/drawing/2014/main" id="{FE5851FA-ACB4-48E9-8B92-08FB5338F3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8482095"/>
              </p:ext>
            </p:extLst>
          </p:nvPr>
        </p:nvGraphicFramePr>
        <p:xfrm>
          <a:off x="7543800" y="1809388"/>
          <a:ext cx="10276840" cy="1373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70" name="Gráfico 69">
            <a:extLst>
              <a:ext uri="{FF2B5EF4-FFF2-40B4-BE49-F238E27FC236}">
                <a16:creationId xmlns:a16="http://schemas.microsoft.com/office/drawing/2014/main" id="{B5E5C201-B033-4F98-A4BA-8336CAA68A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6547742"/>
              </p:ext>
            </p:extLst>
          </p:nvPr>
        </p:nvGraphicFramePr>
        <p:xfrm>
          <a:off x="7284159" y="3797714"/>
          <a:ext cx="10654686" cy="121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40" name="CuadroTexto 39">
            <a:extLst>
              <a:ext uri="{FF2B5EF4-FFF2-40B4-BE49-F238E27FC236}">
                <a16:creationId xmlns:a16="http://schemas.microsoft.com/office/drawing/2014/main" id="{A2AD3B50-C7AE-41FC-85C0-19C3F107C622}"/>
              </a:ext>
            </a:extLst>
          </p:cNvPr>
          <p:cNvSpPr txBox="1"/>
          <p:nvPr/>
        </p:nvSpPr>
        <p:spPr>
          <a:xfrm>
            <a:off x="10859569" y="7741256"/>
            <a:ext cx="6046671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O" sz="3200" b="1"/>
              <a:t>Incremento en 15% </a:t>
            </a:r>
            <a:r>
              <a:rPr lang="es-CO" sz="1600" b="1"/>
              <a:t>(años 2022 y 2026)</a:t>
            </a:r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99FCBDF8-8874-4C25-AF72-4AD400CF061A}"/>
              </a:ext>
            </a:extLst>
          </p:cNvPr>
          <p:cNvSpPr/>
          <p:nvPr/>
        </p:nvSpPr>
        <p:spPr>
          <a:xfrm>
            <a:off x="7543800" y="9105900"/>
            <a:ext cx="3200400" cy="1219200"/>
          </a:xfrm>
          <a:prstGeom prst="roundRect">
            <a:avLst/>
          </a:prstGeom>
          <a:solidFill>
            <a:srgbClr val="03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/>
              <a:t>Proyecciones</a:t>
            </a:r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1BE10280-327D-0D41-8541-1DEEFCD4B2D0}"/>
              </a:ext>
            </a:extLst>
          </p:cNvPr>
          <p:cNvSpPr/>
          <p:nvPr/>
        </p:nvSpPr>
        <p:spPr>
          <a:xfrm>
            <a:off x="831983" y="5717703"/>
            <a:ext cx="6394484" cy="1021690"/>
          </a:xfrm>
          <a:custGeom>
            <a:avLst/>
            <a:gdLst>
              <a:gd name="connsiteX0" fmla="*/ 0 w 6394484"/>
              <a:gd name="connsiteY0" fmla="*/ 0 h 1021690"/>
              <a:gd name="connsiteX1" fmla="*/ 6394484 w 6394484"/>
              <a:gd name="connsiteY1" fmla="*/ 0 h 1021690"/>
              <a:gd name="connsiteX2" fmla="*/ 6394484 w 6394484"/>
              <a:gd name="connsiteY2" fmla="*/ 1021690 h 1021690"/>
              <a:gd name="connsiteX3" fmla="*/ 0 w 6394484"/>
              <a:gd name="connsiteY3" fmla="*/ 1021690 h 1021690"/>
              <a:gd name="connsiteX4" fmla="*/ 0 w 6394484"/>
              <a:gd name="connsiteY4" fmla="*/ 0 h 1021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94484" h="1021690">
                <a:moveTo>
                  <a:pt x="0" y="0"/>
                </a:moveTo>
                <a:lnTo>
                  <a:pt x="6394484" y="0"/>
                </a:lnTo>
                <a:lnTo>
                  <a:pt x="6394484" y="1021690"/>
                </a:lnTo>
                <a:lnTo>
                  <a:pt x="0" y="102169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21E5B"/>
            </a:solidFill>
          </a:ln>
        </p:spPr>
        <p:style>
          <a:lnRef idx="1">
            <a:scrgbClr r="0" g="0" b="0"/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45280" tIns="167640" rIns="167640" bIns="167640" numCol="1" spcCol="1270" anchor="ctr" anchorCtr="0">
            <a:noAutofit/>
          </a:bodyPr>
          <a:lstStyle/>
          <a:p>
            <a:pPr marL="0" lvl="0" indent="0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O" sz="2800" kern="1200"/>
              <a:t>      IPC</a:t>
            </a:r>
          </a:p>
        </p:txBody>
      </p:sp>
      <p:pic>
        <p:nvPicPr>
          <p:cNvPr id="38" name="Picture 4" descr="FocusEconomics | LinkedIn">
            <a:extLst>
              <a:ext uri="{FF2B5EF4-FFF2-40B4-BE49-F238E27FC236}">
                <a16:creationId xmlns:a16="http://schemas.microsoft.com/office/drawing/2014/main" id="{9B33E474-FB1B-4E45-A244-7A618C27AE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1" b="13895"/>
          <a:stretch/>
        </p:blipFill>
        <p:spPr bwMode="auto">
          <a:xfrm>
            <a:off x="1200564" y="5806455"/>
            <a:ext cx="1304885" cy="87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7" name="Gráfico 59">
            <a:extLst>
              <a:ext uri="{FF2B5EF4-FFF2-40B4-BE49-F238E27FC236}">
                <a16:creationId xmlns:a16="http://schemas.microsoft.com/office/drawing/2014/main" id="{5CCB57AE-C65D-4F49-8966-62DB86D566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9144149"/>
              </p:ext>
            </p:extLst>
          </p:nvPr>
        </p:nvGraphicFramePr>
        <p:xfrm>
          <a:off x="7284159" y="5641348"/>
          <a:ext cx="10692842" cy="1176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48" name="Freeform 47">
            <a:extLst>
              <a:ext uri="{FF2B5EF4-FFF2-40B4-BE49-F238E27FC236}">
                <a16:creationId xmlns:a16="http://schemas.microsoft.com/office/drawing/2014/main" id="{C0A15224-FE27-4E45-A0A4-A94533D3226F}"/>
              </a:ext>
            </a:extLst>
          </p:cNvPr>
          <p:cNvSpPr/>
          <p:nvPr/>
        </p:nvSpPr>
        <p:spPr>
          <a:xfrm>
            <a:off x="769067" y="7547761"/>
            <a:ext cx="6394484" cy="1021690"/>
          </a:xfrm>
          <a:custGeom>
            <a:avLst/>
            <a:gdLst>
              <a:gd name="connsiteX0" fmla="*/ 0 w 6394484"/>
              <a:gd name="connsiteY0" fmla="*/ 0 h 1021690"/>
              <a:gd name="connsiteX1" fmla="*/ 6394484 w 6394484"/>
              <a:gd name="connsiteY1" fmla="*/ 0 h 1021690"/>
              <a:gd name="connsiteX2" fmla="*/ 6394484 w 6394484"/>
              <a:gd name="connsiteY2" fmla="*/ 1021690 h 1021690"/>
              <a:gd name="connsiteX3" fmla="*/ 0 w 6394484"/>
              <a:gd name="connsiteY3" fmla="*/ 1021690 h 1021690"/>
              <a:gd name="connsiteX4" fmla="*/ 0 w 6394484"/>
              <a:gd name="connsiteY4" fmla="*/ 0 h 1021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94484" h="1021690">
                <a:moveTo>
                  <a:pt x="0" y="0"/>
                </a:moveTo>
                <a:lnTo>
                  <a:pt x="6394484" y="0"/>
                </a:lnTo>
                <a:lnTo>
                  <a:pt x="6394484" y="1021690"/>
                </a:lnTo>
                <a:lnTo>
                  <a:pt x="0" y="102169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21E5B"/>
            </a:solidFill>
          </a:ln>
        </p:spPr>
        <p:style>
          <a:lnRef idx="1">
            <a:scrgbClr r="0" g="0" b="0"/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45280" tIns="167640" rIns="167640" bIns="167640" numCol="1" spcCol="1270" anchor="ctr" anchorCtr="0">
            <a:noAutofit/>
          </a:bodyPr>
          <a:lstStyle/>
          <a:p>
            <a:pPr marL="0" lvl="0" indent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O" sz="2800" kern="1200"/>
              <a:t>Incremento demanda por mundial de fútbol</a:t>
            </a:r>
          </a:p>
        </p:txBody>
      </p:sp>
      <p:pic>
        <p:nvPicPr>
          <p:cNvPr id="65" name="Picture 12" descr="Challenger Sitio Oficial">
            <a:extLst>
              <a:ext uri="{FF2B5EF4-FFF2-40B4-BE49-F238E27FC236}">
                <a16:creationId xmlns:a16="http://schemas.microsoft.com/office/drawing/2014/main" id="{C45C5506-079C-488E-A8D0-1257F037E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27" y="7791181"/>
            <a:ext cx="1840082" cy="49421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2" name="Graphic 21" descr="Television">
            <a:extLst>
              <a:ext uri="{FF2B5EF4-FFF2-40B4-BE49-F238E27FC236}">
                <a16:creationId xmlns:a16="http://schemas.microsoft.com/office/drawing/2014/main" id="{88E3645B-BDA8-D44B-BDBB-B989E6C65CA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374086" y="7642046"/>
            <a:ext cx="914400" cy="914400"/>
          </a:xfrm>
          <a:prstGeom prst="rect">
            <a:avLst/>
          </a:prstGeom>
        </p:spPr>
      </p:pic>
      <p:pic>
        <p:nvPicPr>
          <p:cNvPr id="27" name="Graphic 26" descr="Remote control">
            <a:extLst>
              <a:ext uri="{FF2B5EF4-FFF2-40B4-BE49-F238E27FC236}">
                <a16:creationId xmlns:a16="http://schemas.microsoft.com/office/drawing/2014/main" id="{A56A5973-B192-B848-9B2D-A2EEB64D915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198881" y="7788163"/>
            <a:ext cx="721648" cy="721648"/>
          </a:xfrm>
          <a:prstGeom prst="rect">
            <a:avLst/>
          </a:prstGeom>
        </p:spPr>
      </p:pic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D30E0879-EBBA-4F52-9D96-E218D8CBDEC3}"/>
              </a:ext>
            </a:extLst>
          </p:cNvPr>
          <p:cNvCxnSpPr>
            <a:cxnSpLocks/>
          </p:cNvCxnSpPr>
          <p:nvPr/>
        </p:nvCxnSpPr>
        <p:spPr>
          <a:xfrm>
            <a:off x="-76200" y="10172700"/>
            <a:ext cx="9000000" cy="0"/>
          </a:xfrm>
          <a:prstGeom prst="line">
            <a:avLst/>
          </a:prstGeom>
          <a:solidFill>
            <a:schemeClr val="bg1">
              <a:lumMod val="85000"/>
            </a:schemeClr>
          </a:solidFill>
          <a:ln w="254000">
            <a:solidFill>
              <a:srgbClr val="033F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367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59F48288B9154792AC54D97D56A5BD" ma:contentTypeVersion="7" ma:contentTypeDescription="Create a new document." ma:contentTypeScope="" ma:versionID="0eabe5398302b8d011a6b04eac6ae6d0">
  <xsd:schema xmlns:xsd="http://www.w3.org/2001/XMLSchema" xmlns:xs="http://www.w3.org/2001/XMLSchema" xmlns:p="http://schemas.microsoft.com/office/2006/metadata/properties" xmlns:ns3="264d4c16-fc53-4abd-9605-3e585e96bd71" xmlns:ns4="8c5b8ed5-9929-4bbe-98eb-b1ef763341ca" targetNamespace="http://schemas.microsoft.com/office/2006/metadata/properties" ma:root="true" ma:fieldsID="1325114abbbd30e02923e45ba6b83a87" ns3:_="" ns4:_="">
    <xsd:import namespace="264d4c16-fc53-4abd-9605-3e585e96bd71"/>
    <xsd:import namespace="8c5b8ed5-9929-4bbe-98eb-b1ef763341c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4:MediaServiceMetadata" minOccurs="0"/>
                <xsd:element ref="ns4:MediaServiceFastMetadata" minOccurs="0"/>
                <xsd:element ref="ns3:SharedWithDetails" minOccurs="0"/>
                <xsd:element ref="ns3:SharingHintHash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4d4c16-fc53-4abd-9605-3e585e96bd7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5b8ed5-9929-4bbe-98eb-b1ef763341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EBAD8AE-6AC0-4FE8-BC9F-3209645FAE1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69413A-7259-4DD2-8DC6-90A744455B68}">
  <ds:schemaRefs>
    <ds:schemaRef ds:uri="264d4c16-fc53-4abd-9605-3e585e96bd71"/>
    <ds:schemaRef ds:uri="8c5b8ed5-9929-4bbe-98eb-b1ef763341c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243B951-6962-49C3-BC2C-000E190CC42E}">
  <ds:schemaRefs>
    <ds:schemaRef ds:uri="264d4c16-fc53-4abd-9605-3e585e96bd71"/>
    <ds:schemaRef ds:uri="8c5b8ed5-9929-4bbe-98eb-b1ef763341c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1232</Words>
  <Application>Microsoft Office PowerPoint</Application>
  <PresentationFormat>Personalizado</PresentationFormat>
  <Paragraphs>597</Paragraphs>
  <Slides>21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7" baseType="lpstr">
      <vt:lpstr>Calibri</vt:lpstr>
      <vt:lpstr>Arial</vt:lpstr>
      <vt:lpstr>Montserrat Light</vt:lpstr>
      <vt:lpstr>Montserrat Classic</vt:lpstr>
      <vt:lpstr>Montserrat Classic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Gray Pens Technology Presentation</dc:title>
  <dc:creator>Natalia</dc:creator>
  <cp:lastModifiedBy>NATALIA CARVAJAL CARVAJAL</cp:lastModifiedBy>
  <cp:revision>2</cp:revision>
  <dcterms:created xsi:type="dcterms:W3CDTF">2006-08-16T00:00:00Z</dcterms:created>
  <dcterms:modified xsi:type="dcterms:W3CDTF">2020-11-10T20:32:57Z</dcterms:modified>
  <dc:identifier>DAEFiNHG2XI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0x0101003759F48288B9154792AC54D97D56A5BD</vt:lpwstr>
  </property>
</Properties>
</file>