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77" r:id="rId2"/>
    <p:sldId id="257" r:id="rId3"/>
    <p:sldId id="264" r:id="rId4"/>
    <p:sldId id="259" r:id="rId5"/>
    <p:sldId id="279" r:id="rId6"/>
    <p:sldId id="272" r:id="rId7"/>
    <p:sldId id="266" r:id="rId8"/>
    <p:sldId id="280" r:id="rId9"/>
    <p:sldId id="284" r:id="rId10"/>
    <p:sldId id="291" r:id="rId11"/>
    <p:sldId id="447" r:id="rId12"/>
    <p:sldId id="422" r:id="rId13"/>
    <p:sldId id="423" r:id="rId14"/>
    <p:sldId id="377" r:id="rId15"/>
    <p:sldId id="275" r:id="rId16"/>
    <p:sldId id="389" r:id="rId17"/>
    <p:sldId id="307" r:id="rId18"/>
    <p:sldId id="449" r:id="rId19"/>
    <p:sldId id="450" r:id="rId20"/>
    <p:sldId id="28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ty Dasilva" initials="PD" lastIdx="1" clrIdx="0">
    <p:extLst>
      <p:ext uri="{19B8F6BF-5375-455C-9EA6-DF929625EA0E}">
        <p15:presenceInfo xmlns:p15="http://schemas.microsoft.com/office/powerpoint/2012/main" userId="S::Patty.Dasilva@cobbk12.org::fbcae18f-a427-44f8-b748-b76185667d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078"/>
    <a:srgbClr val="AD53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B600D7-0378-4B3A-9541-DA04ED3A89FC}" v="1" dt="2023-01-26T22:47:40.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89" autoAdjust="0"/>
  </p:normalViewPr>
  <p:slideViewPr>
    <p:cSldViewPr>
      <p:cViewPr varScale="1">
        <p:scale>
          <a:sx n="59" d="100"/>
          <a:sy n="59" d="100"/>
        </p:scale>
        <p:origin x="150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21T10:17:24.588" idx="1">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003A16-A2EF-42F1-B4BB-B9A265964188}"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76BF594-B696-4238-A694-488BB1AED5AF}">
      <dgm:prSet/>
      <dgm:spPr/>
      <dgm:t>
        <a:bodyPr/>
        <a:lstStyle/>
        <a:p>
          <a:r>
            <a:rPr lang="en-US"/>
            <a:t>GPA </a:t>
          </a:r>
        </a:p>
      </dgm:t>
    </dgm:pt>
    <dgm:pt modelId="{7168AAEF-948B-48D6-9CC4-40634E655F59}" type="parTrans" cxnId="{842C44FC-6496-4A55-85A1-ABB7E65305C0}">
      <dgm:prSet/>
      <dgm:spPr/>
      <dgm:t>
        <a:bodyPr/>
        <a:lstStyle/>
        <a:p>
          <a:endParaRPr lang="en-US"/>
        </a:p>
      </dgm:t>
    </dgm:pt>
    <dgm:pt modelId="{A3FB2586-5F76-4CF0-9FEE-466C399D28CA}" type="sibTrans" cxnId="{842C44FC-6496-4A55-85A1-ABB7E65305C0}">
      <dgm:prSet/>
      <dgm:spPr/>
      <dgm:t>
        <a:bodyPr/>
        <a:lstStyle/>
        <a:p>
          <a:endParaRPr lang="en-US"/>
        </a:p>
      </dgm:t>
    </dgm:pt>
    <dgm:pt modelId="{410971E7-17E3-4760-8785-C106B0DBEFF1}">
      <dgm:prSet/>
      <dgm:spPr/>
      <dgm:t>
        <a:bodyPr/>
        <a:lstStyle/>
        <a:p>
          <a:r>
            <a:rPr lang="en-US"/>
            <a:t>Course Rigor</a:t>
          </a:r>
        </a:p>
      </dgm:t>
    </dgm:pt>
    <dgm:pt modelId="{3952D642-EF52-4DAC-A2F9-AC7F3E918980}" type="parTrans" cxnId="{E760C5F6-6074-495F-BADE-051E32B9F890}">
      <dgm:prSet/>
      <dgm:spPr/>
      <dgm:t>
        <a:bodyPr/>
        <a:lstStyle/>
        <a:p>
          <a:endParaRPr lang="en-US"/>
        </a:p>
      </dgm:t>
    </dgm:pt>
    <dgm:pt modelId="{87048393-7287-479C-B5C5-D8D2A666CF92}" type="sibTrans" cxnId="{E760C5F6-6074-495F-BADE-051E32B9F890}">
      <dgm:prSet/>
      <dgm:spPr/>
      <dgm:t>
        <a:bodyPr/>
        <a:lstStyle/>
        <a:p>
          <a:endParaRPr lang="en-US"/>
        </a:p>
      </dgm:t>
    </dgm:pt>
    <dgm:pt modelId="{D20A1136-76C3-48D3-8BDF-70261650FB65}">
      <dgm:prSet/>
      <dgm:spPr/>
      <dgm:t>
        <a:bodyPr/>
        <a:lstStyle/>
        <a:p>
          <a:r>
            <a:rPr lang="en-US"/>
            <a:t>Transcripts  </a:t>
          </a:r>
        </a:p>
      </dgm:t>
    </dgm:pt>
    <dgm:pt modelId="{09231C68-CDF7-4958-87C2-D631D50BC1EA}" type="parTrans" cxnId="{6061081C-6EF6-4AC5-87CA-B8EAAB5A10D6}">
      <dgm:prSet/>
      <dgm:spPr/>
      <dgm:t>
        <a:bodyPr/>
        <a:lstStyle/>
        <a:p>
          <a:endParaRPr lang="en-US"/>
        </a:p>
      </dgm:t>
    </dgm:pt>
    <dgm:pt modelId="{CCC885E4-92D7-4AE6-9D54-1F4A9BDA8143}" type="sibTrans" cxnId="{6061081C-6EF6-4AC5-87CA-B8EAAB5A10D6}">
      <dgm:prSet/>
      <dgm:spPr/>
      <dgm:t>
        <a:bodyPr/>
        <a:lstStyle/>
        <a:p>
          <a:endParaRPr lang="en-US"/>
        </a:p>
      </dgm:t>
    </dgm:pt>
    <dgm:pt modelId="{CE69ACD5-B286-491E-8AC5-461A47B1ABEA}">
      <dgm:prSet/>
      <dgm:spPr/>
      <dgm:t>
        <a:bodyPr/>
        <a:lstStyle/>
        <a:p>
          <a:r>
            <a:rPr lang="en-US"/>
            <a:t>Promotion Requirements</a:t>
          </a:r>
        </a:p>
      </dgm:t>
    </dgm:pt>
    <dgm:pt modelId="{E172E4C0-DAEC-4103-A75D-04694EDAC12F}" type="parTrans" cxnId="{B9310CE7-7A9A-44D5-9625-AED6759F9865}">
      <dgm:prSet/>
      <dgm:spPr/>
      <dgm:t>
        <a:bodyPr/>
        <a:lstStyle/>
        <a:p>
          <a:endParaRPr lang="en-US"/>
        </a:p>
      </dgm:t>
    </dgm:pt>
    <dgm:pt modelId="{08B6A00B-67CC-4A50-8009-EE897381FC9A}" type="sibTrans" cxnId="{B9310CE7-7A9A-44D5-9625-AED6759F9865}">
      <dgm:prSet/>
      <dgm:spPr/>
      <dgm:t>
        <a:bodyPr/>
        <a:lstStyle/>
        <a:p>
          <a:endParaRPr lang="en-US"/>
        </a:p>
      </dgm:t>
    </dgm:pt>
    <dgm:pt modelId="{F57EE7DA-C6F1-409C-B80C-8A4EF5C4B017}">
      <dgm:prSet/>
      <dgm:spPr/>
      <dgm:t>
        <a:bodyPr/>
        <a:lstStyle/>
        <a:p>
          <a:r>
            <a:rPr lang="en-US"/>
            <a:t>Graduation Requirements </a:t>
          </a:r>
        </a:p>
      </dgm:t>
    </dgm:pt>
    <dgm:pt modelId="{C209910D-C5DC-4DBE-ABC3-7ADDA3255358}" type="parTrans" cxnId="{A18BB955-EF03-4B29-B413-82F9B62EE38C}">
      <dgm:prSet/>
      <dgm:spPr/>
      <dgm:t>
        <a:bodyPr/>
        <a:lstStyle/>
        <a:p>
          <a:endParaRPr lang="en-US"/>
        </a:p>
      </dgm:t>
    </dgm:pt>
    <dgm:pt modelId="{8FE52627-11C5-4107-AF99-D78019D58E4E}" type="sibTrans" cxnId="{A18BB955-EF03-4B29-B413-82F9B62EE38C}">
      <dgm:prSet/>
      <dgm:spPr/>
      <dgm:t>
        <a:bodyPr/>
        <a:lstStyle/>
        <a:p>
          <a:endParaRPr lang="en-US"/>
        </a:p>
      </dgm:t>
    </dgm:pt>
    <dgm:pt modelId="{79AAB867-8960-483C-B58B-1503F488415E}">
      <dgm:prSet/>
      <dgm:spPr/>
      <dgm:t>
        <a:bodyPr/>
        <a:lstStyle/>
        <a:p>
          <a:r>
            <a:rPr lang="en-US"/>
            <a:t>Dual Enrollment</a:t>
          </a:r>
        </a:p>
      </dgm:t>
    </dgm:pt>
    <dgm:pt modelId="{529520B6-FFEF-4227-817B-2493F85B7333}" type="parTrans" cxnId="{83F9C6C4-4F60-44B8-B634-2CD678BD2193}">
      <dgm:prSet/>
      <dgm:spPr/>
      <dgm:t>
        <a:bodyPr/>
        <a:lstStyle/>
        <a:p>
          <a:endParaRPr lang="en-US"/>
        </a:p>
      </dgm:t>
    </dgm:pt>
    <dgm:pt modelId="{202F4DE7-6E46-402C-8B92-DBC9F7466159}" type="sibTrans" cxnId="{83F9C6C4-4F60-44B8-B634-2CD678BD2193}">
      <dgm:prSet/>
      <dgm:spPr/>
      <dgm:t>
        <a:bodyPr/>
        <a:lstStyle/>
        <a:p>
          <a:endParaRPr lang="en-US"/>
        </a:p>
      </dgm:t>
    </dgm:pt>
    <dgm:pt modelId="{15FC8267-3D1C-4CC9-8771-D6A2F9973F2F}">
      <dgm:prSet/>
      <dgm:spPr/>
      <dgm:t>
        <a:bodyPr/>
        <a:lstStyle/>
        <a:p>
          <a:r>
            <a:rPr lang="en-US"/>
            <a:t>Hope Scholarship/ Hope Rigor</a:t>
          </a:r>
        </a:p>
      </dgm:t>
    </dgm:pt>
    <dgm:pt modelId="{FA5DD19E-6D80-45CE-B34C-2C0A066C8C8D}" type="parTrans" cxnId="{A83F676F-4C59-4B1D-A57C-35BEE4F62078}">
      <dgm:prSet/>
      <dgm:spPr/>
      <dgm:t>
        <a:bodyPr/>
        <a:lstStyle/>
        <a:p>
          <a:endParaRPr lang="en-US"/>
        </a:p>
      </dgm:t>
    </dgm:pt>
    <dgm:pt modelId="{554EBC3E-4FBF-4563-9DD4-A17132EB7725}" type="sibTrans" cxnId="{A83F676F-4C59-4B1D-A57C-35BEE4F62078}">
      <dgm:prSet/>
      <dgm:spPr/>
      <dgm:t>
        <a:bodyPr/>
        <a:lstStyle/>
        <a:p>
          <a:endParaRPr lang="en-US"/>
        </a:p>
      </dgm:t>
    </dgm:pt>
    <dgm:pt modelId="{9F0D5543-9D7F-4F26-A79B-7A351A040F2F}">
      <dgm:prSet/>
      <dgm:spPr/>
      <dgm:t>
        <a:bodyPr/>
        <a:lstStyle/>
        <a:p>
          <a:r>
            <a:rPr lang="en-US"/>
            <a:t>Student Responsibilities in the Classroom</a:t>
          </a:r>
        </a:p>
      </dgm:t>
    </dgm:pt>
    <dgm:pt modelId="{85A4B72E-6B1D-4D40-8337-0E2A8EA74A77}" type="parTrans" cxnId="{E607BF3C-E192-4F0B-8A1B-9426DA98225E}">
      <dgm:prSet/>
      <dgm:spPr/>
      <dgm:t>
        <a:bodyPr/>
        <a:lstStyle/>
        <a:p>
          <a:endParaRPr lang="en-US"/>
        </a:p>
      </dgm:t>
    </dgm:pt>
    <dgm:pt modelId="{7EB81D65-09CC-482E-9E49-6F47CC109159}" type="sibTrans" cxnId="{E607BF3C-E192-4F0B-8A1B-9426DA98225E}">
      <dgm:prSet/>
      <dgm:spPr/>
      <dgm:t>
        <a:bodyPr/>
        <a:lstStyle/>
        <a:p>
          <a:endParaRPr lang="en-US"/>
        </a:p>
      </dgm:t>
    </dgm:pt>
    <dgm:pt modelId="{032D5BD5-3CA4-433A-B36D-4DDF65E61047}" type="pres">
      <dgm:prSet presAssocID="{FE003A16-A2EF-42F1-B4BB-B9A265964188}" presName="linear" presStyleCnt="0">
        <dgm:presLayoutVars>
          <dgm:animLvl val="lvl"/>
          <dgm:resizeHandles val="exact"/>
        </dgm:presLayoutVars>
      </dgm:prSet>
      <dgm:spPr/>
    </dgm:pt>
    <dgm:pt modelId="{52AB74C9-EFE4-4A4F-9B44-880663CC323C}" type="pres">
      <dgm:prSet presAssocID="{B76BF594-B696-4238-A694-488BB1AED5AF}" presName="parentText" presStyleLbl="node1" presStyleIdx="0" presStyleCnt="8">
        <dgm:presLayoutVars>
          <dgm:chMax val="0"/>
          <dgm:bulletEnabled val="1"/>
        </dgm:presLayoutVars>
      </dgm:prSet>
      <dgm:spPr/>
    </dgm:pt>
    <dgm:pt modelId="{A165501C-A008-4038-8C69-E58E147AFE22}" type="pres">
      <dgm:prSet presAssocID="{A3FB2586-5F76-4CF0-9FEE-466C399D28CA}" presName="spacer" presStyleCnt="0"/>
      <dgm:spPr/>
    </dgm:pt>
    <dgm:pt modelId="{3A3A4BE6-E3BE-4623-97A7-937A972A5069}" type="pres">
      <dgm:prSet presAssocID="{410971E7-17E3-4760-8785-C106B0DBEFF1}" presName="parentText" presStyleLbl="node1" presStyleIdx="1" presStyleCnt="8">
        <dgm:presLayoutVars>
          <dgm:chMax val="0"/>
          <dgm:bulletEnabled val="1"/>
        </dgm:presLayoutVars>
      </dgm:prSet>
      <dgm:spPr/>
    </dgm:pt>
    <dgm:pt modelId="{9524E70F-C806-461C-A1FA-F17BA9CFBD99}" type="pres">
      <dgm:prSet presAssocID="{87048393-7287-479C-B5C5-D8D2A666CF92}" presName="spacer" presStyleCnt="0"/>
      <dgm:spPr/>
    </dgm:pt>
    <dgm:pt modelId="{1A5CBA03-2B79-4D93-A8F1-CB8527E9A99D}" type="pres">
      <dgm:prSet presAssocID="{D20A1136-76C3-48D3-8BDF-70261650FB65}" presName="parentText" presStyleLbl="node1" presStyleIdx="2" presStyleCnt="8">
        <dgm:presLayoutVars>
          <dgm:chMax val="0"/>
          <dgm:bulletEnabled val="1"/>
        </dgm:presLayoutVars>
      </dgm:prSet>
      <dgm:spPr/>
    </dgm:pt>
    <dgm:pt modelId="{C7DC2369-6F7A-4DCE-A2F4-C430D03C4A61}" type="pres">
      <dgm:prSet presAssocID="{CCC885E4-92D7-4AE6-9D54-1F4A9BDA8143}" presName="spacer" presStyleCnt="0"/>
      <dgm:spPr/>
    </dgm:pt>
    <dgm:pt modelId="{9126E9B9-F67D-441D-926B-D50E0AB7982A}" type="pres">
      <dgm:prSet presAssocID="{CE69ACD5-B286-491E-8AC5-461A47B1ABEA}" presName="parentText" presStyleLbl="node1" presStyleIdx="3" presStyleCnt="8">
        <dgm:presLayoutVars>
          <dgm:chMax val="0"/>
          <dgm:bulletEnabled val="1"/>
        </dgm:presLayoutVars>
      </dgm:prSet>
      <dgm:spPr/>
    </dgm:pt>
    <dgm:pt modelId="{B24030EE-BA88-4FDD-B438-186D4A8487AD}" type="pres">
      <dgm:prSet presAssocID="{08B6A00B-67CC-4A50-8009-EE897381FC9A}" presName="spacer" presStyleCnt="0"/>
      <dgm:spPr/>
    </dgm:pt>
    <dgm:pt modelId="{ED6324E8-DC6E-405F-BFEB-9FC1A46BF9EB}" type="pres">
      <dgm:prSet presAssocID="{F57EE7DA-C6F1-409C-B80C-8A4EF5C4B017}" presName="parentText" presStyleLbl="node1" presStyleIdx="4" presStyleCnt="8">
        <dgm:presLayoutVars>
          <dgm:chMax val="0"/>
          <dgm:bulletEnabled val="1"/>
        </dgm:presLayoutVars>
      </dgm:prSet>
      <dgm:spPr/>
    </dgm:pt>
    <dgm:pt modelId="{A191F561-B599-4B46-8226-BA91B1C9B8E9}" type="pres">
      <dgm:prSet presAssocID="{8FE52627-11C5-4107-AF99-D78019D58E4E}" presName="spacer" presStyleCnt="0"/>
      <dgm:spPr/>
    </dgm:pt>
    <dgm:pt modelId="{80EDBE3E-065F-4162-9433-BE4C86F2BA74}" type="pres">
      <dgm:prSet presAssocID="{79AAB867-8960-483C-B58B-1503F488415E}" presName="parentText" presStyleLbl="node1" presStyleIdx="5" presStyleCnt="8">
        <dgm:presLayoutVars>
          <dgm:chMax val="0"/>
          <dgm:bulletEnabled val="1"/>
        </dgm:presLayoutVars>
      </dgm:prSet>
      <dgm:spPr/>
    </dgm:pt>
    <dgm:pt modelId="{8C16EE61-A345-414D-AC86-E191B56ABE96}" type="pres">
      <dgm:prSet presAssocID="{202F4DE7-6E46-402C-8B92-DBC9F7466159}" presName="spacer" presStyleCnt="0"/>
      <dgm:spPr/>
    </dgm:pt>
    <dgm:pt modelId="{F8A9642B-592F-4487-88A1-BF4E04FADC1A}" type="pres">
      <dgm:prSet presAssocID="{15FC8267-3D1C-4CC9-8771-D6A2F9973F2F}" presName="parentText" presStyleLbl="node1" presStyleIdx="6" presStyleCnt="8">
        <dgm:presLayoutVars>
          <dgm:chMax val="0"/>
          <dgm:bulletEnabled val="1"/>
        </dgm:presLayoutVars>
      </dgm:prSet>
      <dgm:spPr/>
    </dgm:pt>
    <dgm:pt modelId="{45482206-120B-491C-BFE1-C5055C949A2D}" type="pres">
      <dgm:prSet presAssocID="{554EBC3E-4FBF-4563-9DD4-A17132EB7725}" presName="spacer" presStyleCnt="0"/>
      <dgm:spPr/>
    </dgm:pt>
    <dgm:pt modelId="{247CE32E-714A-47AB-8C00-B12500E02A29}" type="pres">
      <dgm:prSet presAssocID="{9F0D5543-9D7F-4F26-A79B-7A351A040F2F}" presName="parentText" presStyleLbl="node1" presStyleIdx="7" presStyleCnt="8">
        <dgm:presLayoutVars>
          <dgm:chMax val="0"/>
          <dgm:bulletEnabled val="1"/>
        </dgm:presLayoutVars>
      </dgm:prSet>
      <dgm:spPr/>
    </dgm:pt>
  </dgm:ptLst>
  <dgm:cxnLst>
    <dgm:cxn modelId="{ED1E7202-7E5F-4FC4-9471-C4EA85717C8C}" type="presOf" srcId="{F57EE7DA-C6F1-409C-B80C-8A4EF5C4B017}" destId="{ED6324E8-DC6E-405F-BFEB-9FC1A46BF9EB}" srcOrd="0" destOrd="0" presId="urn:microsoft.com/office/officeart/2005/8/layout/vList2"/>
    <dgm:cxn modelId="{89435602-348B-4492-9EB5-414116CDEFD8}" type="presOf" srcId="{FE003A16-A2EF-42F1-B4BB-B9A265964188}" destId="{032D5BD5-3CA4-433A-B36D-4DDF65E61047}" srcOrd="0" destOrd="0" presId="urn:microsoft.com/office/officeart/2005/8/layout/vList2"/>
    <dgm:cxn modelId="{A9AAAD0C-95C1-45EB-B89D-FE54E4A6B9CD}" type="presOf" srcId="{B76BF594-B696-4238-A694-488BB1AED5AF}" destId="{52AB74C9-EFE4-4A4F-9B44-880663CC323C}" srcOrd="0" destOrd="0" presId="urn:microsoft.com/office/officeart/2005/8/layout/vList2"/>
    <dgm:cxn modelId="{B945CC10-9A02-4A9C-AEFB-E0AFB6CE3012}" type="presOf" srcId="{410971E7-17E3-4760-8785-C106B0DBEFF1}" destId="{3A3A4BE6-E3BE-4623-97A7-937A972A5069}" srcOrd="0" destOrd="0" presId="urn:microsoft.com/office/officeart/2005/8/layout/vList2"/>
    <dgm:cxn modelId="{6061081C-6EF6-4AC5-87CA-B8EAAB5A10D6}" srcId="{FE003A16-A2EF-42F1-B4BB-B9A265964188}" destId="{D20A1136-76C3-48D3-8BDF-70261650FB65}" srcOrd="2" destOrd="0" parTransId="{09231C68-CDF7-4958-87C2-D631D50BC1EA}" sibTransId="{CCC885E4-92D7-4AE6-9D54-1F4A9BDA8143}"/>
    <dgm:cxn modelId="{98CBC721-D45B-4588-819D-103B2CF1B139}" type="presOf" srcId="{9F0D5543-9D7F-4F26-A79B-7A351A040F2F}" destId="{247CE32E-714A-47AB-8C00-B12500E02A29}" srcOrd="0" destOrd="0" presId="urn:microsoft.com/office/officeart/2005/8/layout/vList2"/>
    <dgm:cxn modelId="{E607BF3C-E192-4F0B-8A1B-9426DA98225E}" srcId="{FE003A16-A2EF-42F1-B4BB-B9A265964188}" destId="{9F0D5543-9D7F-4F26-A79B-7A351A040F2F}" srcOrd="7" destOrd="0" parTransId="{85A4B72E-6B1D-4D40-8337-0E2A8EA74A77}" sibTransId="{7EB81D65-09CC-482E-9E49-6F47CC109159}"/>
    <dgm:cxn modelId="{A83F676F-4C59-4B1D-A57C-35BEE4F62078}" srcId="{FE003A16-A2EF-42F1-B4BB-B9A265964188}" destId="{15FC8267-3D1C-4CC9-8771-D6A2F9973F2F}" srcOrd="6" destOrd="0" parTransId="{FA5DD19E-6D80-45CE-B34C-2C0A066C8C8D}" sibTransId="{554EBC3E-4FBF-4563-9DD4-A17132EB7725}"/>
    <dgm:cxn modelId="{6E307B50-BF13-4BB4-9AD6-7672470D017B}" type="presOf" srcId="{15FC8267-3D1C-4CC9-8771-D6A2F9973F2F}" destId="{F8A9642B-592F-4487-88A1-BF4E04FADC1A}" srcOrd="0" destOrd="0" presId="urn:microsoft.com/office/officeart/2005/8/layout/vList2"/>
    <dgm:cxn modelId="{A18BB955-EF03-4B29-B413-82F9B62EE38C}" srcId="{FE003A16-A2EF-42F1-B4BB-B9A265964188}" destId="{F57EE7DA-C6F1-409C-B80C-8A4EF5C4B017}" srcOrd="4" destOrd="0" parTransId="{C209910D-C5DC-4DBE-ABC3-7ADDA3255358}" sibTransId="{8FE52627-11C5-4107-AF99-D78019D58E4E}"/>
    <dgm:cxn modelId="{9A1931BB-95B2-430C-BB02-ADB840FB7F58}" type="presOf" srcId="{D20A1136-76C3-48D3-8BDF-70261650FB65}" destId="{1A5CBA03-2B79-4D93-A8F1-CB8527E9A99D}" srcOrd="0" destOrd="0" presId="urn:microsoft.com/office/officeart/2005/8/layout/vList2"/>
    <dgm:cxn modelId="{83F9C6C4-4F60-44B8-B634-2CD678BD2193}" srcId="{FE003A16-A2EF-42F1-B4BB-B9A265964188}" destId="{79AAB867-8960-483C-B58B-1503F488415E}" srcOrd="5" destOrd="0" parTransId="{529520B6-FFEF-4227-817B-2493F85B7333}" sibTransId="{202F4DE7-6E46-402C-8B92-DBC9F7466159}"/>
    <dgm:cxn modelId="{B9310CE7-7A9A-44D5-9625-AED6759F9865}" srcId="{FE003A16-A2EF-42F1-B4BB-B9A265964188}" destId="{CE69ACD5-B286-491E-8AC5-461A47B1ABEA}" srcOrd="3" destOrd="0" parTransId="{E172E4C0-DAEC-4103-A75D-04694EDAC12F}" sibTransId="{08B6A00B-67CC-4A50-8009-EE897381FC9A}"/>
    <dgm:cxn modelId="{C0C08CE9-51D2-425C-9825-BDB71B332DF6}" type="presOf" srcId="{79AAB867-8960-483C-B58B-1503F488415E}" destId="{80EDBE3E-065F-4162-9433-BE4C86F2BA74}" srcOrd="0" destOrd="0" presId="urn:microsoft.com/office/officeart/2005/8/layout/vList2"/>
    <dgm:cxn modelId="{AE15ADF4-AD22-4BF2-A9BB-AE56AC32BBA5}" type="presOf" srcId="{CE69ACD5-B286-491E-8AC5-461A47B1ABEA}" destId="{9126E9B9-F67D-441D-926B-D50E0AB7982A}" srcOrd="0" destOrd="0" presId="urn:microsoft.com/office/officeart/2005/8/layout/vList2"/>
    <dgm:cxn modelId="{E760C5F6-6074-495F-BADE-051E32B9F890}" srcId="{FE003A16-A2EF-42F1-B4BB-B9A265964188}" destId="{410971E7-17E3-4760-8785-C106B0DBEFF1}" srcOrd="1" destOrd="0" parTransId="{3952D642-EF52-4DAC-A2F9-AC7F3E918980}" sibTransId="{87048393-7287-479C-B5C5-D8D2A666CF92}"/>
    <dgm:cxn modelId="{842C44FC-6496-4A55-85A1-ABB7E65305C0}" srcId="{FE003A16-A2EF-42F1-B4BB-B9A265964188}" destId="{B76BF594-B696-4238-A694-488BB1AED5AF}" srcOrd="0" destOrd="0" parTransId="{7168AAEF-948B-48D6-9CC4-40634E655F59}" sibTransId="{A3FB2586-5F76-4CF0-9FEE-466C399D28CA}"/>
    <dgm:cxn modelId="{759F3C09-7C66-4791-B30A-04E37F1503D2}" type="presParOf" srcId="{032D5BD5-3CA4-433A-B36D-4DDF65E61047}" destId="{52AB74C9-EFE4-4A4F-9B44-880663CC323C}" srcOrd="0" destOrd="0" presId="urn:microsoft.com/office/officeart/2005/8/layout/vList2"/>
    <dgm:cxn modelId="{FC9042CD-DFF7-41F1-86DD-6815DD62E27B}" type="presParOf" srcId="{032D5BD5-3CA4-433A-B36D-4DDF65E61047}" destId="{A165501C-A008-4038-8C69-E58E147AFE22}" srcOrd="1" destOrd="0" presId="urn:microsoft.com/office/officeart/2005/8/layout/vList2"/>
    <dgm:cxn modelId="{A5EDBBD5-670E-4205-85D4-2681A5A12DFC}" type="presParOf" srcId="{032D5BD5-3CA4-433A-B36D-4DDF65E61047}" destId="{3A3A4BE6-E3BE-4623-97A7-937A972A5069}" srcOrd="2" destOrd="0" presId="urn:microsoft.com/office/officeart/2005/8/layout/vList2"/>
    <dgm:cxn modelId="{B5BBA7E0-91F2-4CCB-B7FE-88213C8EF48B}" type="presParOf" srcId="{032D5BD5-3CA4-433A-B36D-4DDF65E61047}" destId="{9524E70F-C806-461C-A1FA-F17BA9CFBD99}" srcOrd="3" destOrd="0" presId="urn:microsoft.com/office/officeart/2005/8/layout/vList2"/>
    <dgm:cxn modelId="{EA74D66C-8915-4C43-9357-40EBF81130BD}" type="presParOf" srcId="{032D5BD5-3CA4-433A-B36D-4DDF65E61047}" destId="{1A5CBA03-2B79-4D93-A8F1-CB8527E9A99D}" srcOrd="4" destOrd="0" presId="urn:microsoft.com/office/officeart/2005/8/layout/vList2"/>
    <dgm:cxn modelId="{4AF51C23-DD7A-4DA0-92BC-BC70308275FF}" type="presParOf" srcId="{032D5BD5-3CA4-433A-B36D-4DDF65E61047}" destId="{C7DC2369-6F7A-4DCE-A2F4-C430D03C4A61}" srcOrd="5" destOrd="0" presId="urn:microsoft.com/office/officeart/2005/8/layout/vList2"/>
    <dgm:cxn modelId="{72BD010B-A0A7-4D69-9568-9D08C76CE644}" type="presParOf" srcId="{032D5BD5-3CA4-433A-B36D-4DDF65E61047}" destId="{9126E9B9-F67D-441D-926B-D50E0AB7982A}" srcOrd="6" destOrd="0" presId="urn:microsoft.com/office/officeart/2005/8/layout/vList2"/>
    <dgm:cxn modelId="{E9D4B0B4-C6D5-4B25-BF84-F3DB8AE3BD4B}" type="presParOf" srcId="{032D5BD5-3CA4-433A-B36D-4DDF65E61047}" destId="{B24030EE-BA88-4FDD-B438-186D4A8487AD}" srcOrd="7" destOrd="0" presId="urn:microsoft.com/office/officeart/2005/8/layout/vList2"/>
    <dgm:cxn modelId="{001FEB2C-5AB2-4686-A2C3-37909B0765A8}" type="presParOf" srcId="{032D5BD5-3CA4-433A-B36D-4DDF65E61047}" destId="{ED6324E8-DC6E-405F-BFEB-9FC1A46BF9EB}" srcOrd="8" destOrd="0" presId="urn:microsoft.com/office/officeart/2005/8/layout/vList2"/>
    <dgm:cxn modelId="{E20566B2-D79E-460D-84C9-92C1D430B27E}" type="presParOf" srcId="{032D5BD5-3CA4-433A-B36D-4DDF65E61047}" destId="{A191F561-B599-4B46-8226-BA91B1C9B8E9}" srcOrd="9" destOrd="0" presId="urn:microsoft.com/office/officeart/2005/8/layout/vList2"/>
    <dgm:cxn modelId="{B810AA59-84A6-413A-A9ED-05D4895498CE}" type="presParOf" srcId="{032D5BD5-3CA4-433A-B36D-4DDF65E61047}" destId="{80EDBE3E-065F-4162-9433-BE4C86F2BA74}" srcOrd="10" destOrd="0" presId="urn:microsoft.com/office/officeart/2005/8/layout/vList2"/>
    <dgm:cxn modelId="{7AF11801-3876-491F-88C4-9229059E0778}" type="presParOf" srcId="{032D5BD5-3CA4-433A-B36D-4DDF65E61047}" destId="{8C16EE61-A345-414D-AC86-E191B56ABE96}" srcOrd="11" destOrd="0" presId="urn:microsoft.com/office/officeart/2005/8/layout/vList2"/>
    <dgm:cxn modelId="{34DD3A94-13C1-4D4B-BA00-65F3F11F702F}" type="presParOf" srcId="{032D5BD5-3CA4-433A-B36D-4DDF65E61047}" destId="{F8A9642B-592F-4487-88A1-BF4E04FADC1A}" srcOrd="12" destOrd="0" presId="urn:microsoft.com/office/officeart/2005/8/layout/vList2"/>
    <dgm:cxn modelId="{1AF370AC-D50F-455A-8E19-35EA7A37A5E7}" type="presParOf" srcId="{032D5BD5-3CA4-433A-B36D-4DDF65E61047}" destId="{45482206-120B-491C-BFE1-C5055C949A2D}" srcOrd="13" destOrd="0" presId="urn:microsoft.com/office/officeart/2005/8/layout/vList2"/>
    <dgm:cxn modelId="{D1A93515-C40F-4A75-AC88-2FF49309EE9A}" type="presParOf" srcId="{032D5BD5-3CA4-433A-B36D-4DDF65E61047}" destId="{247CE32E-714A-47AB-8C00-B12500E02A29}"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B9800D-66EE-47F9-8A81-4FF83E891CD7}"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D9EEBF6F-287A-47E9-A54D-B9849842C2C9}">
      <dgm:prSet/>
      <dgm:spPr/>
      <dgm:t>
        <a:bodyPr/>
        <a:lstStyle/>
        <a:p>
          <a:r>
            <a:rPr lang="en-US"/>
            <a:t>Grade Point Average (GPA):  </a:t>
          </a:r>
        </a:p>
      </dgm:t>
    </dgm:pt>
    <dgm:pt modelId="{8A799BCE-7FB9-4298-A61E-0611502B836D}" type="parTrans" cxnId="{CDEAE400-6EF2-450A-BFBB-E424B29124F7}">
      <dgm:prSet/>
      <dgm:spPr/>
      <dgm:t>
        <a:bodyPr/>
        <a:lstStyle/>
        <a:p>
          <a:endParaRPr lang="en-US"/>
        </a:p>
      </dgm:t>
    </dgm:pt>
    <dgm:pt modelId="{CAED3354-1C49-401B-A8D6-347034F1D072}" type="sibTrans" cxnId="{CDEAE400-6EF2-450A-BFBB-E424B29124F7}">
      <dgm:prSet/>
      <dgm:spPr/>
      <dgm:t>
        <a:bodyPr/>
        <a:lstStyle/>
        <a:p>
          <a:endParaRPr lang="en-US"/>
        </a:p>
      </dgm:t>
    </dgm:pt>
    <dgm:pt modelId="{F1CE7FA4-BC7B-4FFC-8DFD-653CC51DB5A7}">
      <dgm:prSet/>
      <dgm:spPr/>
      <dgm:t>
        <a:bodyPr/>
        <a:lstStyle/>
        <a:p>
          <a:r>
            <a:rPr lang="en-US"/>
            <a:t>A = 4.0	90-100</a:t>
          </a:r>
        </a:p>
      </dgm:t>
    </dgm:pt>
    <dgm:pt modelId="{F18236CD-9675-40F8-AF27-0807CB2AD458}" type="parTrans" cxnId="{686B9BE4-C53E-4B3D-BFBE-45A37570D229}">
      <dgm:prSet/>
      <dgm:spPr/>
      <dgm:t>
        <a:bodyPr/>
        <a:lstStyle/>
        <a:p>
          <a:endParaRPr lang="en-US"/>
        </a:p>
      </dgm:t>
    </dgm:pt>
    <dgm:pt modelId="{7355CC4C-61ED-41AB-A85A-16D8C673331F}" type="sibTrans" cxnId="{686B9BE4-C53E-4B3D-BFBE-45A37570D229}">
      <dgm:prSet/>
      <dgm:spPr/>
      <dgm:t>
        <a:bodyPr/>
        <a:lstStyle/>
        <a:p>
          <a:endParaRPr lang="en-US"/>
        </a:p>
      </dgm:t>
    </dgm:pt>
    <dgm:pt modelId="{81F10BCC-6269-4C1F-9783-397E5308D44B}">
      <dgm:prSet/>
      <dgm:spPr/>
      <dgm:t>
        <a:bodyPr/>
        <a:lstStyle/>
        <a:p>
          <a:r>
            <a:rPr lang="en-US"/>
            <a:t>B = 3.0	80-89</a:t>
          </a:r>
        </a:p>
      </dgm:t>
    </dgm:pt>
    <dgm:pt modelId="{BE2A071F-6787-4C25-9844-A31BE74E4E22}" type="parTrans" cxnId="{42F4BF99-29A0-4847-BA12-16F965CF5D33}">
      <dgm:prSet/>
      <dgm:spPr/>
      <dgm:t>
        <a:bodyPr/>
        <a:lstStyle/>
        <a:p>
          <a:endParaRPr lang="en-US"/>
        </a:p>
      </dgm:t>
    </dgm:pt>
    <dgm:pt modelId="{8B275C8D-A186-4A4D-9703-C6B9D6A02168}" type="sibTrans" cxnId="{42F4BF99-29A0-4847-BA12-16F965CF5D33}">
      <dgm:prSet/>
      <dgm:spPr/>
      <dgm:t>
        <a:bodyPr/>
        <a:lstStyle/>
        <a:p>
          <a:endParaRPr lang="en-US"/>
        </a:p>
      </dgm:t>
    </dgm:pt>
    <dgm:pt modelId="{47586A99-8D8D-40F4-B064-8C91C749BC63}">
      <dgm:prSet/>
      <dgm:spPr/>
      <dgm:t>
        <a:bodyPr/>
        <a:lstStyle/>
        <a:p>
          <a:r>
            <a:rPr lang="en-US"/>
            <a:t>C = 2.0	74-79</a:t>
          </a:r>
        </a:p>
      </dgm:t>
    </dgm:pt>
    <dgm:pt modelId="{96C822AA-AE6D-47BE-8D72-58F99913B818}" type="parTrans" cxnId="{2217D975-B2DD-449C-846B-FE52C62260FE}">
      <dgm:prSet/>
      <dgm:spPr/>
      <dgm:t>
        <a:bodyPr/>
        <a:lstStyle/>
        <a:p>
          <a:endParaRPr lang="en-US"/>
        </a:p>
      </dgm:t>
    </dgm:pt>
    <dgm:pt modelId="{46CCBDB5-43D4-4CC8-9EEC-0B001A4F7E16}" type="sibTrans" cxnId="{2217D975-B2DD-449C-846B-FE52C62260FE}">
      <dgm:prSet/>
      <dgm:spPr/>
      <dgm:t>
        <a:bodyPr/>
        <a:lstStyle/>
        <a:p>
          <a:endParaRPr lang="en-US"/>
        </a:p>
      </dgm:t>
    </dgm:pt>
    <dgm:pt modelId="{991D89D1-74A3-4738-BCCD-EEAA867B2D75}">
      <dgm:prSet/>
      <dgm:spPr/>
      <dgm:t>
        <a:bodyPr/>
        <a:lstStyle/>
        <a:p>
          <a:r>
            <a:rPr lang="en-US"/>
            <a:t>D = 1.0	70-73</a:t>
          </a:r>
        </a:p>
      </dgm:t>
    </dgm:pt>
    <dgm:pt modelId="{42E0C192-924E-4065-9546-7BE2B62F099F}" type="parTrans" cxnId="{0C593FC9-B186-470E-A3F1-D441117113BF}">
      <dgm:prSet/>
      <dgm:spPr/>
      <dgm:t>
        <a:bodyPr/>
        <a:lstStyle/>
        <a:p>
          <a:endParaRPr lang="en-US"/>
        </a:p>
      </dgm:t>
    </dgm:pt>
    <dgm:pt modelId="{DC9C5345-455D-4EB4-8957-2D73FB975401}" type="sibTrans" cxnId="{0C593FC9-B186-470E-A3F1-D441117113BF}">
      <dgm:prSet/>
      <dgm:spPr/>
      <dgm:t>
        <a:bodyPr/>
        <a:lstStyle/>
        <a:p>
          <a:endParaRPr lang="en-US"/>
        </a:p>
      </dgm:t>
    </dgm:pt>
    <dgm:pt modelId="{1A4C5191-3CE0-45E4-AC23-CF3D5B8C4D98}">
      <dgm:prSet/>
      <dgm:spPr/>
      <dgm:t>
        <a:bodyPr/>
        <a:lstStyle/>
        <a:p>
          <a:r>
            <a:rPr lang="en-US"/>
            <a:t>F = 0.0	69 and ↓</a:t>
          </a:r>
        </a:p>
      </dgm:t>
    </dgm:pt>
    <dgm:pt modelId="{9D76BCA3-7DCC-418B-BBA1-1E43FA65F5DB}" type="parTrans" cxnId="{A340B4A5-0107-40B0-985C-3B46A616BB69}">
      <dgm:prSet/>
      <dgm:spPr/>
      <dgm:t>
        <a:bodyPr/>
        <a:lstStyle/>
        <a:p>
          <a:endParaRPr lang="en-US"/>
        </a:p>
      </dgm:t>
    </dgm:pt>
    <dgm:pt modelId="{64FEED82-E29F-44E6-837D-29493667802B}" type="sibTrans" cxnId="{A340B4A5-0107-40B0-985C-3B46A616BB69}">
      <dgm:prSet/>
      <dgm:spPr/>
      <dgm:t>
        <a:bodyPr/>
        <a:lstStyle/>
        <a:p>
          <a:endParaRPr lang="en-US"/>
        </a:p>
      </dgm:t>
    </dgm:pt>
    <dgm:pt modelId="{F5FE9716-8C6A-48D8-8415-E05A1D7A427F}">
      <dgm:prSet/>
      <dgm:spPr/>
      <dgm:t>
        <a:bodyPr/>
        <a:lstStyle/>
        <a:p>
          <a:r>
            <a:rPr lang="en-US"/>
            <a:t>Different kinds of GPA</a:t>
          </a:r>
        </a:p>
      </dgm:t>
    </dgm:pt>
    <dgm:pt modelId="{5D96B452-7106-493F-AF96-668286CF4AC5}" type="parTrans" cxnId="{B3E0EE0C-C4D1-4C20-89C1-7881EB013DEA}">
      <dgm:prSet/>
      <dgm:spPr/>
      <dgm:t>
        <a:bodyPr/>
        <a:lstStyle/>
        <a:p>
          <a:endParaRPr lang="en-US"/>
        </a:p>
      </dgm:t>
    </dgm:pt>
    <dgm:pt modelId="{20CAB38C-838C-4954-803F-36A74E720634}" type="sibTrans" cxnId="{B3E0EE0C-C4D1-4C20-89C1-7881EB013DEA}">
      <dgm:prSet/>
      <dgm:spPr/>
      <dgm:t>
        <a:bodyPr/>
        <a:lstStyle/>
        <a:p>
          <a:endParaRPr lang="en-US"/>
        </a:p>
      </dgm:t>
    </dgm:pt>
    <dgm:pt modelId="{7805E607-7B29-44D6-BF25-1AAE21145C7E}">
      <dgm:prSet/>
      <dgm:spPr/>
      <dgm:t>
        <a:bodyPr/>
        <a:lstStyle/>
        <a:p>
          <a:r>
            <a:rPr lang="en-US"/>
            <a:t>Weighted vs. Unweighted</a:t>
          </a:r>
        </a:p>
      </dgm:t>
    </dgm:pt>
    <dgm:pt modelId="{F184DB4C-7971-494B-AB87-335081EAC358}" type="parTrans" cxnId="{BEA1E6A3-118B-47C5-BFCE-9D133070A1F4}">
      <dgm:prSet/>
      <dgm:spPr/>
      <dgm:t>
        <a:bodyPr/>
        <a:lstStyle/>
        <a:p>
          <a:endParaRPr lang="en-US"/>
        </a:p>
      </dgm:t>
    </dgm:pt>
    <dgm:pt modelId="{68B89FE4-9888-47B4-9645-8F12C14BBE5C}" type="sibTrans" cxnId="{BEA1E6A3-118B-47C5-BFCE-9D133070A1F4}">
      <dgm:prSet/>
      <dgm:spPr/>
      <dgm:t>
        <a:bodyPr/>
        <a:lstStyle/>
        <a:p>
          <a:endParaRPr lang="en-US"/>
        </a:p>
      </dgm:t>
    </dgm:pt>
    <dgm:pt modelId="{6AA8E0F0-671E-4FB9-9260-EF51B5BBEC29}">
      <dgm:prSet/>
      <dgm:spPr/>
      <dgm:t>
        <a:bodyPr/>
        <a:lstStyle/>
        <a:p>
          <a:r>
            <a:rPr lang="en-US"/>
            <a:t>Cumulative vs. Core</a:t>
          </a:r>
        </a:p>
      </dgm:t>
    </dgm:pt>
    <dgm:pt modelId="{8C4108E9-60CC-46CD-9A44-CB5393B34602}" type="parTrans" cxnId="{78D8E7BE-89D9-465F-AB2A-6CE811D43C53}">
      <dgm:prSet/>
      <dgm:spPr/>
      <dgm:t>
        <a:bodyPr/>
        <a:lstStyle/>
        <a:p>
          <a:endParaRPr lang="en-US"/>
        </a:p>
      </dgm:t>
    </dgm:pt>
    <dgm:pt modelId="{DBF73B75-BC3A-4760-931F-3A1F2631B423}" type="sibTrans" cxnId="{78D8E7BE-89D9-465F-AB2A-6CE811D43C53}">
      <dgm:prSet/>
      <dgm:spPr/>
      <dgm:t>
        <a:bodyPr/>
        <a:lstStyle/>
        <a:p>
          <a:endParaRPr lang="en-US"/>
        </a:p>
      </dgm:t>
    </dgm:pt>
    <dgm:pt modelId="{C2304D8E-E23D-482F-816D-C8B9849EA479}">
      <dgm:prSet/>
      <dgm:spPr/>
      <dgm:t>
        <a:bodyPr/>
        <a:lstStyle/>
        <a:p>
          <a:r>
            <a:rPr lang="en-US"/>
            <a:t>HOPE</a:t>
          </a:r>
        </a:p>
      </dgm:t>
    </dgm:pt>
    <dgm:pt modelId="{ED66FC3C-2118-4330-817C-A02D52C4BD14}" type="parTrans" cxnId="{640EC988-869B-4793-B346-0DA5A1C1C541}">
      <dgm:prSet/>
      <dgm:spPr/>
      <dgm:t>
        <a:bodyPr/>
        <a:lstStyle/>
        <a:p>
          <a:endParaRPr lang="en-US"/>
        </a:p>
      </dgm:t>
    </dgm:pt>
    <dgm:pt modelId="{D6256749-0B8E-4B46-816F-2BDBB7C4A880}" type="sibTrans" cxnId="{640EC988-869B-4793-B346-0DA5A1C1C541}">
      <dgm:prSet/>
      <dgm:spPr/>
      <dgm:t>
        <a:bodyPr/>
        <a:lstStyle/>
        <a:p>
          <a:endParaRPr lang="en-US"/>
        </a:p>
      </dgm:t>
    </dgm:pt>
    <dgm:pt modelId="{B2455660-7520-477E-8562-4ED361851F6C}">
      <dgm:prSet/>
      <dgm:spPr/>
      <dgm:t>
        <a:bodyPr/>
        <a:lstStyle/>
        <a:p>
          <a:r>
            <a:rPr lang="en-US"/>
            <a:t>College</a:t>
          </a:r>
        </a:p>
      </dgm:t>
    </dgm:pt>
    <dgm:pt modelId="{2AE7433F-122B-4D42-B237-8C3E29A30733}" type="parTrans" cxnId="{3D0550CB-9214-4A84-9D10-DCCA07FF13D7}">
      <dgm:prSet/>
      <dgm:spPr/>
      <dgm:t>
        <a:bodyPr/>
        <a:lstStyle/>
        <a:p>
          <a:endParaRPr lang="en-US"/>
        </a:p>
      </dgm:t>
    </dgm:pt>
    <dgm:pt modelId="{EAD21F27-D677-4CAA-9CAD-33BE752BF0A9}" type="sibTrans" cxnId="{3D0550CB-9214-4A84-9D10-DCCA07FF13D7}">
      <dgm:prSet/>
      <dgm:spPr/>
      <dgm:t>
        <a:bodyPr/>
        <a:lstStyle/>
        <a:p>
          <a:endParaRPr lang="en-US"/>
        </a:p>
      </dgm:t>
    </dgm:pt>
    <dgm:pt modelId="{870459EC-BAD3-44E4-BEBA-AB1C3CF3E589}" type="pres">
      <dgm:prSet presAssocID="{32B9800D-66EE-47F9-8A81-4FF83E891CD7}" presName="linear" presStyleCnt="0">
        <dgm:presLayoutVars>
          <dgm:dir/>
          <dgm:animLvl val="lvl"/>
          <dgm:resizeHandles val="exact"/>
        </dgm:presLayoutVars>
      </dgm:prSet>
      <dgm:spPr/>
    </dgm:pt>
    <dgm:pt modelId="{2A74D798-1E9B-442A-A705-EFCBFDE9638D}" type="pres">
      <dgm:prSet presAssocID="{D9EEBF6F-287A-47E9-A54D-B9849842C2C9}" presName="parentLin" presStyleCnt="0"/>
      <dgm:spPr/>
    </dgm:pt>
    <dgm:pt modelId="{EC1E286E-6780-4519-ABB1-02A12D85D076}" type="pres">
      <dgm:prSet presAssocID="{D9EEBF6F-287A-47E9-A54D-B9849842C2C9}" presName="parentLeftMargin" presStyleLbl="node1" presStyleIdx="0" presStyleCnt="2"/>
      <dgm:spPr/>
    </dgm:pt>
    <dgm:pt modelId="{16098ABB-5C2E-4742-96D6-3985606C3192}" type="pres">
      <dgm:prSet presAssocID="{D9EEBF6F-287A-47E9-A54D-B9849842C2C9}" presName="parentText" presStyleLbl="node1" presStyleIdx="0" presStyleCnt="2">
        <dgm:presLayoutVars>
          <dgm:chMax val="0"/>
          <dgm:bulletEnabled val="1"/>
        </dgm:presLayoutVars>
      </dgm:prSet>
      <dgm:spPr/>
    </dgm:pt>
    <dgm:pt modelId="{5F418079-8D44-4187-A131-B9CD277B8B66}" type="pres">
      <dgm:prSet presAssocID="{D9EEBF6F-287A-47E9-A54D-B9849842C2C9}" presName="negativeSpace" presStyleCnt="0"/>
      <dgm:spPr/>
    </dgm:pt>
    <dgm:pt modelId="{00F6F69E-85E5-43BF-93F6-BB897D1287C5}" type="pres">
      <dgm:prSet presAssocID="{D9EEBF6F-287A-47E9-A54D-B9849842C2C9}" presName="childText" presStyleLbl="conFgAcc1" presStyleIdx="0" presStyleCnt="2">
        <dgm:presLayoutVars>
          <dgm:bulletEnabled val="1"/>
        </dgm:presLayoutVars>
      </dgm:prSet>
      <dgm:spPr/>
    </dgm:pt>
    <dgm:pt modelId="{74C38ABB-858B-43AC-954B-598A3F6E1E8F}" type="pres">
      <dgm:prSet presAssocID="{CAED3354-1C49-401B-A8D6-347034F1D072}" presName="spaceBetweenRectangles" presStyleCnt="0"/>
      <dgm:spPr/>
    </dgm:pt>
    <dgm:pt modelId="{0B033B35-7356-45B1-9EAB-971AB349D409}" type="pres">
      <dgm:prSet presAssocID="{F5FE9716-8C6A-48D8-8415-E05A1D7A427F}" presName="parentLin" presStyleCnt="0"/>
      <dgm:spPr/>
    </dgm:pt>
    <dgm:pt modelId="{38B8E16B-ADC7-4C99-A43E-41B270A6D3E0}" type="pres">
      <dgm:prSet presAssocID="{F5FE9716-8C6A-48D8-8415-E05A1D7A427F}" presName="parentLeftMargin" presStyleLbl="node1" presStyleIdx="0" presStyleCnt="2"/>
      <dgm:spPr/>
    </dgm:pt>
    <dgm:pt modelId="{86B4F19B-24E1-4AC4-8EC7-252BFFAD946D}" type="pres">
      <dgm:prSet presAssocID="{F5FE9716-8C6A-48D8-8415-E05A1D7A427F}" presName="parentText" presStyleLbl="node1" presStyleIdx="1" presStyleCnt="2">
        <dgm:presLayoutVars>
          <dgm:chMax val="0"/>
          <dgm:bulletEnabled val="1"/>
        </dgm:presLayoutVars>
      </dgm:prSet>
      <dgm:spPr/>
    </dgm:pt>
    <dgm:pt modelId="{AB89AA94-F386-457C-9CC0-069B89205D13}" type="pres">
      <dgm:prSet presAssocID="{F5FE9716-8C6A-48D8-8415-E05A1D7A427F}" presName="negativeSpace" presStyleCnt="0"/>
      <dgm:spPr/>
    </dgm:pt>
    <dgm:pt modelId="{89DDD06B-13E8-4EB8-BA4A-C9C71A71F9B6}" type="pres">
      <dgm:prSet presAssocID="{F5FE9716-8C6A-48D8-8415-E05A1D7A427F}" presName="childText" presStyleLbl="conFgAcc1" presStyleIdx="1" presStyleCnt="2">
        <dgm:presLayoutVars>
          <dgm:bulletEnabled val="1"/>
        </dgm:presLayoutVars>
      </dgm:prSet>
      <dgm:spPr/>
    </dgm:pt>
  </dgm:ptLst>
  <dgm:cxnLst>
    <dgm:cxn modelId="{CDEAE400-6EF2-450A-BFBB-E424B29124F7}" srcId="{32B9800D-66EE-47F9-8A81-4FF83E891CD7}" destId="{D9EEBF6F-287A-47E9-A54D-B9849842C2C9}" srcOrd="0" destOrd="0" parTransId="{8A799BCE-7FB9-4298-A61E-0611502B836D}" sibTransId="{CAED3354-1C49-401B-A8D6-347034F1D072}"/>
    <dgm:cxn modelId="{B3E0EE0C-C4D1-4C20-89C1-7881EB013DEA}" srcId="{32B9800D-66EE-47F9-8A81-4FF83E891CD7}" destId="{F5FE9716-8C6A-48D8-8415-E05A1D7A427F}" srcOrd="1" destOrd="0" parTransId="{5D96B452-7106-493F-AF96-668286CF4AC5}" sibTransId="{20CAB38C-838C-4954-803F-36A74E720634}"/>
    <dgm:cxn modelId="{21DB9E13-06C8-4C1F-998A-BF245A3B57CE}" type="presOf" srcId="{32B9800D-66EE-47F9-8A81-4FF83E891CD7}" destId="{870459EC-BAD3-44E4-BEBA-AB1C3CF3E589}" srcOrd="0" destOrd="0" presId="urn:microsoft.com/office/officeart/2005/8/layout/list1"/>
    <dgm:cxn modelId="{4881FA5E-BA59-4F99-8CA9-76D50968095A}" type="presOf" srcId="{1A4C5191-3CE0-45E4-AC23-CF3D5B8C4D98}" destId="{00F6F69E-85E5-43BF-93F6-BB897D1287C5}" srcOrd="0" destOrd="4" presId="urn:microsoft.com/office/officeart/2005/8/layout/list1"/>
    <dgm:cxn modelId="{A99C2960-A4E1-46EE-B27F-4FA9B6904E5E}" type="presOf" srcId="{D9EEBF6F-287A-47E9-A54D-B9849842C2C9}" destId="{EC1E286E-6780-4519-ABB1-02A12D85D076}" srcOrd="0" destOrd="0" presId="urn:microsoft.com/office/officeart/2005/8/layout/list1"/>
    <dgm:cxn modelId="{F738DB4B-205C-49EF-BBF2-E71480D6321A}" type="presOf" srcId="{C2304D8E-E23D-482F-816D-C8B9849EA479}" destId="{89DDD06B-13E8-4EB8-BA4A-C9C71A71F9B6}" srcOrd="0" destOrd="2" presId="urn:microsoft.com/office/officeart/2005/8/layout/list1"/>
    <dgm:cxn modelId="{DB68D06E-A0DD-4617-9FEC-8F270679198A}" type="presOf" srcId="{B2455660-7520-477E-8562-4ED361851F6C}" destId="{89DDD06B-13E8-4EB8-BA4A-C9C71A71F9B6}" srcOrd="0" destOrd="3" presId="urn:microsoft.com/office/officeart/2005/8/layout/list1"/>
    <dgm:cxn modelId="{2217D975-B2DD-449C-846B-FE52C62260FE}" srcId="{D9EEBF6F-287A-47E9-A54D-B9849842C2C9}" destId="{47586A99-8D8D-40F4-B064-8C91C749BC63}" srcOrd="2" destOrd="0" parTransId="{96C822AA-AE6D-47BE-8D72-58F99913B818}" sibTransId="{46CCBDB5-43D4-4CC8-9EEC-0B001A4F7E16}"/>
    <dgm:cxn modelId="{0D5D4481-B5FA-41A0-9A37-4647914B92F8}" type="presOf" srcId="{6AA8E0F0-671E-4FB9-9260-EF51B5BBEC29}" destId="{89DDD06B-13E8-4EB8-BA4A-C9C71A71F9B6}" srcOrd="0" destOrd="1" presId="urn:microsoft.com/office/officeart/2005/8/layout/list1"/>
    <dgm:cxn modelId="{640EC988-869B-4793-B346-0DA5A1C1C541}" srcId="{F5FE9716-8C6A-48D8-8415-E05A1D7A427F}" destId="{C2304D8E-E23D-482F-816D-C8B9849EA479}" srcOrd="2" destOrd="0" parTransId="{ED66FC3C-2118-4330-817C-A02D52C4BD14}" sibTransId="{D6256749-0B8E-4B46-816F-2BDBB7C4A880}"/>
    <dgm:cxn modelId="{42F4BF99-29A0-4847-BA12-16F965CF5D33}" srcId="{D9EEBF6F-287A-47E9-A54D-B9849842C2C9}" destId="{81F10BCC-6269-4C1F-9783-397E5308D44B}" srcOrd="1" destOrd="0" parTransId="{BE2A071F-6787-4C25-9844-A31BE74E4E22}" sibTransId="{8B275C8D-A186-4A4D-9703-C6B9D6A02168}"/>
    <dgm:cxn modelId="{BEA1E6A3-118B-47C5-BFCE-9D133070A1F4}" srcId="{F5FE9716-8C6A-48D8-8415-E05A1D7A427F}" destId="{7805E607-7B29-44D6-BF25-1AAE21145C7E}" srcOrd="0" destOrd="0" parTransId="{F184DB4C-7971-494B-AB87-335081EAC358}" sibTransId="{68B89FE4-9888-47B4-9645-8F12C14BBE5C}"/>
    <dgm:cxn modelId="{A340B4A5-0107-40B0-985C-3B46A616BB69}" srcId="{D9EEBF6F-287A-47E9-A54D-B9849842C2C9}" destId="{1A4C5191-3CE0-45E4-AC23-CF3D5B8C4D98}" srcOrd="4" destOrd="0" parTransId="{9D76BCA3-7DCC-418B-BBA1-1E43FA65F5DB}" sibTransId="{64FEED82-E29F-44E6-837D-29493667802B}"/>
    <dgm:cxn modelId="{B4BEC0BE-3470-454C-B095-DBB0B029AB21}" type="presOf" srcId="{991D89D1-74A3-4738-BCCD-EEAA867B2D75}" destId="{00F6F69E-85E5-43BF-93F6-BB897D1287C5}" srcOrd="0" destOrd="3" presId="urn:microsoft.com/office/officeart/2005/8/layout/list1"/>
    <dgm:cxn modelId="{78D8E7BE-89D9-465F-AB2A-6CE811D43C53}" srcId="{F5FE9716-8C6A-48D8-8415-E05A1D7A427F}" destId="{6AA8E0F0-671E-4FB9-9260-EF51B5BBEC29}" srcOrd="1" destOrd="0" parTransId="{8C4108E9-60CC-46CD-9A44-CB5393B34602}" sibTransId="{DBF73B75-BC3A-4760-931F-3A1F2631B423}"/>
    <dgm:cxn modelId="{0B6306C0-7AA5-4A19-AA29-94B3AE04C2C1}" type="presOf" srcId="{81F10BCC-6269-4C1F-9783-397E5308D44B}" destId="{00F6F69E-85E5-43BF-93F6-BB897D1287C5}" srcOrd="0" destOrd="1" presId="urn:microsoft.com/office/officeart/2005/8/layout/list1"/>
    <dgm:cxn modelId="{0C593FC9-B186-470E-A3F1-D441117113BF}" srcId="{D9EEBF6F-287A-47E9-A54D-B9849842C2C9}" destId="{991D89D1-74A3-4738-BCCD-EEAA867B2D75}" srcOrd="3" destOrd="0" parTransId="{42E0C192-924E-4065-9546-7BE2B62F099F}" sibTransId="{DC9C5345-455D-4EB4-8957-2D73FB975401}"/>
    <dgm:cxn modelId="{3D0550CB-9214-4A84-9D10-DCCA07FF13D7}" srcId="{F5FE9716-8C6A-48D8-8415-E05A1D7A427F}" destId="{B2455660-7520-477E-8562-4ED361851F6C}" srcOrd="3" destOrd="0" parTransId="{2AE7433F-122B-4D42-B237-8C3E29A30733}" sibTransId="{EAD21F27-D677-4CAA-9CAD-33BE752BF0A9}"/>
    <dgm:cxn modelId="{828284D2-0842-4013-A65E-956BC241DD8F}" type="presOf" srcId="{7805E607-7B29-44D6-BF25-1AAE21145C7E}" destId="{89DDD06B-13E8-4EB8-BA4A-C9C71A71F9B6}" srcOrd="0" destOrd="0" presId="urn:microsoft.com/office/officeart/2005/8/layout/list1"/>
    <dgm:cxn modelId="{AF824DD7-4938-4872-866C-E32CD5400A07}" type="presOf" srcId="{F5FE9716-8C6A-48D8-8415-E05A1D7A427F}" destId="{38B8E16B-ADC7-4C99-A43E-41B270A6D3E0}" srcOrd="0" destOrd="0" presId="urn:microsoft.com/office/officeart/2005/8/layout/list1"/>
    <dgm:cxn modelId="{097851D7-1CAB-4616-971C-4CD0A6B93DFF}" type="presOf" srcId="{F5FE9716-8C6A-48D8-8415-E05A1D7A427F}" destId="{86B4F19B-24E1-4AC4-8EC7-252BFFAD946D}" srcOrd="1" destOrd="0" presId="urn:microsoft.com/office/officeart/2005/8/layout/list1"/>
    <dgm:cxn modelId="{686B9BE4-C53E-4B3D-BFBE-45A37570D229}" srcId="{D9EEBF6F-287A-47E9-A54D-B9849842C2C9}" destId="{F1CE7FA4-BC7B-4FFC-8DFD-653CC51DB5A7}" srcOrd="0" destOrd="0" parTransId="{F18236CD-9675-40F8-AF27-0807CB2AD458}" sibTransId="{7355CC4C-61ED-41AB-A85A-16D8C673331F}"/>
    <dgm:cxn modelId="{F5CD65E8-0F03-49E7-87C8-6ADAD809A98E}" type="presOf" srcId="{D9EEBF6F-287A-47E9-A54D-B9849842C2C9}" destId="{16098ABB-5C2E-4742-96D6-3985606C3192}" srcOrd="1" destOrd="0" presId="urn:microsoft.com/office/officeart/2005/8/layout/list1"/>
    <dgm:cxn modelId="{AE21F0EB-040A-4A44-B37A-1BAF3B30782F}" type="presOf" srcId="{47586A99-8D8D-40F4-B064-8C91C749BC63}" destId="{00F6F69E-85E5-43BF-93F6-BB897D1287C5}" srcOrd="0" destOrd="2" presId="urn:microsoft.com/office/officeart/2005/8/layout/list1"/>
    <dgm:cxn modelId="{0EF581F4-43AB-4247-871F-FA5A8C042B6D}" type="presOf" srcId="{F1CE7FA4-BC7B-4FFC-8DFD-653CC51DB5A7}" destId="{00F6F69E-85E5-43BF-93F6-BB897D1287C5}" srcOrd="0" destOrd="0" presId="urn:microsoft.com/office/officeart/2005/8/layout/list1"/>
    <dgm:cxn modelId="{0BF23F6E-4308-418E-AD64-96DA54EFD62F}" type="presParOf" srcId="{870459EC-BAD3-44E4-BEBA-AB1C3CF3E589}" destId="{2A74D798-1E9B-442A-A705-EFCBFDE9638D}" srcOrd="0" destOrd="0" presId="urn:microsoft.com/office/officeart/2005/8/layout/list1"/>
    <dgm:cxn modelId="{61869224-EF64-48C5-8587-E1B2BCE0FDFD}" type="presParOf" srcId="{2A74D798-1E9B-442A-A705-EFCBFDE9638D}" destId="{EC1E286E-6780-4519-ABB1-02A12D85D076}" srcOrd="0" destOrd="0" presId="urn:microsoft.com/office/officeart/2005/8/layout/list1"/>
    <dgm:cxn modelId="{5A3C7414-552C-4E0A-998E-74A9ACEEB27B}" type="presParOf" srcId="{2A74D798-1E9B-442A-A705-EFCBFDE9638D}" destId="{16098ABB-5C2E-4742-96D6-3985606C3192}" srcOrd="1" destOrd="0" presId="urn:microsoft.com/office/officeart/2005/8/layout/list1"/>
    <dgm:cxn modelId="{179BE978-6200-4683-98B5-38F1D0DA7674}" type="presParOf" srcId="{870459EC-BAD3-44E4-BEBA-AB1C3CF3E589}" destId="{5F418079-8D44-4187-A131-B9CD277B8B66}" srcOrd="1" destOrd="0" presId="urn:microsoft.com/office/officeart/2005/8/layout/list1"/>
    <dgm:cxn modelId="{C7F5D80C-A202-4ED2-89EA-4D16B4AFB6DB}" type="presParOf" srcId="{870459EC-BAD3-44E4-BEBA-AB1C3CF3E589}" destId="{00F6F69E-85E5-43BF-93F6-BB897D1287C5}" srcOrd="2" destOrd="0" presId="urn:microsoft.com/office/officeart/2005/8/layout/list1"/>
    <dgm:cxn modelId="{D457E5BA-8637-4571-B908-F1B01B50E3CE}" type="presParOf" srcId="{870459EC-BAD3-44E4-BEBA-AB1C3CF3E589}" destId="{74C38ABB-858B-43AC-954B-598A3F6E1E8F}" srcOrd="3" destOrd="0" presId="urn:microsoft.com/office/officeart/2005/8/layout/list1"/>
    <dgm:cxn modelId="{08A6158A-570C-4211-BBEA-0D1ADFD9C5A2}" type="presParOf" srcId="{870459EC-BAD3-44E4-BEBA-AB1C3CF3E589}" destId="{0B033B35-7356-45B1-9EAB-971AB349D409}" srcOrd="4" destOrd="0" presId="urn:microsoft.com/office/officeart/2005/8/layout/list1"/>
    <dgm:cxn modelId="{631150C6-B06C-46F0-814C-BC791FAECE20}" type="presParOf" srcId="{0B033B35-7356-45B1-9EAB-971AB349D409}" destId="{38B8E16B-ADC7-4C99-A43E-41B270A6D3E0}" srcOrd="0" destOrd="0" presId="urn:microsoft.com/office/officeart/2005/8/layout/list1"/>
    <dgm:cxn modelId="{5AAF69B4-648D-49C0-A390-27BB48F4E968}" type="presParOf" srcId="{0B033B35-7356-45B1-9EAB-971AB349D409}" destId="{86B4F19B-24E1-4AC4-8EC7-252BFFAD946D}" srcOrd="1" destOrd="0" presId="urn:microsoft.com/office/officeart/2005/8/layout/list1"/>
    <dgm:cxn modelId="{BABA9C5B-4928-44CD-AA87-C75807792AFF}" type="presParOf" srcId="{870459EC-BAD3-44E4-BEBA-AB1C3CF3E589}" destId="{AB89AA94-F386-457C-9CC0-069B89205D13}" srcOrd="5" destOrd="0" presId="urn:microsoft.com/office/officeart/2005/8/layout/list1"/>
    <dgm:cxn modelId="{29A1C9A5-6679-46DD-A493-A9DDD4BD46AD}" type="presParOf" srcId="{870459EC-BAD3-44E4-BEBA-AB1C3CF3E589}" destId="{89DDD06B-13E8-4EB8-BA4A-C9C71A71F9B6}"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7724D1-95F7-4363-A309-B6DF67EEF484}"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637C7A29-38E8-45EC-A5A3-2ACD7EE09840}">
      <dgm:prSet/>
      <dgm:spPr/>
      <dgm:t>
        <a:bodyPr/>
        <a:lstStyle/>
        <a:p>
          <a:r>
            <a:rPr lang="en-US" dirty="0"/>
            <a:t>What are the different types of HOPE? </a:t>
          </a:r>
        </a:p>
      </dgm:t>
    </dgm:pt>
    <dgm:pt modelId="{8F3E3580-2A5D-4024-820C-4FDBE7897963}" type="parTrans" cxnId="{6E8C1802-9EFF-4523-BA8E-8EA96CDAE203}">
      <dgm:prSet/>
      <dgm:spPr/>
      <dgm:t>
        <a:bodyPr/>
        <a:lstStyle/>
        <a:p>
          <a:endParaRPr lang="en-US"/>
        </a:p>
      </dgm:t>
    </dgm:pt>
    <dgm:pt modelId="{4F3B295A-A4A7-44C4-BFBD-735666CE1101}" type="sibTrans" cxnId="{6E8C1802-9EFF-4523-BA8E-8EA96CDAE203}">
      <dgm:prSet/>
      <dgm:spPr/>
      <dgm:t>
        <a:bodyPr/>
        <a:lstStyle/>
        <a:p>
          <a:endParaRPr lang="en-US"/>
        </a:p>
      </dgm:t>
    </dgm:pt>
    <dgm:pt modelId="{CB97DFE7-C614-4948-B4F5-591E4985D301}">
      <dgm:prSet/>
      <dgm:spPr/>
      <dgm:t>
        <a:bodyPr/>
        <a:lstStyle/>
        <a:p>
          <a:r>
            <a:rPr lang="en-US" dirty="0"/>
            <a:t>What is HOPE Rigor? </a:t>
          </a:r>
        </a:p>
      </dgm:t>
    </dgm:pt>
    <dgm:pt modelId="{AA66BCC6-7B52-4461-AD0C-B13CA07DD983}" type="parTrans" cxnId="{964EC30B-1547-4E34-93F2-AB202806703A}">
      <dgm:prSet/>
      <dgm:spPr/>
      <dgm:t>
        <a:bodyPr/>
        <a:lstStyle/>
        <a:p>
          <a:endParaRPr lang="en-US"/>
        </a:p>
      </dgm:t>
    </dgm:pt>
    <dgm:pt modelId="{0AD900FD-6549-4A65-BDB3-ED03E6B60F62}" type="sibTrans" cxnId="{964EC30B-1547-4E34-93F2-AB202806703A}">
      <dgm:prSet/>
      <dgm:spPr/>
      <dgm:t>
        <a:bodyPr/>
        <a:lstStyle/>
        <a:p>
          <a:endParaRPr lang="en-US"/>
        </a:p>
      </dgm:t>
    </dgm:pt>
    <dgm:pt modelId="{1174BCE3-2A45-415F-969A-C1E1D2E5D649}">
      <dgm:prSet/>
      <dgm:spPr/>
      <dgm:t>
        <a:bodyPr/>
        <a:lstStyle/>
        <a:p>
          <a:r>
            <a:rPr lang="en-US" dirty="0"/>
            <a:t>How is my HOPE GPA calculated?</a:t>
          </a:r>
        </a:p>
      </dgm:t>
    </dgm:pt>
    <dgm:pt modelId="{85FA72F3-3F22-4185-81B0-07BD3DD46C34}" type="parTrans" cxnId="{0A6D5A4B-951F-4CFA-9B82-B32A01C52734}">
      <dgm:prSet/>
      <dgm:spPr/>
    </dgm:pt>
    <dgm:pt modelId="{1983B9A1-2306-4AA7-9B48-5C2C2B95451A}" type="sibTrans" cxnId="{0A6D5A4B-951F-4CFA-9B82-B32A01C52734}">
      <dgm:prSet/>
      <dgm:spPr/>
    </dgm:pt>
    <dgm:pt modelId="{C847775A-3688-436F-857E-C23F9AF9A448}" type="pres">
      <dgm:prSet presAssocID="{2E7724D1-95F7-4363-A309-B6DF67EEF484}" presName="diagram" presStyleCnt="0">
        <dgm:presLayoutVars>
          <dgm:dir/>
          <dgm:resizeHandles val="exact"/>
        </dgm:presLayoutVars>
      </dgm:prSet>
      <dgm:spPr/>
    </dgm:pt>
    <dgm:pt modelId="{007BA882-9E08-48CC-A057-9F8AD73F2BF8}" type="pres">
      <dgm:prSet presAssocID="{637C7A29-38E8-45EC-A5A3-2ACD7EE09840}" presName="node" presStyleLbl="node1" presStyleIdx="0" presStyleCnt="3">
        <dgm:presLayoutVars>
          <dgm:bulletEnabled val="1"/>
        </dgm:presLayoutVars>
      </dgm:prSet>
      <dgm:spPr/>
    </dgm:pt>
    <dgm:pt modelId="{4247650A-BFC4-46AF-A195-476C82668EF7}" type="pres">
      <dgm:prSet presAssocID="{4F3B295A-A4A7-44C4-BFBD-735666CE1101}" presName="sibTrans" presStyleCnt="0"/>
      <dgm:spPr/>
    </dgm:pt>
    <dgm:pt modelId="{5E768482-793D-4170-AAFB-11763F819582}" type="pres">
      <dgm:prSet presAssocID="{1174BCE3-2A45-415F-969A-C1E1D2E5D649}" presName="node" presStyleLbl="node1" presStyleIdx="1" presStyleCnt="3">
        <dgm:presLayoutVars>
          <dgm:bulletEnabled val="1"/>
        </dgm:presLayoutVars>
      </dgm:prSet>
      <dgm:spPr/>
    </dgm:pt>
    <dgm:pt modelId="{E5879408-C68E-4905-B916-9D9A6594EC91}" type="pres">
      <dgm:prSet presAssocID="{1983B9A1-2306-4AA7-9B48-5C2C2B95451A}" presName="sibTrans" presStyleCnt="0"/>
      <dgm:spPr/>
    </dgm:pt>
    <dgm:pt modelId="{C56CFF9F-87B6-4031-91ED-3FE29C28B743}" type="pres">
      <dgm:prSet presAssocID="{CB97DFE7-C614-4948-B4F5-591E4985D301}" presName="node" presStyleLbl="node1" presStyleIdx="2" presStyleCnt="3">
        <dgm:presLayoutVars>
          <dgm:bulletEnabled val="1"/>
        </dgm:presLayoutVars>
      </dgm:prSet>
      <dgm:spPr/>
    </dgm:pt>
  </dgm:ptLst>
  <dgm:cxnLst>
    <dgm:cxn modelId="{6E8C1802-9EFF-4523-BA8E-8EA96CDAE203}" srcId="{2E7724D1-95F7-4363-A309-B6DF67EEF484}" destId="{637C7A29-38E8-45EC-A5A3-2ACD7EE09840}" srcOrd="0" destOrd="0" parTransId="{8F3E3580-2A5D-4024-820C-4FDBE7897963}" sibTransId="{4F3B295A-A4A7-44C4-BFBD-735666CE1101}"/>
    <dgm:cxn modelId="{56261E07-7D00-4B26-BE41-E9B4B78DB58F}" type="presOf" srcId="{CB97DFE7-C614-4948-B4F5-591E4985D301}" destId="{C56CFF9F-87B6-4031-91ED-3FE29C28B743}" srcOrd="0" destOrd="0" presId="urn:microsoft.com/office/officeart/2005/8/layout/default"/>
    <dgm:cxn modelId="{964EC30B-1547-4E34-93F2-AB202806703A}" srcId="{2E7724D1-95F7-4363-A309-B6DF67EEF484}" destId="{CB97DFE7-C614-4948-B4F5-591E4985D301}" srcOrd="2" destOrd="0" parTransId="{AA66BCC6-7B52-4461-AD0C-B13CA07DD983}" sibTransId="{0AD900FD-6549-4A65-BDB3-ED03E6B60F62}"/>
    <dgm:cxn modelId="{9EAB341C-E4BC-40EB-83B8-C350C9008782}" type="presOf" srcId="{637C7A29-38E8-45EC-A5A3-2ACD7EE09840}" destId="{007BA882-9E08-48CC-A057-9F8AD73F2BF8}" srcOrd="0" destOrd="0" presId="urn:microsoft.com/office/officeart/2005/8/layout/default"/>
    <dgm:cxn modelId="{D324856A-CCEE-44C5-AF51-48F46790CF52}" type="presOf" srcId="{1174BCE3-2A45-415F-969A-C1E1D2E5D649}" destId="{5E768482-793D-4170-AAFB-11763F819582}" srcOrd="0" destOrd="0" presId="urn:microsoft.com/office/officeart/2005/8/layout/default"/>
    <dgm:cxn modelId="{0A6D5A4B-951F-4CFA-9B82-B32A01C52734}" srcId="{2E7724D1-95F7-4363-A309-B6DF67EEF484}" destId="{1174BCE3-2A45-415F-969A-C1E1D2E5D649}" srcOrd="1" destOrd="0" parTransId="{85FA72F3-3F22-4185-81B0-07BD3DD46C34}" sibTransId="{1983B9A1-2306-4AA7-9B48-5C2C2B95451A}"/>
    <dgm:cxn modelId="{04C88DAA-8A4D-42A5-923F-64D03084B4BC}" type="presOf" srcId="{2E7724D1-95F7-4363-A309-B6DF67EEF484}" destId="{C847775A-3688-436F-857E-C23F9AF9A448}" srcOrd="0" destOrd="0" presId="urn:microsoft.com/office/officeart/2005/8/layout/default"/>
    <dgm:cxn modelId="{57185EF7-4B2D-4396-93ED-D6C8A5FDB974}" type="presParOf" srcId="{C847775A-3688-436F-857E-C23F9AF9A448}" destId="{007BA882-9E08-48CC-A057-9F8AD73F2BF8}" srcOrd="0" destOrd="0" presId="urn:microsoft.com/office/officeart/2005/8/layout/default"/>
    <dgm:cxn modelId="{DC08051A-A1F8-4F5D-8915-757E1A312CF7}" type="presParOf" srcId="{C847775A-3688-436F-857E-C23F9AF9A448}" destId="{4247650A-BFC4-46AF-A195-476C82668EF7}" srcOrd="1" destOrd="0" presId="urn:microsoft.com/office/officeart/2005/8/layout/default"/>
    <dgm:cxn modelId="{797F0A18-EF26-4571-9DEB-DDF6D4A9ED46}" type="presParOf" srcId="{C847775A-3688-436F-857E-C23F9AF9A448}" destId="{5E768482-793D-4170-AAFB-11763F819582}" srcOrd="2" destOrd="0" presId="urn:microsoft.com/office/officeart/2005/8/layout/default"/>
    <dgm:cxn modelId="{D2071BC9-CE3B-474F-9155-846506A71EE7}" type="presParOf" srcId="{C847775A-3688-436F-857E-C23F9AF9A448}" destId="{E5879408-C68E-4905-B916-9D9A6594EC91}" srcOrd="3" destOrd="0" presId="urn:microsoft.com/office/officeart/2005/8/layout/default"/>
    <dgm:cxn modelId="{F3E7B473-B81E-4516-8E7B-B40F3BACF68E}" type="presParOf" srcId="{C847775A-3688-436F-857E-C23F9AF9A448}" destId="{C56CFF9F-87B6-4031-91ED-3FE29C28B74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48B165-4E1F-483A-BBDB-3E522AC88FC9}" type="doc">
      <dgm:prSet loTypeId="urn:microsoft.com/office/officeart/2005/8/layout/vList5" loCatId="list" qsTypeId="urn:microsoft.com/office/officeart/2005/8/quickstyle/3d2" qsCatId="3D" csTypeId="urn:microsoft.com/office/officeart/2005/8/colors/colorful1" csCatId="colorful" phldr="1"/>
      <dgm:spPr/>
      <dgm:t>
        <a:bodyPr/>
        <a:lstStyle/>
        <a:p>
          <a:endParaRPr lang="en-US"/>
        </a:p>
      </dgm:t>
    </dgm:pt>
    <dgm:pt modelId="{1F1D5524-2EF1-4704-9243-9F09537313CD}">
      <dgm:prSet custT="1"/>
      <dgm:spPr>
        <a:xfrm>
          <a:off x="0" y="2243"/>
          <a:ext cx="1481328" cy="980944"/>
        </a:xfrm>
        <a:prstGeom prst="roundRect">
          <a:avLst/>
        </a:prstGeom>
      </dgm:spPr>
      <dgm:t>
        <a:bodyPr/>
        <a:lstStyle/>
        <a:p>
          <a:pPr rtl="0">
            <a:buNone/>
          </a:pPr>
          <a:r>
            <a:rPr lang="en-US" sz="2000" b="1" dirty="0">
              <a:latin typeface="Arial"/>
              <a:ea typeface="+mn-ea"/>
              <a:cs typeface="+mn-cs"/>
            </a:rPr>
            <a:t>Advanced math</a:t>
          </a:r>
          <a:endParaRPr lang="en-US" sz="2000" dirty="0">
            <a:latin typeface="Arial"/>
            <a:ea typeface="+mn-ea"/>
            <a:cs typeface="+mn-cs"/>
          </a:endParaRPr>
        </a:p>
      </dgm:t>
    </dgm:pt>
    <dgm:pt modelId="{59B4DC3E-A7C2-4363-99C1-D7185878F07A}" type="parTrans" cxnId="{9F84F911-6DCE-4E24-B856-095BFC79DD9D}">
      <dgm:prSet/>
      <dgm:spPr/>
      <dgm:t>
        <a:bodyPr/>
        <a:lstStyle/>
        <a:p>
          <a:endParaRPr lang="en-US"/>
        </a:p>
      </dgm:t>
    </dgm:pt>
    <dgm:pt modelId="{91D14F6E-7CAA-4F22-8808-EC02C8B2C64D}" type="sibTrans" cxnId="{9F84F911-6DCE-4E24-B856-095BFC79DD9D}">
      <dgm:prSet/>
      <dgm:spPr/>
      <dgm:t>
        <a:bodyPr/>
        <a:lstStyle/>
        <a:p>
          <a:endParaRPr lang="en-US"/>
        </a:p>
      </dgm:t>
    </dgm:pt>
    <dgm:pt modelId="{A87B8BDD-E7E4-4253-B931-5FC75C7F764A}">
      <dgm:prSet custT="1"/>
      <dgm:spPr>
        <a:xfrm rot="5400000">
          <a:off x="2405686" y="-824020"/>
          <a:ext cx="784755" cy="2633472"/>
        </a:xfrm>
        <a:prstGeom prst="round2SameRect">
          <a:avLst/>
        </a:prstGeom>
      </dgm:spPr>
      <dgm:t>
        <a:bodyPr/>
        <a:lstStyle/>
        <a:p>
          <a:pPr rtl="0">
            <a:buChar char="•"/>
          </a:pPr>
          <a:r>
            <a:rPr lang="en-US" sz="1400" b="1" dirty="0">
              <a:latin typeface="Arial"/>
              <a:ea typeface="+mn-ea"/>
              <a:cs typeface="+mn-cs"/>
            </a:rPr>
            <a:t>Algebra II</a:t>
          </a:r>
        </a:p>
      </dgm:t>
    </dgm:pt>
    <dgm:pt modelId="{3A1CD33A-D427-4E94-9512-9919696A09B0}" type="parTrans" cxnId="{AD3A4237-423B-4B9B-9A78-F5DC027770A5}">
      <dgm:prSet/>
      <dgm:spPr/>
      <dgm:t>
        <a:bodyPr/>
        <a:lstStyle/>
        <a:p>
          <a:endParaRPr lang="en-US"/>
        </a:p>
      </dgm:t>
    </dgm:pt>
    <dgm:pt modelId="{FF02699C-9A8A-4CFA-AF1D-1AD35633A5C5}" type="sibTrans" cxnId="{AD3A4237-423B-4B9B-9A78-F5DC027770A5}">
      <dgm:prSet/>
      <dgm:spPr/>
      <dgm:t>
        <a:bodyPr/>
        <a:lstStyle/>
        <a:p>
          <a:endParaRPr lang="en-US"/>
        </a:p>
      </dgm:t>
    </dgm:pt>
    <dgm:pt modelId="{0A6EB724-C582-48E8-A518-9F294837DF02}">
      <dgm:prSet custT="1"/>
      <dgm:spPr>
        <a:xfrm rot="5400000">
          <a:off x="2405686" y="-824020"/>
          <a:ext cx="784755" cy="2633472"/>
        </a:xfrm>
        <a:prstGeom prst="round2SameRect">
          <a:avLst/>
        </a:prstGeom>
      </dgm:spPr>
      <dgm:t>
        <a:bodyPr/>
        <a:lstStyle/>
        <a:p>
          <a:pPr rtl="0">
            <a:buChar char="•"/>
          </a:pPr>
          <a:r>
            <a:rPr lang="en-US" sz="1400" b="1" dirty="0">
              <a:latin typeface="Arial"/>
              <a:ea typeface="+mn-ea"/>
              <a:cs typeface="+mn-cs"/>
            </a:rPr>
            <a:t>Pre-Calculus</a:t>
          </a:r>
        </a:p>
      </dgm:t>
    </dgm:pt>
    <dgm:pt modelId="{54BD9263-441D-4F85-B705-E0E2E9EA7704}" type="parTrans" cxnId="{88028679-B504-42F4-9535-D658CE297399}">
      <dgm:prSet/>
      <dgm:spPr/>
      <dgm:t>
        <a:bodyPr/>
        <a:lstStyle/>
        <a:p>
          <a:endParaRPr lang="en-US"/>
        </a:p>
      </dgm:t>
    </dgm:pt>
    <dgm:pt modelId="{41FD472F-08E6-4E7F-AB5A-B1E790C49FA1}" type="sibTrans" cxnId="{88028679-B504-42F4-9535-D658CE297399}">
      <dgm:prSet/>
      <dgm:spPr/>
      <dgm:t>
        <a:bodyPr/>
        <a:lstStyle/>
        <a:p>
          <a:endParaRPr lang="en-US"/>
        </a:p>
      </dgm:t>
    </dgm:pt>
    <dgm:pt modelId="{5715F641-07B7-4B72-998A-6F86CE1A7B8A}">
      <dgm:prSet custT="1"/>
      <dgm:spPr>
        <a:xfrm>
          <a:off x="0" y="1032235"/>
          <a:ext cx="1481328" cy="980944"/>
        </a:xfrm>
        <a:prstGeom prst="roundRect">
          <a:avLst/>
        </a:prstGeom>
      </dgm:spPr>
      <dgm:t>
        <a:bodyPr/>
        <a:lstStyle/>
        <a:p>
          <a:pPr rtl="0">
            <a:buNone/>
          </a:pPr>
          <a:r>
            <a:rPr lang="en-US" sz="2000" b="1" dirty="0">
              <a:latin typeface="Arial"/>
              <a:ea typeface="+mn-ea"/>
              <a:cs typeface="+mn-cs"/>
            </a:rPr>
            <a:t>Advanced science</a:t>
          </a:r>
          <a:endParaRPr lang="en-US" sz="2000" dirty="0">
            <a:latin typeface="Arial"/>
            <a:ea typeface="+mn-ea"/>
            <a:cs typeface="+mn-cs"/>
          </a:endParaRPr>
        </a:p>
      </dgm:t>
    </dgm:pt>
    <dgm:pt modelId="{D8528913-2F0C-42E4-94B2-5937A2DE3D86}" type="parTrans" cxnId="{0F4A63FC-F943-4E69-96E8-CBD61EFE92B4}">
      <dgm:prSet/>
      <dgm:spPr/>
      <dgm:t>
        <a:bodyPr/>
        <a:lstStyle/>
        <a:p>
          <a:endParaRPr lang="en-US"/>
        </a:p>
      </dgm:t>
    </dgm:pt>
    <dgm:pt modelId="{EF33B567-270E-427D-962A-2B331E8819C5}" type="sibTrans" cxnId="{0F4A63FC-F943-4E69-96E8-CBD61EFE92B4}">
      <dgm:prSet/>
      <dgm:spPr/>
      <dgm:t>
        <a:bodyPr/>
        <a:lstStyle/>
        <a:p>
          <a:endParaRPr lang="en-US"/>
        </a:p>
      </dgm:t>
    </dgm:pt>
    <dgm:pt modelId="{CB2A448C-3BD4-4881-B0BD-FFB937369FA0}">
      <dgm:prSet custT="1"/>
      <dgm:spPr>
        <a:xfrm rot="5400000">
          <a:off x="2405686" y="205971"/>
          <a:ext cx="784755" cy="2633472"/>
        </a:xfrm>
        <a:prstGeom prst="round2SameRect">
          <a:avLst/>
        </a:prstGeom>
      </dgm:spPr>
      <dgm:t>
        <a:bodyPr/>
        <a:lstStyle/>
        <a:p>
          <a:pPr rtl="0">
            <a:buChar char="•"/>
          </a:pPr>
          <a:r>
            <a:rPr lang="en-US" sz="1400" b="1" dirty="0">
              <a:latin typeface="Arial"/>
              <a:ea typeface="+mn-ea"/>
              <a:cs typeface="+mn-cs"/>
            </a:rPr>
            <a:t>Chemistry, Physics</a:t>
          </a:r>
        </a:p>
      </dgm:t>
    </dgm:pt>
    <dgm:pt modelId="{321C8EB3-1A0D-4C73-A0CE-AD7395A90777}" type="parTrans" cxnId="{9CB1689F-F1D2-4D0E-8515-02A711AEA3AE}">
      <dgm:prSet/>
      <dgm:spPr/>
      <dgm:t>
        <a:bodyPr/>
        <a:lstStyle/>
        <a:p>
          <a:endParaRPr lang="en-US"/>
        </a:p>
      </dgm:t>
    </dgm:pt>
    <dgm:pt modelId="{AFD69000-C046-43DB-81F2-D64E2F7C516C}" type="sibTrans" cxnId="{9CB1689F-F1D2-4D0E-8515-02A711AEA3AE}">
      <dgm:prSet/>
      <dgm:spPr/>
      <dgm:t>
        <a:bodyPr/>
        <a:lstStyle/>
        <a:p>
          <a:endParaRPr lang="en-US"/>
        </a:p>
      </dgm:t>
    </dgm:pt>
    <dgm:pt modelId="{7CCA68A0-C0A8-4FEC-B689-7BCD0E3FBFDD}">
      <dgm:prSet custT="1"/>
      <dgm:spPr>
        <a:xfrm>
          <a:off x="0" y="2062227"/>
          <a:ext cx="1481328" cy="980944"/>
        </a:xfrm>
        <a:prstGeom prst="roundRect">
          <a:avLst/>
        </a:prstGeom>
      </dgm:spPr>
      <dgm:t>
        <a:bodyPr/>
        <a:lstStyle/>
        <a:p>
          <a:pPr rtl="0">
            <a:buNone/>
          </a:pPr>
          <a:r>
            <a:rPr lang="en-US" sz="2000" b="1" dirty="0">
              <a:latin typeface="Arial"/>
              <a:ea typeface="+mn-ea"/>
              <a:cs typeface="+mn-cs"/>
            </a:rPr>
            <a:t>Advanced Placement</a:t>
          </a:r>
          <a:endParaRPr lang="en-US" sz="2000" dirty="0">
            <a:latin typeface="Arial"/>
            <a:ea typeface="+mn-ea"/>
            <a:cs typeface="+mn-cs"/>
          </a:endParaRPr>
        </a:p>
      </dgm:t>
    </dgm:pt>
    <dgm:pt modelId="{1E42FC84-B3C9-4F6C-9AC2-081550857F44}" type="parTrans" cxnId="{E3AC1C68-E147-4BA1-B1E4-A46C8A3373B6}">
      <dgm:prSet/>
      <dgm:spPr/>
      <dgm:t>
        <a:bodyPr/>
        <a:lstStyle/>
        <a:p>
          <a:endParaRPr lang="en-US"/>
        </a:p>
      </dgm:t>
    </dgm:pt>
    <dgm:pt modelId="{D94A4946-8FAF-4AFC-992B-4A5C3F7E7E15}" type="sibTrans" cxnId="{E3AC1C68-E147-4BA1-B1E4-A46C8A3373B6}">
      <dgm:prSet/>
      <dgm:spPr/>
      <dgm:t>
        <a:bodyPr/>
        <a:lstStyle/>
        <a:p>
          <a:endParaRPr lang="en-US"/>
        </a:p>
      </dgm:t>
    </dgm:pt>
    <dgm:pt modelId="{AAF7396A-A178-47D4-84CC-0737F5B6EDD7}">
      <dgm:prSet custT="1"/>
      <dgm:spPr>
        <a:xfrm rot="5400000">
          <a:off x="2405686" y="1235963"/>
          <a:ext cx="784755" cy="2633472"/>
        </a:xfrm>
        <a:prstGeom prst="round2SameRect">
          <a:avLst/>
        </a:prstGeom>
      </dgm:spPr>
      <dgm:t>
        <a:bodyPr/>
        <a:lstStyle/>
        <a:p>
          <a:pPr rtl="0">
            <a:buChar char="•"/>
          </a:pPr>
          <a:r>
            <a:rPr lang="en-US" sz="1400" b="1" dirty="0">
              <a:latin typeface="Arial"/>
              <a:ea typeface="+mn-ea"/>
              <a:cs typeface="+mn-cs"/>
            </a:rPr>
            <a:t>in core subjects</a:t>
          </a:r>
        </a:p>
      </dgm:t>
    </dgm:pt>
    <dgm:pt modelId="{541DEAB6-BF18-476B-AA36-9B1EF0C3AB3F}" type="parTrans" cxnId="{C8054BA7-FAD7-4BB1-A9A3-D1D73739BB53}">
      <dgm:prSet/>
      <dgm:spPr/>
      <dgm:t>
        <a:bodyPr/>
        <a:lstStyle/>
        <a:p>
          <a:endParaRPr lang="en-US"/>
        </a:p>
      </dgm:t>
    </dgm:pt>
    <dgm:pt modelId="{6DB19990-5A96-4208-AB54-761B66DCC38E}" type="sibTrans" cxnId="{C8054BA7-FAD7-4BB1-A9A3-D1D73739BB53}">
      <dgm:prSet/>
      <dgm:spPr/>
      <dgm:t>
        <a:bodyPr/>
        <a:lstStyle/>
        <a:p>
          <a:endParaRPr lang="en-US"/>
        </a:p>
      </dgm:t>
    </dgm:pt>
    <dgm:pt modelId="{B6FA3007-7918-48D0-BA28-6E55362CCC13}">
      <dgm:prSet custT="1"/>
      <dgm:spPr>
        <a:xfrm>
          <a:off x="0" y="3092219"/>
          <a:ext cx="1481328" cy="980944"/>
        </a:xfrm>
        <a:prstGeom prst="roundRect">
          <a:avLst/>
        </a:prstGeom>
      </dgm:spPr>
      <dgm:t>
        <a:bodyPr/>
        <a:lstStyle/>
        <a:p>
          <a:pPr rtl="0">
            <a:buNone/>
          </a:pPr>
          <a:r>
            <a:rPr lang="en-US" sz="2000" b="1" dirty="0">
              <a:latin typeface="Arial"/>
              <a:ea typeface="+mn-ea"/>
              <a:cs typeface="+mn-cs"/>
            </a:rPr>
            <a:t>University System of Georgia</a:t>
          </a:r>
          <a:endParaRPr lang="en-US" sz="2000" dirty="0">
            <a:latin typeface="Arial"/>
            <a:ea typeface="+mn-ea"/>
            <a:cs typeface="+mn-cs"/>
          </a:endParaRPr>
        </a:p>
      </dgm:t>
    </dgm:pt>
    <dgm:pt modelId="{28939BF0-D417-4D97-A2F5-0921B234DEC9}" type="parTrans" cxnId="{71F17B58-670E-4545-931E-CBFD5EB8FEB4}">
      <dgm:prSet/>
      <dgm:spPr/>
      <dgm:t>
        <a:bodyPr/>
        <a:lstStyle/>
        <a:p>
          <a:endParaRPr lang="en-US"/>
        </a:p>
      </dgm:t>
    </dgm:pt>
    <dgm:pt modelId="{A99A364E-FDCF-4677-A258-3BAA3A544299}" type="sibTrans" cxnId="{71F17B58-670E-4545-931E-CBFD5EB8FEB4}">
      <dgm:prSet/>
      <dgm:spPr/>
      <dgm:t>
        <a:bodyPr/>
        <a:lstStyle/>
        <a:p>
          <a:endParaRPr lang="en-US"/>
        </a:p>
      </dgm:t>
    </dgm:pt>
    <dgm:pt modelId="{2A38F766-D3B2-4790-A7BF-642C018894B2}">
      <dgm:prSet custT="1"/>
      <dgm:spPr>
        <a:xfrm rot="5400000">
          <a:off x="2405686" y="2265956"/>
          <a:ext cx="784755" cy="2633472"/>
        </a:xfrm>
        <a:prstGeom prst="round2SameRect">
          <a:avLst/>
        </a:prstGeom>
      </dgm:spPr>
      <dgm:t>
        <a:bodyPr/>
        <a:lstStyle/>
        <a:p>
          <a:pPr rtl="0">
            <a:buChar char="•"/>
          </a:pPr>
          <a:r>
            <a:rPr lang="en-US" sz="1400" b="1" dirty="0">
              <a:latin typeface="Arial"/>
              <a:ea typeface="+mn-ea"/>
              <a:cs typeface="+mn-cs"/>
            </a:rPr>
            <a:t>in core subjects</a:t>
          </a:r>
        </a:p>
      </dgm:t>
    </dgm:pt>
    <dgm:pt modelId="{B88A2CAB-1047-47C2-8D8C-30EAF8E830F6}" type="parTrans" cxnId="{7F00B7AE-5AFE-414C-9D63-1CF8D7AE9834}">
      <dgm:prSet/>
      <dgm:spPr/>
      <dgm:t>
        <a:bodyPr/>
        <a:lstStyle/>
        <a:p>
          <a:endParaRPr lang="en-US"/>
        </a:p>
      </dgm:t>
    </dgm:pt>
    <dgm:pt modelId="{41713057-7E8E-405D-819A-91718030F6E5}" type="sibTrans" cxnId="{7F00B7AE-5AFE-414C-9D63-1CF8D7AE9834}">
      <dgm:prSet/>
      <dgm:spPr/>
      <dgm:t>
        <a:bodyPr/>
        <a:lstStyle/>
        <a:p>
          <a:endParaRPr lang="en-US"/>
        </a:p>
      </dgm:t>
    </dgm:pt>
    <dgm:pt modelId="{1F7BB9D6-087F-4D7E-9480-0E54B93C8C80}">
      <dgm:prSet custT="1"/>
      <dgm:spPr>
        <a:xfrm rot="5400000">
          <a:off x="2405686" y="2265956"/>
          <a:ext cx="784755" cy="2633472"/>
        </a:xfrm>
        <a:prstGeom prst="round2SameRect">
          <a:avLst/>
        </a:prstGeom>
      </dgm:spPr>
      <dgm:t>
        <a:bodyPr/>
        <a:lstStyle/>
        <a:p>
          <a:pPr rtl="0">
            <a:buChar char="•"/>
          </a:pPr>
          <a:r>
            <a:rPr lang="en-US" sz="1400" b="1">
              <a:latin typeface="Arial"/>
              <a:ea typeface="+mn-ea"/>
              <a:cs typeface="+mn-cs"/>
            </a:rPr>
            <a:t>Dual enrollment </a:t>
          </a:r>
          <a:endParaRPr lang="en-US" sz="1400" b="1" dirty="0">
            <a:latin typeface="Arial"/>
            <a:ea typeface="+mn-ea"/>
            <a:cs typeface="+mn-cs"/>
          </a:endParaRPr>
        </a:p>
      </dgm:t>
    </dgm:pt>
    <dgm:pt modelId="{655A5AEA-11FD-4020-8444-FDFF2DDAFCAF}" type="parTrans" cxnId="{421AB76E-7B3D-4C64-ADF8-07203356F74D}">
      <dgm:prSet/>
      <dgm:spPr/>
      <dgm:t>
        <a:bodyPr/>
        <a:lstStyle/>
        <a:p>
          <a:endParaRPr lang="en-US"/>
        </a:p>
      </dgm:t>
    </dgm:pt>
    <dgm:pt modelId="{6C431DD3-F79F-4705-85FE-7490E88FD92B}" type="sibTrans" cxnId="{421AB76E-7B3D-4C64-ADF8-07203356F74D}">
      <dgm:prSet/>
      <dgm:spPr/>
      <dgm:t>
        <a:bodyPr/>
        <a:lstStyle/>
        <a:p>
          <a:endParaRPr lang="en-US"/>
        </a:p>
      </dgm:t>
    </dgm:pt>
    <dgm:pt modelId="{7FA38CE3-EC2A-4046-A23F-CED8CBCDF28A}">
      <dgm:prSet custT="1"/>
      <dgm:spPr>
        <a:xfrm>
          <a:off x="0" y="4122211"/>
          <a:ext cx="1481328" cy="980944"/>
        </a:xfrm>
        <a:prstGeom prst="roundRect">
          <a:avLst/>
        </a:prstGeom>
      </dgm:spPr>
      <dgm:t>
        <a:bodyPr/>
        <a:lstStyle/>
        <a:p>
          <a:pPr rtl="0">
            <a:buNone/>
          </a:pPr>
          <a:r>
            <a:rPr lang="en-US" sz="2000" b="1" dirty="0">
              <a:latin typeface="Arial"/>
              <a:ea typeface="+mn-ea"/>
              <a:cs typeface="+mn-cs"/>
            </a:rPr>
            <a:t>Advanced world language</a:t>
          </a:r>
          <a:endParaRPr lang="en-US" sz="2000" dirty="0">
            <a:latin typeface="Arial"/>
            <a:ea typeface="+mn-ea"/>
            <a:cs typeface="+mn-cs"/>
          </a:endParaRPr>
        </a:p>
      </dgm:t>
    </dgm:pt>
    <dgm:pt modelId="{B363FBEE-D578-4768-83C4-578F7B0736F3}" type="parTrans" cxnId="{D5AB97A6-6DB9-4B2A-A7D7-B419F8608D49}">
      <dgm:prSet/>
      <dgm:spPr/>
      <dgm:t>
        <a:bodyPr/>
        <a:lstStyle/>
        <a:p>
          <a:endParaRPr lang="en-US"/>
        </a:p>
      </dgm:t>
    </dgm:pt>
    <dgm:pt modelId="{ABB42D9F-A337-4AEB-B0F2-04A45CA6A739}" type="sibTrans" cxnId="{D5AB97A6-6DB9-4B2A-A7D7-B419F8608D49}">
      <dgm:prSet/>
      <dgm:spPr/>
      <dgm:t>
        <a:bodyPr/>
        <a:lstStyle/>
        <a:p>
          <a:endParaRPr lang="en-US"/>
        </a:p>
      </dgm:t>
    </dgm:pt>
    <dgm:pt modelId="{997ED087-E94B-45CA-AA40-EDEA0EE0256D}">
      <dgm:prSet custT="1"/>
      <dgm:spPr>
        <a:xfrm rot="5400000">
          <a:off x="2405686" y="3295948"/>
          <a:ext cx="784755" cy="2633472"/>
        </a:xfrm>
        <a:prstGeom prst="round2SameRect">
          <a:avLst/>
        </a:prstGeom>
      </dgm:spPr>
      <dgm:t>
        <a:bodyPr/>
        <a:lstStyle/>
        <a:p>
          <a:pPr rtl="0">
            <a:buChar char="•"/>
          </a:pPr>
          <a:r>
            <a:rPr lang="en-US" sz="1400" b="1" dirty="0">
              <a:latin typeface="Arial"/>
              <a:ea typeface="+mn-ea"/>
              <a:cs typeface="+mn-cs"/>
            </a:rPr>
            <a:t>Level 2 and higher</a:t>
          </a:r>
        </a:p>
      </dgm:t>
    </dgm:pt>
    <dgm:pt modelId="{7E286C92-1B22-490F-9B73-3095087B3C71}" type="parTrans" cxnId="{635120A8-CBC3-4A47-B1FF-A4C5D6211520}">
      <dgm:prSet/>
      <dgm:spPr/>
      <dgm:t>
        <a:bodyPr/>
        <a:lstStyle/>
        <a:p>
          <a:endParaRPr lang="en-US"/>
        </a:p>
      </dgm:t>
    </dgm:pt>
    <dgm:pt modelId="{95C45BDC-334A-4916-9148-A6FF7E766802}" type="sibTrans" cxnId="{635120A8-CBC3-4A47-B1FF-A4C5D6211520}">
      <dgm:prSet/>
      <dgm:spPr/>
      <dgm:t>
        <a:bodyPr/>
        <a:lstStyle/>
        <a:p>
          <a:endParaRPr lang="en-US"/>
        </a:p>
      </dgm:t>
    </dgm:pt>
    <dgm:pt modelId="{7B64DDAC-DD2B-4C9B-A602-D320AED8B3B4}" type="pres">
      <dgm:prSet presAssocID="{3B48B165-4E1F-483A-BBDB-3E522AC88FC9}" presName="Name0" presStyleCnt="0">
        <dgm:presLayoutVars>
          <dgm:dir/>
          <dgm:animLvl val="lvl"/>
          <dgm:resizeHandles val="exact"/>
        </dgm:presLayoutVars>
      </dgm:prSet>
      <dgm:spPr/>
    </dgm:pt>
    <dgm:pt modelId="{A1E0A612-82B7-433B-8EF3-616FF96DAC45}" type="pres">
      <dgm:prSet presAssocID="{1F1D5524-2EF1-4704-9243-9F09537313CD}" presName="linNode" presStyleCnt="0"/>
      <dgm:spPr/>
    </dgm:pt>
    <dgm:pt modelId="{00FDF06F-0ACC-4DA7-806E-717E75C0A714}" type="pres">
      <dgm:prSet presAssocID="{1F1D5524-2EF1-4704-9243-9F09537313CD}" presName="parentText" presStyleLbl="node1" presStyleIdx="0" presStyleCnt="5">
        <dgm:presLayoutVars>
          <dgm:chMax val="1"/>
          <dgm:bulletEnabled val="1"/>
        </dgm:presLayoutVars>
      </dgm:prSet>
      <dgm:spPr/>
    </dgm:pt>
    <dgm:pt modelId="{87D5614E-C8ED-4634-BCA5-C9CC2B4ED613}" type="pres">
      <dgm:prSet presAssocID="{1F1D5524-2EF1-4704-9243-9F09537313CD}" presName="descendantText" presStyleLbl="alignAccFollowNode1" presStyleIdx="0" presStyleCnt="5">
        <dgm:presLayoutVars>
          <dgm:bulletEnabled val="1"/>
        </dgm:presLayoutVars>
      </dgm:prSet>
      <dgm:spPr/>
    </dgm:pt>
    <dgm:pt modelId="{EEF672C6-E7FE-4B10-9E03-F46D5ECBC950}" type="pres">
      <dgm:prSet presAssocID="{91D14F6E-7CAA-4F22-8808-EC02C8B2C64D}" presName="sp" presStyleCnt="0"/>
      <dgm:spPr/>
    </dgm:pt>
    <dgm:pt modelId="{A28AACAB-E9C8-438F-9AF3-35EDC8C13BC9}" type="pres">
      <dgm:prSet presAssocID="{5715F641-07B7-4B72-998A-6F86CE1A7B8A}" presName="linNode" presStyleCnt="0"/>
      <dgm:spPr/>
    </dgm:pt>
    <dgm:pt modelId="{2611F03F-0DC7-49C7-B815-D2943474E2BD}" type="pres">
      <dgm:prSet presAssocID="{5715F641-07B7-4B72-998A-6F86CE1A7B8A}" presName="parentText" presStyleLbl="node1" presStyleIdx="1" presStyleCnt="5">
        <dgm:presLayoutVars>
          <dgm:chMax val="1"/>
          <dgm:bulletEnabled val="1"/>
        </dgm:presLayoutVars>
      </dgm:prSet>
      <dgm:spPr/>
    </dgm:pt>
    <dgm:pt modelId="{2280F433-9533-4AA1-B526-F49190179A37}" type="pres">
      <dgm:prSet presAssocID="{5715F641-07B7-4B72-998A-6F86CE1A7B8A}" presName="descendantText" presStyleLbl="alignAccFollowNode1" presStyleIdx="1" presStyleCnt="5">
        <dgm:presLayoutVars>
          <dgm:bulletEnabled val="1"/>
        </dgm:presLayoutVars>
      </dgm:prSet>
      <dgm:spPr/>
    </dgm:pt>
    <dgm:pt modelId="{F72D739E-FAE0-4AD8-AC11-0D0B46BA3D98}" type="pres">
      <dgm:prSet presAssocID="{EF33B567-270E-427D-962A-2B331E8819C5}" presName="sp" presStyleCnt="0"/>
      <dgm:spPr/>
    </dgm:pt>
    <dgm:pt modelId="{E601C6B0-5D57-409E-AF0D-C604A9D844EB}" type="pres">
      <dgm:prSet presAssocID="{7CCA68A0-C0A8-4FEC-B689-7BCD0E3FBFDD}" presName="linNode" presStyleCnt="0"/>
      <dgm:spPr/>
    </dgm:pt>
    <dgm:pt modelId="{DF9CC9E5-51E6-4A15-9110-C677D693EDBC}" type="pres">
      <dgm:prSet presAssocID="{7CCA68A0-C0A8-4FEC-B689-7BCD0E3FBFDD}" presName="parentText" presStyleLbl="node1" presStyleIdx="2" presStyleCnt="5">
        <dgm:presLayoutVars>
          <dgm:chMax val="1"/>
          <dgm:bulletEnabled val="1"/>
        </dgm:presLayoutVars>
      </dgm:prSet>
      <dgm:spPr/>
    </dgm:pt>
    <dgm:pt modelId="{FDFE9C0D-0013-4187-9103-ABF7B25BBCD0}" type="pres">
      <dgm:prSet presAssocID="{7CCA68A0-C0A8-4FEC-B689-7BCD0E3FBFDD}" presName="descendantText" presStyleLbl="alignAccFollowNode1" presStyleIdx="2" presStyleCnt="5">
        <dgm:presLayoutVars>
          <dgm:bulletEnabled val="1"/>
        </dgm:presLayoutVars>
      </dgm:prSet>
      <dgm:spPr/>
    </dgm:pt>
    <dgm:pt modelId="{4C56692E-8F69-47B1-B0F2-2805CC640A91}" type="pres">
      <dgm:prSet presAssocID="{D94A4946-8FAF-4AFC-992B-4A5C3F7E7E15}" presName="sp" presStyleCnt="0"/>
      <dgm:spPr/>
    </dgm:pt>
    <dgm:pt modelId="{E4D42C93-3AB6-4B1D-A880-8F5D1C6879E4}" type="pres">
      <dgm:prSet presAssocID="{B6FA3007-7918-48D0-BA28-6E55362CCC13}" presName="linNode" presStyleCnt="0"/>
      <dgm:spPr/>
    </dgm:pt>
    <dgm:pt modelId="{20DE4557-3C19-4DA4-8674-7A73F74DF9CC}" type="pres">
      <dgm:prSet presAssocID="{B6FA3007-7918-48D0-BA28-6E55362CCC13}" presName="parentText" presStyleLbl="node1" presStyleIdx="3" presStyleCnt="5">
        <dgm:presLayoutVars>
          <dgm:chMax val="1"/>
          <dgm:bulletEnabled val="1"/>
        </dgm:presLayoutVars>
      </dgm:prSet>
      <dgm:spPr/>
    </dgm:pt>
    <dgm:pt modelId="{9E4EC5EA-49B0-467F-8984-81BE017DC78F}" type="pres">
      <dgm:prSet presAssocID="{B6FA3007-7918-48D0-BA28-6E55362CCC13}" presName="descendantText" presStyleLbl="alignAccFollowNode1" presStyleIdx="3" presStyleCnt="5">
        <dgm:presLayoutVars>
          <dgm:bulletEnabled val="1"/>
        </dgm:presLayoutVars>
      </dgm:prSet>
      <dgm:spPr/>
    </dgm:pt>
    <dgm:pt modelId="{633D75F9-C85A-4B76-A310-B2B77495020C}" type="pres">
      <dgm:prSet presAssocID="{A99A364E-FDCF-4677-A258-3BAA3A544299}" presName="sp" presStyleCnt="0"/>
      <dgm:spPr/>
    </dgm:pt>
    <dgm:pt modelId="{180A492F-4CA6-4FE7-B3FA-E1E237443EF2}" type="pres">
      <dgm:prSet presAssocID="{7FA38CE3-EC2A-4046-A23F-CED8CBCDF28A}" presName="linNode" presStyleCnt="0"/>
      <dgm:spPr/>
    </dgm:pt>
    <dgm:pt modelId="{F8E3F971-0DEB-4EEA-AC87-E0BEC8E6C453}" type="pres">
      <dgm:prSet presAssocID="{7FA38CE3-EC2A-4046-A23F-CED8CBCDF28A}" presName="parentText" presStyleLbl="node1" presStyleIdx="4" presStyleCnt="5">
        <dgm:presLayoutVars>
          <dgm:chMax val="1"/>
          <dgm:bulletEnabled val="1"/>
        </dgm:presLayoutVars>
      </dgm:prSet>
      <dgm:spPr/>
    </dgm:pt>
    <dgm:pt modelId="{B9A347AE-B63B-4D79-90D1-7093046218CB}" type="pres">
      <dgm:prSet presAssocID="{7FA38CE3-EC2A-4046-A23F-CED8CBCDF28A}" presName="descendantText" presStyleLbl="alignAccFollowNode1" presStyleIdx="4" presStyleCnt="5">
        <dgm:presLayoutVars>
          <dgm:bulletEnabled val="1"/>
        </dgm:presLayoutVars>
      </dgm:prSet>
      <dgm:spPr/>
    </dgm:pt>
  </dgm:ptLst>
  <dgm:cxnLst>
    <dgm:cxn modelId="{9F84F911-6DCE-4E24-B856-095BFC79DD9D}" srcId="{3B48B165-4E1F-483A-BBDB-3E522AC88FC9}" destId="{1F1D5524-2EF1-4704-9243-9F09537313CD}" srcOrd="0" destOrd="0" parTransId="{59B4DC3E-A7C2-4363-99C1-D7185878F07A}" sibTransId="{91D14F6E-7CAA-4F22-8808-EC02C8B2C64D}"/>
    <dgm:cxn modelId="{2A6F3D13-0892-4A1D-AA44-4B3E46098FCE}" type="presOf" srcId="{B6FA3007-7918-48D0-BA28-6E55362CCC13}" destId="{20DE4557-3C19-4DA4-8674-7A73F74DF9CC}" srcOrd="0" destOrd="0" presId="urn:microsoft.com/office/officeart/2005/8/layout/vList5"/>
    <dgm:cxn modelId="{6A258315-90F4-4AF4-9CD6-6688CF14F5B9}" type="presOf" srcId="{1F1D5524-2EF1-4704-9243-9F09537313CD}" destId="{00FDF06F-0ACC-4DA7-806E-717E75C0A714}" srcOrd="0" destOrd="0" presId="urn:microsoft.com/office/officeart/2005/8/layout/vList5"/>
    <dgm:cxn modelId="{17742C1A-B2DD-49B4-86DA-F6BE6E5FBE08}" type="presOf" srcId="{AAF7396A-A178-47D4-84CC-0737F5B6EDD7}" destId="{FDFE9C0D-0013-4187-9103-ABF7B25BBCD0}" srcOrd="0" destOrd="0" presId="urn:microsoft.com/office/officeart/2005/8/layout/vList5"/>
    <dgm:cxn modelId="{AD3A4237-423B-4B9B-9A78-F5DC027770A5}" srcId="{1F1D5524-2EF1-4704-9243-9F09537313CD}" destId="{A87B8BDD-E7E4-4253-B931-5FC75C7F764A}" srcOrd="0" destOrd="0" parTransId="{3A1CD33A-D427-4E94-9512-9919696A09B0}" sibTransId="{FF02699C-9A8A-4CFA-AF1D-1AD35633A5C5}"/>
    <dgm:cxn modelId="{3CA49E5C-FB15-43A5-934E-3B00562BA235}" type="presOf" srcId="{7FA38CE3-EC2A-4046-A23F-CED8CBCDF28A}" destId="{F8E3F971-0DEB-4EEA-AC87-E0BEC8E6C453}" srcOrd="0" destOrd="0" presId="urn:microsoft.com/office/officeart/2005/8/layout/vList5"/>
    <dgm:cxn modelId="{319D2141-46ED-479F-A643-5286FB798FEC}" type="presOf" srcId="{997ED087-E94B-45CA-AA40-EDEA0EE0256D}" destId="{B9A347AE-B63B-4D79-90D1-7093046218CB}" srcOrd="0" destOrd="0" presId="urn:microsoft.com/office/officeart/2005/8/layout/vList5"/>
    <dgm:cxn modelId="{E3AC1C68-E147-4BA1-B1E4-A46C8A3373B6}" srcId="{3B48B165-4E1F-483A-BBDB-3E522AC88FC9}" destId="{7CCA68A0-C0A8-4FEC-B689-7BCD0E3FBFDD}" srcOrd="2" destOrd="0" parTransId="{1E42FC84-B3C9-4F6C-9AC2-081550857F44}" sibTransId="{D94A4946-8FAF-4AFC-992B-4A5C3F7E7E15}"/>
    <dgm:cxn modelId="{6ADC996B-698A-4C00-B081-9FE3246DEFA6}" type="presOf" srcId="{5715F641-07B7-4B72-998A-6F86CE1A7B8A}" destId="{2611F03F-0DC7-49C7-B815-D2943474E2BD}" srcOrd="0" destOrd="0" presId="urn:microsoft.com/office/officeart/2005/8/layout/vList5"/>
    <dgm:cxn modelId="{421AB76E-7B3D-4C64-ADF8-07203356F74D}" srcId="{B6FA3007-7918-48D0-BA28-6E55362CCC13}" destId="{1F7BB9D6-087F-4D7E-9480-0E54B93C8C80}" srcOrd="1" destOrd="0" parTransId="{655A5AEA-11FD-4020-8444-FDFF2DDAFCAF}" sibTransId="{6C431DD3-F79F-4705-85FE-7490E88FD92B}"/>
    <dgm:cxn modelId="{FB5C6451-9E76-45A5-BC9E-6BA5A1A2EB8A}" type="presOf" srcId="{3B48B165-4E1F-483A-BBDB-3E522AC88FC9}" destId="{7B64DDAC-DD2B-4C9B-A602-D320AED8B3B4}" srcOrd="0" destOrd="0" presId="urn:microsoft.com/office/officeart/2005/8/layout/vList5"/>
    <dgm:cxn modelId="{71F17B58-670E-4545-931E-CBFD5EB8FEB4}" srcId="{3B48B165-4E1F-483A-BBDB-3E522AC88FC9}" destId="{B6FA3007-7918-48D0-BA28-6E55362CCC13}" srcOrd="3" destOrd="0" parTransId="{28939BF0-D417-4D97-A2F5-0921B234DEC9}" sibTransId="{A99A364E-FDCF-4677-A258-3BAA3A544299}"/>
    <dgm:cxn modelId="{88028679-B504-42F4-9535-D658CE297399}" srcId="{1F1D5524-2EF1-4704-9243-9F09537313CD}" destId="{0A6EB724-C582-48E8-A518-9F294837DF02}" srcOrd="1" destOrd="0" parTransId="{54BD9263-441D-4F85-B705-E0E2E9EA7704}" sibTransId="{41FD472F-08E6-4E7F-AB5A-B1E790C49FA1}"/>
    <dgm:cxn modelId="{74A20884-B179-4B71-8DF2-5FA66FF4F257}" type="presOf" srcId="{7CCA68A0-C0A8-4FEC-B689-7BCD0E3FBFDD}" destId="{DF9CC9E5-51E6-4A15-9110-C677D693EDBC}" srcOrd="0" destOrd="0" presId="urn:microsoft.com/office/officeart/2005/8/layout/vList5"/>
    <dgm:cxn modelId="{690D4A92-82F2-4CC8-B989-926807250947}" type="presOf" srcId="{0A6EB724-C582-48E8-A518-9F294837DF02}" destId="{87D5614E-C8ED-4634-BCA5-C9CC2B4ED613}" srcOrd="0" destOrd="1" presId="urn:microsoft.com/office/officeart/2005/8/layout/vList5"/>
    <dgm:cxn modelId="{9CB1689F-F1D2-4D0E-8515-02A711AEA3AE}" srcId="{5715F641-07B7-4B72-998A-6F86CE1A7B8A}" destId="{CB2A448C-3BD4-4881-B0BD-FFB937369FA0}" srcOrd="0" destOrd="0" parTransId="{321C8EB3-1A0D-4C73-A0CE-AD7395A90777}" sibTransId="{AFD69000-C046-43DB-81F2-D64E2F7C516C}"/>
    <dgm:cxn modelId="{D5AB97A6-6DB9-4B2A-A7D7-B419F8608D49}" srcId="{3B48B165-4E1F-483A-BBDB-3E522AC88FC9}" destId="{7FA38CE3-EC2A-4046-A23F-CED8CBCDF28A}" srcOrd="4" destOrd="0" parTransId="{B363FBEE-D578-4768-83C4-578F7B0736F3}" sibTransId="{ABB42D9F-A337-4AEB-B0F2-04A45CA6A739}"/>
    <dgm:cxn modelId="{C8054BA7-FAD7-4BB1-A9A3-D1D73739BB53}" srcId="{7CCA68A0-C0A8-4FEC-B689-7BCD0E3FBFDD}" destId="{AAF7396A-A178-47D4-84CC-0737F5B6EDD7}" srcOrd="0" destOrd="0" parTransId="{541DEAB6-BF18-476B-AA36-9B1EF0C3AB3F}" sibTransId="{6DB19990-5A96-4208-AB54-761B66DCC38E}"/>
    <dgm:cxn modelId="{635120A8-CBC3-4A47-B1FF-A4C5D6211520}" srcId="{7FA38CE3-EC2A-4046-A23F-CED8CBCDF28A}" destId="{997ED087-E94B-45CA-AA40-EDEA0EE0256D}" srcOrd="0" destOrd="0" parTransId="{7E286C92-1B22-490F-9B73-3095087B3C71}" sibTransId="{95C45BDC-334A-4916-9148-A6FF7E766802}"/>
    <dgm:cxn modelId="{7F00B7AE-5AFE-414C-9D63-1CF8D7AE9834}" srcId="{B6FA3007-7918-48D0-BA28-6E55362CCC13}" destId="{2A38F766-D3B2-4790-A7BF-642C018894B2}" srcOrd="0" destOrd="0" parTransId="{B88A2CAB-1047-47C2-8D8C-30EAF8E830F6}" sibTransId="{41713057-7E8E-405D-819A-91718030F6E5}"/>
    <dgm:cxn modelId="{C42E5EDD-40DC-445C-A28C-4E5CAAC32404}" type="presOf" srcId="{1F7BB9D6-087F-4D7E-9480-0E54B93C8C80}" destId="{9E4EC5EA-49B0-467F-8984-81BE017DC78F}" srcOrd="0" destOrd="1" presId="urn:microsoft.com/office/officeart/2005/8/layout/vList5"/>
    <dgm:cxn modelId="{6B7BDDDF-E429-4BBB-ADFF-E7D536E62D1B}" type="presOf" srcId="{A87B8BDD-E7E4-4253-B931-5FC75C7F764A}" destId="{87D5614E-C8ED-4634-BCA5-C9CC2B4ED613}" srcOrd="0" destOrd="0" presId="urn:microsoft.com/office/officeart/2005/8/layout/vList5"/>
    <dgm:cxn modelId="{D84E24E5-2AFB-4A01-B5E2-14277C679571}" type="presOf" srcId="{2A38F766-D3B2-4790-A7BF-642C018894B2}" destId="{9E4EC5EA-49B0-467F-8984-81BE017DC78F}" srcOrd="0" destOrd="0" presId="urn:microsoft.com/office/officeart/2005/8/layout/vList5"/>
    <dgm:cxn modelId="{AB21D5F2-D6FD-4527-BBDF-C6B0BA1A469C}" type="presOf" srcId="{CB2A448C-3BD4-4881-B0BD-FFB937369FA0}" destId="{2280F433-9533-4AA1-B526-F49190179A37}" srcOrd="0" destOrd="0" presId="urn:microsoft.com/office/officeart/2005/8/layout/vList5"/>
    <dgm:cxn modelId="{0F4A63FC-F943-4E69-96E8-CBD61EFE92B4}" srcId="{3B48B165-4E1F-483A-BBDB-3E522AC88FC9}" destId="{5715F641-07B7-4B72-998A-6F86CE1A7B8A}" srcOrd="1" destOrd="0" parTransId="{D8528913-2F0C-42E4-94B2-5937A2DE3D86}" sibTransId="{EF33B567-270E-427D-962A-2B331E8819C5}"/>
    <dgm:cxn modelId="{A509F30F-6647-4870-91FE-A109ECDD2226}" type="presParOf" srcId="{7B64DDAC-DD2B-4C9B-A602-D320AED8B3B4}" destId="{A1E0A612-82B7-433B-8EF3-616FF96DAC45}" srcOrd="0" destOrd="0" presId="urn:microsoft.com/office/officeart/2005/8/layout/vList5"/>
    <dgm:cxn modelId="{A43D66FC-4ED5-474A-A589-754122018E0A}" type="presParOf" srcId="{A1E0A612-82B7-433B-8EF3-616FF96DAC45}" destId="{00FDF06F-0ACC-4DA7-806E-717E75C0A714}" srcOrd="0" destOrd="0" presId="urn:microsoft.com/office/officeart/2005/8/layout/vList5"/>
    <dgm:cxn modelId="{8FE19F2D-B520-4A04-A533-6A350DFF9899}" type="presParOf" srcId="{A1E0A612-82B7-433B-8EF3-616FF96DAC45}" destId="{87D5614E-C8ED-4634-BCA5-C9CC2B4ED613}" srcOrd="1" destOrd="0" presId="urn:microsoft.com/office/officeart/2005/8/layout/vList5"/>
    <dgm:cxn modelId="{D4C6EF1D-EC33-485B-B0D3-000F6D86097F}" type="presParOf" srcId="{7B64DDAC-DD2B-4C9B-A602-D320AED8B3B4}" destId="{EEF672C6-E7FE-4B10-9E03-F46D5ECBC950}" srcOrd="1" destOrd="0" presId="urn:microsoft.com/office/officeart/2005/8/layout/vList5"/>
    <dgm:cxn modelId="{C0D00357-4BC2-4181-BD4A-F928E441AE7A}" type="presParOf" srcId="{7B64DDAC-DD2B-4C9B-A602-D320AED8B3B4}" destId="{A28AACAB-E9C8-438F-9AF3-35EDC8C13BC9}" srcOrd="2" destOrd="0" presId="urn:microsoft.com/office/officeart/2005/8/layout/vList5"/>
    <dgm:cxn modelId="{9F71934B-C76B-4C62-BCCA-754F43BBEACA}" type="presParOf" srcId="{A28AACAB-E9C8-438F-9AF3-35EDC8C13BC9}" destId="{2611F03F-0DC7-49C7-B815-D2943474E2BD}" srcOrd="0" destOrd="0" presId="urn:microsoft.com/office/officeart/2005/8/layout/vList5"/>
    <dgm:cxn modelId="{35062E34-A4B9-4BAB-AB66-4D44AFA9D9FF}" type="presParOf" srcId="{A28AACAB-E9C8-438F-9AF3-35EDC8C13BC9}" destId="{2280F433-9533-4AA1-B526-F49190179A37}" srcOrd="1" destOrd="0" presId="urn:microsoft.com/office/officeart/2005/8/layout/vList5"/>
    <dgm:cxn modelId="{5BAF2A42-99CA-433A-A43C-4DB96AE808A5}" type="presParOf" srcId="{7B64DDAC-DD2B-4C9B-A602-D320AED8B3B4}" destId="{F72D739E-FAE0-4AD8-AC11-0D0B46BA3D98}" srcOrd="3" destOrd="0" presId="urn:microsoft.com/office/officeart/2005/8/layout/vList5"/>
    <dgm:cxn modelId="{D6ED47F9-813D-4481-B6D1-B3FD30FC2D2D}" type="presParOf" srcId="{7B64DDAC-DD2B-4C9B-A602-D320AED8B3B4}" destId="{E601C6B0-5D57-409E-AF0D-C604A9D844EB}" srcOrd="4" destOrd="0" presId="urn:microsoft.com/office/officeart/2005/8/layout/vList5"/>
    <dgm:cxn modelId="{0077A2A7-B4D2-409E-B970-3A3C9E6BE876}" type="presParOf" srcId="{E601C6B0-5D57-409E-AF0D-C604A9D844EB}" destId="{DF9CC9E5-51E6-4A15-9110-C677D693EDBC}" srcOrd="0" destOrd="0" presId="urn:microsoft.com/office/officeart/2005/8/layout/vList5"/>
    <dgm:cxn modelId="{4E0DB945-B9A1-475C-B151-30B183C84F25}" type="presParOf" srcId="{E601C6B0-5D57-409E-AF0D-C604A9D844EB}" destId="{FDFE9C0D-0013-4187-9103-ABF7B25BBCD0}" srcOrd="1" destOrd="0" presId="urn:microsoft.com/office/officeart/2005/8/layout/vList5"/>
    <dgm:cxn modelId="{4FB25C79-678C-441F-B919-991EADFBB9D1}" type="presParOf" srcId="{7B64DDAC-DD2B-4C9B-A602-D320AED8B3B4}" destId="{4C56692E-8F69-47B1-B0F2-2805CC640A91}" srcOrd="5" destOrd="0" presId="urn:microsoft.com/office/officeart/2005/8/layout/vList5"/>
    <dgm:cxn modelId="{23BE0D67-73C7-403C-A052-92E19591CAC3}" type="presParOf" srcId="{7B64DDAC-DD2B-4C9B-A602-D320AED8B3B4}" destId="{E4D42C93-3AB6-4B1D-A880-8F5D1C6879E4}" srcOrd="6" destOrd="0" presId="urn:microsoft.com/office/officeart/2005/8/layout/vList5"/>
    <dgm:cxn modelId="{42F3FAF8-5FFC-49BA-8C1A-2DB0F963038B}" type="presParOf" srcId="{E4D42C93-3AB6-4B1D-A880-8F5D1C6879E4}" destId="{20DE4557-3C19-4DA4-8674-7A73F74DF9CC}" srcOrd="0" destOrd="0" presId="urn:microsoft.com/office/officeart/2005/8/layout/vList5"/>
    <dgm:cxn modelId="{3DAD5647-7548-4BBE-A970-821EE065A98B}" type="presParOf" srcId="{E4D42C93-3AB6-4B1D-A880-8F5D1C6879E4}" destId="{9E4EC5EA-49B0-467F-8984-81BE017DC78F}" srcOrd="1" destOrd="0" presId="urn:microsoft.com/office/officeart/2005/8/layout/vList5"/>
    <dgm:cxn modelId="{FD4D9D6A-C0EE-4A2D-BBCB-44D082D54112}" type="presParOf" srcId="{7B64DDAC-DD2B-4C9B-A602-D320AED8B3B4}" destId="{633D75F9-C85A-4B76-A310-B2B77495020C}" srcOrd="7" destOrd="0" presId="urn:microsoft.com/office/officeart/2005/8/layout/vList5"/>
    <dgm:cxn modelId="{8CFA3643-902C-4960-96B6-D854C957B283}" type="presParOf" srcId="{7B64DDAC-DD2B-4C9B-A602-D320AED8B3B4}" destId="{180A492F-4CA6-4FE7-B3FA-E1E237443EF2}" srcOrd="8" destOrd="0" presId="urn:microsoft.com/office/officeart/2005/8/layout/vList5"/>
    <dgm:cxn modelId="{E45FEEC0-28D8-4A69-BB26-5A12586C62B1}" type="presParOf" srcId="{180A492F-4CA6-4FE7-B3FA-E1E237443EF2}" destId="{F8E3F971-0DEB-4EEA-AC87-E0BEC8E6C453}" srcOrd="0" destOrd="0" presId="urn:microsoft.com/office/officeart/2005/8/layout/vList5"/>
    <dgm:cxn modelId="{7C413AC4-FC6D-4C0B-AF45-20EDFBFCD8B4}" type="presParOf" srcId="{180A492F-4CA6-4FE7-B3FA-E1E237443EF2}" destId="{B9A347AE-B63B-4D79-90D1-7093046218C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A3DF62-B42D-4A35-B4AA-689B4BA4F06F}" type="doc">
      <dgm:prSet loTypeId="urn:microsoft.com/office/officeart/2009/3/layout/HorizontalOrganizationChart" loCatId="hierarchy" qsTypeId="urn:microsoft.com/office/officeart/2005/8/quickstyle/simple2" qsCatId="simple" csTypeId="urn:microsoft.com/office/officeart/2005/8/colors/accent1_2" csCatId="accent1" phldr="1"/>
      <dgm:spPr/>
      <dgm:t>
        <a:bodyPr/>
        <a:lstStyle/>
        <a:p>
          <a:endParaRPr lang="en-US"/>
        </a:p>
      </dgm:t>
    </dgm:pt>
    <dgm:pt modelId="{080E3753-204B-46A4-8B82-B63B30245E5F}">
      <dgm:prSet/>
      <dgm:spPr/>
      <dgm:t>
        <a:bodyPr/>
        <a:lstStyle/>
        <a:p>
          <a:pPr>
            <a:lnSpc>
              <a:spcPct val="100000"/>
            </a:lnSpc>
          </a:pPr>
          <a:r>
            <a:rPr lang="en-US" baseline="0" dirty="0"/>
            <a:t>DE is a state funded program that allows 11</a:t>
          </a:r>
          <a:r>
            <a:rPr lang="en-US" baseline="30000" dirty="0"/>
            <a:t>th</a:t>
          </a:r>
          <a:r>
            <a:rPr lang="en-US" baseline="0" dirty="0"/>
            <a:t> and 12</a:t>
          </a:r>
          <a:r>
            <a:rPr lang="en-US" baseline="30000" dirty="0"/>
            <a:t>th</a:t>
          </a:r>
          <a:r>
            <a:rPr lang="en-US" baseline="0" dirty="0"/>
            <a:t> graders to take college classes while completing their high school diploma.</a:t>
          </a:r>
        </a:p>
      </dgm:t>
    </dgm:pt>
    <dgm:pt modelId="{E1660428-6D3D-44E6-B498-FA2F095F090F}" type="parTrans" cxnId="{93A635CE-7B2E-424F-935C-26882372012E}">
      <dgm:prSet/>
      <dgm:spPr/>
      <dgm:t>
        <a:bodyPr/>
        <a:lstStyle/>
        <a:p>
          <a:endParaRPr lang="en-US"/>
        </a:p>
      </dgm:t>
    </dgm:pt>
    <dgm:pt modelId="{C84E90CE-07C5-49CF-809C-2FC605A938CA}" type="sibTrans" cxnId="{93A635CE-7B2E-424F-935C-26882372012E}">
      <dgm:prSet/>
      <dgm:spPr/>
      <dgm:t>
        <a:bodyPr/>
        <a:lstStyle/>
        <a:p>
          <a:endParaRPr lang="en-US"/>
        </a:p>
      </dgm:t>
    </dgm:pt>
    <dgm:pt modelId="{E2DE6F02-77DB-4DB5-BF90-9D9E4F830622}">
      <dgm:prSet/>
      <dgm:spPr/>
      <dgm:t>
        <a:bodyPr/>
        <a:lstStyle/>
        <a:p>
          <a:pPr>
            <a:lnSpc>
              <a:spcPct val="100000"/>
            </a:lnSpc>
          </a:pPr>
          <a:r>
            <a:rPr lang="en-US" baseline="0"/>
            <a:t>DE also provides limited options for 10</a:t>
          </a:r>
          <a:r>
            <a:rPr lang="en-US" baseline="30000"/>
            <a:t>th</a:t>
          </a:r>
          <a:r>
            <a:rPr lang="en-US" baseline="0"/>
            <a:t> graders</a:t>
          </a:r>
          <a:endParaRPr lang="en-US"/>
        </a:p>
      </dgm:t>
    </dgm:pt>
    <dgm:pt modelId="{70DF16CE-2558-4B65-AD33-A20AA37E5F48}" type="parTrans" cxnId="{27CB215E-04C5-4AE8-970A-6E8BBCDA67D8}">
      <dgm:prSet/>
      <dgm:spPr/>
      <dgm:t>
        <a:bodyPr/>
        <a:lstStyle/>
        <a:p>
          <a:endParaRPr lang="en-US"/>
        </a:p>
      </dgm:t>
    </dgm:pt>
    <dgm:pt modelId="{236F6F50-FD22-4900-A0E1-A845A7395BBA}" type="sibTrans" cxnId="{27CB215E-04C5-4AE8-970A-6E8BBCDA67D8}">
      <dgm:prSet/>
      <dgm:spPr/>
      <dgm:t>
        <a:bodyPr/>
        <a:lstStyle/>
        <a:p>
          <a:endParaRPr lang="en-US"/>
        </a:p>
      </dgm:t>
    </dgm:pt>
    <dgm:pt modelId="{BA429F45-FD04-4BDA-97CE-B57367D8C748}">
      <dgm:prSet/>
      <dgm:spPr/>
      <dgm:t>
        <a:bodyPr/>
        <a:lstStyle/>
        <a:p>
          <a:pPr>
            <a:lnSpc>
              <a:spcPct val="100000"/>
            </a:lnSpc>
          </a:pPr>
          <a:r>
            <a:rPr lang="en-US" baseline="0" dirty="0"/>
            <a:t>An eligible 10</a:t>
          </a:r>
          <a:r>
            <a:rPr lang="en-US" baseline="30000" dirty="0"/>
            <a:t>th</a:t>
          </a:r>
          <a:r>
            <a:rPr lang="en-US" baseline="0" dirty="0"/>
            <a:t> grader can take CTAE classes at a Technical College</a:t>
          </a:r>
          <a:endParaRPr lang="en-US" dirty="0"/>
        </a:p>
      </dgm:t>
    </dgm:pt>
    <dgm:pt modelId="{38B87018-67CD-4ADA-932A-B46F73BB9D03}" type="parTrans" cxnId="{1F53EF3D-1E9D-4EB7-B4B4-4AE499A00266}">
      <dgm:prSet/>
      <dgm:spPr/>
      <dgm:t>
        <a:bodyPr/>
        <a:lstStyle/>
        <a:p>
          <a:endParaRPr lang="en-US"/>
        </a:p>
      </dgm:t>
    </dgm:pt>
    <dgm:pt modelId="{76476B08-F3F6-44B4-98E4-A9F2E1A2FBA7}" type="sibTrans" cxnId="{1F53EF3D-1E9D-4EB7-B4B4-4AE499A00266}">
      <dgm:prSet/>
      <dgm:spPr/>
      <dgm:t>
        <a:bodyPr/>
        <a:lstStyle/>
        <a:p>
          <a:endParaRPr lang="en-US"/>
        </a:p>
      </dgm:t>
    </dgm:pt>
    <dgm:pt modelId="{710B391B-9C3E-4BBC-ADC3-979F329642B5}">
      <dgm:prSet/>
      <dgm:spPr/>
      <dgm:t>
        <a:bodyPr/>
        <a:lstStyle/>
        <a:p>
          <a:pPr>
            <a:lnSpc>
              <a:spcPct val="100000"/>
            </a:lnSpc>
          </a:pPr>
          <a:r>
            <a:rPr lang="en-US" baseline="0" dirty="0"/>
            <a:t>10</a:t>
          </a:r>
          <a:r>
            <a:rPr lang="en-US" baseline="30000" dirty="0"/>
            <a:t>th</a:t>
          </a:r>
          <a:r>
            <a:rPr lang="en-US" baseline="0" dirty="0"/>
            <a:t> graders who have earned a 1200 SAT or 26 ACT (in one sitting) are eligible to apply to any DE program, You must have also met the college’s requirements for admission</a:t>
          </a:r>
          <a:endParaRPr lang="en-US" dirty="0"/>
        </a:p>
      </dgm:t>
    </dgm:pt>
    <dgm:pt modelId="{1E230456-6FC8-4183-8E39-7C5A125B0B17}" type="parTrans" cxnId="{1079081A-4DDA-4E9C-B3F9-385439A6153C}">
      <dgm:prSet/>
      <dgm:spPr/>
      <dgm:t>
        <a:bodyPr/>
        <a:lstStyle/>
        <a:p>
          <a:endParaRPr lang="en-US"/>
        </a:p>
      </dgm:t>
    </dgm:pt>
    <dgm:pt modelId="{411345C4-4521-417F-9B02-AA8DB402C761}" type="sibTrans" cxnId="{1079081A-4DDA-4E9C-B3F9-385439A6153C}">
      <dgm:prSet/>
      <dgm:spPr/>
      <dgm:t>
        <a:bodyPr/>
        <a:lstStyle/>
        <a:p>
          <a:endParaRPr lang="en-US"/>
        </a:p>
      </dgm:t>
    </dgm:pt>
    <dgm:pt modelId="{D0FACAD5-DCF7-4C04-9DF3-B0BD17BD21DD}">
      <dgm:prSet/>
      <dgm:spPr/>
      <dgm:t>
        <a:bodyPr/>
        <a:lstStyle/>
        <a:p>
          <a:pPr>
            <a:lnSpc>
              <a:spcPct val="100000"/>
            </a:lnSpc>
          </a:pPr>
          <a:r>
            <a:rPr lang="en-US" baseline="0"/>
            <a:t>DE pays for 100% tuition, mandatory fees, and required textbooks up to a maximum cap of 30 hours </a:t>
          </a:r>
          <a:r>
            <a:rPr lang="en-US" i="1" baseline="0"/>
            <a:t>(this equates to roughly one year of full-time college enrollment or around 10 courses)</a:t>
          </a:r>
          <a:endParaRPr lang="en-US"/>
        </a:p>
      </dgm:t>
    </dgm:pt>
    <dgm:pt modelId="{DD7A57CA-3D06-4359-AA6A-586577897458}" type="parTrans" cxnId="{A026D83F-D01E-4341-A1C0-E1F74AA5E677}">
      <dgm:prSet/>
      <dgm:spPr/>
      <dgm:t>
        <a:bodyPr/>
        <a:lstStyle/>
        <a:p>
          <a:endParaRPr lang="en-US"/>
        </a:p>
      </dgm:t>
    </dgm:pt>
    <dgm:pt modelId="{A0FA27FD-DD7A-4B0E-A741-6A7C9E637890}" type="sibTrans" cxnId="{A026D83F-D01E-4341-A1C0-E1F74AA5E677}">
      <dgm:prSet/>
      <dgm:spPr/>
      <dgm:t>
        <a:bodyPr/>
        <a:lstStyle/>
        <a:p>
          <a:endParaRPr lang="en-US"/>
        </a:p>
      </dgm:t>
    </dgm:pt>
    <dgm:pt modelId="{C6391A5A-FDA7-4D64-808E-18D2926637B4}" type="pres">
      <dgm:prSet presAssocID="{45A3DF62-B42D-4A35-B4AA-689B4BA4F06F}" presName="hierChild1" presStyleCnt="0">
        <dgm:presLayoutVars>
          <dgm:orgChart val="1"/>
          <dgm:chPref val="1"/>
          <dgm:dir/>
          <dgm:animOne val="branch"/>
          <dgm:animLvl val="lvl"/>
          <dgm:resizeHandles/>
        </dgm:presLayoutVars>
      </dgm:prSet>
      <dgm:spPr/>
    </dgm:pt>
    <dgm:pt modelId="{EE6033F7-7817-4626-BC30-2844C75173E3}" type="pres">
      <dgm:prSet presAssocID="{080E3753-204B-46A4-8B82-B63B30245E5F}" presName="hierRoot1" presStyleCnt="0">
        <dgm:presLayoutVars>
          <dgm:hierBranch val="init"/>
        </dgm:presLayoutVars>
      </dgm:prSet>
      <dgm:spPr/>
    </dgm:pt>
    <dgm:pt modelId="{89EC4AE0-1462-4E1C-8291-7190A251C3A5}" type="pres">
      <dgm:prSet presAssocID="{080E3753-204B-46A4-8B82-B63B30245E5F}" presName="rootComposite1" presStyleCnt="0"/>
      <dgm:spPr/>
    </dgm:pt>
    <dgm:pt modelId="{F66E9F67-AB4C-4B97-8E92-9F27D3091D2C}" type="pres">
      <dgm:prSet presAssocID="{080E3753-204B-46A4-8B82-B63B30245E5F}" presName="rootText1" presStyleLbl="node0" presStyleIdx="0" presStyleCnt="3">
        <dgm:presLayoutVars>
          <dgm:chPref val="3"/>
        </dgm:presLayoutVars>
      </dgm:prSet>
      <dgm:spPr/>
    </dgm:pt>
    <dgm:pt modelId="{8037DBF6-8436-4490-82B8-6B7880CCB79E}" type="pres">
      <dgm:prSet presAssocID="{080E3753-204B-46A4-8B82-B63B30245E5F}" presName="rootConnector1" presStyleLbl="node1" presStyleIdx="0" presStyleCnt="0"/>
      <dgm:spPr/>
    </dgm:pt>
    <dgm:pt modelId="{55EB95D6-D652-4BCC-BF78-DBF99F095392}" type="pres">
      <dgm:prSet presAssocID="{080E3753-204B-46A4-8B82-B63B30245E5F}" presName="hierChild2" presStyleCnt="0"/>
      <dgm:spPr/>
    </dgm:pt>
    <dgm:pt modelId="{F619DB47-0FB1-4F25-BBF4-545DA57DA116}" type="pres">
      <dgm:prSet presAssocID="{080E3753-204B-46A4-8B82-B63B30245E5F}" presName="hierChild3" presStyleCnt="0"/>
      <dgm:spPr/>
    </dgm:pt>
    <dgm:pt modelId="{06A2C317-F803-4B50-B064-1A78BDBC1D5F}" type="pres">
      <dgm:prSet presAssocID="{E2DE6F02-77DB-4DB5-BF90-9D9E4F830622}" presName="hierRoot1" presStyleCnt="0">
        <dgm:presLayoutVars>
          <dgm:hierBranch val="init"/>
        </dgm:presLayoutVars>
      </dgm:prSet>
      <dgm:spPr/>
    </dgm:pt>
    <dgm:pt modelId="{C521D169-F1A2-49E3-A0C0-3F1479886593}" type="pres">
      <dgm:prSet presAssocID="{E2DE6F02-77DB-4DB5-BF90-9D9E4F830622}" presName="rootComposite1" presStyleCnt="0"/>
      <dgm:spPr/>
    </dgm:pt>
    <dgm:pt modelId="{0679BBC7-812D-4BE4-8767-65C3601A393C}" type="pres">
      <dgm:prSet presAssocID="{E2DE6F02-77DB-4DB5-BF90-9D9E4F830622}" presName="rootText1" presStyleLbl="node0" presStyleIdx="1" presStyleCnt="3">
        <dgm:presLayoutVars>
          <dgm:chPref val="3"/>
        </dgm:presLayoutVars>
      </dgm:prSet>
      <dgm:spPr/>
    </dgm:pt>
    <dgm:pt modelId="{5E89C007-D606-4D09-B894-E5CC6A94E7C0}" type="pres">
      <dgm:prSet presAssocID="{E2DE6F02-77DB-4DB5-BF90-9D9E4F830622}" presName="rootConnector1" presStyleLbl="node1" presStyleIdx="0" presStyleCnt="0"/>
      <dgm:spPr/>
    </dgm:pt>
    <dgm:pt modelId="{1DAD2A96-7F07-41E7-9087-B2726E42F711}" type="pres">
      <dgm:prSet presAssocID="{E2DE6F02-77DB-4DB5-BF90-9D9E4F830622}" presName="hierChild2" presStyleCnt="0"/>
      <dgm:spPr/>
    </dgm:pt>
    <dgm:pt modelId="{9C55BADD-B17A-4CBE-86E4-FC672A94F2AE}" type="pres">
      <dgm:prSet presAssocID="{38B87018-67CD-4ADA-932A-B46F73BB9D03}" presName="Name64" presStyleLbl="parChTrans1D2" presStyleIdx="0" presStyleCnt="2"/>
      <dgm:spPr/>
    </dgm:pt>
    <dgm:pt modelId="{F3CF00F3-9957-46C6-AF27-9E38D50A06AB}" type="pres">
      <dgm:prSet presAssocID="{BA429F45-FD04-4BDA-97CE-B57367D8C748}" presName="hierRoot2" presStyleCnt="0">
        <dgm:presLayoutVars>
          <dgm:hierBranch val="init"/>
        </dgm:presLayoutVars>
      </dgm:prSet>
      <dgm:spPr/>
    </dgm:pt>
    <dgm:pt modelId="{EC1D0CC5-CDBF-4DB3-8D64-DAEF7EBBBB16}" type="pres">
      <dgm:prSet presAssocID="{BA429F45-FD04-4BDA-97CE-B57367D8C748}" presName="rootComposite" presStyleCnt="0"/>
      <dgm:spPr/>
    </dgm:pt>
    <dgm:pt modelId="{D10FFC99-8D7E-45F0-B884-A3CCA1D8960E}" type="pres">
      <dgm:prSet presAssocID="{BA429F45-FD04-4BDA-97CE-B57367D8C748}" presName="rootText" presStyleLbl="node2" presStyleIdx="0" presStyleCnt="2">
        <dgm:presLayoutVars>
          <dgm:chPref val="3"/>
        </dgm:presLayoutVars>
      </dgm:prSet>
      <dgm:spPr/>
    </dgm:pt>
    <dgm:pt modelId="{00B96DF5-FD1B-4C68-9E5A-7339D3D26516}" type="pres">
      <dgm:prSet presAssocID="{BA429F45-FD04-4BDA-97CE-B57367D8C748}" presName="rootConnector" presStyleLbl="node2" presStyleIdx="0" presStyleCnt="2"/>
      <dgm:spPr/>
    </dgm:pt>
    <dgm:pt modelId="{C62251F9-1962-407E-8068-64EE854D399A}" type="pres">
      <dgm:prSet presAssocID="{BA429F45-FD04-4BDA-97CE-B57367D8C748}" presName="hierChild4" presStyleCnt="0"/>
      <dgm:spPr/>
    </dgm:pt>
    <dgm:pt modelId="{DD0CAF8D-F11F-434C-BE5F-B20369B1C62A}" type="pres">
      <dgm:prSet presAssocID="{BA429F45-FD04-4BDA-97CE-B57367D8C748}" presName="hierChild5" presStyleCnt="0"/>
      <dgm:spPr/>
    </dgm:pt>
    <dgm:pt modelId="{FBA0E058-7E02-464A-8D74-972A370F48AC}" type="pres">
      <dgm:prSet presAssocID="{1E230456-6FC8-4183-8E39-7C5A125B0B17}" presName="Name64" presStyleLbl="parChTrans1D2" presStyleIdx="1" presStyleCnt="2"/>
      <dgm:spPr/>
    </dgm:pt>
    <dgm:pt modelId="{898A4DDB-7BF9-4AFE-83EB-91793D985D57}" type="pres">
      <dgm:prSet presAssocID="{710B391B-9C3E-4BBC-ADC3-979F329642B5}" presName="hierRoot2" presStyleCnt="0">
        <dgm:presLayoutVars>
          <dgm:hierBranch val="init"/>
        </dgm:presLayoutVars>
      </dgm:prSet>
      <dgm:spPr/>
    </dgm:pt>
    <dgm:pt modelId="{452BAB64-0B10-4B7B-B155-F70B948399D6}" type="pres">
      <dgm:prSet presAssocID="{710B391B-9C3E-4BBC-ADC3-979F329642B5}" presName="rootComposite" presStyleCnt="0"/>
      <dgm:spPr/>
    </dgm:pt>
    <dgm:pt modelId="{32BF18F0-581F-4C9F-8BF0-A733668C8AD9}" type="pres">
      <dgm:prSet presAssocID="{710B391B-9C3E-4BBC-ADC3-979F329642B5}" presName="rootText" presStyleLbl="node2" presStyleIdx="1" presStyleCnt="2">
        <dgm:presLayoutVars>
          <dgm:chPref val="3"/>
        </dgm:presLayoutVars>
      </dgm:prSet>
      <dgm:spPr/>
    </dgm:pt>
    <dgm:pt modelId="{A2DC21F7-67A4-45C6-AB00-55B7814106EA}" type="pres">
      <dgm:prSet presAssocID="{710B391B-9C3E-4BBC-ADC3-979F329642B5}" presName="rootConnector" presStyleLbl="node2" presStyleIdx="1" presStyleCnt="2"/>
      <dgm:spPr/>
    </dgm:pt>
    <dgm:pt modelId="{C575A40F-877B-40CC-A2CC-89B133D3C68A}" type="pres">
      <dgm:prSet presAssocID="{710B391B-9C3E-4BBC-ADC3-979F329642B5}" presName="hierChild4" presStyleCnt="0"/>
      <dgm:spPr/>
    </dgm:pt>
    <dgm:pt modelId="{020E8F59-F188-4391-9D3E-975B97960681}" type="pres">
      <dgm:prSet presAssocID="{710B391B-9C3E-4BBC-ADC3-979F329642B5}" presName="hierChild5" presStyleCnt="0"/>
      <dgm:spPr/>
    </dgm:pt>
    <dgm:pt modelId="{192EA7E5-8BAE-4AF3-93D2-710221EAC045}" type="pres">
      <dgm:prSet presAssocID="{E2DE6F02-77DB-4DB5-BF90-9D9E4F830622}" presName="hierChild3" presStyleCnt="0"/>
      <dgm:spPr/>
    </dgm:pt>
    <dgm:pt modelId="{4D22447D-A21E-45F1-98FB-0027D59A9C81}" type="pres">
      <dgm:prSet presAssocID="{D0FACAD5-DCF7-4C04-9DF3-B0BD17BD21DD}" presName="hierRoot1" presStyleCnt="0">
        <dgm:presLayoutVars>
          <dgm:hierBranch val="init"/>
        </dgm:presLayoutVars>
      </dgm:prSet>
      <dgm:spPr/>
    </dgm:pt>
    <dgm:pt modelId="{81D64633-E204-4D45-82B2-19A1FF9856F6}" type="pres">
      <dgm:prSet presAssocID="{D0FACAD5-DCF7-4C04-9DF3-B0BD17BD21DD}" presName="rootComposite1" presStyleCnt="0"/>
      <dgm:spPr/>
    </dgm:pt>
    <dgm:pt modelId="{4B9963D6-F952-4193-A9F8-0C1954DB3AD9}" type="pres">
      <dgm:prSet presAssocID="{D0FACAD5-DCF7-4C04-9DF3-B0BD17BD21DD}" presName="rootText1" presStyleLbl="node0" presStyleIdx="2" presStyleCnt="3">
        <dgm:presLayoutVars>
          <dgm:chPref val="3"/>
        </dgm:presLayoutVars>
      </dgm:prSet>
      <dgm:spPr/>
    </dgm:pt>
    <dgm:pt modelId="{832FD43F-D949-41FB-B904-4CC41BD2A80E}" type="pres">
      <dgm:prSet presAssocID="{D0FACAD5-DCF7-4C04-9DF3-B0BD17BD21DD}" presName="rootConnector1" presStyleLbl="node1" presStyleIdx="0" presStyleCnt="0"/>
      <dgm:spPr/>
    </dgm:pt>
    <dgm:pt modelId="{9027FC18-1E78-474D-820B-CD22925365A2}" type="pres">
      <dgm:prSet presAssocID="{D0FACAD5-DCF7-4C04-9DF3-B0BD17BD21DD}" presName="hierChild2" presStyleCnt="0"/>
      <dgm:spPr/>
    </dgm:pt>
    <dgm:pt modelId="{6F92EA9C-76DE-4349-A0B9-04E66833B222}" type="pres">
      <dgm:prSet presAssocID="{D0FACAD5-DCF7-4C04-9DF3-B0BD17BD21DD}" presName="hierChild3" presStyleCnt="0"/>
      <dgm:spPr/>
    </dgm:pt>
  </dgm:ptLst>
  <dgm:cxnLst>
    <dgm:cxn modelId="{BA7D270F-FA85-41F7-9F12-8F80577F9F0F}" type="presOf" srcId="{710B391B-9C3E-4BBC-ADC3-979F329642B5}" destId="{A2DC21F7-67A4-45C6-AB00-55B7814106EA}" srcOrd="1" destOrd="0" presId="urn:microsoft.com/office/officeart/2009/3/layout/HorizontalOrganizationChart"/>
    <dgm:cxn modelId="{1079081A-4DDA-4E9C-B3F9-385439A6153C}" srcId="{E2DE6F02-77DB-4DB5-BF90-9D9E4F830622}" destId="{710B391B-9C3E-4BBC-ADC3-979F329642B5}" srcOrd="1" destOrd="0" parTransId="{1E230456-6FC8-4183-8E39-7C5A125B0B17}" sibTransId="{411345C4-4521-417F-9B02-AA8DB402C761}"/>
    <dgm:cxn modelId="{1F53EF3D-1E9D-4EB7-B4B4-4AE499A00266}" srcId="{E2DE6F02-77DB-4DB5-BF90-9D9E4F830622}" destId="{BA429F45-FD04-4BDA-97CE-B57367D8C748}" srcOrd="0" destOrd="0" parTransId="{38B87018-67CD-4ADA-932A-B46F73BB9D03}" sibTransId="{76476B08-F3F6-44B4-98E4-A9F2E1A2FBA7}"/>
    <dgm:cxn modelId="{A026D83F-D01E-4341-A1C0-E1F74AA5E677}" srcId="{45A3DF62-B42D-4A35-B4AA-689B4BA4F06F}" destId="{D0FACAD5-DCF7-4C04-9DF3-B0BD17BD21DD}" srcOrd="2" destOrd="0" parTransId="{DD7A57CA-3D06-4359-AA6A-586577897458}" sibTransId="{A0FA27FD-DD7A-4B0E-A741-6A7C9E637890}"/>
    <dgm:cxn modelId="{27CB215E-04C5-4AE8-970A-6E8BBCDA67D8}" srcId="{45A3DF62-B42D-4A35-B4AA-689B4BA4F06F}" destId="{E2DE6F02-77DB-4DB5-BF90-9D9E4F830622}" srcOrd="1" destOrd="0" parTransId="{70DF16CE-2558-4B65-AD33-A20AA37E5F48}" sibTransId="{236F6F50-FD22-4900-A0E1-A845A7395BBA}"/>
    <dgm:cxn modelId="{3D530069-EB86-4AE8-9995-E715C06EFD05}" type="presOf" srcId="{080E3753-204B-46A4-8B82-B63B30245E5F}" destId="{8037DBF6-8436-4490-82B8-6B7880CCB79E}" srcOrd="1" destOrd="0" presId="urn:microsoft.com/office/officeart/2009/3/layout/HorizontalOrganizationChart"/>
    <dgm:cxn modelId="{7FEB7E4A-8F9D-40F1-9746-65A5D9DF5D9D}" type="presOf" srcId="{E2DE6F02-77DB-4DB5-BF90-9D9E4F830622}" destId="{0679BBC7-812D-4BE4-8767-65C3601A393C}" srcOrd="0" destOrd="0" presId="urn:microsoft.com/office/officeart/2009/3/layout/HorizontalOrganizationChart"/>
    <dgm:cxn modelId="{6B22C378-FC35-4E9E-82D2-E15CC33AA91A}" type="presOf" srcId="{38B87018-67CD-4ADA-932A-B46F73BB9D03}" destId="{9C55BADD-B17A-4CBE-86E4-FC672A94F2AE}" srcOrd="0" destOrd="0" presId="urn:microsoft.com/office/officeart/2009/3/layout/HorizontalOrganizationChart"/>
    <dgm:cxn modelId="{48D3D87F-B786-4763-9F88-E0E5D2BDA42F}" type="presOf" srcId="{710B391B-9C3E-4BBC-ADC3-979F329642B5}" destId="{32BF18F0-581F-4C9F-8BF0-A733668C8AD9}" srcOrd="0" destOrd="0" presId="urn:microsoft.com/office/officeart/2009/3/layout/HorizontalOrganizationChart"/>
    <dgm:cxn modelId="{39324C9D-14A9-4DD5-A934-D51D3650AD6F}" type="presOf" srcId="{45A3DF62-B42D-4A35-B4AA-689B4BA4F06F}" destId="{C6391A5A-FDA7-4D64-808E-18D2926637B4}" srcOrd="0" destOrd="0" presId="urn:microsoft.com/office/officeart/2009/3/layout/HorizontalOrganizationChart"/>
    <dgm:cxn modelId="{7907F8B0-EEFB-47C9-BEFA-18727CEFC7C3}" type="presOf" srcId="{E2DE6F02-77DB-4DB5-BF90-9D9E4F830622}" destId="{5E89C007-D606-4D09-B894-E5CC6A94E7C0}" srcOrd="1" destOrd="0" presId="urn:microsoft.com/office/officeart/2009/3/layout/HorizontalOrganizationChart"/>
    <dgm:cxn modelId="{0B37EFB8-8258-45B6-88A8-30056D121E81}" type="presOf" srcId="{080E3753-204B-46A4-8B82-B63B30245E5F}" destId="{F66E9F67-AB4C-4B97-8E92-9F27D3091D2C}" srcOrd="0" destOrd="0" presId="urn:microsoft.com/office/officeart/2009/3/layout/HorizontalOrganizationChart"/>
    <dgm:cxn modelId="{93A635CE-7B2E-424F-935C-26882372012E}" srcId="{45A3DF62-B42D-4A35-B4AA-689B4BA4F06F}" destId="{080E3753-204B-46A4-8B82-B63B30245E5F}" srcOrd="0" destOrd="0" parTransId="{E1660428-6D3D-44E6-B498-FA2F095F090F}" sibTransId="{C84E90CE-07C5-49CF-809C-2FC605A938CA}"/>
    <dgm:cxn modelId="{63A05AD9-1E30-4ACA-9DA6-96AF512FD96B}" type="presOf" srcId="{BA429F45-FD04-4BDA-97CE-B57367D8C748}" destId="{D10FFC99-8D7E-45F0-B884-A3CCA1D8960E}" srcOrd="0" destOrd="0" presId="urn:microsoft.com/office/officeart/2009/3/layout/HorizontalOrganizationChart"/>
    <dgm:cxn modelId="{6D19BADC-D803-4EEC-A347-94E348D02D06}" type="presOf" srcId="{D0FACAD5-DCF7-4C04-9DF3-B0BD17BD21DD}" destId="{4B9963D6-F952-4193-A9F8-0C1954DB3AD9}" srcOrd="0" destOrd="0" presId="urn:microsoft.com/office/officeart/2009/3/layout/HorizontalOrganizationChart"/>
    <dgm:cxn modelId="{E1790AE0-8222-4676-A4D0-93EC4A150091}" type="presOf" srcId="{D0FACAD5-DCF7-4C04-9DF3-B0BD17BD21DD}" destId="{832FD43F-D949-41FB-B904-4CC41BD2A80E}" srcOrd="1" destOrd="0" presId="urn:microsoft.com/office/officeart/2009/3/layout/HorizontalOrganizationChart"/>
    <dgm:cxn modelId="{B20BFEE8-6D6D-4256-BA34-73236260BBC9}" type="presOf" srcId="{1E230456-6FC8-4183-8E39-7C5A125B0B17}" destId="{FBA0E058-7E02-464A-8D74-972A370F48AC}" srcOrd="0" destOrd="0" presId="urn:microsoft.com/office/officeart/2009/3/layout/HorizontalOrganizationChart"/>
    <dgm:cxn modelId="{590B22F9-77E4-4F22-8BC5-F9606BC3F0CF}" type="presOf" srcId="{BA429F45-FD04-4BDA-97CE-B57367D8C748}" destId="{00B96DF5-FD1B-4C68-9E5A-7339D3D26516}" srcOrd="1" destOrd="0" presId="urn:microsoft.com/office/officeart/2009/3/layout/HorizontalOrganizationChart"/>
    <dgm:cxn modelId="{50D7ACF1-29FB-4350-9CB7-666E09E1EA4F}" type="presParOf" srcId="{C6391A5A-FDA7-4D64-808E-18D2926637B4}" destId="{EE6033F7-7817-4626-BC30-2844C75173E3}" srcOrd="0" destOrd="0" presId="urn:microsoft.com/office/officeart/2009/3/layout/HorizontalOrganizationChart"/>
    <dgm:cxn modelId="{155608D9-C376-4C23-BDA0-7B70AF30700A}" type="presParOf" srcId="{EE6033F7-7817-4626-BC30-2844C75173E3}" destId="{89EC4AE0-1462-4E1C-8291-7190A251C3A5}" srcOrd="0" destOrd="0" presId="urn:microsoft.com/office/officeart/2009/3/layout/HorizontalOrganizationChart"/>
    <dgm:cxn modelId="{3D6E5C34-497B-4F2F-A963-3199E2EB1F48}" type="presParOf" srcId="{89EC4AE0-1462-4E1C-8291-7190A251C3A5}" destId="{F66E9F67-AB4C-4B97-8E92-9F27D3091D2C}" srcOrd="0" destOrd="0" presId="urn:microsoft.com/office/officeart/2009/3/layout/HorizontalOrganizationChart"/>
    <dgm:cxn modelId="{B5F1D0FC-5875-462D-8E5E-622920334449}" type="presParOf" srcId="{89EC4AE0-1462-4E1C-8291-7190A251C3A5}" destId="{8037DBF6-8436-4490-82B8-6B7880CCB79E}" srcOrd="1" destOrd="0" presId="urn:microsoft.com/office/officeart/2009/3/layout/HorizontalOrganizationChart"/>
    <dgm:cxn modelId="{F4C53D9E-B7AE-4283-ABB3-D8D5FAFBD074}" type="presParOf" srcId="{EE6033F7-7817-4626-BC30-2844C75173E3}" destId="{55EB95D6-D652-4BCC-BF78-DBF99F095392}" srcOrd="1" destOrd="0" presId="urn:microsoft.com/office/officeart/2009/3/layout/HorizontalOrganizationChart"/>
    <dgm:cxn modelId="{56B8F976-9D28-471D-8CE8-3EA14CBA2BBF}" type="presParOf" srcId="{EE6033F7-7817-4626-BC30-2844C75173E3}" destId="{F619DB47-0FB1-4F25-BBF4-545DA57DA116}" srcOrd="2" destOrd="0" presId="urn:microsoft.com/office/officeart/2009/3/layout/HorizontalOrganizationChart"/>
    <dgm:cxn modelId="{FA8ACC4D-121E-46A0-BC16-503D41520197}" type="presParOf" srcId="{C6391A5A-FDA7-4D64-808E-18D2926637B4}" destId="{06A2C317-F803-4B50-B064-1A78BDBC1D5F}" srcOrd="1" destOrd="0" presId="urn:microsoft.com/office/officeart/2009/3/layout/HorizontalOrganizationChart"/>
    <dgm:cxn modelId="{EA4FCC62-530C-41C2-97B5-5FB99A1FC4AE}" type="presParOf" srcId="{06A2C317-F803-4B50-B064-1A78BDBC1D5F}" destId="{C521D169-F1A2-49E3-A0C0-3F1479886593}" srcOrd="0" destOrd="0" presId="urn:microsoft.com/office/officeart/2009/3/layout/HorizontalOrganizationChart"/>
    <dgm:cxn modelId="{B69D89AE-E10B-4C5B-AD38-24DE6AB1A863}" type="presParOf" srcId="{C521D169-F1A2-49E3-A0C0-3F1479886593}" destId="{0679BBC7-812D-4BE4-8767-65C3601A393C}" srcOrd="0" destOrd="0" presId="urn:microsoft.com/office/officeart/2009/3/layout/HorizontalOrganizationChart"/>
    <dgm:cxn modelId="{651B9BF8-FE07-4090-A557-27F374059DDE}" type="presParOf" srcId="{C521D169-F1A2-49E3-A0C0-3F1479886593}" destId="{5E89C007-D606-4D09-B894-E5CC6A94E7C0}" srcOrd="1" destOrd="0" presId="urn:microsoft.com/office/officeart/2009/3/layout/HorizontalOrganizationChart"/>
    <dgm:cxn modelId="{1237C959-A4BE-4476-A5F5-BB8CA6EBA545}" type="presParOf" srcId="{06A2C317-F803-4B50-B064-1A78BDBC1D5F}" destId="{1DAD2A96-7F07-41E7-9087-B2726E42F711}" srcOrd="1" destOrd="0" presId="urn:microsoft.com/office/officeart/2009/3/layout/HorizontalOrganizationChart"/>
    <dgm:cxn modelId="{3F752ED8-FFBE-4BE7-99EA-F5C0A7879FB2}" type="presParOf" srcId="{1DAD2A96-7F07-41E7-9087-B2726E42F711}" destId="{9C55BADD-B17A-4CBE-86E4-FC672A94F2AE}" srcOrd="0" destOrd="0" presId="urn:microsoft.com/office/officeart/2009/3/layout/HorizontalOrganizationChart"/>
    <dgm:cxn modelId="{A3DF1B17-C78A-4E7C-AACF-D28408E01830}" type="presParOf" srcId="{1DAD2A96-7F07-41E7-9087-B2726E42F711}" destId="{F3CF00F3-9957-46C6-AF27-9E38D50A06AB}" srcOrd="1" destOrd="0" presId="urn:microsoft.com/office/officeart/2009/3/layout/HorizontalOrganizationChart"/>
    <dgm:cxn modelId="{F5B8163C-6A67-400F-91D2-C04D7C449B5D}" type="presParOf" srcId="{F3CF00F3-9957-46C6-AF27-9E38D50A06AB}" destId="{EC1D0CC5-CDBF-4DB3-8D64-DAEF7EBBBB16}" srcOrd="0" destOrd="0" presId="urn:microsoft.com/office/officeart/2009/3/layout/HorizontalOrganizationChart"/>
    <dgm:cxn modelId="{A0324E36-40AF-49D6-A94B-3EBC51A1E470}" type="presParOf" srcId="{EC1D0CC5-CDBF-4DB3-8D64-DAEF7EBBBB16}" destId="{D10FFC99-8D7E-45F0-B884-A3CCA1D8960E}" srcOrd="0" destOrd="0" presId="urn:microsoft.com/office/officeart/2009/3/layout/HorizontalOrganizationChart"/>
    <dgm:cxn modelId="{6E47255F-DD1C-453F-B030-8D0F8E06EEC1}" type="presParOf" srcId="{EC1D0CC5-CDBF-4DB3-8D64-DAEF7EBBBB16}" destId="{00B96DF5-FD1B-4C68-9E5A-7339D3D26516}" srcOrd="1" destOrd="0" presId="urn:microsoft.com/office/officeart/2009/3/layout/HorizontalOrganizationChart"/>
    <dgm:cxn modelId="{D1A1B25E-45BA-4376-8E87-049B3BE4A033}" type="presParOf" srcId="{F3CF00F3-9957-46C6-AF27-9E38D50A06AB}" destId="{C62251F9-1962-407E-8068-64EE854D399A}" srcOrd="1" destOrd="0" presId="urn:microsoft.com/office/officeart/2009/3/layout/HorizontalOrganizationChart"/>
    <dgm:cxn modelId="{FD3188FE-7F2A-48B5-803F-E136A4D1D1F7}" type="presParOf" srcId="{F3CF00F3-9957-46C6-AF27-9E38D50A06AB}" destId="{DD0CAF8D-F11F-434C-BE5F-B20369B1C62A}" srcOrd="2" destOrd="0" presId="urn:microsoft.com/office/officeart/2009/3/layout/HorizontalOrganizationChart"/>
    <dgm:cxn modelId="{60394F10-0904-4B38-8CE0-4AB590301CCB}" type="presParOf" srcId="{1DAD2A96-7F07-41E7-9087-B2726E42F711}" destId="{FBA0E058-7E02-464A-8D74-972A370F48AC}" srcOrd="2" destOrd="0" presId="urn:microsoft.com/office/officeart/2009/3/layout/HorizontalOrganizationChart"/>
    <dgm:cxn modelId="{1C43FD7C-F300-4811-8BED-3B8A930B47EA}" type="presParOf" srcId="{1DAD2A96-7F07-41E7-9087-B2726E42F711}" destId="{898A4DDB-7BF9-4AFE-83EB-91793D985D57}" srcOrd="3" destOrd="0" presId="urn:microsoft.com/office/officeart/2009/3/layout/HorizontalOrganizationChart"/>
    <dgm:cxn modelId="{BA47918A-84F1-4185-8EB9-C3966B9F169A}" type="presParOf" srcId="{898A4DDB-7BF9-4AFE-83EB-91793D985D57}" destId="{452BAB64-0B10-4B7B-B155-F70B948399D6}" srcOrd="0" destOrd="0" presId="urn:microsoft.com/office/officeart/2009/3/layout/HorizontalOrganizationChart"/>
    <dgm:cxn modelId="{8BD244D5-3E7F-4D1B-B837-1024FAFFC0B6}" type="presParOf" srcId="{452BAB64-0B10-4B7B-B155-F70B948399D6}" destId="{32BF18F0-581F-4C9F-8BF0-A733668C8AD9}" srcOrd="0" destOrd="0" presId="urn:microsoft.com/office/officeart/2009/3/layout/HorizontalOrganizationChart"/>
    <dgm:cxn modelId="{94A9A638-F4BF-4BC9-995E-97F8B8382D26}" type="presParOf" srcId="{452BAB64-0B10-4B7B-B155-F70B948399D6}" destId="{A2DC21F7-67A4-45C6-AB00-55B7814106EA}" srcOrd="1" destOrd="0" presId="urn:microsoft.com/office/officeart/2009/3/layout/HorizontalOrganizationChart"/>
    <dgm:cxn modelId="{3CBCCD76-22E9-403E-9FB0-0CBDE22B9CB4}" type="presParOf" srcId="{898A4DDB-7BF9-4AFE-83EB-91793D985D57}" destId="{C575A40F-877B-40CC-A2CC-89B133D3C68A}" srcOrd="1" destOrd="0" presId="urn:microsoft.com/office/officeart/2009/3/layout/HorizontalOrganizationChart"/>
    <dgm:cxn modelId="{78CAFF0A-8AEA-45C9-B5C7-2CEDC6607A26}" type="presParOf" srcId="{898A4DDB-7BF9-4AFE-83EB-91793D985D57}" destId="{020E8F59-F188-4391-9D3E-975B97960681}" srcOrd="2" destOrd="0" presId="urn:microsoft.com/office/officeart/2009/3/layout/HorizontalOrganizationChart"/>
    <dgm:cxn modelId="{CFE83539-E55D-4D5B-8F3B-DF6DC957B854}" type="presParOf" srcId="{06A2C317-F803-4B50-B064-1A78BDBC1D5F}" destId="{192EA7E5-8BAE-4AF3-93D2-710221EAC045}" srcOrd="2" destOrd="0" presId="urn:microsoft.com/office/officeart/2009/3/layout/HorizontalOrganizationChart"/>
    <dgm:cxn modelId="{64090E68-444B-4D75-B665-6327DDF95097}" type="presParOf" srcId="{C6391A5A-FDA7-4D64-808E-18D2926637B4}" destId="{4D22447D-A21E-45F1-98FB-0027D59A9C81}" srcOrd="2" destOrd="0" presId="urn:microsoft.com/office/officeart/2009/3/layout/HorizontalOrganizationChart"/>
    <dgm:cxn modelId="{B6796CD3-238A-4142-B7CF-5F9212F3DAB4}" type="presParOf" srcId="{4D22447D-A21E-45F1-98FB-0027D59A9C81}" destId="{81D64633-E204-4D45-82B2-19A1FF9856F6}" srcOrd="0" destOrd="0" presId="urn:microsoft.com/office/officeart/2009/3/layout/HorizontalOrganizationChart"/>
    <dgm:cxn modelId="{9B1425A7-F654-4A06-ABAB-2A08D6BFC3A8}" type="presParOf" srcId="{81D64633-E204-4D45-82B2-19A1FF9856F6}" destId="{4B9963D6-F952-4193-A9F8-0C1954DB3AD9}" srcOrd="0" destOrd="0" presId="urn:microsoft.com/office/officeart/2009/3/layout/HorizontalOrganizationChart"/>
    <dgm:cxn modelId="{A4A57915-950F-4495-BD54-6B0FD592FF51}" type="presParOf" srcId="{81D64633-E204-4D45-82B2-19A1FF9856F6}" destId="{832FD43F-D949-41FB-B904-4CC41BD2A80E}" srcOrd="1" destOrd="0" presId="urn:microsoft.com/office/officeart/2009/3/layout/HorizontalOrganizationChart"/>
    <dgm:cxn modelId="{E48196C2-61D6-4E33-ABDD-ADB5DBD41673}" type="presParOf" srcId="{4D22447D-A21E-45F1-98FB-0027D59A9C81}" destId="{9027FC18-1E78-474D-820B-CD22925365A2}" srcOrd="1" destOrd="0" presId="urn:microsoft.com/office/officeart/2009/3/layout/HorizontalOrganizationChart"/>
    <dgm:cxn modelId="{6D69DAA0-883B-4A43-BCCB-70C6CECC8F4B}" type="presParOf" srcId="{4D22447D-A21E-45F1-98FB-0027D59A9C81}" destId="{6F92EA9C-76DE-4349-A0B9-04E66833B222}"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B74C9-EFE4-4A4F-9B44-880663CC323C}">
      <dsp:nvSpPr>
        <dsp:cNvPr id="0" name=""/>
        <dsp:cNvSpPr/>
      </dsp:nvSpPr>
      <dsp:spPr>
        <a:xfrm>
          <a:off x="0" y="348624"/>
          <a:ext cx="4435078" cy="44460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GPA </a:t>
          </a:r>
        </a:p>
      </dsp:txBody>
      <dsp:txXfrm>
        <a:off x="21704" y="370328"/>
        <a:ext cx="4391670" cy="401192"/>
      </dsp:txXfrm>
    </dsp:sp>
    <dsp:sp modelId="{3A3A4BE6-E3BE-4623-97A7-937A972A5069}">
      <dsp:nvSpPr>
        <dsp:cNvPr id="0" name=""/>
        <dsp:cNvSpPr/>
      </dsp:nvSpPr>
      <dsp:spPr>
        <a:xfrm>
          <a:off x="0" y="847944"/>
          <a:ext cx="4435078" cy="444600"/>
        </a:xfrm>
        <a:prstGeom prst="roundRect">
          <a:avLst/>
        </a:prstGeom>
        <a:gradFill rotWithShape="0">
          <a:gsLst>
            <a:gs pos="0">
              <a:schemeClr val="accent2">
                <a:hueOff val="-484711"/>
                <a:satOff val="1598"/>
                <a:lumOff val="1709"/>
                <a:alphaOff val="0"/>
                <a:tint val="98000"/>
                <a:satMod val="110000"/>
                <a:lumMod val="104000"/>
              </a:schemeClr>
            </a:gs>
            <a:gs pos="69000">
              <a:schemeClr val="accent2">
                <a:hueOff val="-484711"/>
                <a:satOff val="1598"/>
                <a:lumOff val="1709"/>
                <a:alphaOff val="0"/>
                <a:shade val="88000"/>
                <a:satMod val="130000"/>
                <a:lumMod val="92000"/>
              </a:schemeClr>
            </a:gs>
            <a:gs pos="100000">
              <a:schemeClr val="accent2">
                <a:hueOff val="-484711"/>
                <a:satOff val="1598"/>
                <a:lumOff val="170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Course Rigor</a:t>
          </a:r>
        </a:p>
      </dsp:txBody>
      <dsp:txXfrm>
        <a:off x="21704" y="869648"/>
        <a:ext cx="4391670" cy="401192"/>
      </dsp:txXfrm>
    </dsp:sp>
    <dsp:sp modelId="{1A5CBA03-2B79-4D93-A8F1-CB8527E9A99D}">
      <dsp:nvSpPr>
        <dsp:cNvPr id="0" name=""/>
        <dsp:cNvSpPr/>
      </dsp:nvSpPr>
      <dsp:spPr>
        <a:xfrm>
          <a:off x="0" y="1347264"/>
          <a:ext cx="4435078" cy="444600"/>
        </a:xfrm>
        <a:prstGeom prst="roundRect">
          <a:avLst/>
        </a:prstGeom>
        <a:gradFill rotWithShape="0">
          <a:gsLst>
            <a:gs pos="0">
              <a:schemeClr val="accent2">
                <a:hueOff val="-969422"/>
                <a:satOff val="3196"/>
                <a:lumOff val="3417"/>
                <a:alphaOff val="0"/>
                <a:tint val="98000"/>
                <a:satMod val="110000"/>
                <a:lumMod val="104000"/>
              </a:schemeClr>
            </a:gs>
            <a:gs pos="69000">
              <a:schemeClr val="accent2">
                <a:hueOff val="-969422"/>
                <a:satOff val="3196"/>
                <a:lumOff val="3417"/>
                <a:alphaOff val="0"/>
                <a:shade val="88000"/>
                <a:satMod val="130000"/>
                <a:lumMod val="92000"/>
              </a:schemeClr>
            </a:gs>
            <a:gs pos="100000">
              <a:schemeClr val="accent2">
                <a:hueOff val="-969422"/>
                <a:satOff val="3196"/>
                <a:lumOff val="3417"/>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Transcripts  </a:t>
          </a:r>
        </a:p>
      </dsp:txBody>
      <dsp:txXfrm>
        <a:off x="21704" y="1368968"/>
        <a:ext cx="4391670" cy="401192"/>
      </dsp:txXfrm>
    </dsp:sp>
    <dsp:sp modelId="{9126E9B9-F67D-441D-926B-D50E0AB7982A}">
      <dsp:nvSpPr>
        <dsp:cNvPr id="0" name=""/>
        <dsp:cNvSpPr/>
      </dsp:nvSpPr>
      <dsp:spPr>
        <a:xfrm>
          <a:off x="0" y="1846584"/>
          <a:ext cx="4435078" cy="444600"/>
        </a:xfrm>
        <a:prstGeom prst="roundRect">
          <a:avLst/>
        </a:prstGeom>
        <a:gradFill rotWithShape="0">
          <a:gsLst>
            <a:gs pos="0">
              <a:schemeClr val="accent2">
                <a:hueOff val="-1454132"/>
                <a:satOff val="4794"/>
                <a:lumOff val="5126"/>
                <a:alphaOff val="0"/>
                <a:tint val="98000"/>
                <a:satMod val="110000"/>
                <a:lumMod val="104000"/>
              </a:schemeClr>
            </a:gs>
            <a:gs pos="69000">
              <a:schemeClr val="accent2">
                <a:hueOff val="-1454132"/>
                <a:satOff val="4794"/>
                <a:lumOff val="5126"/>
                <a:alphaOff val="0"/>
                <a:shade val="88000"/>
                <a:satMod val="130000"/>
                <a:lumMod val="92000"/>
              </a:schemeClr>
            </a:gs>
            <a:gs pos="100000">
              <a:schemeClr val="accent2">
                <a:hueOff val="-1454132"/>
                <a:satOff val="4794"/>
                <a:lumOff val="5126"/>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Promotion Requirements</a:t>
          </a:r>
        </a:p>
      </dsp:txBody>
      <dsp:txXfrm>
        <a:off x="21704" y="1868288"/>
        <a:ext cx="4391670" cy="401192"/>
      </dsp:txXfrm>
    </dsp:sp>
    <dsp:sp modelId="{ED6324E8-DC6E-405F-BFEB-9FC1A46BF9EB}">
      <dsp:nvSpPr>
        <dsp:cNvPr id="0" name=""/>
        <dsp:cNvSpPr/>
      </dsp:nvSpPr>
      <dsp:spPr>
        <a:xfrm>
          <a:off x="0" y="2345904"/>
          <a:ext cx="4435078" cy="444600"/>
        </a:xfrm>
        <a:prstGeom prst="roundRect">
          <a:avLst/>
        </a:prstGeom>
        <a:gradFill rotWithShape="0">
          <a:gsLst>
            <a:gs pos="0">
              <a:schemeClr val="accent2">
                <a:hueOff val="-1938843"/>
                <a:satOff val="6391"/>
                <a:lumOff val="6835"/>
                <a:alphaOff val="0"/>
                <a:tint val="98000"/>
                <a:satMod val="110000"/>
                <a:lumMod val="104000"/>
              </a:schemeClr>
            </a:gs>
            <a:gs pos="69000">
              <a:schemeClr val="accent2">
                <a:hueOff val="-1938843"/>
                <a:satOff val="6391"/>
                <a:lumOff val="6835"/>
                <a:alphaOff val="0"/>
                <a:shade val="88000"/>
                <a:satMod val="130000"/>
                <a:lumMod val="92000"/>
              </a:schemeClr>
            </a:gs>
            <a:gs pos="100000">
              <a:schemeClr val="accent2">
                <a:hueOff val="-1938843"/>
                <a:satOff val="6391"/>
                <a:lumOff val="683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Graduation Requirements </a:t>
          </a:r>
        </a:p>
      </dsp:txBody>
      <dsp:txXfrm>
        <a:off x="21704" y="2367608"/>
        <a:ext cx="4391670" cy="401192"/>
      </dsp:txXfrm>
    </dsp:sp>
    <dsp:sp modelId="{80EDBE3E-065F-4162-9433-BE4C86F2BA74}">
      <dsp:nvSpPr>
        <dsp:cNvPr id="0" name=""/>
        <dsp:cNvSpPr/>
      </dsp:nvSpPr>
      <dsp:spPr>
        <a:xfrm>
          <a:off x="0" y="2845224"/>
          <a:ext cx="4435078" cy="444600"/>
        </a:xfrm>
        <a:prstGeom prst="roundRect">
          <a:avLst/>
        </a:prstGeom>
        <a:gradFill rotWithShape="0">
          <a:gsLst>
            <a:gs pos="0">
              <a:schemeClr val="accent2">
                <a:hueOff val="-2423554"/>
                <a:satOff val="7989"/>
                <a:lumOff val="8544"/>
                <a:alphaOff val="0"/>
                <a:tint val="98000"/>
                <a:satMod val="110000"/>
                <a:lumMod val="104000"/>
              </a:schemeClr>
            </a:gs>
            <a:gs pos="69000">
              <a:schemeClr val="accent2">
                <a:hueOff val="-2423554"/>
                <a:satOff val="7989"/>
                <a:lumOff val="8544"/>
                <a:alphaOff val="0"/>
                <a:shade val="88000"/>
                <a:satMod val="130000"/>
                <a:lumMod val="92000"/>
              </a:schemeClr>
            </a:gs>
            <a:gs pos="100000">
              <a:schemeClr val="accent2">
                <a:hueOff val="-2423554"/>
                <a:satOff val="7989"/>
                <a:lumOff val="854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Dual Enrollment</a:t>
          </a:r>
        </a:p>
      </dsp:txBody>
      <dsp:txXfrm>
        <a:off x="21704" y="2866928"/>
        <a:ext cx="4391670" cy="401192"/>
      </dsp:txXfrm>
    </dsp:sp>
    <dsp:sp modelId="{F8A9642B-592F-4487-88A1-BF4E04FADC1A}">
      <dsp:nvSpPr>
        <dsp:cNvPr id="0" name=""/>
        <dsp:cNvSpPr/>
      </dsp:nvSpPr>
      <dsp:spPr>
        <a:xfrm>
          <a:off x="0" y="3344544"/>
          <a:ext cx="4435078" cy="444600"/>
        </a:xfrm>
        <a:prstGeom prst="roundRect">
          <a:avLst/>
        </a:prstGeom>
        <a:gradFill rotWithShape="0">
          <a:gsLst>
            <a:gs pos="0">
              <a:schemeClr val="accent2">
                <a:hueOff val="-2908265"/>
                <a:satOff val="9587"/>
                <a:lumOff val="10252"/>
                <a:alphaOff val="0"/>
                <a:tint val="98000"/>
                <a:satMod val="110000"/>
                <a:lumMod val="104000"/>
              </a:schemeClr>
            </a:gs>
            <a:gs pos="69000">
              <a:schemeClr val="accent2">
                <a:hueOff val="-2908265"/>
                <a:satOff val="9587"/>
                <a:lumOff val="10252"/>
                <a:alphaOff val="0"/>
                <a:shade val="88000"/>
                <a:satMod val="130000"/>
                <a:lumMod val="92000"/>
              </a:schemeClr>
            </a:gs>
            <a:gs pos="100000">
              <a:schemeClr val="accent2">
                <a:hueOff val="-2908265"/>
                <a:satOff val="9587"/>
                <a:lumOff val="1025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Hope Scholarship/ Hope Rigor</a:t>
          </a:r>
        </a:p>
      </dsp:txBody>
      <dsp:txXfrm>
        <a:off x="21704" y="3366248"/>
        <a:ext cx="4391670" cy="401192"/>
      </dsp:txXfrm>
    </dsp:sp>
    <dsp:sp modelId="{247CE32E-714A-47AB-8C00-B12500E02A29}">
      <dsp:nvSpPr>
        <dsp:cNvPr id="0" name=""/>
        <dsp:cNvSpPr/>
      </dsp:nvSpPr>
      <dsp:spPr>
        <a:xfrm>
          <a:off x="0" y="3843863"/>
          <a:ext cx="4435078" cy="444600"/>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Student Responsibilities in the Classroom</a:t>
          </a:r>
        </a:p>
      </dsp:txBody>
      <dsp:txXfrm>
        <a:off x="21704" y="3865567"/>
        <a:ext cx="4391670" cy="401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6F69E-85E5-43BF-93F6-BB897D1287C5}">
      <dsp:nvSpPr>
        <dsp:cNvPr id="0" name=""/>
        <dsp:cNvSpPr/>
      </dsp:nvSpPr>
      <dsp:spPr>
        <a:xfrm>
          <a:off x="0" y="343043"/>
          <a:ext cx="4435078" cy="2079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4211" tIns="416560" rIns="34421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A = 4.0	90-100</a:t>
          </a:r>
        </a:p>
        <a:p>
          <a:pPr marL="228600" lvl="1" indent="-228600" algn="l" defTabSz="889000">
            <a:lnSpc>
              <a:spcPct val="90000"/>
            </a:lnSpc>
            <a:spcBef>
              <a:spcPct val="0"/>
            </a:spcBef>
            <a:spcAft>
              <a:spcPct val="15000"/>
            </a:spcAft>
            <a:buChar char="•"/>
          </a:pPr>
          <a:r>
            <a:rPr lang="en-US" sz="2000" kern="1200"/>
            <a:t>B = 3.0	80-89</a:t>
          </a:r>
        </a:p>
        <a:p>
          <a:pPr marL="228600" lvl="1" indent="-228600" algn="l" defTabSz="889000">
            <a:lnSpc>
              <a:spcPct val="90000"/>
            </a:lnSpc>
            <a:spcBef>
              <a:spcPct val="0"/>
            </a:spcBef>
            <a:spcAft>
              <a:spcPct val="15000"/>
            </a:spcAft>
            <a:buChar char="•"/>
          </a:pPr>
          <a:r>
            <a:rPr lang="en-US" sz="2000" kern="1200"/>
            <a:t>C = 2.0	74-79</a:t>
          </a:r>
        </a:p>
        <a:p>
          <a:pPr marL="228600" lvl="1" indent="-228600" algn="l" defTabSz="889000">
            <a:lnSpc>
              <a:spcPct val="90000"/>
            </a:lnSpc>
            <a:spcBef>
              <a:spcPct val="0"/>
            </a:spcBef>
            <a:spcAft>
              <a:spcPct val="15000"/>
            </a:spcAft>
            <a:buChar char="•"/>
          </a:pPr>
          <a:r>
            <a:rPr lang="en-US" sz="2000" kern="1200"/>
            <a:t>D = 1.0	70-73</a:t>
          </a:r>
        </a:p>
        <a:p>
          <a:pPr marL="228600" lvl="1" indent="-228600" algn="l" defTabSz="889000">
            <a:lnSpc>
              <a:spcPct val="90000"/>
            </a:lnSpc>
            <a:spcBef>
              <a:spcPct val="0"/>
            </a:spcBef>
            <a:spcAft>
              <a:spcPct val="15000"/>
            </a:spcAft>
            <a:buChar char="•"/>
          </a:pPr>
          <a:r>
            <a:rPr lang="en-US" sz="2000" kern="1200"/>
            <a:t>F = 0.0	69 and ↓</a:t>
          </a:r>
        </a:p>
      </dsp:txBody>
      <dsp:txXfrm>
        <a:off x="0" y="343043"/>
        <a:ext cx="4435078" cy="2079000"/>
      </dsp:txXfrm>
    </dsp:sp>
    <dsp:sp modelId="{16098ABB-5C2E-4742-96D6-3985606C3192}">
      <dsp:nvSpPr>
        <dsp:cNvPr id="0" name=""/>
        <dsp:cNvSpPr/>
      </dsp:nvSpPr>
      <dsp:spPr>
        <a:xfrm>
          <a:off x="221753" y="47843"/>
          <a:ext cx="3104554" cy="59040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7345" tIns="0" rIns="117345" bIns="0" numCol="1" spcCol="1270" anchor="ctr" anchorCtr="0">
          <a:noAutofit/>
        </a:bodyPr>
        <a:lstStyle/>
        <a:p>
          <a:pPr marL="0" lvl="0" indent="0" algn="l" defTabSz="889000">
            <a:lnSpc>
              <a:spcPct val="90000"/>
            </a:lnSpc>
            <a:spcBef>
              <a:spcPct val="0"/>
            </a:spcBef>
            <a:spcAft>
              <a:spcPct val="35000"/>
            </a:spcAft>
            <a:buNone/>
          </a:pPr>
          <a:r>
            <a:rPr lang="en-US" sz="2000" kern="1200"/>
            <a:t>Grade Point Average (GPA):  </a:t>
          </a:r>
        </a:p>
      </dsp:txBody>
      <dsp:txXfrm>
        <a:off x="250574" y="76664"/>
        <a:ext cx="3046912" cy="532758"/>
      </dsp:txXfrm>
    </dsp:sp>
    <dsp:sp modelId="{89DDD06B-13E8-4EB8-BA4A-C9C71A71F9B6}">
      <dsp:nvSpPr>
        <dsp:cNvPr id="0" name=""/>
        <dsp:cNvSpPr/>
      </dsp:nvSpPr>
      <dsp:spPr>
        <a:xfrm>
          <a:off x="0" y="2825244"/>
          <a:ext cx="4435078" cy="1764000"/>
        </a:xfrm>
        <a:prstGeom prst="rect">
          <a:avLst/>
        </a:prstGeom>
        <a:solidFill>
          <a:schemeClr val="lt1">
            <a:alpha val="90000"/>
            <a:hueOff val="0"/>
            <a:satOff val="0"/>
            <a:lumOff val="0"/>
            <a:alphaOff val="0"/>
          </a:schemeClr>
        </a:solidFill>
        <a:ln w="9525" cap="flat" cmpd="sng" algn="ctr">
          <a:solidFill>
            <a:schemeClr val="accent2">
              <a:hueOff val="-3392975"/>
              <a:satOff val="11185"/>
              <a:lumOff val="1196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4211" tIns="416560" rIns="34421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Weighted vs. Unweighted</a:t>
          </a:r>
        </a:p>
        <a:p>
          <a:pPr marL="228600" lvl="1" indent="-228600" algn="l" defTabSz="889000">
            <a:lnSpc>
              <a:spcPct val="90000"/>
            </a:lnSpc>
            <a:spcBef>
              <a:spcPct val="0"/>
            </a:spcBef>
            <a:spcAft>
              <a:spcPct val="15000"/>
            </a:spcAft>
            <a:buChar char="•"/>
          </a:pPr>
          <a:r>
            <a:rPr lang="en-US" sz="2000" kern="1200"/>
            <a:t>Cumulative vs. Core</a:t>
          </a:r>
        </a:p>
        <a:p>
          <a:pPr marL="228600" lvl="1" indent="-228600" algn="l" defTabSz="889000">
            <a:lnSpc>
              <a:spcPct val="90000"/>
            </a:lnSpc>
            <a:spcBef>
              <a:spcPct val="0"/>
            </a:spcBef>
            <a:spcAft>
              <a:spcPct val="15000"/>
            </a:spcAft>
            <a:buChar char="•"/>
          </a:pPr>
          <a:r>
            <a:rPr lang="en-US" sz="2000" kern="1200"/>
            <a:t>HOPE</a:t>
          </a:r>
        </a:p>
        <a:p>
          <a:pPr marL="228600" lvl="1" indent="-228600" algn="l" defTabSz="889000">
            <a:lnSpc>
              <a:spcPct val="90000"/>
            </a:lnSpc>
            <a:spcBef>
              <a:spcPct val="0"/>
            </a:spcBef>
            <a:spcAft>
              <a:spcPct val="15000"/>
            </a:spcAft>
            <a:buChar char="•"/>
          </a:pPr>
          <a:r>
            <a:rPr lang="en-US" sz="2000" kern="1200"/>
            <a:t>College</a:t>
          </a:r>
        </a:p>
      </dsp:txBody>
      <dsp:txXfrm>
        <a:off x="0" y="2825244"/>
        <a:ext cx="4435078" cy="1764000"/>
      </dsp:txXfrm>
    </dsp:sp>
    <dsp:sp modelId="{86B4F19B-24E1-4AC4-8EC7-252BFFAD946D}">
      <dsp:nvSpPr>
        <dsp:cNvPr id="0" name=""/>
        <dsp:cNvSpPr/>
      </dsp:nvSpPr>
      <dsp:spPr>
        <a:xfrm>
          <a:off x="221753" y="2530044"/>
          <a:ext cx="3104554" cy="590400"/>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7345" tIns="0" rIns="117345" bIns="0" numCol="1" spcCol="1270" anchor="ctr" anchorCtr="0">
          <a:noAutofit/>
        </a:bodyPr>
        <a:lstStyle/>
        <a:p>
          <a:pPr marL="0" lvl="0" indent="0" algn="l" defTabSz="889000">
            <a:lnSpc>
              <a:spcPct val="90000"/>
            </a:lnSpc>
            <a:spcBef>
              <a:spcPct val="0"/>
            </a:spcBef>
            <a:spcAft>
              <a:spcPct val="35000"/>
            </a:spcAft>
            <a:buNone/>
          </a:pPr>
          <a:r>
            <a:rPr lang="en-US" sz="2000" kern="1200"/>
            <a:t>Different kinds of GPA</a:t>
          </a:r>
        </a:p>
      </dsp:txBody>
      <dsp:txXfrm>
        <a:off x="250574" y="2558865"/>
        <a:ext cx="3046912"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BA882-9E08-48CC-A057-9F8AD73F2BF8}">
      <dsp:nvSpPr>
        <dsp:cNvPr id="0" name=""/>
        <dsp:cNvSpPr/>
      </dsp:nvSpPr>
      <dsp:spPr>
        <a:xfrm>
          <a:off x="647629" y="2174"/>
          <a:ext cx="3386968" cy="2032181"/>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What are the different types of HOPE? </a:t>
          </a:r>
        </a:p>
      </dsp:txBody>
      <dsp:txXfrm>
        <a:off x="647629" y="2174"/>
        <a:ext cx="3386968" cy="2032181"/>
      </dsp:txXfrm>
    </dsp:sp>
    <dsp:sp modelId="{5E768482-793D-4170-AAFB-11763F819582}">
      <dsp:nvSpPr>
        <dsp:cNvPr id="0" name=""/>
        <dsp:cNvSpPr/>
      </dsp:nvSpPr>
      <dsp:spPr>
        <a:xfrm>
          <a:off x="4373294" y="2174"/>
          <a:ext cx="3386968" cy="2032181"/>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How is my HOPE GPA calculated?</a:t>
          </a:r>
        </a:p>
      </dsp:txBody>
      <dsp:txXfrm>
        <a:off x="4373294" y="2174"/>
        <a:ext cx="3386968" cy="2032181"/>
      </dsp:txXfrm>
    </dsp:sp>
    <dsp:sp modelId="{C56CFF9F-87B6-4031-91ED-3FE29C28B743}">
      <dsp:nvSpPr>
        <dsp:cNvPr id="0" name=""/>
        <dsp:cNvSpPr/>
      </dsp:nvSpPr>
      <dsp:spPr>
        <a:xfrm>
          <a:off x="2510462" y="2373052"/>
          <a:ext cx="3386968" cy="2032181"/>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What is HOPE Rigor? </a:t>
          </a:r>
        </a:p>
      </dsp:txBody>
      <dsp:txXfrm>
        <a:off x="2510462" y="2373052"/>
        <a:ext cx="3386968" cy="20321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5614E-C8ED-4634-BCA5-C9CC2B4ED613}">
      <dsp:nvSpPr>
        <dsp:cNvPr id="0" name=""/>
        <dsp:cNvSpPr/>
      </dsp:nvSpPr>
      <dsp:spPr>
        <a:xfrm rot="5400000">
          <a:off x="2896833" y="-1074622"/>
          <a:ext cx="735148" cy="3072383"/>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a:latin typeface="Arial"/>
              <a:ea typeface="+mn-ea"/>
              <a:cs typeface="+mn-cs"/>
            </a:rPr>
            <a:t>Algebra II</a:t>
          </a:r>
        </a:p>
        <a:p>
          <a:pPr marL="114300" lvl="1" indent="-114300" algn="l" defTabSz="622300" rtl="0">
            <a:lnSpc>
              <a:spcPct val="90000"/>
            </a:lnSpc>
            <a:spcBef>
              <a:spcPct val="0"/>
            </a:spcBef>
            <a:spcAft>
              <a:spcPct val="15000"/>
            </a:spcAft>
            <a:buChar char="•"/>
          </a:pPr>
          <a:r>
            <a:rPr lang="en-US" sz="1400" b="1" kern="1200" dirty="0">
              <a:latin typeface="Arial"/>
              <a:ea typeface="+mn-ea"/>
              <a:cs typeface="+mn-cs"/>
            </a:rPr>
            <a:t>Pre-Calculus</a:t>
          </a:r>
        </a:p>
      </dsp:txBody>
      <dsp:txXfrm rot="-5400000">
        <a:off x="1728216" y="129882"/>
        <a:ext cx="3036496" cy="663374"/>
      </dsp:txXfrm>
    </dsp:sp>
    <dsp:sp modelId="{00FDF06F-0ACC-4DA7-806E-717E75C0A714}">
      <dsp:nvSpPr>
        <dsp:cNvPr id="0" name=""/>
        <dsp:cNvSpPr/>
      </dsp:nvSpPr>
      <dsp:spPr>
        <a:xfrm>
          <a:off x="0" y="2101"/>
          <a:ext cx="1728215" cy="918935"/>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rial"/>
              <a:ea typeface="+mn-ea"/>
              <a:cs typeface="+mn-cs"/>
            </a:rPr>
            <a:t>Advanced math</a:t>
          </a:r>
          <a:endParaRPr lang="en-US" sz="2000" kern="1200" dirty="0">
            <a:latin typeface="Arial"/>
            <a:ea typeface="+mn-ea"/>
            <a:cs typeface="+mn-cs"/>
          </a:endParaRPr>
        </a:p>
      </dsp:txBody>
      <dsp:txXfrm>
        <a:off x="44859" y="46960"/>
        <a:ext cx="1638497" cy="829217"/>
      </dsp:txXfrm>
    </dsp:sp>
    <dsp:sp modelId="{2280F433-9533-4AA1-B526-F49190179A37}">
      <dsp:nvSpPr>
        <dsp:cNvPr id="0" name=""/>
        <dsp:cNvSpPr/>
      </dsp:nvSpPr>
      <dsp:spPr>
        <a:xfrm rot="5400000">
          <a:off x="2896833" y="-109739"/>
          <a:ext cx="735148" cy="3072383"/>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a:latin typeface="Arial"/>
              <a:ea typeface="+mn-ea"/>
              <a:cs typeface="+mn-cs"/>
            </a:rPr>
            <a:t>Chemistry, Physics</a:t>
          </a:r>
        </a:p>
      </dsp:txBody>
      <dsp:txXfrm rot="-5400000">
        <a:off x="1728216" y="1094765"/>
        <a:ext cx="3036496" cy="663374"/>
      </dsp:txXfrm>
    </dsp:sp>
    <dsp:sp modelId="{2611F03F-0DC7-49C7-B815-D2943474E2BD}">
      <dsp:nvSpPr>
        <dsp:cNvPr id="0" name=""/>
        <dsp:cNvSpPr/>
      </dsp:nvSpPr>
      <dsp:spPr>
        <a:xfrm>
          <a:off x="0" y="966984"/>
          <a:ext cx="1728215" cy="918935"/>
        </a:xfrm>
        <a:prstGeom prst="round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rial"/>
              <a:ea typeface="+mn-ea"/>
              <a:cs typeface="+mn-cs"/>
            </a:rPr>
            <a:t>Advanced science</a:t>
          </a:r>
          <a:endParaRPr lang="en-US" sz="2000" kern="1200" dirty="0">
            <a:latin typeface="Arial"/>
            <a:ea typeface="+mn-ea"/>
            <a:cs typeface="+mn-cs"/>
          </a:endParaRPr>
        </a:p>
      </dsp:txBody>
      <dsp:txXfrm>
        <a:off x="44859" y="1011843"/>
        <a:ext cx="1638497" cy="829217"/>
      </dsp:txXfrm>
    </dsp:sp>
    <dsp:sp modelId="{FDFE9C0D-0013-4187-9103-ABF7B25BBCD0}">
      <dsp:nvSpPr>
        <dsp:cNvPr id="0" name=""/>
        <dsp:cNvSpPr/>
      </dsp:nvSpPr>
      <dsp:spPr>
        <a:xfrm rot="5400000">
          <a:off x="2896833" y="855142"/>
          <a:ext cx="735148" cy="3072383"/>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a:latin typeface="Arial"/>
              <a:ea typeface="+mn-ea"/>
              <a:cs typeface="+mn-cs"/>
            </a:rPr>
            <a:t>in core subjects</a:t>
          </a:r>
        </a:p>
      </dsp:txBody>
      <dsp:txXfrm rot="-5400000">
        <a:off x="1728216" y="2059647"/>
        <a:ext cx="3036496" cy="663374"/>
      </dsp:txXfrm>
    </dsp:sp>
    <dsp:sp modelId="{DF9CC9E5-51E6-4A15-9110-C677D693EDBC}">
      <dsp:nvSpPr>
        <dsp:cNvPr id="0" name=""/>
        <dsp:cNvSpPr/>
      </dsp:nvSpPr>
      <dsp:spPr>
        <a:xfrm>
          <a:off x="0" y="1931866"/>
          <a:ext cx="1728215" cy="918935"/>
        </a:xfrm>
        <a:prstGeom prst="round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8000"/>
                <a:satMod val="130000"/>
                <a:lumMod val="92000"/>
              </a:schemeClr>
            </a:gs>
            <a:gs pos="100000">
              <a:schemeClr val="accent4">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rial"/>
              <a:ea typeface="+mn-ea"/>
              <a:cs typeface="+mn-cs"/>
            </a:rPr>
            <a:t>Advanced Placement</a:t>
          </a:r>
          <a:endParaRPr lang="en-US" sz="2000" kern="1200" dirty="0">
            <a:latin typeface="Arial"/>
            <a:ea typeface="+mn-ea"/>
            <a:cs typeface="+mn-cs"/>
          </a:endParaRPr>
        </a:p>
      </dsp:txBody>
      <dsp:txXfrm>
        <a:off x="44859" y="1976725"/>
        <a:ext cx="1638497" cy="829217"/>
      </dsp:txXfrm>
    </dsp:sp>
    <dsp:sp modelId="{9E4EC5EA-49B0-467F-8984-81BE017DC78F}">
      <dsp:nvSpPr>
        <dsp:cNvPr id="0" name=""/>
        <dsp:cNvSpPr/>
      </dsp:nvSpPr>
      <dsp:spPr>
        <a:xfrm rot="5400000">
          <a:off x="2896833" y="1820025"/>
          <a:ext cx="735148" cy="3072383"/>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a:latin typeface="Arial"/>
              <a:ea typeface="+mn-ea"/>
              <a:cs typeface="+mn-cs"/>
            </a:rPr>
            <a:t>in core subjects</a:t>
          </a:r>
        </a:p>
        <a:p>
          <a:pPr marL="114300" lvl="1" indent="-114300" algn="l" defTabSz="622300" rtl="0">
            <a:lnSpc>
              <a:spcPct val="90000"/>
            </a:lnSpc>
            <a:spcBef>
              <a:spcPct val="0"/>
            </a:spcBef>
            <a:spcAft>
              <a:spcPct val="15000"/>
            </a:spcAft>
            <a:buChar char="•"/>
          </a:pPr>
          <a:r>
            <a:rPr lang="en-US" sz="1400" b="1" kern="1200">
              <a:latin typeface="Arial"/>
              <a:ea typeface="+mn-ea"/>
              <a:cs typeface="+mn-cs"/>
            </a:rPr>
            <a:t>Dual enrollment </a:t>
          </a:r>
          <a:endParaRPr lang="en-US" sz="1400" b="1" kern="1200" dirty="0">
            <a:latin typeface="Arial"/>
            <a:ea typeface="+mn-ea"/>
            <a:cs typeface="+mn-cs"/>
          </a:endParaRPr>
        </a:p>
      </dsp:txBody>
      <dsp:txXfrm rot="-5400000">
        <a:off x="1728216" y="3024530"/>
        <a:ext cx="3036496" cy="663374"/>
      </dsp:txXfrm>
    </dsp:sp>
    <dsp:sp modelId="{20DE4557-3C19-4DA4-8674-7A73F74DF9CC}">
      <dsp:nvSpPr>
        <dsp:cNvPr id="0" name=""/>
        <dsp:cNvSpPr/>
      </dsp:nvSpPr>
      <dsp:spPr>
        <a:xfrm>
          <a:off x="0" y="2896749"/>
          <a:ext cx="1728215" cy="918935"/>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rial"/>
              <a:ea typeface="+mn-ea"/>
              <a:cs typeface="+mn-cs"/>
            </a:rPr>
            <a:t>University System of Georgia</a:t>
          </a:r>
          <a:endParaRPr lang="en-US" sz="2000" kern="1200" dirty="0">
            <a:latin typeface="Arial"/>
            <a:ea typeface="+mn-ea"/>
            <a:cs typeface="+mn-cs"/>
          </a:endParaRPr>
        </a:p>
      </dsp:txBody>
      <dsp:txXfrm>
        <a:off x="44859" y="2941608"/>
        <a:ext cx="1638497" cy="829217"/>
      </dsp:txXfrm>
    </dsp:sp>
    <dsp:sp modelId="{B9A347AE-B63B-4D79-90D1-7093046218CB}">
      <dsp:nvSpPr>
        <dsp:cNvPr id="0" name=""/>
        <dsp:cNvSpPr/>
      </dsp:nvSpPr>
      <dsp:spPr>
        <a:xfrm rot="5400000">
          <a:off x="2896833" y="2784907"/>
          <a:ext cx="735148" cy="3072383"/>
        </a:xfrm>
        <a:prstGeom prst="round2Same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a:latin typeface="Arial"/>
              <a:ea typeface="+mn-ea"/>
              <a:cs typeface="+mn-cs"/>
            </a:rPr>
            <a:t>Level 2 and higher</a:t>
          </a:r>
        </a:p>
      </dsp:txBody>
      <dsp:txXfrm rot="-5400000">
        <a:off x="1728216" y="3989412"/>
        <a:ext cx="3036496" cy="663374"/>
      </dsp:txXfrm>
    </dsp:sp>
    <dsp:sp modelId="{F8E3F971-0DEB-4EEA-AC87-E0BEC8E6C453}">
      <dsp:nvSpPr>
        <dsp:cNvPr id="0" name=""/>
        <dsp:cNvSpPr/>
      </dsp:nvSpPr>
      <dsp:spPr>
        <a:xfrm>
          <a:off x="0" y="3861631"/>
          <a:ext cx="1728215" cy="918935"/>
        </a:xfrm>
        <a:prstGeom prst="round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8000"/>
                <a:satMod val="130000"/>
                <a:lumMod val="92000"/>
              </a:schemeClr>
            </a:gs>
            <a:gs pos="100000">
              <a:schemeClr val="accent6">
                <a:hueOff val="0"/>
                <a:satOff val="0"/>
                <a:lumOff val="0"/>
                <a:alphaOff val="0"/>
                <a:shade val="78000"/>
                <a:satMod val="130000"/>
                <a:lumMod val="92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rial"/>
              <a:ea typeface="+mn-ea"/>
              <a:cs typeface="+mn-cs"/>
            </a:rPr>
            <a:t>Advanced world language</a:t>
          </a:r>
          <a:endParaRPr lang="en-US" sz="2000" kern="1200" dirty="0">
            <a:latin typeface="Arial"/>
            <a:ea typeface="+mn-ea"/>
            <a:cs typeface="+mn-cs"/>
          </a:endParaRPr>
        </a:p>
      </dsp:txBody>
      <dsp:txXfrm>
        <a:off x="44859" y="3906490"/>
        <a:ext cx="1638497" cy="8292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0E058-7E02-464A-8D74-972A370F48AC}">
      <dsp:nvSpPr>
        <dsp:cNvPr id="0" name=""/>
        <dsp:cNvSpPr/>
      </dsp:nvSpPr>
      <dsp:spPr>
        <a:xfrm>
          <a:off x="3825735" y="2203704"/>
          <a:ext cx="756422" cy="813154"/>
        </a:xfrm>
        <a:custGeom>
          <a:avLst/>
          <a:gdLst/>
          <a:ahLst/>
          <a:cxnLst/>
          <a:rect l="0" t="0" r="0" b="0"/>
          <a:pathLst>
            <a:path>
              <a:moveTo>
                <a:pt x="0" y="0"/>
              </a:moveTo>
              <a:lnTo>
                <a:pt x="378211" y="0"/>
              </a:lnTo>
              <a:lnTo>
                <a:pt x="378211" y="813154"/>
              </a:lnTo>
              <a:lnTo>
                <a:pt x="756422" y="81315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55BADD-B17A-4CBE-86E4-FC672A94F2AE}">
      <dsp:nvSpPr>
        <dsp:cNvPr id="0" name=""/>
        <dsp:cNvSpPr/>
      </dsp:nvSpPr>
      <dsp:spPr>
        <a:xfrm>
          <a:off x="3825735" y="1390549"/>
          <a:ext cx="756422" cy="813154"/>
        </a:xfrm>
        <a:custGeom>
          <a:avLst/>
          <a:gdLst/>
          <a:ahLst/>
          <a:cxnLst/>
          <a:rect l="0" t="0" r="0" b="0"/>
          <a:pathLst>
            <a:path>
              <a:moveTo>
                <a:pt x="0" y="813154"/>
              </a:moveTo>
              <a:lnTo>
                <a:pt x="378211" y="813154"/>
              </a:lnTo>
              <a:lnTo>
                <a:pt x="378211" y="0"/>
              </a:lnTo>
              <a:lnTo>
                <a:pt x="75642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E9F67-AB4C-4B97-8E92-9F27D3091D2C}">
      <dsp:nvSpPr>
        <dsp:cNvPr id="0" name=""/>
        <dsp:cNvSpPr/>
      </dsp:nvSpPr>
      <dsp:spPr>
        <a:xfrm>
          <a:off x="43620" y="622"/>
          <a:ext cx="3782114" cy="1153545"/>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baseline="0" dirty="0"/>
            <a:t>DE is a state funded program that allows 11</a:t>
          </a:r>
          <a:r>
            <a:rPr lang="en-US" sz="1500" kern="1200" baseline="30000" dirty="0"/>
            <a:t>th</a:t>
          </a:r>
          <a:r>
            <a:rPr lang="en-US" sz="1500" kern="1200" baseline="0" dirty="0"/>
            <a:t> and 12</a:t>
          </a:r>
          <a:r>
            <a:rPr lang="en-US" sz="1500" kern="1200" baseline="30000" dirty="0"/>
            <a:t>th</a:t>
          </a:r>
          <a:r>
            <a:rPr lang="en-US" sz="1500" kern="1200" baseline="0" dirty="0"/>
            <a:t> graders to take college classes while completing their high school diploma.</a:t>
          </a:r>
        </a:p>
      </dsp:txBody>
      <dsp:txXfrm>
        <a:off x="43620" y="622"/>
        <a:ext cx="3782114" cy="1153545"/>
      </dsp:txXfrm>
    </dsp:sp>
    <dsp:sp modelId="{0679BBC7-812D-4BE4-8767-65C3601A393C}">
      <dsp:nvSpPr>
        <dsp:cNvPr id="0" name=""/>
        <dsp:cNvSpPr/>
      </dsp:nvSpPr>
      <dsp:spPr>
        <a:xfrm>
          <a:off x="43620" y="1626931"/>
          <a:ext cx="3782114" cy="1153545"/>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baseline="0"/>
            <a:t>DE also provides limited options for 10</a:t>
          </a:r>
          <a:r>
            <a:rPr lang="en-US" sz="1500" kern="1200" baseline="30000"/>
            <a:t>th</a:t>
          </a:r>
          <a:r>
            <a:rPr lang="en-US" sz="1500" kern="1200" baseline="0"/>
            <a:t> graders</a:t>
          </a:r>
          <a:endParaRPr lang="en-US" sz="1500" kern="1200"/>
        </a:p>
      </dsp:txBody>
      <dsp:txXfrm>
        <a:off x="43620" y="1626931"/>
        <a:ext cx="3782114" cy="1153545"/>
      </dsp:txXfrm>
    </dsp:sp>
    <dsp:sp modelId="{D10FFC99-8D7E-45F0-B884-A3CCA1D8960E}">
      <dsp:nvSpPr>
        <dsp:cNvPr id="0" name=""/>
        <dsp:cNvSpPr/>
      </dsp:nvSpPr>
      <dsp:spPr>
        <a:xfrm>
          <a:off x="4582157" y="813776"/>
          <a:ext cx="3782114" cy="1153545"/>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baseline="0" dirty="0"/>
            <a:t>An eligible 10</a:t>
          </a:r>
          <a:r>
            <a:rPr lang="en-US" sz="1500" kern="1200" baseline="30000" dirty="0"/>
            <a:t>th</a:t>
          </a:r>
          <a:r>
            <a:rPr lang="en-US" sz="1500" kern="1200" baseline="0" dirty="0"/>
            <a:t> grader can take CTAE classes at a Technical College</a:t>
          </a:r>
          <a:endParaRPr lang="en-US" sz="1500" kern="1200" dirty="0"/>
        </a:p>
      </dsp:txBody>
      <dsp:txXfrm>
        <a:off x="4582157" y="813776"/>
        <a:ext cx="3782114" cy="1153545"/>
      </dsp:txXfrm>
    </dsp:sp>
    <dsp:sp modelId="{32BF18F0-581F-4C9F-8BF0-A733668C8AD9}">
      <dsp:nvSpPr>
        <dsp:cNvPr id="0" name=""/>
        <dsp:cNvSpPr/>
      </dsp:nvSpPr>
      <dsp:spPr>
        <a:xfrm>
          <a:off x="4582157" y="2440086"/>
          <a:ext cx="3782114" cy="1153545"/>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baseline="0" dirty="0"/>
            <a:t>10</a:t>
          </a:r>
          <a:r>
            <a:rPr lang="en-US" sz="1500" kern="1200" baseline="30000" dirty="0"/>
            <a:t>th</a:t>
          </a:r>
          <a:r>
            <a:rPr lang="en-US" sz="1500" kern="1200" baseline="0" dirty="0"/>
            <a:t> graders who have earned a 1200 SAT or 26 ACT (in one sitting) are eligible to apply to any DE program, You must have also met the college’s requirements for admission</a:t>
          </a:r>
          <a:endParaRPr lang="en-US" sz="1500" kern="1200" dirty="0"/>
        </a:p>
      </dsp:txBody>
      <dsp:txXfrm>
        <a:off x="4582157" y="2440086"/>
        <a:ext cx="3782114" cy="1153545"/>
      </dsp:txXfrm>
    </dsp:sp>
    <dsp:sp modelId="{4B9963D6-F952-4193-A9F8-0C1954DB3AD9}">
      <dsp:nvSpPr>
        <dsp:cNvPr id="0" name=""/>
        <dsp:cNvSpPr/>
      </dsp:nvSpPr>
      <dsp:spPr>
        <a:xfrm>
          <a:off x="43620" y="3253240"/>
          <a:ext cx="3782114" cy="1153545"/>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100000"/>
            </a:lnSpc>
            <a:spcBef>
              <a:spcPct val="0"/>
            </a:spcBef>
            <a:spcAft>
              <a:spcPct val="35000"/>
            </a:spcAft>
            <a:buNone/>
          </a:pPr>
          <a:r>
            <a:rPr lang="en-US" sz="1500" kern="1200" baseline="0"/>
            <a:t>DE pays for 100% tuition, mandatory fees, and required textbooks up to a maximum cap of 30 hours </a:t>
          </a:r>
          <a:r>
            <a:rPr lang="en-US" sz="1500" i="1" kern="1200" baseline="0"/>
            <a:t>(this equates to roughly one year of full-time college enrollment or around 10 courses)</a:t>
          </a:r>
          <a:endParaRPr lang="en-US" sz="1500" kern="1200"/>
        </a:p>
      </dsp:txBody>
      <dsp:txXfrm>
        <a:off x="43620" y="3253240"/>
        <a:ext cx="3782114" cy="11535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A4E9F-8A8F-4EB8-855A-EB4EBE9E6E6D}" type="datetimeFigureOut">
              <a:rPr lang="en-US" smtClean="0"/>
              <a:pPr/>
              <a:t>1/31/2023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944DCB-71D2-43DD-B38E-C95D17AABFB3}" type="slidenum">
              <a:rPr lang="en-US" smtClean="0"/>
              <a:pPr/>
              <a:t>‹#›</a:t>
            </a:fld>
            <a:endParaRPr lang="en-US" dirty="0"/>
          </a:p>
        </p:txBody>
      </p:sp>
    </p:spTree>
    <p:extLst>
      <p:ext uri="{BB962C8B-B14F-4D97-AF65-F5344CB8AC3E}">
        <p14:creationId xmlns:p14="http://schemas.microsoft.com/office/powerpoint/2010/main" val="404938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944DCB-71D2-43DD-B38E-C95D17AABFB3}" type="slidenum">
              <a:rPr lang="en-US" smtClean="0"/>
              <a:pPr/>
              <a:t>1</a:t>
            </a:fld>
            <a:endParaRPr lang="en-US" dirty="0"/>
          </a:p>
        </p:txBody>
      </p:sp>
    </p:spTree>
    <p:extLst>
      <p:ext uri="{BB962C8B-B14F-4D97-AF65-F5344CB8AC3E}">
        <p14:creationId xmlns:p14="http://schemas.microsoft.com/office/powerpoint/2010/main" val="4177803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79450"/>
            <a:ext cx="4613275" cy="34591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Allow students time to look at their HOPE transcripts. Discuss</a:t>
            </a:r>
            <a:r>
              <a:rPr lang="en-US" baseline="0" dirty="0"/>
              <a:t> the differences between the CCSD transcript and the HOPE transcript.</a:t>
            </a:r>
          </a:p>
          <a:p>
            <a:r>
              <a:rPr lang="en-US" baseline="0" dirty="0"/>
              <a:t>Explain that the purpose of removing weight from HOPE is to level the playing field, so everyone in GA can have access to the scholarship. Many counties in GA don’t have the same options that our kids do such as Honors, AP, Magnet, IB, &amp; DE. HOPE does not determine college admissions, it just determines if they will receive help paying for school from the state.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349AF23-CC8E-4C7B-864D-7E1243D55D07}" type="slidenum">
              <a:rPr lang="en-US" smtClean="0"/>
              <a:pPr>
                <a:defRPr/>
              </a:pPr>
              <a:t>14</a:t>
            </a:fld>
            <a:endParaRPr lang="en-US"/>
          </a:p>
        </p:txBody>
      </p:sp>
    </p:spTree>
    <p:extLst>
      <p:ext uri="{BB962C8B-B14F-4D97-AF65-F5344CB8AC3E}">
        <p14:creationId xmlns:p14="http://schemas.microsoft.com/office/powerpoint/2010/main" val="2525814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Explain</a:t>
            </a:r>
            <a:r>
              <a:rPr lang="en-US" baseline="0" dirty="0"/>
              <a:t> the course numbers using the first two digits of the course number so students understand that required courses and electives count for HOPE.  See handout regarding rigor requirements.</a:t>
            </a:r>
          </a:p>
          <a:p>
            <a:pPr marL="171450" indent="-171450">
              <a:buFont typeface="Arial" panose="020B0604020202020204" pitchFamily="34" charset="0"/>
              <a:buChar char="•"/>
            </a:pPr>
            <a:r>
              <a:rPr lang="en-US" baseline="0" dirty="0"/>
              <a:t>Certain CTAE courses will count in the HOPE GPA as the fourth year of science.</a:t>
            </a:r>
          </a:p>
          <a:p>
            <a:pPr marL="171450" indent="-171450">
              <a:buFont typeface="Arial" panose="020B0604020202020204" pitchFamily="34" charset="0"/>
              <a:buChar char="•"/>
            </a:pPr>
            <a:r>
              <a:rPr lang="en-US" baseline="0" dirty="0"/>
              <a:t>High school credit earned in middle school does not count toward HOPE – only specific courses completed in grades 9-12 will count toward HOPE GPA.</a:t>
            </a:r>
          </a:p>
        </p:txBody>
      </p:sp>
      <p:sp>
        <p:nvSpPr>
          <p:cNvPr id="4" name="Slide Number Placeholder 3"/>
          <p:cNvSpPr>
            <a:spLocks noGrp="1"/>
          </p:cNvSpPr>
          <p:nvPr>
            <p:ph type="sldNum" sz="quarter" idx="10"/>
          </p:nvPr>
        </p:nvSpPr>
        <p:spPr/>
        <p:txBody>
          <a:bodyPr/>
          <a:lstStyle/>
          <a:p>
            <a:fld id="{1C0755E8-0951-47EC-8260-720C9BFBD1DD}" type="slidenum">
              <a:rPr lang="en-US" smtClean="0"/>
              <a:pPr/>
              <a:t>15</a:t>
            </a:fld>
            <a:endParaRPr lang="en-US"/>
          </a:p>
        </p:txBody>
      </p:sp>
    </p:spTree>
    <p:extLst>
      <p:ext uri="{BB962C8B-B14F-4D97-AF65-F5344CB8AC3E}">
        <p14:creationId xmlns:p14="http://schemas.microsoft.com/office/powerpoint/2010/main" val="1680371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944DCB-71D2-43DD-B38E-C95D17AABFB3}" type="slidenum">
              <a:rPr lang="en-US" smtClean="0"/>
              <a:pPr/>
              <a:t>16</a:t>
            </a:fld>
            <a:endParaRPr lang="en-US" dirty="0"/>
          </a:p>
        </p:txBody>
      </p:sp>
    </p:spTree>
    <p:extLst>
      <p:ext uri="{BB962C8B-B14F-4D97-AF65-F5344CB8AC3E}">
        <p14:creationId xmlns:p14="http://schemas.microsoft.com/office/powerpoint/2010/main" val="2706645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Each school can edit the 4</a:t>
            </a:r>
            <a:r>
              <a:rPr lang="en-US" baseline="30000" dirty="0"/>
              <a:t>th</a:t>
            </a:r>
            <a:r>
              <a:rPr lang="en-US" dirty="0"/>
              <a:t> bullet to add their school-specific next steps for interested students (i.e., talk to counselor, attend information session, etc.)</a:t>
            </a:r>
          </a:p>
          <a:p>
            <a:r>
              <a:rPr lang="en-US" dirty="0"/>
              <a:t>Here are the benefits to DE – you can present these to your students as appropriate: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Introduces students to college-level coursework.</a:t>
            </a:r>
          </a:p>
          <a:p>
            <a:r>
              <a:rPr lang="en-US" sz="1200" kern="1200" dirty="0">
                <a:solidFill>
                  <a:schemeClr val="tx1"/>
                </a:solidFill>
                <a:effectLst/>
                <a:latin typeface="+mn-lt"/>
                <a:ea typeface="+mn-ea"/>
                <a:cs typeface="+mn-cs"/>
              </a:rPr>
              <a:t>•  Earning college credits while still in high school may enable students to graduate early and/or possibly even earn an associate degree, diploma or certificate.</a:t>
            </a:r>
          </a:p>
          <a:p>
            <a:r>
              <a:rPr lang="en-US" sz="1200" kern="1200" dirty="0">
                <a:solidFill>
                  <a:schemeClr val="tx1"/>
                </a:solidFill>
                <a:effectLst/>
                <a:latin typeface="+mn-lt"/>
                <a:ea typeface="+mn-ea"/>
                <a:cs typeface="+mn-cs"/>
              </a:rPr>
              <a:t>• Helps students adjust to certain aspects of the college experience (e.g., classes, coursework, and instruction, being on a college campus) so the transition from high school to college may be easier.</a:t>
            </a:r>
          </a:p>
          <a:p>
            <a:r>
              <a:rPr lang="en-US" sz="1200" kern="1200" dirty="0">
                <a:solidFill>
                  <a:schemeClr val="tx1"/>
                </a:solidFill>
                <a:effectLst/>
                <a:latin typeface="+mn-lt"/>
                <a:ea typeface="+mn-ea"/>
                <a:cs typeface="+mn-cs"/>
              </a:rPr>
              <a:t>• Students who participate in a dual enrollment program are more likely to go to college and get a college degree.</a:t>
            </a:r>
          </a:p>
          <a:p>
            <a:r>
              <a:rPr lang="en-US" sz="1200" kern="1200" dirty="0">
                <a:solidFill>
                  <a:schemeClr val="tx1"/>
                </a:solidFill>
                <a:effectLst/>
                <a:latin typeface="+mn-lt"/>
                <a:ea typeface="+mn-ea"/>
                <a:cs typeface="+mn-cs"/>
              </a:rPr>
              <a:t>• Students may be able to take classes that are not offered at their high school, especially in subject areas they are interested in for a potential career.</a:t>
            </a:r>
          </a:p>
          <a:p>
            <a:r>
              <a:rPr lang="en-US" sz="1200" kern="1200" dirty="0">
                <a:solidFill>
                  <a:schemeClr val="tx1"/>
                </a:solidFill>
                <a:effectLst/>
                <a:latin typeface="+mn-lt"/>
                <a:ea typeface="+mn-ea"/>
                <a:cs typeface="+mn-cs"/>
              </a:rPr>
              <a:t>• Participating in a dual enrollment program demonstrates a student’s ability to handle more difficult coursework which is something college admissions officers may look upon favorably during admissions and recruiting.</a:t>
            </a:r>
          </a:p>
          <a:p>
            <a:r>
              <a:rPr lang="en-US" sz="1200" kern="1200" dirty="0">
                <a:solidFill>
                  <a:schemeClr val="tx1"/>
                </a:solidFill>
                <a:effectLst/>
                <a:latin typeface="+mn-lt"/>
                <a:ea typeface="+mn-ea"/>
                <a:cs typeface="+mn-cs"/>
              </a:rPr>
              <a:t>• Taking college-level classes while still in high school may build confidence and encourage those students who may not be thinking about college to reconsider.</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944DCB-71D2-43DD-B38E-C95D17AABF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1184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944DCB-71D2-43DD-B38E-C95D17AABFB3}" type="slidenum">
              <a:rPr lang="en-US" smtClean="0"/>
              <a:pPr/>
              <a:t>20</a:t>
            </a:fld>
            <a:endParaRPr lang="en-US" dirty="0"/>
          </a:p>
        </p:txBody>
      </p:sp>
    </p:spTree>
    <p:extLst>
      <p:ext uri="{BB962C8B-B14F-4D97-AF65-F5344CB8AC3E}">
        <p14:creationId xmlns:p14="http://schemas.microsoft.com/office/powerpoint/2010/main" val="383789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 your counselor’s names and alpha. Also add your link to your website.</a:t>
            </a:r>
          </a:p>
        </p:txBody>
      </p:sp>
      <p:sp>
        <p:nvSpPr>
          <p:cNvPr id="4" name="Slide Number Placeholder 3"/>
          <p:cNvSpPr>
            <a:spLocks noGrp="1"/>
          </p:cNvSpPr>
          <p:nvPr>
            <p:ph type="sldNum" sz="quarter" idx="10"/>
          </p:nvPr>
        </p:nvSpPr>
        <p:spPr/>
        <p:txBody>
          <a:bodyPr/>
          <a:lstStyle/>
          <a:p>
            <a:fld id="{F8944DCB-71D2-43DD-B38E-C95D17AABFB3}" type="slidenum">
              <a:rPr lang="en-US" smtClean="0"/>
              <a:pPr/>
              <a:t>2</a:t>
            </a:fld>
            <a:endParaRPr lang="en-US" dirty="0"/>
          </a:p>
        </p:txBody>
      </p:sp>
    </p:spTree>
    <p:extLst>
      <p:ext uri="{BB962C8B-B14F-4D97-AF65-F5344CB8AC3E}">
        <p14:creationId xmlns:p14="http://schemas.microsoft.com/office/powerpoint/2010/main" val="285991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your agenda for the lesson.</a:t>
            </a:r>
          </a:p>
        </p:txBody>
      </p:sp>
      <p:sp>
        <p:nvSpPr>
          <p:cNvPr id="4" name="Slide Number Placeholder 3"/>
          <p:cNvSpPr>
            <a:spLocks noGrp="1"/>
          </p:cNvSpPr>
          <p:nvPr>
            <p:ph type="sldNum" sz="quarter" idx="10"/>
          </p:nvPr>
        </p:nvSpPr>
        <p:spPr/>
        <p:txBody>
          <a:bodyPr/>
          <a:lstStyle/>
          <a:p>
            <a:fld id="{F8944DCB-71D2-43DD-B38E-C95D17AABFB3}" type="slidenum">
              <a:rPr lang="en-US" smtClean="0"/>
              <a:pPr/>
              <a:t>3</a:t>
            </a:fld>
            <a:endParaRPr lang="en-US" dirty="0"/>
          </a:p>
        </p:txBody>
      </p:sp>
    </p:spTree>
    <p:extLst>
      <p:ext uri="{BB962C8B-B14F-4D97-AF65-F5344CB8AC3E}">
        <p14:creationId xmlns:p14="http://schemas.microsoft.com/office/powerpoint/2010/main" val="1437732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Talking points:  Cumulative – includes all classes taken in high</a:t>
            </a:r>
            <a:r>
              <a:rPr lang="en-US" baseline="0" dirty="0"/>
              <a:t> school and quality points for honors and AP/IB; Core – includes classes taken in English, math, science, social studies, and foreign language and quality points for honors and AP/IB;  HOPE – includes classes taken in English, math, science, social studies, and foreign language and quality points (.5) for AP/IB if you made below an A; College – varies from school to school (students should check with individual schools) </a:t>
            </a:r>
          </a:p>
          <a:p>
            <a:endParaRPr lang="en-US" baseline="0" dirty="0"/>
          </a:p>
          <a:p>
            <a:r>
              <a:rPr lang="en-US" baseline="0" dirty="0"/>
              <a:t>Refer to brochure on HOPE GPA. Make copies of the included PDF brochure or order brochures for free from Georgia Student Finance Commission at:</a:t>
            </a:r>
          </a:p>
          <a:p>
            <a:r>
              <a:rPr lang="en-US" baseline="0" dirty="0"/>
              <a:t>https://www.gsfc.org/gheac/order_loan/index.cfm?guid=&amp;returnurl=https%3a%2f%2fsecure.gacollege411.org%2fHome%2fEducator.aspx </a:t>
            </a:r>
            <a:endParaRPr lang="en-US" dirty="0"/>
          </a:p>
        </p:txBody>
      </p:sp>
      <p:sp>
        <p:nvSpPr>
          <p:cNvPr id="4" name="Slide Number Placeholder 3"/>
          <p:cNvSpPr>
            <a:spLocks noGrp="1"/>
          </p:cNvSpPr>
          <p:nvPr>
            <p:ph type="sldNum" sz="quarter" idx="10"/>
          </p:nvPr>
        </p:nvSpPr>
        <p:spPr/>
        <p:txBody>
          <a:bodyPr/>
          <a:lstStyle/>
          <a:p>
            <a:fld id="{F8944DCB-71D2-43DD-B38E-C95D17AABFB3}" type="slidenum">
              <a:rPr lang="en-US" smtClean="0"/>
              <a:pPr/>
              <a:t>4</a:t>
            </a:fld>
            <a:endParaRPr lang="en-US" dirty="0"/>
          </a:p>
        </p:txBody>
      </p:sp>
    </p:spTree>
    <p:extLst>
      <p:ext uri="{BB962C8B-B14F-4D97-AF65-F5344CB8AC3E}">
        <p14:creationId xmlns:p14="http://schemas.microsoft.com/office/powerpoint/2010/main" val="502048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latin typeface="+mn-lt"/>
                <a:ea typeface="+mn-ea"/>
                <a:cs typeface="+mn-cs"/>
              </a:rPr>
              <a:t>Explain how to calculate the GPA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latin typeface="+mn-lt"/>
                <a:ea typeface="+mn-ea"/>
                <a:cs typeface="+mn-cs"/>
              </a:rPr>
              <a:t>Use</a:t>
            </a:r>
            <a:r>
              <a:rPr lang="en-US" sz="1200" kern="1200" baseline="0" dirty="0">
                <a:solidFill>
                  <a:schemeClr val="tx1"/>
                </a:solidFill>
                <a:latin typeface="+mn-lt"/>
                <a:ea typeface="+mn-ea"/>
                <a:cs typeface="+mn-cs"/>
              </a:rPr>
              <a:t> this opportunity to discuss quality points and how they are added.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latin typeface="+mn-lt"/>
                <a:ea typeface="+mn-ea"/>
                <a:cs typeface="+mn-cs"/>
              </a:rPr>
              <a:t>Refer to Board rule for which courses receive quality points.</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944DCB-71D2-43DD-B38E-C95D17AABFB3}" type="slidenum">
              <a:rPr lang="en-US" smtClean="0"/>
              <a:pPr/>
              <a:t>5</a:t>
            </a:fld>
            <a:endParaRPr lang="en-US" dirty="0"/>
          </a:p>
        </p:txBody>
      </p:sp>
    </p:spTree>
    <p:extLst>
      <p:ext uri="{BB962C8B-B14F-4D97-AF65-F5344CB8AC3E}">
        <p14:creationId xmlns:p14="http://schemas.microsoft.com/office/powerpoint/2010/main" val="491382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use this or make up your own examples. May want to ask a student to come to the whiteboard and assist you.</a:t>
            </a:r>
          </a:p>
        </p:txBody>
      </p:sp>
      <p:sp>
        <p:nvSpPr>
          <p:cNvPr id="4" name="Slide Number Placeholder 3"/>
          <p:cNvSpPr>
            <a:spLocks noGrp="1"/>
          </p:cNvSpPr>
          <p:nvPr>
            <p:ph type="sldNum" sz="quarter" idx="5"/>
          </p:nvPr>
        </p:nvSpPr>
        <p:spPr/>
        <p:txBody>
          <a:bodyPr/>
          <a:lstStyle/>
          <a:p>
            <a:fld id="{F8944DCB-71D2-43DD-B38E-C95D17AABFB3}" type="slidenum">
              <a:rPr lang="en-US" smtClean="0"/>
              <a:pPr/>
              <a:t>6</a:t>
            </a:fld>
            <a:endParaRPr lang="en-US" dirty="0"/>
          </a:p>
        </p:txBody>
      </p:sp>
    </p:spTree>
    <p:extLst>
      <p:ext uri="{BB962C8B-B14F-4D97-AF65-F5344CB8AC3E}">
        <p14:creationId xmlns:p14="http://schemas.microsoft.com/office/powerpoint/2010/main" val="1510680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want to discuss different colleges and the Freshman Student Profile for UGA and GA Tech vs. other colleges if you are discussing in state. Let them know how many AP classes they are looking for.</a:t>
            </a:r>
          </a:p>
        </p:txBody>
      </p:sp>
      <p:sp>
        <p:nvSpPr>
          <p:cNvPr id="4" name="Slide Number Placeholder 3"/>
          <p:cNvSpPr>
            <a:spLocks noGrp="1"/>
          </p:cNvSpPr>
          <p:nvPr>
            <p:ph type="sldNum" sz="quarter" idx="10"/>
          </p:nvPr>
        </p:nvSpPr>
        <p:spPr/>
        <p:txBody>
          <a:bodyPr/>
          <a:lstStyle/>
          <a:p>
            <a:fld id="{F8944DCB-71D2-43DD-B38E-C95D17AABFB3}" type="slidenum">
              <a:rPr lang="en-US" smtClean="0"/>
              <a:pPr/>
              <a:t>7</a:t>
            </a:fld>
            <a:endParaRPr lang="en-US" dirty="0"/>
          </a:p>
        </p:txBody>
      </p:sp>
    </p:spTree>
    <p:extLst>
      <p:ext uri="{BB962C8B-B14F-4D97-AF65-F5344CB8AC3E}">
        <p14:creationId xmlns:p14="http://schemas.microsoft.com/office/powerpoint/2010/main" val="149000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Cards are now on </a:t>
            </a:r>
            <a:r>
              <a:rPr lang="en-US" dirty="0" err="1"/>
              <a:t>studentVUE</a:t>
            </a:r>
            <a:r>
              <a:rPr lang="en-US" dirty="0"/>
              <a:t> and </a:t>
            </a:r>
            <a:r>
              <a:rPr lang="en-US" dirty="0" err="1"/>
              <a:t>parentVUE</a:t>
            </a:r>
            <a:r>
              <a:rPr lang="en-US" dirty="0"/>
              <a:t> at the end of the semester. It is no longer handed out. </a:t>
            </a:r>
          </a:p>
          <a:p>
            <a:r>
              <a:rPr lang="en-US" dirty="0"/>
              <a:t>You can discuss that you get a transcript at the beginning of every semester and what you need to do to get a copy of your transcript at other times.</a:t>
            </a:r>
          </a:p>
        </p:txBody>
      </p:sp>
      <p:sp>
        <p:nvSpPr>
          <p:cNvPr id="4" name="Slide Number Placeholder 3"/>
          <p:cNvSpPr>
            <a:spLocks noGrp="1"/>
          </p:cNvSpPr>
          <p:nvPr>
            <p:ph type="sldNum" sz="quarter" idx="5"/>
          </p:nvPr>
        </p:nvSpPr>
        <p:spPr/>
        <p:txBody>
          <a:bodyPr/>
          <a:lstStyle/>
          <a:p>
            <a:fld id="{F8944DCB-71D2-43DD-B38E-C95D17AABFB3}" type="slidenum">
              <a:rPr lang="en-US" smtClean="0"/>
              <a:pPr/>
              <a:t>8</a:t>
            </a:fld>
            <a:endParaRPr lang="en-US" dirty="0"/>
          </a:p>
        </p:txBody>
      </p:sp>
    </p:spTree>
    <p:extLst>
      <p:ext uri="{BB962C8B-B14F-4D97-AF65-F5344CB8AC3E}">
        <p14:creationId xmlns:p14="http://schemas.microsoft.com/office/powerpoint/2010/main" val="3751660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 English – You must have 9</a:t>
            </a:r>
            <a:r>
              <a:rPr lang="en-US" baseline="30000" dirty="0"/>
              <a:t>th</a:t>
            </a:r>
            <a:r>
              <a:rPr lang="en-US" baseline="0" dirty="0"/>
              <a:t> Lit and American Lit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Math – Must have through Algebra II</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Science – Bio</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Chemistry, Environmental, or Earth Sci</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Physics or Physical Science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4</a:t>
            </a:r>
            <a:r>
              <a:rPr lang="en-US" baseline="30000" dirty="0"/>
              <a:t>th</a:t>
            </a:r>
            <a:r>
              <a:rPr lang="en-US" baseline="0" dirty="0"/>
              <a:t> Science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Social Studies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World History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US History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Government/ Econ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Refer to handout of graduation requirements</a:t>
            </a:r>
          </a:p>
          <a:p>
            <a:endParaRPr lang="en-US" dirty="0"/>
          </a:p>
          <a:p>
            <a:r>
              <a:rPr lang="en-US" dirty="0"/>
              <a:t>Refer</a:t>
            </a:r>
            <a:r>
              <a:rPr lang="en-US" baseline="0" dirty="0"/>
              <a:t> to Administrative Rule IKE for detailed promotion requirements</a:t>
            </a:r>
            <a:endParaRPr lang="en-US" dirty="0"/>
          </a:p>
          <a:p>
            <a:endParaRPr lang="en-US" dirty="0"/>
          </a:p>
        </p:txBody>
      </p:sp>
      <p:sp>
        <p:nvSpPr>
          <p:cNvPr id="4" name="Slide Number Placeholder 3"/>
          <p:cNvSpPr>
            <a:spLocks noGrp="1"/>
          </p:cNvSpPr>
          <p:nvPr>
            <p:ph type="sldNum" sz="quarter" idx="10"/>
          </p:nvPr>
        </p:nvSpPr>
        <p:spPr/>
        <p:txBody>
          <a:bodyPr/>
          <a:lstStyle/>
          <a:p>
            <a:fld id="{F8944DCB-71D2-43DD-B38E-C95D17AABFB3}" type="slidenum">
              <a:rPr lang="en-US" smtClean="0"/>
              <a:pPr/>
              <a:t>9</a:t>
            </a:fld>
            <a:endParaRPr lang="en-US" dirty="0"/>
          </a:p>
        </p:txBody>
      </p:sp>
    </p:spTree>
    <p:extLst>
      <p:ext uri="{BB962C8B-B14F-4D97-AF65-F5344CB8AC3E}">
        <p14:creationId xmlns:p14="http://schemas.microsoft.com/office/powerpoint/2010/main" val="3877078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96D066-9EBD-4DF4-81C3-2B28037AAAC3}" type="datetimeFigureOut">
              <a:rPr lang="en-US" smtClean="0"/>
              <a:pPr/>
              <a:t>1/31/2023</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17600393-4DAB-4585-8BE4-CC808BCCF56D}" type="slidenum">
              <a:rPr lang="en-US" smtClean="0"/>
              <a:pPr/>
              <a:t>‹#›</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623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6D066-9EBD-4DF4-81C3-2B28037AAAC3}" type="datetimeFigureOut">
              <a:rPr lang="en-US" smtClean="0"/>
              <a:pPr/>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388272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6D066-9EBD-4DF4-81C3-2B28037AAAC3}" type="datetimeFigureOut">
              <a:rPr lang="en-US" smtClean="0"/>
              <a:pPr/>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00393-4DAB-4585-8BE4-CC808BCCF56D}" type="slidenum">
              <a:rPr lang="en-US" smtClean="0"/>
              <a:pPr/>
              <a:t>‹#›</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8994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96D066-9EBD-4DF4-81C3-2B28037AAAC3}" type="datetimeFigureOut">
              <a:rPr lang="en-US" smtClean="0"/>
              <a:pPr/>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00393-4DAB-4585-8BE4-CC808BCCF56D}" type="slidenum">
              <a:rPr lang="en-US" smtClean="0"/>
              <a:pPr/>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886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96D066-9EBD-4DF4-81C3-2B28037AAAC3}" type="datetimeFigureOut">
              <a:rPr lang="en-US" smtClean="0"/>
              <a:pPr/>
              <a:t>1/31/2023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600393-4DAB-4585-8BE4-CC808BCCF56D}" type="slidenum">
              <a:rPr lang="en-US" smtClean="0"/>
              <a:pPr/>
              <a:t>‹#›</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6616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96D066-9EBD-4DF4-81C3-2B28037AAAC3}" type="datetimeFigureOut">
              <a:rPr lang="en-US" smtClean="0"/>
              <a:pPr/>
              <a:t>1/31/2023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600393-4DAB-4585-8BE4-CC808BCCF56D}" type="slidenum">
              <a:rPr lang="en-US" smtClean="0"/>
              <a:pPr/>
              <a:t>‹#›</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2686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96D066-9EBD-4DF4-81C3-2B28037AAAC3}" type="datetimeFigureOut">
              <a:rPr lang="en-US" smtClean="0"/>
              <a:pPr/>
              <a:t>1/31/2023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3051892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96D066-9EBD-4DF4-81C3-2B28037AAAC3}" type="datetimeFigureOut">
              <a:rPr lang="en-US" smtClean="0"/>
              <a:pPr/>
              <a:t>1/31/2023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3982774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96D066-9EBD-4DF4-81C3-2B28037AAAC3}" type="datetimeFigureOut">
              <a:rPr lang="en-US" smtClean="0"/>
              <a:pPr/>
              <a:t>1/31/2023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2178692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96D066-9EBD-4DF4-81C3-2B28037AAAC3}" type="datetimeFigureOut">
              <a:rPr lang="en-US" smtClean="0"/>
              <a:pPr/>
              <a:t>1/31/2023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600393-4DAB-4585-8BE4-CC808BCCF56D}" type="slidenum">
              <a:rPr lang="en-US" smtClean="0"/>
              <a:pPr/>
              <a:t>‹#›</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32345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B796D066-9EBD-4DF4-81C3-2B28037AAAC3}" type="datetimeFigureOut">
              <a:rPr lang="en-US" smtClean="0"/>
              <a:pPr/>
              <a:t>1/31/2023</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17600393-4DAB-4585-8BE4-CC808BCCF56D}" type="slidenum">
              <a:rPr lang="en-US" smtClean="0"/>
              <a:pPr/>
              <a:t>‹#›</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183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796D066-9EBD-4DF4-81C3-2B28037AAAC3}" type="datetimeFigureOut">
              <a:rPr lang="en-US" smtClean="0"/>
              <a:pPr/>
              <a:t>1/31/2023</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17600393-4DAB-4585-8BE4-CC808BCCF56D}" type="slidenum">
              <a:rPr lang="en-US" smtClean="0"/>
              <a:pPr/>
              <a:t>‹#›</a:t>
            </a:fld>
            <a:endParaRPr lang="en-US" dirty="0"/>
          </a:p>
        </p:txBody>
      </p:sp>
    </p:spTree>
    <p:extLst>
      <p:ext uri="{BB962C8B-B14F-4D97-AF65-F5344CB8AC3E}">
        <p14:creationId xmlns:p14="http://schemas.microsoft.com/office/powerpoint/2010/main" val="30811948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www.tinyurl.com/Kell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1EE485E7-7D6D-4CB0-A3AD-261D97B2E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0">
            <a:extLst>
              <a:ext uri="{FF2B5EF4-FFF2-40B4-BE49-F238E27FC236}">
                <a16:creationId xmlns:a16="http://schemas.microsoft.com/office/drawing/2014/main" id="{A55E3208-F0C4-4962-8946-065C94F89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C898A9FC-D896-414E-AF98-95FE73C1157A}"/>
              </a:ext>
            </a:extLst>
          </p:cNvPr>
          <p:cNvSpPr>
            <a:spLocks noGrp="1"/>
          </p:cNvSpPr>
          <p:nvPr>
            <p:ph type="ctrTitle"/>
          </p:nvPr>
        </p:nvSpPr>
        <p:spPr>
          <a:xfrm>
            <a:off x="3855176" y="1027937"/>
            <a:ext cx="4562781" cy="3711894"/>
          </a:xfrm>
        </p:spPr>
        <p:txBody>
          <a:bodyPr anchor="ctr">
            <a:normAutofit/>
          </a:bodyPr>
          <a:lstStyle/>
          <a:p>
            <a:r>
              <a:rPr lang="en-US" sz="4700" dirty="0"/>
              <a:t>9</a:t>
            </a:r>
            <a:r>
              <a:rPr lang="en-US" sz="4700" baseline="30000" dirty="0"/>
              <a:t>th</a:t>
            </a:r>
            <a:r>
              <a:rPr lang="en-US" sz="4700" dirty="0"/>
              <a:t> Grade</a:t>
            </a:r>
          </a:p>
        </p:txBody>
      </p:sp>
      <p:sp>
        <p:nvSpPr>
          <p:cNvPr id="3" name="Subtitle 2">
            <a:extLst>
              <a:ext uri="{FF2B5EF4-FFF2-40B4-BE49-F238E27FC236}">
                <a16:creationId xmlns:a16="http://schemas.microsoft.com/office/drawing/2014/main" id="{F02A6F0E-3104-4990-9FD7-D79DD7FA1ECD}"/>
              </a:ext>
            </a:extLst>
          </p:cNvPr>
          <p:cNvSpPr>
            <a:spLocks noGrp="1"/>
          </p:cNvSpPr>
          <p:nvPr>
            <p:ph type="subTitle" idx="1"/>
          </p:nvPr>
        </p:nvSpPr>
        <p:spPr>
          <a:xfrm>
            <a:off x="726042" y="1027937"/>
            <a:ext cx="2441175" cy="3711894"/>
          </a:xfrm>
        </p:spPr>
        <p:txBody>
          <a:bodyPr anchor="ctr">
            <a:normAutofit/>
          </a:bodyPr>
          <a:lstStyle/>
          <a:p>
            <a:pPr algn="r"/>
            <a:r>
              <a:rPr lang="en-US" dirty="0"/>
              <a:t>Your Kell Counselors</a:t>
            </a:r>
          </a:p>
        </p:txBody>
      </p:sp>
      <p:cxnSp>
        <p:nvCxnSpPr>
          <p:cNvPr id="33" name="Straight Connector 12">
            <a:extLst>
              <a:ext uri="{FF2B5EF4-FFF2-40B4-BE49-F238E27FC236}">
                <a16:creationId xmlns:a16="http://schemas.microsoft.com/office/drawing/2014/main" id="{4FAE17D3-C2DC-4665-AF20-33C5BACD5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375124"/>
            <a:ext cx="0" cy="301752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34" name="Picture 14">
            <a:extLst>
              <a:ext uri="{FF2B5EF4-FFF2-40B4-BE49-F238E27FC236}">
                <a16:creationId xmlns:a16="http://schemas.microsoft.com/office/drawing/2014/main" id="{7021C573-B3FF-44B8-A5DE-AB39E9AA6B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5" name="Straight Connector 16">
            <a:extLst>
              <a:ext uri="{FF2B5EF4-FFF2-40B4-BE49-F238E27FC236}">
                <a16:creationId xmlns:a16="http://schemas.microsoft.com/office/drawing/2014/main" id="{50B0CCD4-E9B0-43B2-806F-05EDF57A7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Heart 3">
            <a:extLst>
              <a:ext uri="{FF2B5EF4-FFF2-40B4-BE49-F238E27FC236}">
                <a16:creationId xmlns:a16="http://schemas.microsoft.com/office/drawing/2014/main" id="{8120736F-96B0-4CE3-A397-35EA72AC196F}"/>
              </a:ext>
            </a:extLst>
          </p:cNvPr>
          <p:cNvSpPr/>
          <p:nvPr/>
        </p:nvSpPr>
        <p:spPr>
          <a:xfrm>
            <a:off x="6629400" y="5105400"/>
            <a:ext cx="609600" cy="4572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398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5752-AB0C-4557-A283-DCEF44D7D24C}"/>
              </a:ext>
            </a:extLst>
          </p:cNvPr>
          <p:cNvSpPr>
            <a:spLocks noGrp="1"/>
          </p:cNvSpPr>
          <p:nvPr>
            <p:ph type="title"/>
          </p:nvPr>
        </p:nvSpPr>
        <p:spPr>
          <a:xfrm>
            <a:off x="768096" y="585216"/>
            <a:ext cx="7290054" cy="1416304"/>
          </a:xfrm>
        </p:spPr>
        <p:txBody>
          <a:bodyPr/>
          <a:lstStyle/>
          <a:p>
            <a:r>
              <a:rPr lang="en-US" dirty="0"/>
              <a:t>Promotion Requirements</a:t>
            </a:r>
          </a:p>
        </p:txBody>
      </p:sp>
      <p:graphicFrame>
        <p:nvGraphicFramePr>
          <p:cNvPr id="4" name="Content Placeholder 3">
            <a:extLst>
              <a:ext uri="{FF2B5EF4-FFF2-40B4-BE49-F238E27FC236}">
                <a16:creationId xmlns:a16="http://schemas.microsoft.com/office/drawing/2014/main" id="{70CC28F3-B9B5-47B0-8A34-F6EB0490F521}"/>
              </a:ext>
            </a:extLst>
          </p:cNvPr>
          <p:cNvGraphicFramePr>
            <a:graphicFrameLocks noGrp="1"/>
          </p:cNvGraphicFramePr>
          <p:nvPr>
            <p:ph idx="1"/>
            <p:extLst>
              <p:ext uri="{D42A27DB-BD31-4B8C-83A1-F6EECF244321}">
                <p14:modId xmlns:p14="http://schemas.microsoft.com/office/powerpoint/2010/main" val="559736593"/>
              </p:ext>
            </p:extLst>
          </p:nvPr>
        </p:nvGraphicFramePr>
        <p:xfrm>
          <a:off x="768350" y="2314575"/>
          <a:ext cx="7607300" cy="4080129"/>
        </p:xfrm>
        <a:graphic>
          <a:graphicData uri="http://schemas.openxmlformats.org/drawingml/2006/table">
            <a:tbl>
              <a:tblPr firstRow="1" bandRow="1">
                <a:tableStyleId>{5C22544A-7EE6-4342-B048-85BDC9FD1C3A}</a:tableStyleId>
              </a:tblPr>
              <a:tblGrid>
                <a:gridCol w="1822450">
                  <a:extLst>
                    <a:ext uri="{9D8B030D-6E8A-4147-A177-3AD203B41FA5}">
                      <a16:colId xmlns:a16="http://schemas.microsoft.com/office/drawing/2014/main" val="2691406288"/>
                    </a:ext>
                  </a:extLst>
                </a:gridCol>
                <a:gridCol w="5784850">
                  <a:extLst>
                    <a:ext uri="{9D8B030D-6E8A-4147-A177-3AD203B41FA5}">
                      <a16:colId xmlns:a16="http://schemas.microsoft.com/office/drawing/2014/main" val="1321748806"/>
                    </a:ext>
                  </a:extLst>
                </a:gridCol>
              </a:tblGrid>
              <a:tr h="428625">
                <a:tc>
                  <a:txBody>
                    <a:bodyPr/>
                    <a:lstStyle/>
                    <a:p>
                      <a:pPr algn="ctr"/>
                      <a:r>
                        <a:rPr lang="en-US" sz="2400" dirty="0"/>
                        <a:t>Grade Level</a:t>
                      </a:r>
                    </a:p>
                  </a:txBody>
                  <a:tcPr/>
                </a:tc>
                <a:tc>
                  <a:txBody>
                    <a:bodyPr/>
                    <a:lstStyle/>
                    <a:p>
                      <a:r>
                        <a:rPr lang="en-US" sz="2400" dirty="0"/>
                        <a:t>Required Credits</a:t>
                      </a:r>
                    </a:p>
                  </a:txBody>
                  <a:tcPr/>
                </a:tc>
                <a:extLst>
                  <a:ext uri="{0D108BD9-81ED-4DB2-BD59-A6C34878D82A}">
                    <a16:rowId xmlns:a16="http://schemas.microsoft.com/office/drawing/2014/main" val="1511832558"/>
                  </a:ext>
                </a:extLst>
              </a:tr>
              <a:tr h="1085723">
                <a:tc>
                  <a:txBody>
                    <a:bodyPr/>
                    <a:lstStyle/>
                    <a:p>
                      <a:pPr algn="ctr"/>
                      <a:r>
                        <a:rPr lang="en-US" sz="2400" dirty="0"/>
                        <a:t>10</a:t>
                      </a:r>
                      <a:r>
                        <a:rPr lang="en-US" sz="2400" baseline="30000" dirty="0"/>
                        <a:t>th</a:t>
                      </a:r>
                      <a:endParaRPr lang="en-US" sz="2400" dirty="0"/>
                    </a:p>
                  </a:txBody>
                  <a:tcPr/>
                </a:tc>
                <a:tc>
                  <a:txBody>
                    <a:bodyPr/>
                    <a:lstStyle/>
                    <a:p>
                      <a:r>
                        <a:rPr lang="en-US" sz="2400" dirty="0"/>
                        <a:t>5 credits</a:t>
                      </a:r>
                    </a:p>
                    <a:p>
                      <a:r>
                        <a:rPr lang="en-US" sz="2000" dirty="0"/>
                        <a:t>(1 credit each in core English, Math and Science)</a:t>
                      </a:r>
                    </a:p>
                  </a:txBody>
                  <a:tcPr/>
                </a:tc>
                <a:extLst>
                  <a:ext uri="{0D108BD9-81ED-4DB2-BD59-A6C34878D82A}">
                    <a16:rowId xmlns:a16="http://schemas.microsoft.com/office/drawing/2014/main" val="2291763838"/>
                  </a:ext>
                </a:extLst>
              </a:tr>
              <a:tr h="1085723">
                <a:tc>
                  <a:txBody>
                    <a:bodyPr/>
                    <a:lstStyle/>
                    <a:p>
                      <a:pPr algn="ctr"/>
                      <a:r>
                        <a:rPr lang="en-US" sz="2400" dirty="0"/>
                        <a:t>11</a:t>
                      </a:r>
                      <a:r>
                        <a:rPr lang="en-US" sz="2400" baseline="30000" dirty="0"/>
                        <a:t>th</a:t>
                      </a:r>
                      <a:endParaRPr lang="en-US" sz="2400" dirty="0"/>
                    </a:p>
                  </a:txBody>
                  <a:tcPr/>
                </a:tc>
                <a:tc>
                  <a:txBody>
                    <a:bodyPr/>
                    <a:lstStyle/>
                    <a:p>
                      <a:r>
                        <a:rPr lang="en-US" sz="2400" dirty="0"/>
                        <a:t>10 credits</a:t>
                      </a:r>
                    </a:p>
                    <a:p>
                      <a:r>
                        <a:rPr lang="en-US" sz="2000" dirty="0"/>
                        <a:t>(2 credits each in core English, Math, and Science)</a:t>
                      </a:r>
                    </a:p>
                  </a:txBody>
                  <a:tcPr/>
                </a:tc>
                <a:extLst>
                  <a:ext uri="{0D108BD9-81ED-4DB2-BD59-A6C34878D82A}">
                    <a16:rowId xmlns:a16="http://schemas.microsoft.com/office/drawing/2014/main" val="1246719059"/>
                  </a:ext>
                </a:extLst>
              </a:tr>
              <a:tr h="1085723">
                <a:tc>
                  <a:txBody>
                    <a:bodyPr/>
                    <a:lstStyle/>
                    <a:p>
                      <a:pPr algn="ctr"/>
                      <a:r>
                        <a:rPr lang="en-US" sz="2400" dirty="0"/>
                        <a:t>12</a:t>
                      </a:r>
                      <a:r>
                        <a:rPr lang="en-US" sz="2400" baseline="30000" dirty="0"/>
                        <a:t>th</a:t>
                      </a:r>
                      <a:endParaRPr lang="en-US" sz="2400" dirty="0"/>
                    </a:p>
                  </a:txBody>
                  <a:tcPr/>
                </a:tc>
                <a:tc>
                  <a:txBody>
                    <a:bodyPr/>
                    <a:lstStyle/>
                    <a:p>
                      <a:r>
                        <a:rPr lang="en-US" sz="2400" dirty="0"/>
                        <a:t>16 credits</a:t>
                      </a:r>
                    </a:p>
                  </a:txBody>
                  <a:tcPr/>
                </a:tc>
                <a:extLst>
                  <a:ext uri="{0D108BD9-81ED-4DB2-BD59-A6C34878D82A}">
                    <a16:rowId xmlns:a16="http://schemas.microsoft.com/office/drawing/2014/main" val="1550637765"/>
                  </a:ext>
                </a:extLst>
              </a:tr>
            </a:tbl>
          </a:graphicData>
        </a:graphic>
      </p:graphicFrame>
    </p:spTree>
    <p:extLst>
      <p:ext uri="{BB962C8B-B14F-4D97-AF65-F5344CB8AC3E}">
        <p14:creationId xmlns:p14="http://schemas.microsoft.com/office/powerpoint/2010/main" val="70228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9F027-8733-42AB-AE95-E210348E5C38}"/>
              </a:ext>
            </a:extLst>
          </p:cNvPr>
          <p:cNvSpPr>
            <a:spLocks noGrp="1"/>
          </p:cNvSpPr>
          <p:nvPr>
            <p:ph type="title"/>
          </p:nvPr>
        </p:nvSpPr>
        <p:spPr>
          <a:xfrm>
            <a:off x="381000" y="355847"/>
            <a:ext cx="8381260" cy="1054394"/>
          </a:xfrm>
        </p:spPr>
        <p:txBody>
          <a:bodyPr vert="horz" lIns="91440" tIns="45720" rIns="91440" bIns="45720" rtlCol="0" anchor="ctr">
            <a:normAutofit/>
          </a:bodyPr>
          <a:lstStyle/>
          <a:p>
            <a:r>
              <a:rPr lang="en-US" kern="1200" cap="all" spc="150" baseline="0" dirty="0">
                <a:ln>
                  <a:noFill/>
                </a:ln>
                <a:effectLst/>
              </a:rPr>
              <a:t>Let’s talk about Hope!</a:t>
            </a:r>
          </a:p>
        </p:txBody>
      </p:sp>
      <p:graphicFrame>
        <p:nvGraphicFramePr>
          <p:cNvPr id="10" name="TextBox 7">
            <a:extLst>
              <a:ext uri="{FF2B5EF4-FFF2-40B4-BE49-F238E27FC236}">
                <a16:creationId xmlns:a16="http://schemas.microsoft.com/office/drawing/2014/main" id="{08163DD8-85F7-4B04-A32A-A2E2DAD9651E}"/>
              </a:ext>
            </a:extLst>
          </p:cNvPr>
          <p:cNvGraphicFramePr/>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0736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A9A211-42D5-40D4-8913-E83FA0E2A017}"/>
              </a:ext>
            </a:extLst>
          </p:cNvPr>
          <p:cNvSpPr>
            <a:spLocks noGrp="1"/>
          </p:cNvSpPr>
          <p:nvPr>
            <p:ph type="title"/>
          </p:nvPr>
        </p:nvSpPr>
        <p:spPr>
          <a:xfrm>
            <a:off x="1066800" y="251459"/>
            <a:ext cx="6571343" cy="1049235"/>
          </a:xfrm>
        </p:spPr>
        <p:txBody>
          <a:bodyPr/>
          <a:lstStyle/>
          <a:p>
            <a:r>
              <a:rPr lang="en-US" dirty="0"/>
              <a:t>Zell miller</a:t>
            </a:r>
          </a:p>
        </p:txBody>
      </p:sp>
      <p:sp>
        <p:nvSpPr>
          <p:cNvPr id="4" name="Content Placeholder 5">
            <a:extLst>
              <a:ext uri="{FF2B5EF4-FFF2-40B4-BE49-F238E27FC236}">
                <a16:creationId xmlns:a16="http://schemas.microsoft.com/office/drawing/2014/main" id="{2456043C-5989-4B8A-BDE0-E0A23EF30845}"/>
              </a:ext>
            </a:extLst>
          </p:cNvPr>
          <p:cNvSpPr txBox="1">
            <a:spLocks/>
          </p:cNvSpPr>
          <p:nvPr/>
        </p:nvSpPr>
        <p:spPr>
          <a:xfrm>
            <a:off x="228600" y="1219200"/>
            <a:ext cx="4510015" cy="4752786"/>
          </a:xfrm>
          <a:prstGeom prst="rect">
            <a:avLst/>
          </a:prstGeom>
          <a:ln>
            <a:solidFill>
              <a:schemeClr val="accent1"/>
            </a:solidFill>
          </a:ln>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Aft>
                <a:spcPts val="0"/>
              </a:spcAft>
              <a:buFont typeface="Arial"/>
              <a:buNone/>
            </a:pPr>
            <a:r>
              <a:rPr lang="en-US" sz="1800" b="1" u="sng" dirty="0"/>
              <a:t>Zell Miller Scholarship</a:t>
            </a:r>
          </a:p>
          <a:p>
            <a:pPr marL="231775" indent="-231775">
              <a:spcAft>
                <a:spcPts val="0"/>
              </a:spcAft>
            </a:pPr>
            <a:r>
              <a:rPr lang="en-US" sz="1700" dirty="0"/>
              <a:t>Requires 3.7 core high school (HOPE) GPA as calculated by GSFC</a:t>
            </a:r>
          </a:p>
          <a:p>
            <a:pPr marL="231775" indent="-231775">
              <a:spcAft>
                <a:spcPts val="0"/>
              </a:spcAft>
            </a:pPr>
            <a:r>
              <a:rPr lang="en-US" sz="1700" dirty="0"/>
              <a:t>Requires 1200 SAT Math and Reading or 26 ACT composite</a:t>
            </a:r>
          </a:p>
          <a:p>
            <a:pPr marL="231775" indent="-231775">
              <a:spcAft>
                <a:spcPts val="0"/>
              </a:spcAft>
            </a:pPr>
            <a:r>
              <a:rPr lang="en-US" sz="1700" dirty="0">
                <a:solidFill>
                  <a:srgbClr val="FF0000"/>
                </a:solidFill>
              </a:rPr>
              <a:t>Must earn a minimum of 4 credits from the academic rigor course list prior to graduating from high school. </a:t>
            </a:r>
          </a:p>
          <a:p>
            <a:pPr marL="231775" indent="-231775">
              <a:spcAft>
                <a:spcPts val="0"/>
              </a:spcAft>
            </a:pPr>
            <a:r>
              <a:rPr lang="en-US" sz="1700" dirty="0"/>
              <a:t>Pays for two year or four-year degree</a:t>
            </a:r>
          </a:p>
          <a:p>
            <a:pPr marL="231775" indent="-231775">
              <a:spcAft>
                <a:spcPts val="0"/>
              </a:spcAft>
            </a:pPr>
            <a:r>
              <a:rPr lang="en-US" sz="1700" dirty="0"/>
              <a:t>Must graduate from a GA high school</a:t>
            </a:r>
          </a:p>
          <a:p>
            <a:pPr marL="231775" indent="-231775">
              <a:spcAft>
                <a:spcPts val="0"/>
              </a:spcAft>
            </a:pPr>
            <a:r>
              <a:rPr lang="en-US" sz="1700" dirty="0"/>
              <a:t>Must be GA resident for at least one year (Green Card or citizenship)</a:t>
            </a:r>
          </a:p>
          <a:p>
            <a:pPr marL="231775" indent="-231775">
              <a:spcAft>
                <a:spcPts val="0"/>
              </a:spcAft>
            </a:pPr>
            <a:r>
              <a:rPr lang="en-US" sz="1700" dirty="0"/>
              <a:t>Covers</a:t>
            </a:r>
            <a:r>
              <a:rPr lang="en-US" sz="1700" b="1" dirty="0"/>
              <a:t> FULL </a:t>
            </a:r>
            <a:r>
              <a:rPr lang="en-US" sz="1700" dirty="0"/>
              <a:t>tuition</a:t>
            </a:r>
          </a:p>
          <a:p>
            <a:pPr marL="231775" indent="-231775">
              <a:spcAft>
                <a:spcPts val="0"/>
              </a:spcAft>
            </a:pPr>
            <a:r>
              <a:rPr lang="en-US" sz="1700" dirty="0"/>
              <a:t>Applies automatically for Valedictorian or Salutatorian </a:t>
            </a:r>
          </a:p>
          <a:p>
            <a:pPr marL="231775" indent="-231775">
              <a:spcAft>
                <a:spcPts val="0"/>
              </a:spcAft>
            </a:pPr>
            <a:r>
              <a:rPr lang="en-US" sz="1700" dirty="0"/>
              <a:t>Must maintain 3.3 GPA while in college </a:t>
            </a:r>
          </a:p>
        </p:txBody>
      </p:sp>
      <p:sp>
        <p:nvSpPr>
          <p:cNvPr id="5" name="Content Placeholder 2">
            <a:extLst>
              <a:ext uri="{FF2B5EF4-FFF2-40B4-BE49-F238E27FC236}">
                <a16:creationId xmlns:a16="http://schemas.microsoft.com/office/drawing/2014/main" id="{D039D9CE-A9BF-4317-9BED-8326E1C92C35}"/>
              </a:ext>
            </a:extLst>
          </p:cNvPr>
          <p:cNvSpPr txBox="1">
            <a:spLocks/>
          </p:cNvSpPr>
          <p:nvPr/>
        </p:nvSpPr>
        <p:spPr>
          <a:xfrm>
            <a:off x="4876800" y="1219200"/>
            <a:ext cx="3886200" cy="4752785"/>
          </a:xfrm>
          <a:prstGeom prst="rect">
            <a:avLst/>
          </a:prstGeom>
          <a:ln>
            <a:solidFill>
              <a:schemeClr val="accent1"/>
            </a:solidFill>
          </a:ln>
        </p:spPr>
        <p:txBody>
          <a:bodyPr>
            <a:normAutofit fontScale="32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5500" b="1" u="sng" dirty="0"/>
              <a:t>Zell Miller Grant</a:t>
            </a:r>
          </a:p>
          <a:p>
            <a:r>
              <a:rPr lang="en-US" sz="5500" dirty="0"/>
              <a:t>Requires 3.5 </a:t>
            </a:r>
            <a:r>
              <a:rPr lang="en-US" sz="5500" i="1" dirty="0"/>
              <a:t>college</a:t>
            </a:r>
            <a:r>
              <a:rPr lang="en-US" sz="5500" dirty="0"/>
              <a:t> GPA for grant eligibility</a:t>
            </a:r>
          </a:p>
          <a:p>
            <a:r>
              <a:rPr lang="en-US" sz="5500" dirty="0"/>
              <a:t>Does not require minimum test score</a:t>
            </a:r>
          </a:p>
          <a:p>
            <a:r>
              <a:rPr lang="en-US" sz="5500" dirty="0"/>
              <a:t>Pays for certificate or diploma</a:t>
            </a:r>
          </a:p>
          <a:p>
            <a:r>
              <a:rPr lang="en-US" sz="5500" dirty="0"/>
              <a:t>Must graduate from a GA high school</a:t>
            </a:r>
          </a:p>
          <a:p>
            <a:r>
              <a:rPr lang="en-US" sz="5500" dirty="0"/>
              <a:t>Must be GA Resident for at least one year (Green Card or citizenship)</a:t>
            </a:r>
          </a:p>
          <a:p>
            <a:r>
              <a:rPr lang="en-US" sz="5500" dirty="0"/>
              <a:t>Covers </a:t>
            </a:r>
            <a:r>
              <a:rPr lang="en-US" sz="5500" b="1" dirty="0"/>
              <a:t>FULL </a:t>
            </a:r>
            <a:r>
              <a:rPr lang="en-US" sz="5500" dirty="0"/>
              <a:t>tuition (retroactively covers previous semester once 3.5 GPA is earned)</a:t>
            </a:r>
          </a:p>
          <a:p>
            <a:r>
              <a:rPr lang="en-US" sz="5500" dirty="0"/>
              <a:t>Must maintain 3.5 GPA while in college</a:t>
            </a:r>
          </a:p>
        </p:txBody>
      </p:sp>
    </p:spTree>
    <p:extLst>
      <p:ext uri="{BB962C8B-B14F-4D97-AF65-F5344CB8AC3E}">
        <p14:creationId xmlns:p14="http://schemas.microsoft.com/office/powerpoint/2010/main" val="131504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777049-D528-48C8-BCF8-6DE0C1CCC0C1}"/>
              </a:ext>
            </a:extLst>
          </p:cNvPr>
          <p:cNvSpPr>
            <a:spLocks noGrp="1"/>
          </p:cNvSpPr>
          <p:nvPr>
            <p:ph type="title"/>
          </p:nvPr>
        </p:nvSpPr>
        <p:spPr/>
        <p:txBody>
          <a:bodyPr/>
          <a:lstStyle/>
          <a:p>
            <a:r>
              <a:rPr lang="en-US" dirty="0"/>
              <a:t>HOPE Scholarship</a:t>
            </a:r>
          </a:p>
        </p:txBody>
      </p:sp>
      <p:sp>
        <p:nvSpPr>
          <p:cNvPr id="4" name="Content Placeholder 4">
            <a:extLst>
              <a:ext uri="{FF2B5EF4-FFF2-40B4-BE49-F238E27FC236}">
                <a16:creationId xmlns:a16="http://schemas.microsoft.com/office/drawing/2014/main" id="{988C00AC-0D66-488E-8F8A-0DF7ED078C00}"/>
              </a:ext>
            </a:extLst>
          </p:cNvPr>
          <p:cNvSpPr txBox="1">
            <a:spLocks/>
          </p:cNvSpPr>
          <p:nvPr/>
        </p:nvSpPr>
        <p:spPr>
          <a:xfrm>
            <a:off x="345374" y="1464432"/>
            <a:ext cx="4204855" cy="4749553"/>
          </a:xfrm>
          <a:prstGeom prst="rect">
            <a:avLst/>
          </a:prstGeom>
          <a:ln>
            <a:solidFill>
              <a:schemeClr val="accent1"/>
            </a:solidFill>
          </a:ln>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173038" indent="-173038">
              <a:buFont typeface="Arial"/>
              <a:buNone/>
            </a:pPr>
            <a:r>
              <a:rPr lang="en-US" sz="2000" u="sng" dirty="0"/>
              <a:t>Scholarship</a:t>
            </a:r>
          </a:p>
          <a:p>
            <a:pPr marL="173038" indent="-173038"/>
            <a:r>
              <a:rPr lang="en-US" sz="1900" dirty="0"/>
              <a:t>3.0 core GPA as calculated by GSFC (can be earned in college)</a:t>
            </a:r>
          </a:p>
          <a:p>
            <a:pPr marL="173038" indent="-173038"/>
            <a:r>
              <a:rPr lang="en-US" sz="1900" dirty="0">
                <a:solidFill>
                  <a:srgbClr val="FF0000"/>
                </a:solidFill>
              </a:rPr>
              <a:t>Must earn a minimum of 4 credits from the academic rigor course list prior to graduating from high school. (</a:t>
            </a:r>
            <a:r>
              <a:rPr lang="en-US" sz="1900" b="1" dirty="0">
                <a:solidFill>
                  <a:srgbClr val="FF0000"/>
                </a:solidFill>
              </a:rPr>
              <a:t>Review </a:t>
            </a:r>
            <a:r>
              <a:rPr lang="en-US" sz="1900" b="1" i="1" dirty="0">
                <a:solidFill>
                  <a:srgbClr val="FF0000"/>
                </a:solidFill>
              </a:rPr>
              <a:t>your </a:t>
            </a:r>
            <a:r>
              <a:rPr lang="en-US" sz="1900" b="1" dirty="0">
                <a:solidFill>
                  <a:srgbClr val="FF0000"/>
                </a:solidFill>
              </a:rPr>
              <a:t>HOPE transcript on GAfutures.org)</a:t>
            </a:r>
          </a:p>
          <a:p>
            <a:pPr marL="173038" indent="-173038"/>
            <a:r>
              <a:rPr lang="en-US" sz="1900" dirty="0"/>
              <a:t>Two year or four-year degree</a:t>
            </a:r>
          </a:p>
          <a:p>
            <a:pPr marL="173038" indent="-173038"/>
            <a:r>
              <a:rPr lang="en-US" sz="1900" dirty="0"/>
              <a:t>Must graduate from a GA high school</a:t>
            </a:r>
          </a:p>
          <a:p>
            <a:pPr marL="173038" indent="-173038"/>
            <a:r>
              <a:rPr lang="en-US" sz="1900" dirty="0"/>
              <a:t>Must be a GA resident for at least one year (Green Card or citizenship)</a:t>
            </a:r>
          </a:p>
          <a:p>
            <a:pPr marL="173038" indent="-173038"/>
            <a:r>
              <a:rPr lang="en-US" sz="1900" dirty="0"/>
              <a:t>Covers a </a:t>
            </a:r>
            <a:r>
              <a:rPr lang="en-US" sz="1900" b="1" dirty="0"/>
              <a:t>percentage</a:t>
            </a:r>
            <a:r>
              <a:rPr lang="en-US" sz="1900" dirty="0"/>
              <a:t> of tuition </a:t>
            </a:r>
          </a:p>
          <a:p>
            <a:endParaRPr lang="en-US" sz="2000" dirty="0"/>
          </a:p>
          <a:p>
            <a:endParaRPr lang="en-US" sz="2000" dirty="0"/>
          </a:p>
          <a:p>
            <a:pPr>
              <a:buFont typeface="Arial"/>
              <a:buNone/>
            </a:pPr>
            <a:endParaRPr lang="en-US" sz="2000" dirty="0"/>
          </a:p>
          <a:p>
            <a:endParaRPr lang="en-US" sz="2000" dirty="0"/>
          </a:p>
          <a:p>
            <a:endParaRPr lang="en-US" sz="2000" dirty="0"/>
          </a:p>
        </p:txBody>
      </p:sp>
      <p:sp>
        <p:nvSpPr>
          <p:cNvPr id="5" name="Content Placeholder 5">
            <a:extLst>
              <a:ext uri="{FF2B5EF4-FFF2-40B4-BE49-F238E27FC236}">
                <a16:creationId xmlns:a16="http://schemas.microsoft.com/office/drawing/2014/main" id="{BBCFF212-5D53-442F-B968-FAADEC784556}"/>
              </a:ext>
            </a:extLst>
          </p:cNvPr>
          <p:cNvSpPr txBox="1">
            <a:spLocks/>
          </p:cNvSpPr>
          <p:nvPr/>
        </p:nvSpPr>
        <p:spPr>
          <a:xfrm>
            <a:off x="4964452" y="1372079"/>
            <a:ext cx="3684248" cy="4113842"/>
          </a:xfrm>
          <a:prstGeom prst="rect">
            <a:avLst/>
          </a:prstGeom>
          <a:ln>
            <a:solidFill>
              <a:schemeClr val="accent1"/>
            </a:solidFill>
          </a:ln>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Arial"/>
              <a:buNone/>
            </a:pPr>
            <a:r>
              <a:rPr lang="en-US" sz="2200" u="sng" dirty="0"/>
              <a:t>Grant</a:t>
            </a:r>
          </a:p>
          <a:p>
            <a:pPr marL="173038" indent="-173038"/>
            <a:r>
              <a:rPr lang="en-US" sz="1900" dirty="0"/>
              <a:t>No initial GPA requirement</a:t>
            </a:r>
          </a:p>
          <a:p>
            <a:pPr marL="173038" indent="-173038"/>
            <a:r>
              <a:rPr lang="en-US" sz="1900" dirty="0"/>
              <a:t>Technical certificate or diploma</a:t>
            </a:r>
          </a:p>
          <a:p>
            <a:pPr marL="173038" indent="-173038"/>
            <a:r>
              <a:rPr lang="en-US" sz="1900" dirty="0"/>
              <a:t>Must have a high school diploma or GED</a:t>
            </a:r>
          </a:p>
          <a:p>
            <a:pPr marL="173038" indent="-173038"/>
            <a:r>
              <a:rPr lang="en-US" sz="1900" dirty="0"/>
              <a:t>Must be a GA resident for at least one year (Green Card or citizenship)</a:t>
            </a:r>
          </a:p>
          <a:p>
            <a:pPr marL="173038" indent="-173038"/>
            <a:r>
              <a:rPr lang="en-US" sz="1900" dirty="0"/>
              <a:t>Covers a </a:t>
            </a:r>
            <a:r>
              <a:rPr lang="en-US" sz="1900" b="1" dirty="0"/>
              <a:t>percentage</a:t>
            </a:r>
            <a:r>
              <a:rPr lang="en-US" sz="1900" dirty="0"/>
              <a:t> of tuition </a:t>
            </a:r>
          </a:p>
        </p:txBody>
      </p:sp>
      <p:sp>
        <p:nvSpPr>
          <p:cNvPr id="2" name="TextBox 1">
            <a:extLst>
              <a:ext uri="{FF2B5EF4-FFF2-40B4-BE49-F238E27FC236}">
                <a16:creationId xmlns:a16="http://schemas.microsoft.com/office/drawing/2014/main" id="{45C83FF1-1E1F-4652-B4B5-2826F84C6355}"/>
              </a:ext>
            </a:extLst>
          </p:cNvPr>
          <p:cNvSpPr txBox="1"/>
          <p:nvPr/>
        </p:nvSpPr>
        <p:spPr>
          <a:xfrm>
            <a:off x="4773952" y="6019800"/>
            <a:ext cx="4065248" cy="523220"/>
          </a:xfrm>
          <a:prstGeom prst="rect">
            <a:avLst/>
          </a:prstGeom>
          <a:noFill/>
        </p:spPr>
        <p:txBody>
          <a:bodyPr wrap="square" rtlCol="0">
            <a:spAutoFit/>
          </a:bodyPr>
          <a:lstStyle/>
          <a:p>
            <a:pPr algn="ctr"/>
            <a:r>
              <a:rPr lang="en-US" sz="1400" dirty="0"/>
              <a:t>Your SSN must be updated in the Cobb student record system for you to receive HOPE funds!</a:t>
            </a:r>
          </a:p>
        </p:txBody>
      </p:sp>
    </p:spTree>
    <p:extLst>
      <p:ext uri="{BB962C8B-B14F-4D97-AF65-F5344CB8AC3E}">
        <p14:creationId xmlns:p14="http://schemas.microsoft.com/office/powerpoint/2010/main" val="249627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65222" name="Rectangle 71">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5223" name="Straight Connector 73">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313302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65218" name="Rectangle 2"/>
          <p:cNvSpPr>
            <a:spLocks noGrp="1" noChangeArrowheads="1"/>
          </p:cNvSpPr>
          <p:nvPr>
            <p:ph type="title"/>
          </p:nvPr>
        </p:nvSpPr>
        <p:spPr>
          <a:xfrm>
            <a:off x="1088685" y="804520"/>
            <a:ext cx="3132383" cy="1049235"/>
          </a:xfrm>
        </p:spPr>
        <p:txBody>
          <a:bodyPr>
            <a:normAutofit/>
          </a:bodyPr>
          <a:lstStyle/>
          <a:p>
            <a:pPr eaLnBrk="1" hangingPunct="1"/>
            <a:r>
              <a:rPr lang="en-US" b="1">
                <a:latin typeface="Cambria" pitchFamily="18" charset="0"/>
              </a:rPr>
              <a:t>HOPE </a:t>
            </a:r>
            <a:r>
              <a:rPr lang="en-US" b="1" err="1">
                <a:latin typeface="Cambria" pitchFamily="18" charset="0"/>
              </a:rPr>
              <a:t>gpa</a:t>
            </a:r>
            <a:endParaRPr lang="en-US" b="1">
              <a:latin typeface="Cambria" pitchFamily="18" charset="0"/>
            </a:endParaRPr>
          </a:p>
        </p:txBody>
      </p:sp>
      <p:sp>
        <p:nvSpPr>
          <p:cNvPr id="265224" name="Rectangle 75">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5219" name="Rectangle 3"/>
          <p:cNvSpPr>
            <a:spLocks noGrp="1" noChangeArrowheads="1"/>
          </p:cNvSpPr>
          <p:nvPr>
            <p:ph idx="1"/>
          </p:nvPr>
        </p:nvSpPr>
        <p:spPr>
          <a:xfrm>
            <a:off x="1088685" y="2015732"/>
            <a:ext cx="3129159" cy="3450613"/>
          </a:xfrm>
        </p:spPr>
        <p:txBody>
          <a:bodyPr>
            <a:normAutofit fontScale="70000" lnSpcReduction="20000"/>
          </a:bodyPr>
          <a:lstStyle/>
          <a:p>
            <a:pPr marL="45720" indent="0" fontAlgn="base">
              <a:lnSpc>
                <a:spcPct val="110000"/>
              </a:lnSpc>
              <a:spcBef>
                <a:spcPts val="0"/>
              </a:spcBef>
              <a:buNone/>
            </a:pPr>
            <a:r>
              <a:rPr lang="en-US" sz="2300" dirty="0">
                <a:latin typeface="+mj-lt"/>
              </a:rPr>
              <a:t>HOPE GPA= The average of your core classes, which include </a:t>
            </a:r>
            <a:r>
              <a:rPr lang="en-US" sz="2300" dirty="0">
                <a:latin typeface="+mj-lt"/>
                <a:ea typeface="Cambria" panose="02040503050406030204" pitchFamily="18" charset="0"/>
              </a:rPr>
              <a:t>English, math, science, social studies, &amp; world languages. 	</a:t>
            </a:r>
          </a:p>
          <a:p>
            <a:pPr marL="45720" indent="0" fontAlgn="base">
              <a:lnSpc>
                <a:spcPct val="110000"/>
              </a:lnSpc>
              <a:spcBef>
                <a:spcPts val="0"/>
              </a:spcBef>
              <a:buNone/>
            </a:pPr>
            <a:r>
              <a:rPr lang="en-US" sz="2300" dirty="0">
                <a:latin typeface="+mj-lt"/>
                <a:ea typeface="Cambria" panose="02040503050406030204" pitchFamily="18" charset="0"/>
              </a:rPr>
              <a:t>     	</a:t>
            </a:r>
          </a:p>
          <a:p>
            <a:pPr marL="45720" indent="0" fontAlgn="base">
              <a:lnSpc>
                <a:spcPct val="110000"/>
              </a:lnSpc>
              <a:spcBef>
                <a:spcPts val="0"/>
              </a:spcBef>
              <a:buNone/>
            </a:pPr>
            <a:r>
              <a:rPr lang="en-US" sz="2300" spc="0" dirty="0">
                <a:latin typeface="Franklin Gothic Medium" panose="020B0603020102020204" pitchFamily="34" charset="0"/>
              </a:rPr>
              <a:t>Includes Academic Electives (ex. Algebra Support, Psychology, Yearbook, etc.)​</a:t>
            </a:r>
          </a:p>
          <a:p>
            <a:pPr marL="0" lvl="0" indent="0" fontAlgn="base">
              <a:lnSpc>
                <a:spcPct val="110000"/>
              </a:lnSpc>
              <a:spcBef>
                <a:spcPts val="0"/>
              </a:spcBef>
              <a:buClrTx/>
              <a:buNone/>
            </a:pPr>
            <a:endParaRPr lang="en-US" sz="2300" spc="0" dirty="0">
              <a:latin typeface="Arial" panose="020B0604020202020204" pitchFamily="34" charset="0"/>
            </a:endParaRPr>
          </a:p>
          <a:p>
            <a:pPr marL="0" lvl="0" indent="0" fontAlgn="base">
              <a:lnSpc>
                <a:spcPct val="110000"/>
              </a:lnSpc>
              <a:spcBef>
                <a:spcPts val="0"/>
              </a:spcBef>
              <a:buClrTx/>
              <a:buNone/>
            </a:pPr>
            <a:r>
              <a:rPr lang="en-US" sz="2300" spc="0" dirty="0">
                <a:latin typeface="Franklin Gothic Medium" panose="020B0603020102020204" pitchFamily="34" charset="0"/>
              </a:rPr>
              <a:t>Includes </a:t>
            </a:r>
            <a:r>
              <a:rPr lang="en-US" sz="2300" b="1" u="sng" spc="0" dirty="0">
                <a:latin typeface="Franklin Gothic Medium" panose="020B0603020102020204" pitchFamily="34" charset="0"/>
              </a:rPr>
              <a:t>ALL</a:t>
            </a:r>
            <a:r>
              <a:rPr lang="en-US" sz="2300" spc="0" dirty="0">
                <a:latin typeface="Franklin Gothic Medium" panose="020B0603020102020204" pitchFamily="34" charset="0"/>
              </a:rPr>
              <a:t> grades in these areas (</a:t>
            </a:r>
            <a:r>
              <a:rPr lang="en-US" sz="2300" b="1" spc="0" dirty="0">
                <a:latin typeface="Franklin Gothic Medium" panose="020B0603020102020204" pitchFamily="34" charset="0"/>
              </a:rPr>
              <a:t>PASSED</a:t>
            </a:r>
            <a:r>
              <a:rPr lang="en-US" sz="2300" spc="0" dirty="0">
                <a:latin typeface="Franklin Gothic Medium" panose="020B0603020102020204" pitchFamily="34" charset="0"/>
              </a:rPr>
              <a:t> OR FAILED)</a:t>
            </a:r>
          </a:p>
          <a:p>
            <a:pPr marL="0" lvl="0" indent="0" fontAlgn="base">
              <a:lnSpc>
                <a:spcPct val="110000"/>
              </a:lnSpc>
              <a:spcBef>
                <a:spcPts val="0"/>
              </a:spcBef>
              <a:buClrTx/>
              <a:buNone/>
            </a:pPr>
            <a:endParaRPr lang="en-US" sz="2300" spc="0" dirty="0">
              <a:latin typeface="Franklin Gothic Medium" panose="020B0603020102020204" pitchFamily="34" charset="0"/>
            </a:endParaRPr>
          </a:p>
          <a:p>
            <a:pPr marL="0" lvl="0" indent="0" fontAlgn="base">
              <a:lnSpc>
                <a:spcPct val="110000"/>
              </a:lnSpc>
              <a:spcBef>
                <a:spcPts val="0"/>
              </a:spcBef>
              <a:buClrTx/>
              <a:buNone/>
            </a:pPr>
            <a:r>
              <a:rPr lang="en-US" sz="2300" spc="0" dirty="0">
                <a:latin typeface="Franklin Gothic Medium" panose="020B0603020102020204" pitchFamily="34" charset="0"/>
              </a:rPr>
              <a:t>ONLY SOME AP/DE earn Extra Quality Points up to a 4.0</a:t>
            </a:r>
            <a:endParaRPr lang="en-US" sz="2300" spc="0" dirty="0">
              <a:latin typeface="Arial" panose="020B0604020202020204" pitchFamily="34" charset="0"/>
            </a:endParaRPr>
          </a:p>
          <a:p>
            <a:pPr marL="0" indent="0" fontAlgn="base">
              <a:lnSpc>
                <a:spcPct val="110000"/>
              </a:lnSpc>
              <a:spcBef>
                <a:spcPts val="0"/>
              </a:spcBef>
              <a:buNone/>
            </a:pPr>
            <a:endParaRPr lang="en-US" sz="1100" dirty="0">
              <a:latin typeface="+mj-lt"/>
              <a:ea typeface="Cambria" panose="02040503050406030204" pitchFamily="18" charset="0"/>
            </a:endParaRPr>
          </a:p>
          <a:p>
            <a:pPr marL="0" indent="0" fontAlgn="base">
              <a:lnSpc>
                <a:spcPct val="110000"/>
              </a:lnSpc>
              <a:spcBef>
                <a:spcPts val="0"/>
              </a:spcBef>
              <a:buNone/>
            </a:pPr>
            <a:r>
              <a:rPr lang="en-US" sz="1100" dirty="0">
                <a:latin typeface="+mj-lt"/>
                <a:ea typeface="Cambria" panose="02040503050406030204" pitchFamily="18" charset="0"/>
              </a:rPr>
              <a:t>	</a:t>
            </a:r>
            <a:endParaRPr lang="en-US" sz="1100" b="1" dirty="0">
              <a:latin typeface="Cambria" panose="02040503050406030204" pitchFamily="18" charset="0"/>
              <a:ea typeface="Cambria" panose="02040503050406030204" pitchFamily="18" charset="0"/>
            </a:endParaRPr>
          </a:p>
          <a:p>
            <a:pPr eaLnBrk="1" hangingPunct="1">
              <a:lnSpc>
                <a:spcPct val="110000"/>
              </a:lnSpc>
              <a:buFont typeface="Wingdings" pitchFamily="2" charset="2"/>
              <a:buNone/>
              <a:defRPr/>
            </a:pPr>
            <a:endParaRPr lang="en-US" sz="1100" u="sng" dirty="0">
              <a:latin typeface="Cambria" panose="02040503050406030204" pitchFamily="18" charset="0"/>
              <a:ea typeface="Cambria" panose="02040503050406030204" pitchFamily="18" charset="0"/>
            </a:endParaRPr>
          </a:p>
          <a:p>
            <a:pPr eaLnBrk="1" hangingPunct="1">
              <a:lnSpc>
                <a:spcPct val="110000"/>
              </a:lnSpc>
              <a:buFont typeface="Wingdings" pitchFamily="2" charset="2"/>
              <a:buNone/>
              <a:defRPr/>
            </a:pPr>
            <a:endParaRPr lang="en-US" sz="1100" dirty="0">
              <a:latin typeface="Cambria" panose="02040503050406030204" pitchFamily="18" charset="0"/>
              <a:ea typeface="Cambria" panose="02040503050406030204" pitchFamily="18" charset="0"/>
            </a:endParaRPr>
          </a:p>
        </p:txBody>
      </p:sp>
      <p:pic>
        <p:nvPicPr>
          <p:cNvPr id="265225" name="Picture 77">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65226" name="Straight Connector 79">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2" name="Table 5">
            <a:extLst>
              <a:ext uri="{FF2B5EF4-FFF2-40B4-BE49-F238E27FC236}">
                <a16:creationId xmlns:a16="http://schemas.microsoft.com/office/drawing/2014/main" id="{3519F076-5B4C-49CF-AA83-6C1C99BABAC6}"/>
              </a:ext>
            </a:extLst>
          </p:cNvPr>
          <p:cNvGraphicFramePr>
            <a:graphicFrameLocks noGrp="1"/>
          </p:cNvGraphicFramePr>
          <p:nvPr>
            <p:extLst>
              <p:ext uri="{D42A27DB-BD31-4B8C-83A1-F6EECF244321}">
                <p14:modId xmlns:p14="http://schemas.microsoft.com/office/powerpoint/2010/main" val="3487574596"/>
              </p:ext>
            </p:extLst>
          </p:nvPr>
        </p:nvGraphicFramePr>
        <p:xfrm>
          <a:off x="4570808" y="1713802"/>
          <a:ext cx="3720333" cy="2844328"/>
        </p:xfrm>
        <a:graphic>
          <a:graphicData uri="http://schemas.openxmlformats.org/drawingml/2006/table">
            <a:tbl>
              <a:tblPr firstRow="1" bandRow="1">
                <a:tableStyleId>{5C22544A-7EE6-4342-B048-85BDC9FD1C3A}</a:tableStyleId>
              </a:tblPr>
              <a:tblGrid>
                <a:gridCol w="1560599">
                  <a:extLst>
                    <a:ext uri="{9D8B030D-6E8A-4147-A177-3AD203B41FA5}">
                      <a16:colId xmlns:a16="http://schemas.microsoft.com/office/drawing/2014/main" val="1813175256"/>
                    </a:ext>
                  </a:extLst>
                </a:gridCol>
                <a:gridCol w="1106321">
                  <a:extLst>
                    <a:ext uri="{9D8B030D-6E8A-4147-A177-3AD203B41FA5}">
                      <a16:colId xmlns:a16="http://schemas.microsoft.com/office/drawing/2014/main" val="134481842"/>
                    </a:ext>
                  </a:extLst>
                </a:gridCol>
                <a:gridCol w="1053413">
                  <a:extLst>
                    <a:ext uri="{9D8B030D-6E8A-4147-A177-3AD203B41FA5}">
                      <a16:colId xmlns:a16="http://schemas.microsoft.com/office/drawing/2014/main" val="1702077036"/>
                    </a:ext>
                  </a:extLst>
                </a:gridCol>
              </a:tblGrid>
              <a:tr h="707578">
                <a:tc>
                  <a:txBody>
                    <a:bodyPr/>
                    <a:lstStyle/>
                    <a:p>
                      <a:pPr algn="ctr"/>
                      <a:r>
                        <a:rPr lang="en-US" sz="1800"/>
                        <a:t>Regular On-Level</a:t>
                      </a:r>
                    </a:p>
                  </a:txBody>
                  <a:tcPr marL="105086" marR="105086" marT="52543" marB="52543"/>
                </a:tc>
                <a:tc>
                  <a:txBody>
                    <a:bodyPr/>
                    <a:lstStyle/>
                    <a:p>
                      <a:pPr algn="ctr"/>
                      <a:r>
                        <a:rPr lang="en-US" sz="1800"/>
                        <a:t>Honors Level </a:t>
                      </a:r>
                    </a:p>
                  </a:txBody>
                  <a:tcPr marL="105086" marR="105086" marT="52543" marB="52543"/>
                </a:tc>
                <a:tc>
                  <a:txBody>
                    <a:bodyPr/>
                    <a:lstStyle/>
                    <a:p>
                      <a:pPr algn="ctr"/>
                      <a:r>
                        <a:rPr lang="en-US" sz="1800"/>
                        <a:t>AP/DE</a:t>
                      </a:r>
                    </a:p>
                  </a:txBody>
                  <a:tcPr marL="105086" marR="105086" marT="52543" marB="52543"/>
                </a:tc>
                <a:extLst>
                  <a:ext uri="{0D108BD9-81ED-4DB2-BD59-A6C34878D82A}">
                    <a16:rowId xmlns:a16="http://schemas.microsoft.com/office/drawing/2014/main" val="2195659530"/>
                  </a:ext>
                </a:extLst>
              </a:tr>
              <a:tr h="427350">
                <a:tc>
                  <a:txBody>
                    <a:bodyPr/>
                    <a:lstStyle/>
                    <a:p>
                      <a:pPr algn="ctr"/>
                      <a:r>
                        <a:rPr lang="en-US" sz="1800"/>
                        <a:t>A=4.0</a:t>
                      </a:r>
                    </a:p>
                  </a:txBody>
                  <a:tcPr marL="105086" marR="105086" marT="52543" marB="52543"/>
                </a:tc>
                <a:tc>
                  <a:txBody>
                    <a:bodyPr/>
                    <a:lstStyle/>
                    <a:p>
                      <a:pPr algn="ctr"/>
                      <a:r>
                        <a:rPr lang="en-US" sz="1800"/>
                        <a:t>A=4.0</a:t>
                      </a:r>
                    </a:p>
                  </a:txBody>
                  <a:tcPr marL="105086" marR="105086" marT="52543" marB="52543"/>
                </a:tc>
                <a:tc>
                  <a:txBody>
                    <a:bodyPr/>
                    <a:lstStyle/>
                    <a:p>
                      <a:pPr algn="ctr"/>
                      <a:r>
                        <a:rPr lang="en-US" sz="1800"/>
                        <a:t>A=4.0</a:t>
                      </a:r>
                    </a:p>
                  </a:txBody>
                  <a:tcPr marL="105086" marR="105086" marT="52543" marB="52543"/>
                </a:tc>
                <a:extLst>
                  <a:ext uri="{0D108BD9-81ED-4DB2-BD59-A6C34878D82A}">
                    <a16:rowId xmlns:a16="http://schemas.microsoft.com/office/drawing/2014/main" val="3155628969"/>
                  </a:ext>
                </a:extLst>
              </a:tr>
              <a:tr h="427350">
                <a:tc>
                  <a:txBody>
                    <a:bodyPr/>
                    <a:lstStyle/>
                    <a:p>
                      <a:pPr algn="ctr"/>
                      <a:r>
                        <a:rPr lang="en-US" sz="1800"/>
                        <a:t>B=3.0</a:t>
                      </a:r>
                    </a:p>
                  </a:txBody>
                  <a:tcPr marL="105086" marR="105086" marT="52543" marB="52543"/>
                </a:tc>
                <a:tc>
                  <a:txBody>
                    <a:bodyPr/>
                    <a:lstStyle/>
                    <a:p>
                      <a:pPr algn="ctr"/>
                      <a:r>
                        <a:rPr lang="en-US" sz="1800"/>
                        <a:t>B=3.0</a:t>
                      </a:r>
                    </a:p>
                  </a:txBody>
                  <a:tcPr marL="105086" marR="105086" marT="52543" marB="52543"/>
                </a:tc>
                <a:tc>
                  <a:txBody>
                    <a:bodyPr/>
                    <a:lstStyle/>
                    <a:p>
                      <a:pPr algn="ctr"/>
                      <a:r>
                        <a:rPr lang="en-US" sz="1800"/>
                        <a:t>B=3.</a:t>
                      </a:r>
                      <a:r>
                        <a:rPr lang="en-US" sz="1800" b="1">
                          <a:solidFill>
                            <a:schemeClr val="accent1"/>
                          </a:solidFill>
                        </a:rPr>
                        <a:t>5</a:t>
                      </a:r>
                    </a:p>
                  </a:txBody>
                  <a:tcPr marL="105086" marR="105086" marT="52543" marB="52543"/>
                </a:tc>
                <a:extLst>
                  <a:ext uri="{0D108BD9-81ED-4DB2-BD59-A6C34878D82A}">
                    <a16:rowId xmlns:a16="http://schemas.microsoft.com/office/drawing/2014/main" val="512063507"/>
                  </a:ext>
                </a:extLst>
              </a:tr>
              <a:tr h="427350">
                <a:tc>
                  <a:txBody>
                    <a:bodyPr/>
                    <a:lstStyle/>
                    <a:p>
                      <a:pPr algn="ctr"/>
                      <a:r>
                        <a:rPr lang="en-US" sz="1800"/>
                        <a:t>C=2.0</a:t>
                      </a:r>
                    </a:p>
                  </a:txBody>
                  <a:tcPr marL="105086" marR="105086" marT="52543" marB="52543"/>
                </a:tc>
                <a:tc>
                  <a:txBody>
                    <a:bodyPr/>
                    <a:lstStyle/>
                    <a:p>
                      <a:pPr algn="ctr"/>
                      <a:r>
                        <a:rPr lang="en-US" sz="1800"/>
                        <a:t>C=2.0</a:t>
                      </a:r>
                    </a:p>
                  </a:txBody>
                  <a:tcPr marL="105086" marR="105086" marT="52543" marB="52543"/>
                </a:tc>
                <a:tc>
                  <a:txBody>
                    <a:bodyPr/>
                    <a:lstStyle/>
                    <a:p>
                      <a:pPr algn="ctr"/>
                      <a:r>
                        <a:rPr lang="en-US" sz="1800"/>
                        <a:t>C=2.</a:t>
                      </a:r>
                      <a:r>
                        <a:rPr lang="en-US" sz="1800" b="1">
                          <a:solidFill>
                            <a:schemeClr val="accent1"/>
                          </a:solidFill>
                        </a:rPr>
                        <a:t>5</a:t>
                      </a:r>
                    </a:p>
                  </a:txBody>
                  <a:tcPr marL="105086" marR="105086" marT="52543" marB="52543"/>
                </a:tc>
                <a:extLst>
                  <a:ext uri="{0D108BD9-81ED-4DB2-BD59-A6C34878D82A}">
                    <a16:rowId xmlns:a16="http://schemas.microsoft.com/office/drawing/2014/main" val="2659735972"/>
                  </a:ext>
                </a:extLst>
              </a:tr>
              <a:tr h="427350">
                <a:tc>
                  <a:txBody>
                    <a:bodyPr/>
                    <a:lstStyle/>
                    <a:p>
                      <a:pPr algn="ctr"/>
                      <a:r>
                        <a:rPr lang="en-US" sz="1800"/>
                        <a:t>D=1.0</a:t>
                      </a:r>
                    </a:p>
                  </a:txBody>
                  <a:tcPr marL="105086" marR="105086" marT="52543" marB="52543"/>
                </a:tc>
                <a:tc>
                  <a:txBody>
                    <a:bodyPr/>
                    <a:lstStyle/>
                    <a:p>
                      <a:pPr algn="ctr"/>
                      <a:r>
                        <a:rPr lang="en-US" sz="1800"/>
                        <a:t>D=1.0</a:t>
                      </a:r>
                    </a:p>
                  </a:txBody>
                  <a:tcPr marL="105086" marR="105086" marT="52543" marB="52543"/>
                </a:tc>
                <a:tc>
                  <a:txBody>
                    <a:bodyPr/>
                    <a:lstStyle/>
                    <a:p>
                      <a:pPr algn="ctr"/>
                      <a:r>
                        <a:rPr lang="en-US" sz="1800"/>
                        <a:t>D=1.</a:t>
                      </a:r>
                      <a:r>
                        <a:rPr lang="en-US" sz="1800" b="1">
                          <a:solidFill>
                            <a:schemeClr val="accent1"/>
                          </a:solidFill>
                        </a:rPr>
                        <a:t>5</a:t>
                      </a:r>
                    </a:p>
                  </a:txBody>
                  <a:tcPr marL="105086" marR="105086" marT="52543" marB="52543"/>
                </a:tc>
                <a:extLst>
                  <a:ext uri="{0D108BD9-81ED-4DB2-BD59-A6C34878D82A}">
                    <a16:rowId xmlns:a16="http://schemas.microsoft.com/office/drawing/2014/main" val="3556730305"/>
                  </a:ext>
                </a:extLst>
              </a:tr>
              <a:tr h="427350">
                <a:tc>
                  <a:txBody>
                    <a:bodyPr/>
                    <a:lstStyle/>
                    <a:p>
                      <a:pPr algn="ctr"/>
                      <a:r>
                        <a:rPr lang="en-US" sz="1800"/>
                        <a:t>F=0.0</a:t>
                      </a:r>
                    </a:p>
                  </a:txBody>
                  <a:tcPr marL="105086" marR="105086" marT="52543" marB="52543"/>
                </a:tc>
                <a:tc>
                  <a:txBody>
                    <a:bodyPr/>
                    <a:lstStyle/>
                    <a:p>
                      <a:pPr algn="ctr"/>
                      <a:r>
                        <a:rPr lang="en-US" sz="1800"/>
                        <a:t>F=0.0</a:t>
                      </a:r>
                    </a:p>
                  </a:txBody>
                  <a:tcPr marL="105086" marR="105086" marT="52543" marB="52543"/>
                </a:tc>
                <a:tc>
                  <a:txBody>
                    <a:bodyPr/>
                    <a:lstStyle/>
                    <a:p>
                      <a:pPr algn="ctr"/>
                      <a:r>
                        <a:rPr lang="en-US" sz="1800"/>
                        <a:t>F=0.0</a:t>
                      </a:r>
                    </a:p>
                  </a:txBody>
                  <a:tcPr marL="105086" marR="105086" marT="52543" marB="52543"/>
                </a:tc>
                <a:extLst>
                  <a:ext uri="{0D108BD9-81ED-4DB2-BD59-A6C34878D82A}">
                    <a16:rowId xmlns:a16="http://schemas.microsoft.com/office/drawing/2014/main" val="204604401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5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5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52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521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5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25334"/>
            <a:ext cx="6571343" cy="1049235"/>
          </a:xfrm>
        </p:spPr>
        <p:txBody>
          <a:bodyPr>
            <a:normAutofit/>
          </a:bodyPr>
          <a:lstStyle/>
          <a:p>
            <a:r>
              <a:rPr lang="en-US" dirty="0"/>
              <a:t>Which classes count toward HOPE?</a:t>
            </a:r>
          </a:p>
        </p:txBody>
      </p:sp>
      <p:sp>
        <p:nvSpPr>
          <p:cNvPr id="3" name="Content Placeholder 2"/>
          <p:cNvSpPr>
            <a:spLocks noGrp="1"/>
          </p:cNvSpPr>
          <p:nvPr>
            <p:ph idx="1"/>
          </p:nvPr>
        </p:nvSpPr>
        <p:spPr>
          <a:xfrm>
            <a:off x="556161" y="1465612"/>
            <a:ext cx="8228860" cy="3121231"/>
          </a:xfrm>
        </p:spPr>
        <p:txBody>
          <a:bodyPr>
            <a:normAutofit fontScale="85000" lnSpcReduction="20000"/>
          </a:bodyPr>
          <a:lstStyle/>
          <a:p>
            <a:pPr lvl="1">
              <a:buNone/>
            </a:pPr>
            <a:r>
              <a:rPr lang="en-US" sz="2600" dirty="0"/>
              <a:t>All classes that begin with the following numbers…</a:t>
            </a:r>
          </a:p>
          <a:p>
            <a:pPr lvl="1">
              <a:buNone/>
            </a:pPr>
            <a:r>
              <a:rPr lang="en-US" sz="2000" dirty="0"/>
              <a:t>23.x	 	English  </a:t>
            </a:r>
          </a:p>
          <a:p>
            <a:pPr lvl="1">
              <a:buNone/>
            </a:pPr>
            <a:r>
              <a:rPr lang="en-US" sz="2000" dirty="0"/>
              <a:t>27.x	  	Mathematics  </a:t>
            </a:r>
          </a:p>
          <a:p>
            <a:pPr lvl="1">
              <a:buNone/>
            </a:pPr>
            <a:r>
              <a:rPr lang="en-US" sz="2000" dirty="0"/>
              <a:t>26.x	   	Science</a:t>
            </a:r>
          </a:p>
          <a:p>
            <a:pPr lvl="1">
              <a:buNone/>
            </a:pPr>
            <a:r>
              <a:rPr lang="en-US" sz="2000" dirty="0"/>
              <a:t>40.x	  	Science</a:t>
            </a:r>
          </a:p>
          <a:p>
            <a:pPr lvl="1">
              <a:buNone/>
            </a:pPr>
            <a:r>
              <a:rPr lang="en-US" sz="2000" dirty="0"/>
              <a:t>45.x	   	Social Studies</a:t>
            </a:r>
          </a:p>
          <a:p>
            <a:pPr lvl="1">
              <a:buNone/>
            </a:pPr>
            <a:r>
              <a:rPr lang="en-US" sz="2000" dirty="0"/>
              <a:t>60.x-64.x   	Foreign Language</a:t>
            </a:r>
          </a:p>
          <a:p>
            <a:pPr lvl="1">
              <a:buNone/>
            </a:pPr>
            <a:r>
              <a:rPr lang="en-US" sz="2000" dirty="0"/>
              <a:t>??.x              Additional courses approved for fourth   </a:t>
            </a:r>
          </a:p>
          <a:p>
            <a:pPr marL="971550" lvl="1" indent="-514350">
              <a:buNone/>
            </a:pPr>
            <a:r>
              <a:rPr lang="en-US" sz="2000" dirty="0"/>
              <a:t>                   year of science     </a:t>
            </a:r>
          </a:p>
        </p:txBody>
      </p:sp>
      <p:sp>
        <p:nvSpPr>
          <p:cNvPr id="4" name="Rounded Rectangle 3"/>
          <p:cNvSpPr/>
          <p:nvPr/>
        </p:nvSpPr>
        <p:spPr>
          <a:xfrm>
            <a:off x="5873062" y="2286000"/>
            <a:ext cx="2747434" cy="1600200"/>
          </a:xfrm>
          <a:prstGeom prst="roundRect">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HOPE counts all courses that begin with the listed numbers…. </a:t>
            </a:r>
            <a:r>
              <a:rPr lang="en-US" sz="1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BOTH</a:t>
            </a:r>
            <a:r>
              <a:rPr lang="en-US" sz="1600" dirty="0"/>
              <a:t> required and elective courses.  </a:t>
            </a:r>
          </a:p>
          <a:p>
            <a:pPr algn="ctr"/>
            <a:r>
              <a:rPr lang="en-US" sz="1600" dirty="0"/>
              <a:t>Review course list at www.gafutures.org</a:t>
            </a:r>
          </a:p>
        </p:txBody>
      </p:sp>
      <p:sp>
        <p:nvSpPr>
          <p:cNvPr id="6" name="Rectangle 5">
            <a:extLst>
              <a:ext uri="{FF2B5EF4-FFF2-40B4-BE49-F238E27FC236}">
                <a16:creationId xmlns:a16="http://schemas.microsoft.com/office/drawing/2014/main" id="{EC2CD1B9-CEAC-4040-99DF-0D8CCA5D81FF}"/>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Oval 6">
            <a:extLst>
              <a:ext uri="{FF2B5EF4-FFF2-40B4-BE49-F238E27FC236}">
                <a16:creationId xmlns:a16="http://schemas.microsoft.com/office/drawing/2014/main" id="{B2C0E63A-1FFC-4764-9112-E52A2596EC9A}"/>
              </a:ext>
            </a:extLst>
          </p:cNvPr>
          <p:cNvSpPr/>
          <p:nvPr/>
        </p:nvSpPr>
        <p:spPr>
          <a:xfrm>
            <a:off x="202848" y="4801589"/>
            <a:ext cx="8495930" cy="17526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4625"/>
            <a:r>
              <a:rPr lang="en-US" sz="2800" dirty="0">
                <a:solidFill>
                  <a:schemeClr val="tx1"/>
                </a:solidFill>
              </a:rPr>
              <a:t>Check your HOPE GPA and review HOPE </a:t>
            </a:r>
            <a:r>
              <a:rPr lang="en-US" sz="2800" b="1" i="1" dirty="0">
                <a:solidFill>
                  <a:schemeClr val="tx1"/>
                </a:solidFill>
              </a:rPr>
              <a:t>rigor</a:t>
            </a:r>
            <a:r>
              <a:rPr lang="en-US" sz="2800" dirty="0">
                <a:solidFill>
                  <a:schemeClr val="tx1"/>
                </a:solidFill>
              </a:rPr>
              <a:t> requirements at www.gafutures.org</a:t>
            </a:r>
          </a:p>
        </p:txBody>
      </p:sp>
    </p:spTree>
    <p:extLst>
      <p:ext uri="{BB962C8B-B14F-4D97-AF65-F5344CB8AC3E}">
        <p14:creationId xmlns:p14="http://schemas.microsoft.com/office/powerpoint/2010/main" val="425333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77B5BD-A2F3-49A7-B35F-4D5BD28A947C}"/>
              </a:ext>
            </a:extLst>
          </p:cNvPr>
          <p:cNvSpPr>
            <a:spLocks noGrp="1"/>
          </p:cNvSpPr>
          <p:nvPr>
            <p:ph type="title"/>
          </p:nvPr>
        </p:nvSpPr>
        <p:spPr/>
        <p:txBody>
          <a:bodyPr/>
          <a:lstStyle/>
          <a:p>
            <a:r>
              <a:rPr lang="en-US" dirty="0"/>
              <a:t>Hope rigor</a:t>
            </a:r>
          </a:p>
        </p:txBody>
      </p:sp>
      <p:sp>
        <p:nvSpPr>
          <p:cNvPr id="4" name="Rectangle 3">
            <a:extLst>
              <a:ext uri="{FF2B5EF4-FFF2-40B4-BE49-F238E27FC236}">
                <a16:creationId xmlns:a16="http://schemas.microsoft.com/office/drawing/2014/main" id="{7A0431EF-29B2-4082-886C-DDFA1CADE891}"/>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Rectangle 7">
            <a:extLst>
              <a:ext uri="{FF2B5EF4-FFF2-40B4-BE49-F238E27FC236}">
                <a16:creationId xmlns:a16="http://schemas.microsoft.com/office/drawing/2014/main" id="{C9250427-2AA3-40C8-B57B-56BD17850A7E}"/>
              </a:ext>
            </a:extLst>
          </p:cNvPr>
          <p:cNvSpPr/>
          <p:nvPr/>
        </p:nvSpPr>
        <p:spPr>
          <a:xfrm>
            <a:off x="306018" y="2133600"/>
            <a:ext cx="3640776" cy="3600986"/>
          </a:xfrm>
          <a:prstGeom prst="rect">
            <a:avLst/>
          </a:prstGeom>
        </p:spPr>
        <p:txBody>
          <a:bodyPr wrap="square">
            <a:spAutoFit/>
          </a:bodyPr>
          <a:lstStyle/>
          <a:p>
            <a:r>
              <a:rPr lang="en-US" sz="2800" dirty="0">
                <a:latin typeface="Arial" panose="020B0604020202020204" pitchFamily="34" charset="0"/>
              </a:rPr>
              <a:t>In order to be HOPE eligible, the </a:t>
            </a:r>
          </a:p>
          <a:p>
            <a:r>
              <a:rPr lang="en-US" sz="2800" dirty="0">
                <a:latin typeface="Arial" panose="020B0604020202020204" pitchFamily="34" charset="0"/>
              </a:rPr>
              <a:t>class of 2023 </a:t>
            </a:r>
          </a:p>
          <a:p>
            <a:r>
              <a:rPr lang="en-US" sz="2800" dirty="0">
                <a:latin typeface="Arial" panose="020B0604020202020204" pitchFamily="34" charset="0"/>
              </a:rPr>
              <a:t>must earn</a:t>
            </a:r>
            <a:r>
              <a:rPr lang="en-US" sz="2800" dirty="0">
                <a:solidFill>
                  <a:srgbClr val="FF0000"/>
                </a:solidFill>
                <a:latin typeface="Arial" panose="020B0604020202020204" pitchFamily="34" charset="0"/>
              </a:rPr>
              <a:t> </a:t>
            </a:r>
            <a:r>
              <a:rPr lang="en-US" sz="2800" b="1" u="sng" dirty="0">
                <a:solidFill>
                  <a:srgbClr val="0000FF"/>
                </a:solidFill>
                <a:latin typeface="Arial" panose="020B0604020202020204" pitchFamily="34" charset="0"/>
              </a:rPr>
              <a:t>at </a:t>
            </a:r>
          </a:p>
          <a:p>
            <a:r>
              <a:rPr lang="en-US" sz="2800" b="1" u="sng" dirty="0">
                <a:solidFill>
                  <a:srgbClr val="0000FF"/>
                </a:solidFill>
                <a:latin typeface="Arial" panose="020B0604020202020204" pitchFamily="34" charset="0"/>
              </a:rPr>
              <a:t>least four credits</a:t>
            </a:r>
            <a:r>
              <a:rPr lang="en-US" sz="2800" b="1" dirty="0">
                <a:solidFill>
                  <a:srgbClr val="FF0000"/>
                </a:solidFill>
                <a:latin typeface="Arial" panose="020B0604020202020204" pitchFamily="34" charset="0"/>
              </a:rPr>
              <a:t> </a:t>
            </a:r>
          </a:p>
          <a:p>
            <a:r>
              <a:rPr lang="en-US" sz="2800" dirty="0">
                <a:latin typeface="Arial" panose="020B0604020202020204" pitchFamily="34" charset="0"/>
              </a:rPr>
              <a:t>in courses from the following categories:</a:t>
            </a:r>
            <a:r>
              <a:rPr lang="en-US" sz="2800" dirty="0">
                <a:solidFill>
                  <a:srgbClr val="FFFFFF"/>
                </a:solidFill>
                <a:latin typeface="Arial" panose="020B0604020202020204" pitchFamily="34" charset="0"/>
              </a:rPr>
              <a:t> </a:t>
            </a:r>
            <a:r>
              <a:rPr lang="en-US" sz="3200" dirty="0">
                <a:solidFill>
                  <a:srgbClr val="000000"/>
                </a:solidFill>
                <a:latin typeface="Arial" panose="020B0604020202020204" pitchFamily="34" charset="0"/>
              </a:rPr>
              <a:t>​</a:t>
            </a:r>
            <a:endParaRPr lang="en-US" sz="3200" dirty="0"/>
          </a:p>
        </p:txBody>
      </p:sp>
      <p:sp>
        <p:nvSpPr>
          <p:cNvPr id="10" name="Rectangle 9">
            <a:extLst>
              <a:ext uri="{FF2B5EF4-FFF2-40B4-BE49-F238E27FC236}">
                <a16:creationId xmlns:a16="http://schemas.microsoft.com/office/drawing/2014/main" id="{5AD51028-AB94-41FB-805D-E5916BDC0A04}"/>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1" name="Rectangle 10">
            <a:extLst>
              <a:ext uri="{FF2B5EF4-FFF2-40B4-BE49-F238E27FC236}">
                <a16:creationId xmlns:a16="http://schemas.microsoft.com/office/drawing/2014/main" id="{A3341FF6-7FA7-4C36-9830-CB7591A26DB5}"/>
              </a:ext>
            </a:extLst>
          </p:cNvPr>
          <p:cNvSpPr/>
          <p:nvPr/>
        </p:nvSpPr>
        <p:spPr>
          <a:xfrm>
            <a:off x="4450812" y="1410241"/>
            <a:ext cx="4464587" cy="369332"/>
          </a:xfrm>
          <a:prstGeom prst="rect">
            <a:avLst/>
          </a:prstGeom>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14" name="Rectangle 13">
            <a:extLst>
              <a:ext uri="{FF2B5EF4-FFF2-40B4-BE49-F238E27FC236}">
                <a16:creationId xmlns:a16="http://schemas.microsoft.com/office/drawing/2014/main" id="{0ACD5431-C466-4248-9430-0FFB318D7957}"/>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15" name="Rectangle 14">
            <a:extLst>
              <a:ext uri="{FF2B5EF4-FFF2-40B4-BE49-F238E27FC236}">
                <a16:creationId xmlns:a16="http://schemas.microsoft.com/office/drawing/2014/main" id="{03F5DB6F-0B8B-4515-BCBD-907EFEF3FA3B}"/>
              </a:ext>
            </a:extLst>
          </p:cNvPr>
          <p:cNvSpPr/>
          <p:nvPr/>
        </p:nvSpPr>
        <p:spPr>
          <a:xfrm>
            <a:off x="4450813" y="3244334"/>
            <a:ext cx="242374" cy="369332"/>
          </a:xfrm>
          <a:prstGeom prst="rect">
            <a:avLst/>
          </a:prstGeom>
        </p:spPr>
        <p:txBody>
          <a:bodyPr wrap="none">
            <a:spAutoFit/>
          </a:bodyPr>
          <a:lstStyle/>
          <a:p>
            <a:r>
              <a:rPr lang="en-US" dirty="0"/>
              <a:t> </a:t>
            </a:r>
          </a:p>
        </p:txBody>
      </p:sp>
      <p:sp>
        <p:nvSpPr>
          <p:cNvPr id="16" name="Rectangle 15">
            <a:extLst>
              <a:ext uri="{FF2B5EF4-FFF2-40B4-BE49-F238E27FC236}">
                <a16:creationId xmlns:a16="http://schemas.microsoft.com/office/drawing/2014/main" id="{17B5542F-72DD-4905-ADA3-5CE9FB6C955B}"/>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graphicFrame>
        <p:nvGraphicFramePr>
          <p:cNvPr id="18" name="Content Placeholder 7">
            <a:extLst>
              <a:ext uri="{FF2B5EF4-FFF2-40B4-BE49-F238E27FC236}">
                <a16:creationId xmlns:a16="http://schemas.microsoft.com/office/drawing/2014/main" id="{5CFCE4DB-7632-4D98-A190-CB8E74DDD1D5}"/>
              </a:ext>
            </a:extLst>
          </p:cNvPr>
          <p:cNvGraphicFramePr>
            <a:graphicFrameLocks/>
          </p:cNvGraphicFramePr>
          <p:nvPr>
            <p:extLst>
              <p:ext uri="{D42A27DB-BD31-4B8C-83A1-F6EECF244321}">
                <p14:modId xmlns:p14="http://schemas.microsoft.com/office/powerpoint/2010/main" val="3473561847"/>
              </p:ext>
            </p:extLst>
          </p:nvPr>
        </p:nvGraphicFramePr>
        <p:xfrm>
          <a:off x="4114800" y="1719484"/>
          <a:ext cx="4800599" cy="4782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15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257E6-CE3D-462D-B6DE-EF1657619688}"/>
              </a:ext>
            </a:extLst>
          </p:cNvPr>
          <p:cNvSpPr>
            <a:spLocks noGrp="1"/>
          </p:cNvSpPr>
          <p:nvPr>
            <p:ph type="title"/>
          </p:nvPr>
        </p:nvSpPr>
        <p:spPr>
          <a:xfrm>
            <a:off x="2133600" y="304800"/>
            <a:ext cx="8381260" cy="1054394"/>
          </a:xfrm>
        </p:spPr>
        <p:txBody>
          <a:bodyPr anchor="ctr">
            <a:normAutofit/>
          </a:bodyPr>
          <a:lstStyle/>
          <a:p>
            <a:r>
              <a:rPr lang="en-US" dirty="0"/>
              <a:t>Dual Enrollment (DE)</a:t>
            </a:r>
          </a:p>
        </p:txBody>
      </p:sp>
      <p:graphicFrame>
        <p:nvGraphicFramePr>
          <p:cNvPr id="7" name="Content Placeholder 2">
            <a:extLst>
              <a:ext uri="{FF2B5EF4-FFF2-40B4-BE49-F238E27FC236}">
                <a16:creationId xmlns:a16="http://schemas.microsoft.com/office/drawing/2014/main" id="{3814BA52-08CB-405A-BE98-33DE0E552D5B}"/>
              </a:ext>
            </a:extLst>
          </p:cNvPr>
          <p:cNvGraphicFramePr>
            <a:graphicFrameLocks noGrp="1"/>
          </p:cNvGraphicFramePr>
          <p:nvPr>
            <p:ph idx="1"/>
            <p:extLst>
              <p:ext uri="{D42A27DB-BD31-4B8C-83A1-F6EECF244321}">
                <p14:modId xmlns:p14="http://schemas.microsoft.com/office/powerpoint/2010/main" val="241002066"/>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5729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3285FF-AE12-45AB-8B0C-194FA4CB0301}"/>
              </a:ext>
            </a:extLst>
          </p:cNvPr>
          <p:cNvSpPr>
            <a:spLocks noGrp="1"/>
          </p:cNvSpPr>
          <p:nvPr>
            <p:ph type="ctrTitle"/>
          </p:nvPr>
        </p:nvSpPr>
        <p:spPr>
          <a:xfrm>
            <a:off x="533400" y="2971800"/>
            <a:ext cx="7213600" cy="2960980"/>
          </a:xfrm>
        </p:spPr>
        <p:txBody>
          <a:bodyPr anchor="b">
            <a:normAutofit fontScale="90000"/>
          </a:bodyPr>
          <a:lstStyle/>
          <a:p>
            <a:pPr lvl="0" algn="l">
              <a:defRPr b="1"/>
            </a:pPr>
            <a:r>
              <a:rPr lang="en-US" sz="2200" u="sng" dirty="0">
                <a:solidFill>
                  <a:schemeClr val="tx1"/>
                </a:solidFill>
              </a:rPr>
              <a:t>Just a few things to consider:</a:t>
            </a:r>
            <a:br>
              <a:rPr lang="en-US" sz="2200" u="sng" dirty="0">
                <a:solidFill>
                  <a:schemeClr val="tx1"/>
                </a:solidFill>
              </a:rPr>
            </a:br>
            <a:br>
              <a:rPr lang="en-US" sz="2200" u="sng" dirty="0">
                <a:solidFill>
                  <a:schemeClr val="tx1"/>
                </a:solidFill>
              </a:rPr>
            </a:br>
            <a:r>
              <a:rPr lang="en-US" sz="2200" dirty="0">
                <a:solidFill>
                  <a:schemeClr val="tx1"/>
                </a:solidFill>
              </a:rPr>
              <a:t>Full-time or part-time participation</a:t>
            </a:r>
          </a:p>
          <a:p>
            <a:pPr lvl="1" algn="l"/>
            <a:br>
              <a:rPr lang="en-US" sz="2200" dirty="0">
                <a:solidFill>
                  <a:schemeClr val="tx1"/>
                </a:solidFill>
              </a:rPr>
            </a:br>
            <a:r>
              <a:rPr lang="en-US" sz="2200" dirty="0">
                <a:solidFill>
                  <a:schemeClr val="tx1"/>
                </a:solidFill>
              </a:rPr>
              <a:t>Whether your future college will accept transfer credits or how they may view DE vs. AP</a:t>
            </a:r>
            <a:br>
              <a:rPr lang="en-US" sz="2200" dirty="0">
                <a:solidFill>
                  <a:schemeClr val="tx1"/>
                </a:solidFill>
              </a:rPr>
            </a:br>
            <a:br>
              <a:rPr lang="en-US" sz="2200" dirty="0">
                <a:solidFill>
                  <a:schemeClr val="tx1"/>
                </a:solidFill>
              </a:rPr>
            </a:br>
            <a:r>
              <a:rPr lang="en-US" sz="2200" dirty="0">
                <a:solidFill>
                  <a:schemeClr val="tx1"/>
                </a:solidFill>
              </a:rPr>
              <a:t>Rigorous college level classes?</a:t>
            </a:r>
            <a:br>
              <a:rPr lang="en-US" sz="2200" dirty="0">
                <a:solidFill>
                  <a:schemeClr val="tx1"/>
                </a:solidFill>
              </a:rPr>
            </a:br>
            <a:br>
              <a:rPr lang="en-US" sz="2200" dirty="0">
                <a:solidFill>
                  <a:schemeClr val="tx1"/>
                </a:solidFill>
              </a:rPr>
            </a:br>
            <a:r>
              <a:rPr lang="en-US" sz="2200" dirty="0">
                <a:solidFill>
                  <a:schemeClr val="tx1"/>
                </a:solidFill>
              </a:rPr>
              <a:t>Transportation and parking issues at the high school</a:t>
            </a:r>
            <a:br>
              <a:rPr lang="en-US" sz="2200" dirty="0">
                <a:solidFill>
                  <a:schemeClr val="tx1"/>
                </a:solidFill>
              </a:rPr>
            </a:br>
            <a:br>
              <a:rPr lang="en-US" sz="2200" dirty="0">
                <a:solidFill>
                  <a:schemeClr val="tx1"/>
                </a:solidFill>
              </a:rPr>
            </a:br>
            <a:r>
              <a:rPr lang="en-US" sz="2200" dirty="0">
                <a:solidFill>
                  <a:schemeClr val="tx1"/>
                </a:solidFill>
              </a:rPr>
              <a:t>Potential schedule complications, both in-school and extracurricular (especially for part-time participation)</a:t>
            </a:r>
            <a:br>
              <a:rPr lang="en-US" sz="2200" dirty="0">
                <a:solidFill>
                  <a:schemeClr val="tx1"/>
                </a:solidFill>
              </a:rPr>
            </a:br>
            <a:br>
              <a:rPr lang="en-US" sz="2200" dirty="0">
                <a:solidFill>
                  <a:schemeClr val="tx1"/>
                </a:solidFill>
              </a:rPr>
            </a:br>
            <a:r>
              <a:rPr lang="en-US" sz="2200" dirty="0">
                <a:solidFill>
                  <a:schemeClr val="tx1"/>
                </a:solidFill>
              </a:rPr>
              <a:t>Cobb County and college calendars are different — exam dates, spring/fall/winter breaks will be different</a:t>
            </a:r>
          </a:p>
          <a:p>
            <a:pPr algn="l"/>
            <a:endParaRPr lang="en-US" sz="1300" dirty="0">
              <a:solidFill>
                <a:schemeClr val="tx1"/>
              </a:solidFill>
            </a:endParaRPr>
          </a:p>
        </p:txBody>
      </p:sp>
    </p:spTree>
    <p:extLst>
      <p:ext uri="{BB962C8B-B14F-4D97-AF65-F5344CB8AC3E}">
        <p14:creationId xmlns:p14="http://schemas.microsoft.com/office/powerpoint/2010/main" val="1585895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F88F5-40D1-4C5C-AE71-3E29F962DF88}"/>
              </a:ext>
            </a:extLst>
          </p:cNvPr>
          <p:cNvSpPr>
            <a:spLocks noGrp="1"/>
          </p:cNvSpPr>
          <p:nvPr>
            <p:ph type="title"/>
          </p:nvPr>
        </p:nvSpPr>
        <p:spPr/>
        <p:txBody>
          <a:bodyPr/>
          <a:lstStyle/>
          <a:p>
            <a:r>
              <a:rPr lang="en-US" dirty="0"/>
              <a:t>Dual Enrollment Deadlines</a:t>
            </a:r>
          </a:p>
        </p:txBody>
      </p:sp>
      <p:sp>
        <p:nvSpPr>
          <p:cNvPr id="3" name="Content Placeholder 2">
            <a:extLst>
              <a:ext uri="{FF2B5EF4-FFF2-40B4-BE49-F238E27FC236}">
                <a16:creationId xmlns:a16="http://schemas.microsoft.com/office/drawing/2014/main" id="{9155D0F6-D1FA-407C-A9B5-E8D13CBB5237}"/>
              </a:ext>
            </a:extLst>
          </p:cNvPr>
          <p:cNvSpPr>
            <a:spLocks noGrp="1"/>
          </p:cNvSpPr>
          <p:nvPr>
            <p:ph idx="1"/>
          </p:nvPr>
        </p:nvSpPr>
        <p:spPr/>
        <p:txBody>
          <a:bodyPr/>
          <a:lstStyle/>
          <a:p>
            <a:r>
              <a:rPr lang="en-US" dirty="0">
                <a:hlinkClick r:id="rId2"/>
              </a:rPr>
              <a:t>www.tinyurl.com/KellDE</a:t>
            </a:r>
            <a:endParaRPr lang="en-US" dirty="0"/>
          </a:p>
          <a:p>
            <a:r>
              <a:rPr lang="en-US" dirty="0"/>
              <a:t>Steps 1-7 on the steps to apply must be complete by March 15</a:t>
            </a:r>
            <a:r>
              <a:rPr lang="en-US" baseline="30000" dirty="0"/>
              <a:t>th</a:t>
            </a:r>
            <a:r>
              <a:rPr lang="en-US" dirty="0"/>
              <a:t> each school year for participation in the following school year.</a:t>
            </a:r>
          </a:p>
        </p:txBody>
      </p:sp>
    </p:spTree>
    <p:extLst>
      <p:ext uri="{BB962C8B-B14F-4D97-AF65-F5344CB8AC3E}">
        <p14:creationId xmlns:p14="http://schemas.microsoft.com/office/powerpoint/2010/main" val="1164179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your school counselor?</a:t>
            </a:r>
          </a:p>
        </p:txBody>
      </p:sp>
      <p:pic>
        <p:nvPicPr>
          <p:cNvPr id="4" name="Picture 4">
            <a:extLst>
              <a:ext uri="{FF2B5EF4-FFF2-40B4-BE49-F238E27FC236}">
                <a16:creationId xmlns:a16="http://schemas.microsoft.com/office/drawing/2014/main" id="{CA640348-2EAD-4638-8625-901C7E93D51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6105" y="1942771"/>
            <a:ext cx="4183118" cy="23530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6EC6628D-786E-4A32-A517-613AD77CA3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9223" y="1974704"/>
            <a:ext cx="3885303" cy="23128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146EC74A-2474-4394-A10A-883290C2EE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021" y="4295775"/>
            <a:ext cx="4183117" cy="21368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921CCE1A-6AAB-4365-8443-36B820E934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5138" y="4287893"/>
            <a:ext cx="3929388" cy="2136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C7DA-6C6D-46B0-B7DF-F7B4396A863D}"/>
              </a:ext>
            </a:extLst>
          </p:cNvPr>
          <p:cNvSpPr>
            <a:spLocks noGrp="1"/>
          </p:cNvSpPr>
          <p:nvPr>
            <p:ph type="title"/>
          </p:nvPr>
        </p:nvSpPr>
        <p:spPr/>
        <p:txBody>
          <a:bodyPr/>
          <a:lstStyle/>
          <a:p>
            <a:r>
              <a:rPr lang="en-US" dirty="0"/>
              <a:t>Tips for Success in High School</a:t>
            </a:r>
          </a:p>
        </p:txBody>
      </p:sp>
      <p:sp>
        <p:nvSpPr>
          <p:cNvPr id="3" name="Text Placeholder 2">
            <a:extLst>
              <a:ext uri="{FF2B5EF4-FFF2-40B4-BE49-F238E27FC236}">
                <a16:creationId xmlns:a16="http://schemas.microsoft.com/office/drawing/2014/main" id="{53C1DC75-4E98-4CA0-BF8D-A20F4A924D5F}"/>
              </a:ext>
            </a:extLst>
          </p:cNvPr>
          <p:cNvSpPr>
            <a:spLocks noGrp="1"/>
          </p:cNvSpPr>
          <p:nvPr>
            <p:ph type="body" idx="1"/>
          </p:nvPr>
        </p:nvSpPr>
        <p:spPr/>
        <p:txBody>
          <a:bodyPr/>
          <a:lstStyle/>
          <a:p>
            <a:r>
              <a:rPr lang="en-US" dirty="0"/>
              <a:t>Basic Requirements	</a:t>
            </a:r>
          </a:p>
        </p:txBody>
      </p:sp>
      <p:sp>
        <p:nvSpPr>
          <p:cNvPr id="4" name="Content Placeholder 3">
            <a:extLst>
              <a:ext uri="{FF2B5EF4-FFF2-40B4-BE49-F238E27FC236}">
                <a16:creationId xmlns:a16="http://schemas.microsoft.com/office/drawing/2014/main" id="{F77870F9-61AA-4AE0-8CBD-482E5CC1EFF4}"/>
              </a:ext>
            </a:extLst>
          </p:cNvPr>
          <p:cNvSpPr>
            <a:spLocks noGrp="1"/>
          </p:cNvSpPr>
          <p:nvPr>
            <p:ph sz="half" idx="2"/>
          </p:nvPr>
        </p:nvSpPr>
        <p:spPr/>
        <p:txBody>
          <a:bodyPr>
            <a:normAutofit fontScale="62500" lnSpcReduction="20000"/>
          </a:bodyPr>
          <a:lstStyle/>
          <a:p>
            <a:pPr>
              <a:buFont typeface="Wingdings" panose="05000000000000000000" pitchFamily="2" charset="2"/>
              <a:buChar char="v"/>
            </a:pPr>
            <a:r>
              <a:rPr lang="en-US" dirty="0"/>
              <a:t> Come to school</a:t>
            </a:r>
          </a:p>
          <a:p>
            <a:pPr>
              <a:buFont typeface="Wingdings" panose="05000000000000000000" pitchFamily="2" charset="2"/>
              <a:buChar char="v"/>
            </a:pPr>
            <a:r>
              <a:rPr lang="en-US" dirty="0"/>
              <a:t> Be on time</a:t>
            </a:r>
          </a:p>
          <a:p>
            <a:pPr>
              <a:buFont typeface="Wingdings" panose="05000000000000000000" pitchFamily="2" charset="2"/>
              <a:buChar char="v"/>
            </a:pPr>
            <a:r>
              <a:rPr lang="en-US" dirty="0"/>
              <a:t> Have your materials</a:t>
            </a:r>
          </a:p>
          <a:p>
            <a:pPr>
              <a:buFont typeface="Wingdings" panose="05000000000000000000" pitchFamily="2" charset="2"/>
              <a:buChar char="v"/>
            </a:pPr>
            <a:r>
              <a:rPr lang="en-US" dirty="0"/>
              <a:t> Pay attention </a:t>
            </a:r>
          </a:p>
          <a:p>
            <a:pPr>
              <a:buFont typeface="Wingdings" panose="05000000000000000000" pitchFamily="2" charset="2"/>
              <a:buChar char="v"/>
            </a:pPr>
            <a:r>
              <a:rPr lang="en-US" dirty="0"/>
              <a:t> Complete and submit your assignments</a:t>
            </a:r>
          </a:p>
          <a:p>
            <a:pPr>
              <a:buFont typeface="Wingdings" panose="05000000000000000000" pitchFamily="2" charset="2"/>
              <a:buChar char="v"/>
            </a:pPr>
            <a:r>
              <a:rPr lang="en-US" dirty="0"/>
              <a:t> Find out what you missed when absent and make up work in a timely manner</a:t>
            </a:r>
          </a:p>
          <a:p>
            <a:pPr>
              <a:buFont typeface="Wingdings" panose="05000000000000000000" pitchFamily="2" charset="2"/>
              <a:buChar char="v"/>
            </a:pPr>
            <a:r>
              <a:rPr lang="en-US" dirty="0"/>
              <a:t> Check your grades</a:t>
            </a:r>
          </a:p>
        </p:txBody>
      </p:sp>
      <p:sp>
        <p:nvSpPr>
          <p:cNvPr id="5" name="Text Placeholder 4">
            <a:extLst>
              <a:ext uri="{FF2B5EF4-FFF2-40B4-BE49-F238E27FC236}">
                <a16:creationId xmlns:a16="http://schemas.microsoft.com/office/drawing/2014/main" id="{ACABA539-57F3-4003-8588-38F3D0BBE3A7}"/>
              </a:ext>
            </a:extLst>
          </p:cNvPr>
          <p:cNvSpPr>
            <a:spLocks noGrp="1"/>
          </p:cNvSpPr>
          <p:nvPr>
            <p:ph type="body" sz="quarter" idx="3"/>
          </p:nvPr>
        </p:nvSpPr>
        <p:spPr>
          <a:xfrm>
            <a:off x="4750934" y="1951278"/>
            <a:ext cx="3566160" cy="822960"/>
          </a:xfrm>
        </p:spPr>
        <p:txBody>
          <a:bodyPr/>
          <a:lstStyle/>
          <a:p>
            <a:r>
              <a:rPr lang="en-US" dirty="0"/>
              <a:t>Going Above and Beyond</a:t>
            </a:r>
          </a:p>
        </p:txBody>
      </p:sp>
      <p:sp>
        <p:nvSpPr>
          <p:cNvPr id="6" name="Content Placeholder 5">
            <a:extLst>
              <a:ext uri="{FF2B5EF4-FFF2-40B4-BE49-F238E27FC236}">
                <a16:creationId xmlns:a16="http://schemas.microsoft.com/office/drawing/2014/main" id="{61915060-164D-436C-855E-F538ED01F183}"/>
              </a:ext>
            </a:extLst>
          </p:cNvPr>
          <p:cNvSpPr>
            <a:spLocks noGrp="1"/>
          </p:cNvSpPr>
          <p:nvPr>
            <p:ph sz="quarter" idx="4"/>
          </p:nvPr>
        </p:nvSpPr>
        <p:spPr/>
        <p:txBody>
          <a:bodyPr>
            <a:normAutofit fontScale="62500" lnSpcReduction="20000"/>
          </a:bodyPr>
          <a:lstStyle/>
          <a:p>
            <a:pPr>
              <a:buFont typeface="Wingdings" panose="05000000000000000000" pitchFamily="2" charset="2"/>
              <a:buChar char="v"/>
            </a:pPr>
            <a:r>
              <a:rPr lang="en-US" dirty="0"/>
              <a:t> Review &amp; preview notes</a:t>
            </a:r>
          </a:p>
          <a:p>
            <a:pPr>
              <a:buFont typeface="Wingdings" panose="05000000000000000000" pitchFamily="2" charset="2"/>
              <a:buChar char="v"/>
            </a:pPr>
            <a:r>
              <a:rPr lang="en-US" dirty="0"/>
              <a:t> Attend tutoring</a:t>
            </a:r>
          </a:p>
          <a:p>
            <a:pPr>
              <a:buFont typeface="Wingdings" panose="05000000000000000000" pitchFamily="2" charset="2"/>
              <a:buChar char="v"/>
            </a:pPr>
            <a:r>
              <a:rPr lang="en-US" dirty="0"/>
              <a:t> Communicate with your teachers</a:t>
            </a:r>
          </a:p>
          <a:p>
            <a:pPr>
              <a:buFont typeface="Wingdings" panose="05000000000000000000" pitchFamily="2" charset="2"/>
              <a:buChar char="v"/>
            </a:pPr>
            <a:r>
              <a:rPr lang="en-US" dirty="0"/>
              <a:t> Take detailed notes</a:t>
            </a:r>
          </a:p>
          <a:p>
            <a:pPr>
              <a:buFont typeface="Wingdings" panose="05000000000000000000" pitchFamily="2" charset="2"/>
              <a:buChar char="v"/>
            </a:pPr>
            <a:r>
              <a:rPr lang="en-US" dirty="0"/>
              <a:t> Study nightly</a:t>
            </a:r>
          </a:p>
          <a:p>
            <a:pPr>
              <a:buFont typeface="Wingdings" panose="05000000000000000000" pitchFamily="2" charset="2"/>
              <a:buChar char="v"/>
            </a:pPr>
            <a:r>
              <a:rPr lang="en-US" dirty="0"/>
              <a:t> Keep a calendar</a:t>
            </a:r>
          </a:p>
          <a:p>
            <a:pPr>
              <a:buFont typeface="Wingdings" panose="05000000000000000000" pitchFamily="2" charset="2"/>
              <a:buChar char="v"/>
            </a:pPr>
            <a:r>
              <a:rPr lang="en-US" dirty="0"/>
              <a:t> Stay organized</a:t>
            </a:r>
          </a:p>
          <a:p>
            <a:endParaRPr lang="en-US" dirty="0"/>
          </a:p>
        </p:txBody>
      </p:sp>
    </p:spTree>
    <p:extLst>
      <p:ext uri="{BB962C8B-B14F-4D97-AF65-F5344CB8AC3E}">
        <p14:creationId xmlns:p14="http://schemas.microsoft.com/office/powerpoint/2010/main" val="351779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088684" y="2303047"/>
            <a:ext cx="2454070" cy="2674198"/>
          </a:xfrm>
        </p:spPr>
        <p:txBody>
          <a:bodyPr anchor="t">
            <a:normAutofit/>
          </a:bodyPr>
          <a:lstStyle/>
          <a:p>
            <a:r>
              <a:rPr lang="en-US"/>
              <a:t>Let’s talk about…</a:t>
            </a:r>
            <a:endParaRPr lang="en-US" dirty="0"/>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A7FF766-8A7B-4DC7-95DD-E7B03040BEA8}"/>
              </a:ext>
            </a:extLst>
          </p:cNvPr>
          <p:cNvGraphicFramePr>
            <a:graphicFrameLocks noGrp="1"/>
          </p:cNvGraphicFramePr>
          <p:nvPr>
            <p:ph idx="1"/>
            <p:extLst>
              <p:ext uri="{D42A27DB-BD31-4B8C-83A1-F6EECF244321}">
                <p14:modId xmlns:p14="http://schemas.microsoft.com/office/powerpoint/2010/main" val="2324627995"/>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088684" y="2303047"/>
            <a:ext cx="2454070" cy="2674198"/>
          </a:xfrm>
        </p:spPr>
        <p:txBody>
          <a:bodyPr anchor="t">
            <a:normAutofit/>
          </a:bodyPr>
          <a:lstStyle/>
          <a:p>
            <a:r>
              <a:rPr lang="en-US"/>
              <a:t>What is GPA?</a:t>
            </a:r>
          </a:p>
        </p:txBody>
      </p:sp>
      <p:cxnSp>
        <p:nvCxnSpPr>
          <p:cNvPr id="16" name="Straight Connector 15">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8"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20" name="Picture 19">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4">
            <a:extLst>
              <a:ext uri="{FF2B5EF4-FFF2-40B4-BE49-F238E27FC236}">
                <a16:creationId xmlns:a16="http://schemas.microsoft.com/office/drawing/2014/main" id="{5E1D1581-4BD1-4D94-A7C9-762389542C0D}"/>
              </a:ext>
            </a:extLst>
          </p:cNvPr>
          <p:cNvGraphicFramePr>
            <a:graphicFrameLocks noGrp="1"/>
          </p:cNvGraphicFramePr>
          <p:nvPr>
            <p:ph idx="1"/>
            <p:extLst>
              <p:ext uri="{D42A27DB-BD31-4B8C-83A1-F6EECF244321}">
                <p14:modId xmlns:p14="http://schemas.microsoft.com/office/powerpoint/2010/main" val="3198484494"/>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4E7C-565E-4546-95D7-6FEF4B03BDD5}"/>
              </a:ext>
            </a:extLst>
          </p:cNvPr>
          <p:cNvSpPr>
            <a:spLocks noGrp="1"/>
          </p:cNvSpPr>
          <p:nvPr>
            <p:ph type="title"/>
          </p:nvPr>
        </p:nvSpPr>
        <p:spPr/>
        <p:txBody>
          <a:bodyPr/>
          <a:lstStyle/>
          <a:p>
            <a:r>
              <a:rPr lang="en-US" dirty="0"/>
              <a:t>How do I calculate a GPA?</a:t>
            </a:r>
          </a:p>
        </p:txBody>
      </p:sp>
      <p:sp>
        <p:nvSpPr>
          <p:cNvPr id="3" name="Content Placeholder 2">
            <a:extLst>
              <a:ext uri="{FF2B5EF4-FFF2-40B4-BE49-F238E27FC236}">
                <a16:creationId xmlns:a16="http://schemas.microsoft.com/office/drawing/2014/main" id="{45AFA392-15AC-43DD-8896-4D22BD0D856F}"/>
              </a:ext>
            </a:extLst>
          </p:cNvPr>
          <p:cNvSpPr>
            <a:spLocks noGrp="1"/>
          </p:cNvSpPr>
          <p:nvPr>
            <p:ph idx="1"/>
          </p:nvPr>
        </p:nvSpPr>
        <p:spPr/>
        <p:txBody>
          <a:bodyPr>
            <a:normAutofit fontScale="92500" lnSpcReduction="20000"/>
          </a:bodyPr>
          <a:lstStyle/>
          <a:p>
            <a:pPr>
              <a:buFont typeface="Wingdings" panose="05000000000000000000" pitchFamily="2" charset="2"/>
              <a:buChar char="v"/>
            </a:pPr>
            <a:r>
              <a:rPr lang="en-US" dirty="0"/>
              <a:t> Step 1:  Assign each grade a numeric value</a:t>
            </a:r>
          </a:p>
          <a:p>
            <a:pPr lvl="1">
              <a:buFont typeface="Wingdings" panose="05000000000000000000" pitchFamily="2" charset="2"/>
              <a:buChar char="v"/>
            </a:pPr>
            <a:r>
              <a:rPr lang="en-US" b="1" dirty="0"/>
              <a:t> A=4     (90-100%)</a:t>
            </a:r>
          </a:p>
          <a:p>
            <a:pPr lvl="1">
              <a:buFont typeface="Wingdings" panose="05000000000000000000" pitchFamily="2" charset="2"/>
              <a:buChar char="v"/>
            </a:pPr>
            <a:r>
              <a:rPr lang="en-US" b="1" dirty="0"/>
              <a:t> B=3	  (80-89%)</a:t>
            </a:r>
          </a:p>
          <a:p>
            <a:pPr lvl="1">
              <a:buFont typeface="Wingdings" panose="05000000000000000000" pitchFamily="2" charset="2"/>
              <a:buChar char="v"/>
            </a:pPr>
            <a:r>
              <a:rPr lang="en-US" b="1" dirty="0"/>
              <a:t> C=2	  (74-79%)</a:t>
            </a:r>
          </a:p>
          <a:p>
            <a:pPr lvl="1">
              <a:buFont typeface="Wingdings" panose="05000000000000000000" pitchFamily="2" charset="2"/>
              <a:buChar char="v"/>
            </a:pPr>
            <a:r>
              <a:rPr lang="en-US" b="1" dirty="0"/>
              <a:t> D=1     (70-73%)</a:t>
            </a:r>
          </a:p>
          <a:p>
            <a:pPr lvl="1">
              <a:buFont typeface="Wingdings" panose="05000000000000000000" pitchFamily="2" charset="2"/>
              <a:buChar char="v"/>
            </a:pPr>
            <a:r>
              <a:rPr lang="en-US" b="1" dirty="0"/>
              <a:t> F=0      (0-69%)</a:t>
            </a:r>
          </a:p>
          <a:p>
            <a:pPr>
              <a:buFont typeface="Wingdings" panose="05000000000000000000" pitchFamily="2" charset="2"/>
              <a:buChar char="v"/>
            </a:pPr>
            <a:r>
              <a:rPr lang="en-US" b="1" dirty="0"/>
              <a:t> </a:t>
            </a:r>
            <a:r>
              <a:rPr lang="en-US" dirty="0"/>
              <a:t>Step 2:  Multiply the numeric point value by the units of credit attempted</a:t>
            </a:r>
          </a:p>
          <a:p>
            <a:pPr>
              <a:buFont typeface="Wingdings" panose="05000000000000000000" pitchFamily="2" charset="2"/>
              <a:buChar char="v"/>
            </a:pPr>
            <a:r>
              <a:rPr lang="en-US" dirty="0"/>
              <a:t> Step 3:  Total the values from step 2 &amp; divide by the total number of credits attempted</a:t>
            </a:r>
          </a:p>
        </p:txBody>
      </p:sp>
      <p:sp>
        <p:nvSpPr>
          <p:cNvPr id="4" name="Rectangle 3">
            <a:extLst>
              <a:ext uri="{FF2B5EF4-FFF2-40B4-BE49-F238E27FC236}">
                <a16:creationId xmlns:a16="http://schemas.microsoft.com/office/drawing/2014/main" id="{2DC2C40C-BA31-4DA3-87A4-E66C6DA3DDE6}"/>
              </a:ext>
            </a:extLst>
          </p:cNvPr>
          <p:cNvSpPr/>
          <p:nvPr/>
        </p:nvSpPr>
        <p:spPr>
          <a:xfrm>
            <a:off x="5715000" y="2298700"/>
            <a:ext cx="28956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 and honors courses earn quality points </a:t>
            </a:r>
          </a:p>
          <a:p>
            <a:pPr algn="ctr"/>
            <a:r>
              <a:rPr lang="en-US" dirty="0"/>
              <a:t>AP = +1 quality point</a:t>
            </a:r>
          </a:p>
          <a:p>
            <a:pPr algn="ctr"/>
            <a:r>
              <a:rPr lang="en-US" dirty="0"/>
              <a:t>Honors = +0.5 quality point</a:t>
            </a:r>
          </a:p>
        </p:txBody>
      </p:sp>
    </p:spTree>
    <p:extLst>
      <p:ext uri="{BB962C8B-B14F-4D97-AF65-F5344CB8AC3E}">
        <p14:creationId xmlns:p14="http://schemas.microsoft.com/office/powerpoint/2010/main" val="3092191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GPA Examples</a:t>
            </a:r>
          </a:p>
        </p:txBody>
      </p:sp>
      <p:sp>
        <p:nvSpPr>
          <p:cNvPr id="4" name="Content Placeholder 3"/>
          <p:cNvSpPr>
            <a:spLocks noGrp="1"/>
          </p:cNvSpPr>
          <p:nvPr>
            <p:ph sz="half" idx="1"/>
          </p:nvPr>
        </p:nvSpPr>
        <p:spPr/>
        <p:txBody>
          <a:bodyPr>
            <a:normAutofit fontScale="85000" lnSpcReduction="10000"/>
          </a:bodyPr>
          <a:lstStyle/>
          <a:p>
            <a:pPr>
              <a:buFont typeface="Wingdings" panose="05000000000000000000" pitchFamily="2" charset="2"/>
              <a:buChar char="v"/>
            </a:pPr>
            <a:r>
              <a:rPr lang="en-US" b="1" dirty="0"/>
              <a:t> Example 1</a:t>
            </a:r>
            <a:r>
              <a:rPr lang="en-US" dirty="0"/>
              <a:t>	</a:t>
            </a:r>
          </a:p>
          <a:p>
            <a:r>
              <a:rPr lang="en-US" dirty="0"/>
              <a:t>Algebra I  - B = 3.0</a:t>
            </a:r>
          </a:p>
          <a:p>
            <a:r>
              <a:rPr lang="en-US" dirty="0"/>
              <a:t>Humanities – A=4.0</a:t>
            </a:r>
          </a:p>
          <a:p>
            <a:r>
              <a:rPr lang="en-US" dirty="0"/>
              <a:t>Intro to Culinary Art – B = 3.0</a:t>
            </a:r>
          </a:p>
          <a:p>
            <a:r>
              <a:rPr lang="en-US" dirty="0"/>
              <a:t>Weight Training – B = 3.0</a:t>
            </a:r>
          </a:p>
          <a:p>
            <a:endParaRPr lang="en-US" dirty="0"/>
          </a:p>
          <a:p>
            <a:pPr marL="0" indent="0">
              <a:buNone/>
            </a:pPr>
            <a:r>
              <a:rPr lang="en-US" dirty="0"/>
              <a:t>3.0 + 4.0+ 3.0+ 3.0= 13</a:t>
            </a:r>
          </a:p>
          <a:p>
            <a:pPr marL="0" indent="0">
              <a:buNone/>
            </a:pPr>
            <a:r>
              <a:rPr lang="en-US" dirty="0"/>
              <a:t>13/4 = </a:t>
            </a:r>
            <a:r>
              <a:rPr lang="en-US" b="1" dirty="0"/>
              <a:t>3.25 GPA</a:t>
            </a:r>
          </a:p>
          <a:p>
            <a:endParaRPr lang="en-US" dirty="0"/>
          </a:p>
        </p:txBody>
      </p:sp>
      <p:sp>
        <p:nvSpPr>
          <p:cNvPr id="5" name="Content Placeholder 4"/>
          <p:cNvSpPr>
            <a:spLocks noGrp="1"/>
          </p:cNvSpPr>
          <p:nvPr>
            <p:ph sz="half" idx="2"/>
          </p:nvPr>
        </p:nvSpPr>
        <p:spPr/>
        <p:txBody>
          <a:bodyPr>
            <a:normAutofit fontScale="85000" lnSpcReduction="10000"/>
          </a:bodyPr>
          <a:lstStyle/>
          <a:p>
            <a:pPr>
              <a:buFont typeface="Wingdings" panose="05000000000000000000" pitchFamily="2" charset="2"/>
              <a:buChar char="v"/>
            </a:pPr>
            <a:r>
              <a:rPr lang="en-US" b="1" dirty="0"/>
              <a:t> Example 2</a:t>
            </a:r>
          </a:p>
          <a:p>
            <a:r>
              <a:rPr lang="en-US" dirty="0"/>
              <a:t>H Algebra I – C = 2.5</a:t>
            </a:r>
          </a:p>
          <a:p>
            <a:r>
              <a:rPr lang="en-US" dirty="0"/>
              <a:t>H Biology – B = 3.5</a:t>
            </a:r>
          </a:p>
          <a:p>
            <a:r>
              <a:rPr lang="en-US" dirty="0"/>
              <a:t>Marketing Principles – B = 3.0</a:t>
            </a:r>
          </a:p>
          <a:p>
            <a:r>
              <a:rPr lang="en-US" dirty="0"/>
              <a:t>Chorus – A = 4.0</a:t>
            </a:r>
          </a:p>
          <a:p>
            <a:pPr marL="0" indent="0">
              <a:buNone/>
            </a:pPr>
            <a:endParaRPr lang="en-US" dirty="0"/>
          </a:p>
          <a:p>
            <a:pPr marL="0" indent="0">
              <a:buNone/>
            </a:pPr>
            <a:r>
              <a:rPr lang="en-US" dirty="0"/>
              <a:t>2.5 + 3.5+ 3.0 +4.0= 13</a:t>
            </a:r>
          </a:p>
          <a:p>
            <a:pPr marL="0" indent="0">
              <a:buNone/>
            </a:pPr>
            <a:r>
              <a:rPr lang="en-US" dirty="0"/>
              <a:t>13/4 = </a:t>
            </a:r>
            <a:r>
              <a:rPr lang="en-US" b="1" dirty="0"/>
              <a:t>3.25 GPA</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3357" y="1600199"/>
            <a:ext cx="2654449" cy="4297680"/>
          </a:xfrm>
        </p:spPr>
        <p:txBody>
          <a:bodyPr anchor="ctr">
            <a:normAutofit/>
          </a:bodyPr>
          <a:lstStyle/>
          <a:p>
            <a:r>
              <a:rPr lang="en-US" dirty="0"/>
              <a:t>Why take Honors and AP classes?</a:t>
            </a:r>
          </a:p>
        </p:txBody>
      </p:sp>
      <p:cxnSp>
        <p:nvCxnSpPr>
          <p:cNvPr id="6"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93638" y="1600199"/>
            <a:ext cx="4597502" cy="4297680"/>
          </a:xfrm>
        </p:spPr>
        <p:txBody>
          <a:bodyPr anchor="ctr">
            <a:normAutofit/>
          </a:bodyPr>
          <a:lstStyle/>
          <a:p>
            <a:pPr>
              <a:lnSpc>
                <a:spcPct val="110000"/>
              </a:lnSpc>
              <a:buFont typeface="Wingdings" panose="05000000000000000000" pitchFamily="2" charset="2"/>
              <a:buChar char="v"/>
            </a:pPr>
            <a:r>
              <a:rPr lang="en-US" sz="1400"/>
              <a:t> Provides opportunities to improve study skills</a:t>
            </a:r>
          </a:p>
          <a:p>
            <a:pPr>
              <a:lnSpc>
                <a:spcPct val="110000"/>
              </a:lnSpc>
              <a:buFont typeface="Wingdings" panose="05000000000000000000" pitchFamily="2" charset="2"/>
              <a:buChar char="v"/>
            </a:pPr>
            <a:r>
              <a:rPr lang="en-US" sz="1400"/>
              <a:t> Familiarizes you with college level work </a:t>
            </a:r>
          </a:p>
          <a:p>
            <a:pPr>
              <a:lnSpc>
                <a:spcPct val="110000"/>
              </a:lnSpc>
              <a:buFont typeface="Wingdings" panose="05000000000000000000" pitchFamily="2" charset="2"/>
              <a:buChar char="v"/>
            </a:pPr>
            <a:r>
              <a:rPr lang="en-US" sz="1400"/>
              <a:t> Can boost your cumulative GPA</a:t>
            </a:r>
          </a:p>
          <a:p>
            <a:pPr>
              <a:lnSpc>
                <a:spcPct val="110000"/>
              </a:lnSpc>
              <a:buFont typeface="Wingdings" panose="05000000000000000000" pitchFamily="2" charset="2"/>
              <a:buChar char="v"/>
            </a:pPr>
            <a:r>
              <a:rPr lang="en-US" sz="1400"/>
              <a:t> Prepares you for big tests (ACT, SAT, ASVAB, Accuplacer, Milestones)</a:t>
            </a:r>
          </a:p>
          <a:p>
            <a:pPr>
              <a:lnSpc>
                <a:spcPct val="110000"/>
              </a:lnSpc>
              <a:buFont typeface="Wingdings" panose="05000000000000000000" pitchFamily="2" charset="2"/>
              <a:buChar char="v"/>
            </a:pPr>
            <a:r>
              <a:rPr lang="en-US" sz="1400"/>
              <a:t> Gives you an advantage in college admissions</a:t>
            </a:r>
          </a:p>
          <a:p>
            <a:pPr>
              <a:lnSpc>
                <a:spcPct val="110000"/>
              </a:lnSpc>
              <a:buFont typeface="Wingdings" panose="05000000000000000000" pitchFamily="2" charset="2"/>
              <a:buChar char="v"/>
            </a:pPr>
            <a:r>
              <a:rPr lang="en-US" sz="1400"/>
              <a:t> Allows you to expand your interests</a:t>
            </a:r>
          </a:p>
          <a:p>
            <a:pPr>
              <a:lnSpc>
                <a:spcPct val="110000"/>
              </a:lnSpc>
              <a:buFont typeface="Wingdings" panose="05000000000000000000" pitchFamily="2" charset="2"/>
              <a:buChar char="v"/>
            </a:pPr>
            <a:r>
              <a:rPr lang="en-US" sz="1400"/>
              <a:t> May be eligible for college credit (AP Exam)</a:t>
            </a:r>
          </a:p>
          <a:p>
            <a:pPr>
              <a:lnSpc>
                <a:spcPct val="110000"/>
              </a:lnSpc>
              <a:buFont typeface="Wingdings" panose="05000000000000000000" pitchFamily="2" charset="2"/>
              <a:buChar char="v"/>
            </a:pPr>
            <a:r>
              <a:rPr lang="en-US" sz="1400"/>
              <a:t> Improves work ethic and critical thinking skills for workforce</a:t>
            </a:r>
          </a:p>
          <a:p>
            <a:pPr>
              <a:lnSpc>
                <a:spcPct val="110000"/>
              </a:lnSpc>
              <a:buFont typeface="Wingdings" panose="05000000000000000000" pitchFamily="2" charset="2"/>
              <a:buChar char="v"/>
            </a:pPr>
            <a:r>
              <a:rPr lang="en-US" sz="1400"/>
              <a:t> BUT… you must find the right balance for YOU; don’t compare yourself to others</a:t>
            </a:r>
          </a:p>
          <a:p>
            <a:pPr>
              <a:lnSpc>
                <a:spcPct val="110000"/>
              </a:lnSpc>
            </a:pPr>
            <a:endParaRPr 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A972-15E4-41C5-B56D-533983B33685}"/>
              </a:ext>
            </a:extLst>
          </p:cNvPr>
          <p:cNvSpPr>
            <a:spLocks noGrp="1"/>
          </p:cNvSpPr>
          <p:nvPr>
            <p:ph type="title"/>
          </p:nvPr>
        </p:nvSpPr>
        <p:spPr/>
        <p:txBody>
          <a:bodyPr/>
          <a:lstStyle/>
          <a:p>
            <a:r>
              <a:rPr lang="en-US" dirty="0"/>
              <a:t>Report Card versus Transcript?</a:t>
            </a:r>
          </a:p>
        </p:txBody>
      </p:sp>
      <p:sp>
        <p:nvSpPr>
          <p:cNvPr id="3" name="Text Placeholder 2">
            <a:extLst>
              <a:ext uri="{FF2B5EF4-FFF2-40B4-BE49-F238E27FC236}">
                <a16:creationId xmlns:a16="http://schemas.microsoft.com/office/drawing/2014/main" id="{688FDF0C-707D-4DEF-B358-36024A04E7C1}"/>
              </a:ext>
            </a:extLst>
          </p:cNvPr>
          <p:cNvSpPr>
            <a:spLocks noGrp="1"/>
          </p:cNvSpPr>
          <p:nvPr>
            <p:ph type="body" idx="1"/>
          </p:nvPr>
        </p:nvSpPr>
        <p:spPr/>
        <p:txBody>
          <a:bodyPr/>
          <a:lstStyle/>
          <a:p>
            <a:r>
              <a:rPr lang="en-US" dirty="0"/>
              <a:t>Report Card</a:t>
            </a:r>
          </a:p>
        </p:txBody>
      </p:sp>
      <p:sp>
        <p:nvSpPr>
          <p:cNvPr id="4" name="Content Placeholder 3">
            <a:extLst>
              <a:ext uri="{FF2B5EF4-FFF2-40B4-BE49-F238E27FC236}">
                <a16:creationId xmlns:a16="http://schemas.microsoft.com/office/drawing/2014/main" id="{4B36B14C-0324-4547-89B4-7199ACD831F2}"/>
              </a:ext>
            </a:extLst>
          </p:cNvPr>
          <p:cNvSpPr>
            <a:spLocks noGrp="1"/>
          </p:cNvSpPr>
          <p:nvPr>
            <p:ph sz="half" idx="2"/>
          </p:nvPr>
        </p:nvSpPr>
        <p:spPr/>
        <p:txBody>
          <a:bodyPr>
            <a:normAutofit fontScale="77500" lnSpcReduction="20000"/>
          </a:bodyPr>
          <a:lstStyle/>
          <a:p>
            <a:pPr>
              <a:buFont typeface="Wingdings" panose="05000000000000000000" pitchFamily="2" charset="2"/>
              <a:buChar char="v"/>
            </a:pPr>
            <a:r>
              <a:rPr lang="en-US" dirty="0"/>
              <a:t> Grades from one semester</a:t>
            </a:r>
          </a:p>
          <a:p>
            <a:pPr>
              <a:buFont typeface="Wingdings" panose="05000000000000000000" pitchFamily="2" charset="2"/>
              <a:buChar char="v"/>
            </a:pPr>
            <a:r>
              <a:rPr lang="en-US" dirty="0"/>
              <a:t> Unofficial document</a:t>
            </a:r>
          </a:p>
          <a:p>
            <a:pPr>
              <a:buFont typeface="Wingdings" panose="05000000000000000000" pitchFamily="2" charset="2"/>
              <a:buChar char="v"/>
            </a:pPr>
            <a:r>
              <a:rPr lang="en-US" dirty="0"/>
              <a:t> Used by parent or guardian </a:t>
            </a:r>
          </a:p>
          <a:p>
            <a:pPr>
              <a:buFont typeface="Wingdings" panose="05000000000000000000" pitchFamily="2" charset="2"/>
              <a:buChar char="v"/>
            </a:pPr>
            <a:r>
              <a:rPr lang="en-US" dirty="0"/>
              <a:t> Includes some personal information (address, Cobb ID)</a:t>
            </a:r>
          </a:p>
        </p:txBody>
      </p:sp>
      <p:sp>
        <p:nvSpPr>
          <p:cNvPr id="5" name="Text Placeholder 4">
            <a:extLst>
              <a:ext uri="{FF2B5EF4-FFF2-40B4-BE49-F238E27FC236}">
                <a16:creationId xmlns:a16="http://schemas.microsoft.com/office/drawing/2014/main" id="{C981B11E-0426-407C-8457-449D3A176779}"/>
              </a:ext>
            </a:extLst>
          </p:cNvPr>
          <p:cNvSpPr>
            <a:spLocks noGrp="1"/>
          </p:cNvSpPr>
          <p:nvPr>
            <p:ph type="body" sz="quarter" idx="3"/>
          </p:nvPr>
        </p:nvSpPr>
        <p:spPr/>
        <p:txBody>
          <a:bodyPr/>
          <a:lstStyle/>
          <a:p>
            <a:r>
              <a:rPr lang="en-US" dirty="0"/>
              <a:t>Transcript</a:t>
            </a:r>
          </a:p>
        </p:txBody>
      </p:sp>
      <p:sp>
        <p:nvSpPr>
          <p:cNvPr id="6" name="Content Placeholder 5">
            <a:extLst>
              <a:ext uri="{FF2B5EF4-FFF2-40B4-BE49-F238E27FC236}">
                <a16:creationId xmlns:a16="http://schemas.microsoft.com/office/drawing/2014/main" id="{752D0008-7303-4DF6-A12D-90B35597B0B0}"/>
              </a:ext>
            </a:extLst>
          </p:cNvPr>
          <p:cNvSpPr>
            <a:spLocks noGrp="1"/>
          </p:cNvSpPr>
          <p:nvPr>
            <p:ph sz="quarter" idx="4"/>
          </p:nvPr>
        </p:nvSpPr>
        <p:spPr/>
        <p:txBody>
          <a:bodyPr>
            <a:normAutofit fontScale="77500" lnSpcReduction="20000"/>
          </a:bodyPr>
          <a:lstStyle/>
          <a:p>
            <a:pPr>
              <a:buFont typeface="Wingdings" panose="05000000000000000000" pitchFamily="2" charset="2"/>
              <a:buChar char="v"/>
            </a:pPr>
            <a:r>
              <a:rPr lang="en-US" dirty="0"/>
              <a:t> Record of all high school final grades</a:t>
            </a:r>
          </a:p>
          <a:p>
            <a:pPr>
              <a:buFont typeface="Wingdings" panose="05000000000000000000" pitchFamily="2" charset="2"/>
              <a:buChar char="v"/>
            </a:pPr>
            <a:r>
              <a:rPr lang="en-US" dirty="0"/>
              <a:t> Official legal document</a:t>
            </a:r>
          </a:p>
          <a:p>
            <a:pPr>
              <a:buFont typeface="Wingdings" panose="05000000000000000000" pitchFamily="2" charset="2"/>
              <a:buChar char="v"/>
            </a:pPr>
            <a:r>
              <a:rPr lang="en-US" dirty="0"/>
              <a:t> Used by colleges, military, and employers</a:t>
            </a:r>
          </a:p>
          <a:p>
            <a:pPr>
              <a:buFont typeface="Wingdings" panose="05000000000000000000" pitchFamily="2" charset="2"/>
              <a:buChar char="v"/>
            </a:pPr>
            <a:r>
              <a:rPr lang="en-US" dirty="0"/>
              <a:t> Includes identifying personal information (SS#, DOB, address)</a:t>
            </a:r>
          </a:p>
          <a:p>
            <a:pPr>
              <a:buFont typeface="Wingdings" panose="05000000000000000000" pitchFamily="2" charset="2"/>
              <a:buChar char="v"/>
            </a:pPr>
            <a:r>
              <a:rPr lang="en-US" dirty="0"/>
              <a:t> Includes cumulative GPA</a:t>
            </a:r>
          </a:p>
          <a:p>
            <a:endParaRPr lang="en-US" dirty="0"/>
          </a:p>
        </p:txBody>
      </p:sp>
    </p:spTree>
    <p:extLst>
      <p:ext uri="{BB962C8B-B14F-4D97-AF65-F5344CB8AC3E}">
        <p14:creationId xmlns:p14="http://schemas.microsoft.com/office/powerpoint/2010/main" val="2400533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66EC-053E-461A-B6E6-B63038D2C233}"/>
              </a:ext>
            </a:extLst>
          </p:cNvPr>
          <p:cNvSpPr>
            <a:spLocks noGrp="1"/>
          </p:cNvSpPr>
          <p:nvPr>
            <p:ph type="title"/>
          </p:nvPr>
        </p:nvSpPr>
        <p:spPr/>
        <p:txBody>
          <a:bodyPr/>
          <a:lstStyle/>
          <a:p>
            <a:r>
              <a:rPr lang="en-US" dirty="0"/>
              <a:t>How Many Credits Do I need </a:t>
            </a:r>
            <a:br>
              <a:rPr lang="en-US" dirty="0"/>
            </a:br>
            <a:r>
              <a:rPr lang="en-US" dirty="0"/>
              <a:t>for Graduation?</a:t>
            </a:r>
          </a:p>
        </p:txBody>
      </p:sp>
      <p:sp>
        <p:nvSpPr>
          <p:cNvPr id="5" name="Content Placeholder 4">
            <a:extLst>
              <a:ext uri="{FF2B5EF4-FFF2-40B4-BE49-F238E27FC236}">
                <a16:creationId xmlns:a16="http://schemas.microsoft.com/office/drawing/2014/main" id="{9BD1FB0E-6365-443C-94DE-D414C1B312A0}"/>
              </a:ext>
            </a:extLst>
          </p:cNvPr>
          <p:cNvSpPr>
            <a:spLocks noGrp="1"/>
          </p:cNvSpPr>
          <p:nvPr>
            <p:ph idx="1"/>
          </p:nvPr>
        </p:nvSpPr>
        <p:spPr/>
        <p:txBody>
          <a:bodyPr/>
          <a:lstStyle/>
          <a:p>
            <a:endParaRPr lang="en-US"/>
          </a:p>
        </p:txBody>
      </p:sp>
      <p:graphicFrame>
        <p:nvGraphicFramePr>
          <p:cNvPr id="6" name="Content Placeholder 10">
            <a:extLst>
              <a:ext uri="{FF2B5EF4-FFF2-40B4-BE49-F238E27FC236}">
                <a16:creationId xmlns:a16="http://schemas.microsoft.com/office/drawing/2014/main" id="{8FE8F20C-90DE-4455-957E-EDEBD52AB4F2}"/>
              </a:ext>
            </a:extLst>
          </p:cNvPr>
          <p:cNvGraphicFramePr>
            <a:graphicFrameLocks/>
          </p:cNvGraphicFramePr>
          <p:nvPr>
            <p:extLst>
              <p:ext uri="{D42A27DB-BD31-4B8C-83A1-F6EECF244321}">
                <p14:modId xmlns:p14="http://schemas.microsoft.com/office/powerpoint/2010/main" val="3306094794"/>
              </p:ext>
            </p:extLst>
          </p:nvPr>
        </p:nvGraphicFramePr>
        <p:xfrm>
          <a:off x="457199" y="2084832"/>
          <a:ext cx="8229601" cy="4402670"/>
        </p:xfrm>
        <a:graphic>
          <a:graphicData uri="http://schemas.openxmlformats.org/drawingml/2006/table">
            <a:tbl>
              <a:tblPr firstRow="1" bandRow="1">
                <a:tableStyleId>{5C22544A-7EE6-4342-B048-85BDC9FD1C3A}</a:tableStyleId>
              </a:tblPr>
              <a:tblGrid>
                <a:gridCol w="6136054">
                  <a:extLst>
                    <a:ext uri="{9D8B030D-6E8A-4147-A177-3AD203B41FA5}">
                      <a16:colId xmlns:a16="http://schemas.microsoft.com/office/drawing/2014/main" val="20000"/>
                    </a:ext>
                  </a:extLst>
                </a:gridCol>
                <a:gridCol w="2093547">
                  <a:extLst>
                    <a:ext uri="{9D8B030D-6E8A-4147-A177-3AD203B41FA5}">
                      <a16:colId xmlns:a16="http://schemas.microsoft.com/office/drawing/2014/main" val="20001"/>
                    </a:ext>
                  </a:extLst>
                </a:gridCol>
              </a:tblGrid>
              <a:tr h="440267">
                <a:tc>
                  <a:txBody>
                    <a:bodyPr/>
                    <a:lstStyle/>
                    <a:p>
                      <a:r>
                        <a:rPr lang="en-US"/>
                        <a:t>Area of Study</a:t>
                      </a:r>
                    </a:p>
                  </a:txBody>
                  <a:tcPr marL="111038" marR="111038"/>
                </a:tc>
                <a:tc>
                  <a:txBody>
                    <a:bodyPr/>
                    <a:lstStyle/>
                    <a:p>
                      <a:pPr algn="ctr"/>
                      <a:r>
                        <a:rPr lang="en-US"/>
                        <a:t>Required</a:t>
                      </a:r>
                      <a:r>
                        <a:rPr lang="en-US" baseline="0"/>
                        <a:t> Credits</a:t>
                      </a:r>
                      <a:endParaRPr lang="en-US"/>
                    </a:p>
                  </a:txBody>
                  <a:tcPr marL="111038" marR="111038"/>
                </a:tc>
                <a:extLst>
                  <a:ext uri="{0D108BD9-81ED-4DB2-BD59-A6C34878D82A}">
                    <a16:rowId xmlns:a16="http://schemas.microsoft.com/office/drawing/2014/main" val="10000"/>
                  </a:ext>
                </a:extLst>
              </a:tr>
              <a:tr h="440267">
                <a:tc>
                  <a:txBody>
                    <a:bodyPr/>
                    <a:lstStyle/>
                    <a:p>
                      <a:r>
                        <a:rPr lang="en-US" dirty="0"/>
                        <a:t>English/Language Arts</a:t>
                      </a:r>
                    </a:p>
                  </a:txBody>
                  <a:tcPr marL="111038" marR="111038"/>
                </a:tc>
                <a:tc>
                  <a:txBody>
                    <a:bodyPr/>
                    <a:lstStyle/>
                    <a:p>
                      <a:pPr algn="ctr"/>
                      <a:r>
                        <a:rPr lang="en-US"/>
                        <a:t>4 credits</a:t>
                      </a:r>
                    </a:p>
                  </a:txBody>
                  <a:tcPr marL="111038" marR="111038"/>
                </a:tc>
                <a:extLst>
                  <a:ext uri="{0D108BD9-81ED-4DB2-BD59-A6C34878D82A}">
                    <a16:rowId xmlns:a16="http://schemas.microsoft.com/office/drawing/2014/main" val="10001"/>
                  </a:ext>
                </a:extLst>
              </a:tr>
              <a:tr h="440267">
                <a:tc>
                  <a:txBody>
                    <a:bodyPr/>
                    <a:lstStyle/>
                    <a:p>
                      <a:r>
                        <a:rPr lang="en-US"/>
                        <a:t>Mathematics</a:t>
                      </a:r>
                    </a:p>
                  </a:txBody>
                  <a:tcPr marL="111038" marR="111038"/>
                </a:tc>
                <a:tc>
                  <a:txBody>
                    <a:bodyPr/>
                    <a:lstStyle/>
                    <a:p>
                      <a:pPr algn="ctr"/>
                      <a:r>
                        <a:rPr lang="en-US"/>
                        <a:t>4 credits</a:t>
                      </a:r>
                    </a:p>
                  </a:txBody>
                  <a:tcPr marL="111038" marR="111038"/>
                </a:tc>
                <a:extLst>
                  <a:ext uri="{0D108BD9-81ED-4DB2-BD59-A6C34878D82A}">
                    <a16:rowId xmlns:a16="http://schemas.microsoft.com/office/drawing/2014/main" val="10002"/>
                  </a:ext>
                </a:extLst>
              </a:tr>
              <a:tr h="440267">
                <a:tc>
                  <a:txBody>
                    <a:bodyPr/>
                    <a:lstStyle/>
                    <a:p>
                      <a:r>
                        <a:rPr lang="en-US"/>
                        <a:t>Science</a:t>
                      </a:r>
                    </a:p>
                  </a:txBody>
                  <a:tcPr marL="111038" marR="111038"/>
                </a:tc>
                <a:tc>
                  <a:txBody>
                    <a:bodyPr/>
                    <a:lstStyle/>
                    <a:p>
                      <a:pPr algn="ctr"/>
                      <a:r>
                        <a:rPr lang="en-US"/>
                        <a:t>4 credits</a:t>
                      </a:r>
                    </a:p>
                  </a:txBody>
                  <a:tcPr marL="111038" marR="111038"/>
                </a:tc>
                <a:extLst>
                  <a:ext uri="{0D108BD9-81ED-4DB2-BD59-A6C34878D82A}">
                    <a16:rowId xmlns:a16="http://schemas.microsoft.com/office/drawing/2014/main" val="10003"/>
                  </a:ext>
                </a:extLst>
              </a:tr>
              <a:tr h="440267">
                <a:tc>
                  <a:txBody>
                    <a:bodyPr/>
                    <a:lstStyle/>
                    <a:p>
                      <a:r>
                        <a:rPr lang="en-US"/>
                        <a:t>Social Studies</a:t>
                      </a:r>
                    </a:p>
                  </a:txBody>
                  <a:tcPr marL="111038" marR="111038"/>
                </a:tc>
                <a:tc>
                  <a:txBody>
                    <a:bodyPr/>
                    <a:lstStyle/>
                    <a:p>
                      <a:pPr algn="ctr"/>
                      <a:r>
                        <a:rPr lang="en-US"/>
                        <a:t>3 credits</a:t>
                      </a:r>
                    </a:p>
                  </a:txBody>
                  <a:tcPr marL="111038" marR="111038"/>
                </a:tc>
                <a:extLst>
                  <a:ext uri="{0D108BD9-81ED-4DB2-BD59-A6C34878D82A}">
                    <a16:rowId xmlns:a16="http://schemas.microsoft.com/office/drawing/2014/main" val="10004"/>
                  </a:ext>
                </a:extLst>
              </a:tr>
              <a:tr h="440267">
                <a:tc>
                  <a:txBody>
                    <a:bodyPr/>
                    <a:lstStyle/>
                    <a:p>
                      <a:r>
                        <a:rPr lang="en-US" baseline="0" dirty="0"/>
                        <a:t>World Language/Technical/Fine Art</a:t>
                      </a:r>
                      <a:endParaRPr lang="en-US" dirty="0"/>
                    </a:p>
                  </a:txBody>
                  <a:tcPr marL="111038" marR="111038"/>
                </a:tc>
                <a:tc>
                  <a:txBody>
                    <a:bodyPr/>
                    <a:lstStyle/>
                    <a:p>
                      <a:pPr algn="ctr"/>
                      <a:r>
                        <a:rPr lang="en-US"/>
                        <a:t>3 credits</a:t>
                      </a:r>
                    </a:p>
                  </a:txBody>
                  <a:tcPr marL="111038" marR="111038"/>
                </a:tc>
                <a:extLst>
                  <a:ext uri="{0D108BD9-81ED-4DB2-BD59-A6C34878D82A}">
                    <a16:rowId xmlns:a16="http://schemas.microsoft.com/office/drawing/2014/main" val="10005"/>
                  </a:ext>
                </a:extLst>
              </a:tr>
              <a:tr h="440267">
                <a:tc>
                  <a:txBody>
                    <a:bodyPr/>
                    <a:lstStyle/>
                    <a:p>
                      <a:r>
                        <a:rPr lang="en-US"/>
                        <a:t>Personal</a:t>
                      </a:r>
                      <a:r>
                        <a:rPr lang="en-US" baseline="0"/>
                        <a:t> Fitness</a:t>
                      </a:r>
                      <a:endParaRPr lang="en-US"/>
                    </a:p>
                  </a:txBody>
                  <a:tcPr marL="111038" marR="111038"/>
                </a:tc>
                <a:tc>
                  <a:txBody>
                    <a:bodyPr/>
                    <a:lstStyle/>
                    <a:p>
                      <a:pPr algn="ctr"/>
                      <a:r>
                        <a:rPr lang="en-US" baseline="0"/>
                        <a:t>0.5 credit</a:t>
                      </a:r>
                      <a:endParaRPr lang="en-US"/>
                    </a:p>
                  </a:txBody>
                  <a:tcPr marL="111038" marR="111038"/>
                </a:tc>
                <a:extLst>
                  <a:ext uri="{0D108BD9-81ED-4DB2-BD59-A6C34878D82A}">
                    <a16:rowId xmlns:a16="http://schemas.microsoft.com/office/drawing/2014/main" val="10006"/>
                  </a:ext>
                </a:extLst>
              </a:tr>
              <a:tr h="440267">
                <a:tc>
                  <a:txBody>
                    <a:bodyPr/>
                    <a:lstStyle/>
                    <a:p>
                      <a:r>
                        <a:rPr lang="en-US"/>
                        <a:t>Health</a:t>
                      </a:r>
                    </a:p>
                  </a:txBody>
                  <a:tcPr marL="111038" marR="111038"/>
                </a:tc>
                <a:tc>
                  <a:txBody>
                    <a:bodyPr/>
                    <a:lstStyle/>
                    <a:p>
                      <a:pPr algn="ctr"/>
                      <a:r>
                        <a:rPr lang="en-US"/>
                        <a:t>0.5 credit</a:t>
                      </a:r>
                    </a:p>
                  </a:txBody>
                  <a:tcPr marL="111038" marR="111038"/>
                </a:tc>
                <a:extLst>
                  <a:ext uri="{0D108BD9-81ED-4DB2-BD59-A6C34878D82A}">
                    <a16:rowId xmlns:a16="http://schemas.microsoft.com/office/drawing/2014/main" val="10007"/>
                  </a:ext>
                </a:extLst>
              </a:tr>
              <a:tr h="440267">
                <a:tc>
                  <a:txBody>
                    <a:bodyPr/>
                    <a:lstStyle/>
                    <a:p>
                      <a:r>
                        <a:rPr lang="en-US"/>
                        <a:t>Electives</a:t>
                      </a:r>
                    </a:p>
                  </a:txBody>
                  <a:tcPr marL="111038" marR="111038"/>
                </a:tc>
                <a:tc>
                  <a:txBody>
                    <a:bodyPr/>
                    <a:lstStyle/>
                    <a:p>
                      <a:pPr algn="ctr"/>
                      <a:r>
                        <a:rPr lang="en-US"/>
                        <a:t>4</a:t>
                      </a:r>
                      <a:r>
                        <a:rPr lang="en-US" baseline="0"/>
                        <a:t> credits</a:t>
                      </a:r>
                      <a:endParaRPr lang="en-US"/>
                    </a:p>
                  </a:txBody>
                  <a:tcPr marL="111038" marR="111038"/>
                </a:tc>
                <a:extLst>
                  <a:ext uri="{0D108BD9-81ED-4DB2-BD59-A6C34878D82A}">
                    <a16:rowId xmlns:a16="http://schemas.microsoft.com/office/drawing/2014/main" val="10008"/>
                  </a:ext>
                </a:extLst>
              </a:tr>
              <a:tr h="440267">
                <a:tc>
                  <a:txBody>
                    <a:bodyPr/>
                    <a:lstStyle/>
                    <a:p>
                      <a:r>
                        <a:rPr lang="en-US" dirty="0"/>
                        <a:t>TOTAL CREDITS:</a:t>
                      </a:r>
                      <a:endParaRPr lang="en-US" b="1" dirty="0"/>
                    </a:p>
                  </a:txBody>
                  <a:tcPr marL="111038" marR="111038"/>
                </a:tc>
                <a:tc>
                  <a:txBody>
                    <a:bodyPr/>
                    <a:lstStyle/>
                    <a:p>
                      <a:pPr algn="ctr"/>
                      <a:r>
                        <a:rPr lang="en-US" dirty="0"/>
                        <a:t>23 </a:t>
                      </a:r>
                      <a:endParaRPr lang="en-US" b="1" dirty="0"/>
                    </a:p>
                  </a:txBody>
                  <a:tcPr marL="111038" marR="111038"/>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0540416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6876</TotalTime>
  <Words>2288</Words>
  <Application>Microsoft Office PowerPoint</Application>
  <PresentationFormat>On-screen Show (4:3)</PresentationFormat>
  <Paragraphs>299</Paragraphs>
  <Slides>20</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Cambria</vt:lpstr>
      <vt:lpstr>Franklin Gothic Medium</vt:lpstr>
      <vt:lpstr>Gill Sans MT</vt:lpstr>
      <vt:lpstr>Times New Roman</vt:lpstr>
      <vt:lpstr>Wingdings</vt:lpstr>
      <vt:lpstr>Gallery</vt:lpstr>
      <vt:lpstr>9th Grade</vt:lpstr>
      <vt:lpstr>Who is your school counselor?</vt:lpstr>
      <vt:lpstr>Let’s talk about…</vt:lpstr>
      <vt:lpstr>What is GPA?</vt:lpstr>
      <vt:lpstr>How do I calculate a GPA?</vt:lpstr>
      <vt:lpstr>GPA Examples</vt:lpstr>
      <vt:lpstr>Why take Honors and AP classes?</vt:lpstr>
      <vt:lpstr>Report Card versus Transcript?</vt:lpstr>
      <vt:lpstr>How Many Credits Do I need  for Graduation?</vt:lpstr>
      <vt:lpstr>Promotion Requirements</vt:lpstr>
      <vt:lpstr>Let’s talk about Hope!</vt:lpstr>
      <vt:lpstr>Zell miller</vt:lpstr>
      <vt:lpstr>HOPE Scholarship</vt:lpstr>
      <vt:lpstr>HOPE gpa</vt:lpstr>
      <vt:lpstr>Which classes count toward HOPE?</vt:lpstr>
      <vt:lpstr>Hope rigor</vt:lpstr>
      <vt:lpstr>Dual Enrollment (DE)</vt:lpstr>
      <vt:lpstr>Just a few things to consider:  Full-time or part-time participation  Whether your future college will accept transfer credits or how they may view DE vs. AP  Rigorous college level classes?  Transportation and parking issues at the high school  Potential schedule complications, both in-school and extracurricular (especially for part-time participation)  Cobb County and college calendars are different — exam dates, spring/fall/winter breaks will be different </vt:lpstr>
      <vt:lpstr>Dual Enrollment Deadlines</vt:lpstr>
      <vt:lpstr>Tips for Success in High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9th Grade Bridge Law  Counseling Lesson</dc:title>
  <dc:creator>Taisa Turner</dc:creator>
  <cp:lastModifiedBy>Laura Potts</cp:lastModifiedBy>
  <cp:revision>15</cp:revision>
  <dcterms:created xsi:type="dcterms:W3CDTF">2020-07-27T01:26:05Z</dcterms:created>
  <dcterms:modified xsi:type="dcterms:W3CDTF">2023-01-31T18:08:35Z</dcterms:modified>
</cp:coreProperties>
</file>