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57" r:id="rId3"/>
    <p:sldId id="273" r:id="rId4"/>
    <p:sldId id="284" r:id="rId5"/>
    <p:sldId id="291" r:id="rId6"/>
    <p:sldId id="278" r:id="rId7"/>
    <p:sldId id="392" r:id="rId8"/>
    <p:sldId id="326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44C2F-C92E-46B7-A52B-AAB40148BF60}" v="5" dt="2022-08-30T19:47:43.441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>
        <p:scale>
          <a:sx n="90" d="100"/>
          <a:sy n="90" d="100"/>
        </p:scale>
        <p:origin x="44" y="-102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Von Lanken" userId="0c808175-6d89-4a8d-9dd8-8bd71d774433" providerId="ADAL" clId="{E4644C2F-C92E-46B7-A52B-AAB40148BF60}"/>
    <pc:docChg chg="custSel modSld">
      <pc:chgData name="Holly Von Lanken" userId="0c808175-6d89-4a8d-9dd8-8bd71d774433" providerId="ADAL" clId="{E4644C2F-C92E-46B7-A52B-AAB40148BF60}" dt="2022-08-30T19:54:16.408" v="2" actId="478"/>
      <pc:docMkLst>
        <pc:docMk/>
      </pc:docMkLst>
      <pc:sldChg chg="addSp modSp modTransition modAnim">
        <pc:chgData name="Holly Von Lanken" userId="0c808175-6d89-4a8d-9dd8-8bd71d774433" providerId="ADAL" clId="{E4644C2F-C92E-46B7-A52B-AAB40148BF60}" dt="2022-08-30T19:47:43.441" v="1"/>
        <pc:sldMkLst>
          <pc:docMk/>
          <pc:sldMk cId="0" sldId="257"/>
        </pc:sldMkLst>
        <pc:picChg chg="add mod">
          <ac:chgData name="Holly Von Lanken" userId="0c808175-6d89-4a8d-9dd8-8bd71d774433" providerId="ADAL" clId="{E4644C2F-C92E-46B7-A52B-AAB40148BF60}" dt="2022-08-30T19:47:43.441" v="1"/>
          <ac:picMkLst>
            <pc:docMk/>
            <pc:sldMk cId="0" sldId="257"/>
            <ac:picMk id="3" creationId="{39144419-E58F-4CCB-9016-74BAFE31BFC0}"/>
          </ac:picMkLst>
        </pc:picChg>
      </pc:sldChg>
      <pc:sldChg chg="addSp modSp modTransition modAnim">
        <pc:chgData name="Holly Von Lanken" userId="0c808175-6d89-4a8d-9dd8-8bd71d774433" providerId="ADAL" clId="{E4644C2F-C92E-46B7-A52B-AAB40148BF60}" dt="2022-08-30T19:47:43.441" v="1"/>
        <pc:sldMkLst>
          <pc:docMk/>
          <pc:sldMk cId="417536504" sldId="272"/>
        </pc:sldMkLst>
        <pc:picChg chg="add mod">
          <ac:chgData name="Holly Von Lanken" userId="0c808175-6d89-4a8d-9dd8-8bd71d774433" providerId="ADAL" clId="{E4644C2F-C92E-46B7-A52B-AAB40148BF60}" dt="2022-08-30T19:47:43.441" v="1"/>
          <ac:picMkLst>
            <pc:docMk/>
            <pc:sldMk cId="417536504" sldId="272"/>
            <ac:picMk id="4" creationId="{52D5F13B-E4D0-4EF9-BCC4-665DD89FDB80}"/>
          </ac:picMkLst>
        </pc:picChg>
      </pc:sldChg>
      <pc:sldChg chg="addSp modSp modTransition modAnim">
        <pc:chgData name="Holly Von Lanken" userId="0c808175-6d89-4a8d-9dd8-8bd71d774433" providerId="ADAL" clId="{E4644C2F-C92E-46B7-A52B-AAB40148BF60}" dt="2022-08-30T19:47:43.441" v="1"/>
        <pc:sldMkLst>
          <pc:docMk/>
          <pc:sldMk cId="3474133943" sldId="273"/>
        </pc:sldMkLst>
        <pc:picChg chg="add mod">
          <ac:chgData name="Holly Von Lanken" userId="0c808175-6d89-4a8d-9dd8-8bd71d774433" providerId="ADAL" clId="{E4644C2F-C92E-46B7-A52B-AAB40148BF60}" dt="2022-08-30T19:47:43.441" v="1"/>
          <ac:picMkLst>
            <pc:docMk/>
            <pc:sldMk cId="3474133943" sldId="273"/>
            <ac:picMk id="8" creationId="{9AB61D93-53A1-45C7-AF97-60E7E844BF8A}"/>
          </ac:picMkLst>
        </pc:picChg>
      </pc:sldChg>
      <pc:sldChg chg="delSp mod delAnim">
        <pc:chgData name="Holly Von Lanken" userId="0c808175-6d89-4a8d-9dd8-8bd71d774433" providerId="ADAL" clId="{E4644C2F-C92E-46B7-A52B-AAB40148BF60}" dt="2022-08-30T19:54:16.408" v="2" actId="478"/>
        <pc:sldMkLst>
          <pc:docMk/>
          <pc:sldMk cId="2855333713" sldId="326"/>
        </pc:sldMkLst>
        <pc:picChg chg="del">
          <ac:chgData name="Holly Von Lanken" userId="0c808175-6d89-4a8d-9dd8-8bd71d774433" providerId="ADAL" clId="{E4644C2F-C92E-46B7-A52B-AAB40148BF60}" dt="2022-08-30T19:54:16.408" v="2" actId="478"/>
          <ac:picMkLst>
            <pc:docMk/>
            <pc:sldMk cId="2855333713" sldId="326"/>
            <ac:picMk id="15" creationId="{21E41DF4-60C9-42B0-AA80-21FFC48495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8/29/2022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1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English – You must have 9</a:t>
            </a:r>
            <a:r>
              <a:rPr lang="en-US" baseline="30000" dirty="0"/>
              <a:t>th</a:t>
            </a:r>
            <a:r>
              <a:rPr lang="en-US" baseline="0" dirty="0"/>
              <a:t> Lit and American Lit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Math – Must have through Algebra II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Science – Bio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Chemistry, Environmental, or Earth Sci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Physics or Physical Science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</a:t>
            </a:r>
            <a:r>
              <a:rPr lang="en-US" baseline="30000" dirty="0"/>
              <a:t>th</a:t>
            </a:r>
            <a:r>
              <a:rPr lang="en-US" baseline="0" dirty="0"/>
              <a:t> Science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Social Studies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World History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US History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Government/ Econ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Refer to handout of graduation requirements</a:t>
            </a:r>
          </a:p>
          <a:p>
            <a:endParaRPr lang="en-US" dirty="0"/>
          </a:p>
          <a:p>
            <a:r>
              <a:rPr lang="en-US" dirty="0"/>
              <a:t>Refer</a:t>
            </a:r>
            <a:r>
              <a:rPr lang="en-US" baseline="0" dirty="0"/>
              <a:t> to Administrative Rule IKE for detailed promotion requirements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7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https://sites.google.com/view/khs-dual-enrollment/home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7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4DCB-71D2-43DD-B38E-C95D17AABF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066-9EBD-4DF4-81C3-2B28037AAAC3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0393-4DAB-4585-8BE4-CC808BCCF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  <p:sldLayoutId id="214748366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bdz29Zszh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khs-dual-enrollment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Advisement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1, 2022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school counselor?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640348-2EAD-4638-8625-901C7E93D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05" y="1942771"/>
            <a:ext cx="4183118" cy="23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EC6628D-786E-4A32-A517-613AD77C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24" y="1974705"/>
            <a:ext cx="3885303" cy="23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46EC74A-2474-4394-A10A-883290C2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22" y="4295775"/>
            <a:ext cx="4183117" cy="21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21CCE1A-6AAB-4365-8443-36B820E9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38" y="4287893"/>
            <a:ext cx="3929388" cy="21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Kell Counseling Needs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DEFF7-B88A-453A-9A85-A800698A33DD}"/>
              </a:ext>
            </a:extLst>
          </p:cNvPr>
          <p:cNvSpPr txBox="1"/>
          <p:nvPr/>
        </p:nvSpPr>
        <p:spPr>
          <a:xfrm>
            <a:off x="5504688" y="5843743"/>
            <a:ext cx="4572000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https://forms.office.com/r/bdz29Zszhy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5C9E20-A793-465C-BB99-41E102CFF2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279525"/>
            <a:ext cx="4132263" cy="413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66EC-053E-461A-B6E6-B63038D2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97" y="408290"/>
            <a:ext cx="8176898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Many Credits Do I need </a:t>
            </a:r>
            <a:br>
              <a:rPr lang="en-US" dirty="0"/>
            </a:br>
            <a:r>
              <a:rPr lang="en-US" dirty="0"/>
              <a:t>for Graduation?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8FE8F20C-90DE-4455-957E-EDEBD52AB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83798"/>
              </p:ext>
            </p:extLst>
          </p:nvPr>
        </p:nvGraphicFramePr>
        <p:xfrm>
          <a:off x="2627033" y="2013054"/>
          <a:ext cx="6270026" cy="420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148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Area of Study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</a:rPr>
                        <a:t> Credits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English/Language Arts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 credits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Mathematics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 credits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Science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 credits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Social Studies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3 credits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 baseline="0"/>
                        <a:t>World Language/Technical/Fine Art</a:t>
                      </a:r>
                      <a:endParaRPr lang="en-US" sz="1900"/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3 credits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Personal</a:t>
                      </a:r>
                      <a:r>
                        <a:rPr lang="en-US" sz="1900" baseline="0"/>
                        <a:t> Fitness</a:t>
                      </a:r>
                      <a:endParaRPr lang="en-US" sz="1900"/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/>
                        <a:t>0.5 credit</a:t>
                      </a:r>
                      <a:endParaRPr lang="en-US" sz="1900"/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Health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0.5 credit</a:t>
                      </a:r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Electives</a:t>
                      </a:r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4</a:t>
                      </a:r>
                      <a:r>
                        <a:rPr lang="en-US" sz="1900" baseline="0"/>
                        <a:t> credits</a:t>
                      </a:r>
                      <a:endParaRPr lang="en-US" sz="1900"/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148">
                <a:tc>
                  <a:txBody>
                    <a:bodyPr/>
                    <a:lstStyle/>
                    <a:p>
                      <a:r>
                        <a:rPr lang="en-US" sz="1900"/>
                        <a:t>TOTAL CREDITS:</a:t>
                      </a:r>
                      <a:endParaRPr lang="en-US" sz="1900" b="1"/>
                    </a:p>
                  </a:txBody>
                  <a:tcPr marL="115954" marR="115954" marT="47744" marB="47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23 </a:t>
                      </a:r>
                      <a:endParaRPr lang="en-US" sz="1900" b="1" dirty="0"/>
                    </a:p>
                  </a:txBody>
                  <a:tcPr marL="115954" marR="115954" marT="47744" marB="477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40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5752-AB0C-4557-A283-DCEF44D7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78" y="248093"/>
            <a:ext cx="7617326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 dirty="0"/>
              <a:t>Promotion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CC28F3-B9B5-47B0-8A34-F6EB0490F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01343"/>
              </p:ext>
            </p:extLst>
          </p:nvPr>
        </p:nvGraphicFramePr>
        <p:xfrm>
          <a:off x="2442778" y="1736074"/>
          <a:ext cx="7196043" cy="3079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927">
                  <a:extLst>
                    <a:ext uri="{9D8B030D-6E8A-4147-A177-3AD203B41FA5}">
                      <a16:colId xmlns:a16="http://schemas.microsoft.com/office/drawing/2014/main" val="2691406288"/>
                    </a:ext>
                  </a:extLst>
                </a:gridCol>
                <a:gridCol w="5472116">
                  <a:extLst>
                    <a:ext uri="{9D8B030D-6E8A-4147-A177-3AD203B41FA5}">
                      <a16:colId xmlns:a16="http://schemas.microsoft.com/office/drawing/2014/main" val="1321748806"/>
                    </a:ext>
                  </a:extLst>
                </a:gridCol>
              </a:tblGrid>
              <a:tr h="81306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chemeClr val="tx1"/>
                          </a:solidFill>
                        </a:rPr>
                        <a:t>Grade Level</a:t>
                      </a:r>
                    </a:p>
                  </a:txBody>
                  <a:tcPr marL="86497" marR="86497" marT="43248" marB="43248"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Required Credits</a:t>
                      </a:r>
                    </a:p>
                  </a:txBody>
                  <a:tcPr marL="86497" marR="86497" marT="43248" marB="43248"/>
                </a:tc>
                <a:extLst>
                  <a:ext uri="{0D108BD9-81ED-4DB2-BD59-A6C34878D82A}">
                    <a16:rowId xmlns:a16="http://schemas.microsoft.com/office/drawing/2014/main" val="1511832558"/>
                  </a:ext>
                </a:extLst>
              </a:tr>
              <a:tr h="755405"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10</a:t>
                      </a:r>
                      <a:r>
                        <a:rPr lang="en-US" sz="2300" baseline="30000"/>
                        <a:t>th</a:t>
                      </a:r>
                      <a:endParaRPr lang="en-US" sz="2300"/>
                    </a:p>
                  </a:txBody>
                  <a:tcPr marL="86497" marR="86497" marT="43248" marB="4324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5 credits</a:t>
                      </a:r>
                    </a:p>
                    <a:p>
                      <a:r>
                        <a:rPr lang="en-US" sz="1900" dirty="0"/>
                        <a:t>(1 credit each in core English, Math and Science)</a:t>
                      </a:r>
                    </a:p>
                  </a:txBody>
                  <a:tcPr marL="86497" marR="86497" marT="43248" marB="43248"/>
                </a:tc>
                <a:extLst>
                  <a:ext uri="{0D108BD9-81ED-4DB2-BD59-A6C34878D82A}">
                    <a16:rowId xmlns:a16="http://schemas.microsoft.com/office/drawing/2014/main" val="2291763838"/>
                  </a:ext>
                </a:extLst>
              </a:tr>
              <a:tr h="1043727"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11</a:t>
                      </a:r>
                      <a:r>
                        <a:rPr lang="en-US" sz="2300" baseline="30000"/>
                        <a:t>th</a:t>
                      </a:r>
                      <a:endParaRPr lang="en-US" sz="2300"/>
                    </a:p>
                  </a:txBody>
                  <a:tcPr marL="86497" marR="86497" marT="43248" marB="43248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10 credits</a:t>
                      </a:r>
                    </a:p>
                    <a:p>
                      <a:r>
                        <a:rPr lang="en-US" sz="1900"/>
                        <a:t>(2 credits each in core English, Math, and Science)</a:t>
                      </a:r>
                    </a:p>
                  </a:txBody>
                  <a:tcPr marL="86497" marR="86497" marT="43248" marB="43248"/>
                </a:tc>
                <a:extLst>
                  <a:ext uri="{0D108BD9-81ED-4DB2-BD59-A6C34878D82A}">
                    <a16:rowId xmlns:a16="http://schemas.microsoft.com/office/drawing/2014/main" val="1246719059"/>
                  </a:ext>
                </a:extLst>
              </a:tr>
              <a:tr h="467082"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12</a:t>
                      </a:r>
                      <a:r>
                        <a:rPr lang="en-US" sz="2300" baseline="30000"/>
                        <a:t>th</a:t>
                      </a:r>
                      <a:endParaRPr lang="en-US" sz="2300"/>
                    </a:p>
                  </a:txBody>
                  <a:tcPr marL="86497" marR="86497" marT="43248" marB="4324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16 credits</a:t>
                      </a:r>
                    </a:p>
                  </a:txBody>
                  <a:tcPr marL="86497" marR="86497" marT="43248" marB="43248"/>
                </a:tc>
                <a:extLst>
                  <a:ext uri="{0D108BD9-81ED-4DB2-BD59-A6C34878D82A}">
                    <a16:rowId xmlns:a16="http://schemas.microsoft.com/office/drawing/2014/main" val="155063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2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2F88-49F5-4814-B643-1D39FEF6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555" y="228600"/>
            <a:ext cx="7269480" cy="1325562"/>
          </a:xfrm>
        </p:spPr>
        <p:txBody>
          <a:bodyPr/>
          <a:lstStyle/>
          <a:p>
            <a:r>
              <a:rPr lang="en-US" dirty="0"/>
              <a:t>Dual Enrollment Information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74B22-FAD8-4B1A-AE0C-7BC2206B2B32}"/>
              </a:ext>
            </a:extLst>
          </p:cNvPr>
          <p:cNvSpPr txBox="1"/>
          <p:nvPr/>
        </p:nvSpPr>
        <p:spPr>
          <a:xfrm>
            <a:off x="1971267" y="5029199"/>
            <a:ext cx="3780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https://sites.google.com/view/khs-dual-enrollment/home</a:t>
            </a:r>
            <a:endParaRPr lang="en-US" dirty="0"/>
          </a:p>
          <a:p>
            <a:endParaRPr lang="en-US" dirty="0"/>
          </a:p>
          <a:p>
            <a:r>
              <a:rPr lang="en-US" dirty="0"/>
              <a:t>www.tinyurl.com/KellDE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6FB8A-546D-44BE-AF01-A4B4FB1FEC38}"/>
              </a:ext>
            </a:extLst>
          </p:cNvPr>
          <p:cNvSpPr txBox="1"/>
          <p:nvPr/>
        </p:nvSpPr>
        <p:spPr>
          <a:xfrm>
            <a:off x="1989555" y="1960919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THE DATES:</a:t>
            </a:r>
          </a:p>
          <a:p>
            <a:endParaRPr lang="en-US" dirty="0"/>
          </a:p>
          <a:p>
            <a:r>
              <a:rPr lang="en-US" dirty="0"/>
              <a:t>CCSD Dual Enrollment Summit</a:t>
            </a:r>
          </a:p>
          <a:p>
            <a:r>
              <a:rPr lang="en-US" dirty="0"/>
              <a:t>Thursday, September 1</a:t>
            </a:r>
            <a:r>
              <a:rPr lang="en-US" baseline="30000" dirty="0"/>
              <a:t>st</a:t>
            </a:r>
            <a:r>
              <a:rPr lang="en-US" dirty="0"/>
              <a:t> 6-8pm</a:t>
            </a:r>
          </a:p>
          <a:p>
            <a:r>
              <a:rPr lang="en-US" dirty="0"/>
              <a:t>Cobb Civic Center</a:t>
            </a:r>
          </a:p>
          <a:p>
            <a:endParaRPr lang="en-US" dirty="0"/>
          </a:p>
          <a:p>
            <a:r>
              <a:rPr lang="en-US" dirty="0"/>
              <a:t>Kell Information Session</a:t>
            </a:r>
          </a:p>
          <a:p>
            <a:r>
              <a:rPr lang="en-US" dirty="0"/>
              <a:t>Thursday, September 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6pm</a:t>
            </a:r>
          </a:p>
          <a:p>
            <a:r>
              <a:rPr lang="en-US" dirty="0"/>
              <a:t>Kell Auditorium</a:t>
            </a:r>
          </a:p>
        </p:txBody>
      </p:sp>
      <p:pic>
        <p:nvPicPr>
          <p:cNvPr id="5" name="Picture 4" descr="Person in university library carrying a very tall stack of books that obscures their face">
            <a:extLst>
              <a:ext uri="{FF2B5EF4-FFF2-40B4-BE49-F238E27FC236}">
                <a16:creationId xmlns:a16="http://schemas.microsoft.com/office/drawing/2014/main" id="{75FCEAE3-8116-4066-93DD-0D39E6F18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33727"/>
            <a:ext cx="33759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BBEC-565E-4937-8B53-ED2D87C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>
                <a:solidFill>
                  <a:schemeClr val="accent5">
                    <a:lumMod val="75000"/>
                  </a:schemeClr>
                </a:solidFill>
              </a:rPr>
              <a:t>Logging into Naviance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BF5E-49D1-4408-AC9F-51F465F2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247BA7-3621-4B1A-B6CD-F2F336FA043F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962400"/>
          <a:ext cx="6248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88027295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69090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User Name: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Password: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2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Microsoft 365</a:t>
                      </a:r>
                    </a:p>
                    <a:p>
                      <a:pPr algn="ctr"/>
                      <a:r>
                        <a:rPr lang="en-US" sz="2400"/>
                        <a:t>User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Microsoft 365</a:t>
                      </a:r>
                    </a:p>
                    <a:p>
                      <a:pPr algn="ctr"/>
                      <a:r>
                        <a:rPr lang="en-US" sz="2400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11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5B4A5F-ED2F-43DA-8C30-F3A6929A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17465"/>
            <a:ext cx="9144000" cy="1023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B755D-9D26-4BDD-8680-79AC5DA96DF7}"/>
              </a:ext>
            </a:extLst>
          </p:cNvPr>
          <p:cNvSpPr txBox="1"/>
          <p:nvPr/>
        </p:nvSpPr>
        <p:spPr>
          <a:xfrm flipH="1">
            <a:off x="1567286" y="4114861"/>
            <a:ext cx="14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Go to “</a:t>
            </a:r>
            <a:r>
              <a:rPr lang="en-US" sz="1600" b="1"/>
              <a:t>Find it Fast</a:t>
            </a:r>
            <a:r>
              <a:rPr lang="en-US" sz="1600"/>
              <a:t>”</a:t>
            </a:r>
          </a:p>
          <a:p>
            <a:endParaRPr lang="en-US" sz="1600"/>
          </a:p>
          <a:p>
            <a:r>
              <a:rPr lang="en-US" sz="1600"/>
              <a:t>Go to “</a:t>
            </a:r>
            <a:r>
              <a:rPr lang="en-US" sz="1600" b="1"/>
              <a:t>Naviance</a:t>
            </a:r>
            <a:r>
              <a:rPr lang="en-US" sz="1600"/>
              <a:t>”</a:t>
            </a:r>
          </a:p>
          <a:p>
            <a:endParaRPr lang="en-US" sz="1600"/>
          </a:p>
          <a:p>
            <a:r>
              <a:rPr lang="en-US" sz="1600"/>
              <a:t>Continue with </a:t>
            </a:r>
            <a:r>
              <a:rPr lang="en-US" sz="1600" b="1"/>
              <a:t>CLEVER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65E9BCE-CE47-4B51-A402-395E02023557}"/>
              </a:ext>
            </a:extLst>
          </p:cNvPr>
          <p:cNvSpPr/>
          <p:nvPr/>
        </p:nvSpPr>
        <p:spPr>
          <a:xfrm>
            <a:off x="8977884" y="19281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0BE6192-1E43-4E65-848A-21DE33E15F73}"/>
              </a:ext>
            </a:extLst>
          </p:cNvPr>
          <p:cNvSpPr/>
          <p:nvPr/>
        </p:nvSpPr>
        <p:spPr>
          <a:xfrm rot="16200000">
            <a:off x="2137511" y="1985110"/>
            <a:ext cx="69017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CA44D-DFD1-4FC4-92C4-83C70E4001F7}"/>
              </a:ext>
            </a:extLst>
          </p:cNvPr>
          <p:cNvSpPr txBox="1"/>
          <p:nvPr/>
        </p:nvSpPr>
        <p:spPr>
          <a:xfrm>
            <a:off x="3015087" y="2186879"/>
            <a:ext cx="270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Go to www.cobbk12.org</a:t>
            </a:r>
          </a:p>
        </p:txBody>
      </p:sp>
    </p:spTree>
    <p:extLst>
      <p:ext uri="{BB962C8B-B14F-4D97-AF65-F5344CB8AC3E}">
        <p14:creationId xmlns:p14="http://schemas.microsoft.com/office/powerpoint/2010/main" val="28553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8"/>
    </mc:Choice>
    <mc:Fallback xmlns="">
      <p:transition spd="slow" advTm="296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a great day!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{1ACF7FAB-EA96-474B-88EB-D637A7628D32}tf11964407_win32</Template>
  <TotalTime>1507</TotalTime>
  <Words>292</Words>
  <Application>Microsoft Office PowerPoint</Application>
  <PresentationFormat>Widescreen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Gill Sans Nova</vt:lpstr>
      <vt:lpstr>Gill Sans Nova Light</vt:lpstr>
      <vt:lpstr>Sagona Book</vt:lpstr>
      <vt:lpstr>Segoe UI</vt:lpstr>
      <vt:lpstr>Office Theme</vt:lpstr>
      <vt:lpstr>9th Grade Advisement</vt:lpstr>
      <vt:lpstr>Who is your school counselor?</vt:lpstr>
      <vt:lpstr>Kell Counseling Needs Assessment</vt:lpstr>
      <vt:lpstr>How Many Credits Do I need  for Graduation?</vt:lpstr>
      <vt:lpstr>Promotion Requirements</vt:lpstr>
      <vt:lpstr>Dual Enrollment</vt:lpstr>
      <vt:lpstr>Dual Enrollment Information </vt:lpstr>
      <vt:lpstr>Logging into Naviance</vt:lpstr>
      <vt:lpstr>Have a great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Advisement</dc:title>
  <dc:creator>Holly Von Lanken</dc:creator>
  <cp:lastModifiedBy>Holly Von Lanken</cp:lastModifiedBy>
  <cp:revision>2</cp:revision>
  <dcterms:created xsi:type="dcterms:W3CDTF">2022-08-29T18:47:14Z</dcterms:created>
  <dcterms:modified xsi:type="dcterms:W3CDTF">2022-08-30T19:54:25Z</dcterms:modified>
</cp:coreProperties>
</file>