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0022" autoAdjust="0"/>
  </p:normalViewPr>
  <p:slideViewPr>
    <p:cSldViewPr>
      <p:cViewPr varScale="1">
        <p:scale>
          <a:sx n="52" d="100"/>
          <a:sy n="52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E407577-4F2F-4639-8BDF-401EA07F1BCA}" type="datetimeFigureOut">
              <a:rPr lang="ru-RU" smtClean="0"/>
              <a:pPr/>
              <a:t>22.03.2009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F67E4D6-01A9-48D5-B4AE-4FF3111BE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07577-4F2F-4639-8BDF-401EA07F1BCA}" type="datetimeFigureOut">
              <a:rPr lang="ru-RU" smtClean="0"/>
              <a:pPr/>
              <a:t>22.03.2009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E4D6-01A9-48D5-B4AE-4FF3111BE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E407577-4F2F-4639-8BDF-401EA07F1BCA}" type="datetimeFigureOut">
              <a:rPr lang="ru-RU" smtClean="0"/>
              <a:pPr/>
              <a:t>22.03.2009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67E4D6-01A9-48D5-B4AE-4FF3111BE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07577-4F2F-4639-8BDF-401EA07F1BCA}" type="datetimeFigureOut">
              <a:rPr lang="ru-RU" smtClean="0"/>
              <a:pPr/>
              <a:t>22.03.2009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E4D6-01A9-48D5-B4AE-4FF3111BE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407577-4F2F-4639-8BDF-401EA07F1BCA}" type="datetimeFigureOut">
              <a:rPr lang="ru-RU" smtClean="0"/>
              <a:pPr/>
              <a:t>22.03.2009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F67E4D6-01A9-48D5-B4AE-4FF3111BE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07577-4F2F-4639-8BDF-401EA07F1BCA}" type="datetimeFigureOut">
              <a:rPr lang="ru-RU" smtClean="0"/>
              <a:pPr/>
              <a:t>22.03.2009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E4D6-01A9-48D5-B4AE-4FF3111BE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07577-4F2F-4639-8BDF-401EA07F1BCA}" type="datetimeFigureOut">
              <a:rPr lang="ru-RU" smtClean="0"/>
              <a:pPr/>
              <a:t>22.03.2009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E4D6-01A9-48D5-B4AE-4FF3111BE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07577-4F2F-4639-8BDF-401EA07F1BCA}" type="datetimeFigureOut">
              <a:rPr lang="ru-RU" smtClean="0"/>
              <a:pPr/>
              <a:t>22.03.2009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E4D6-01A9-48D5-B4AE-4FF3111BE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407577-4F2F-4639-8BDF-401EA07F1BCA}" type="datetimeFigureOut">
              <a:rPr lang="ru-RU" smtClean="0"/>
              <a:pPr/>
              <a:t>22.03.2009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E4D6-01A9-48D5-B4AE-4FF3111BE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07577-4F2F-4639-8BDF-401EA07F1BCA}" type="datetimeFigureOut">
              <a:rPr lang="ru-RU" smtClean="0"/>
              <a:pPr/>
              <a:t>22.03.2009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E4D6-01A9-48D5-B4AE-4FF3111BE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07577-4F2F-4639-8BDF-401EA07F1BCA}" type="datetimeFigureOut">
              <a:rPr lang="ru-RU" smtClean="0"/>
              <a:pPr/>
              <a:t>22.03.2009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7E4D6-01A9-48D5-B4AE-4FF3111BE8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E407577-4F2F-4639-8BDF-401EA07F1BCA}" type="datetimeFigureOut">
              <a:rPr lang="ru-RU" smtClean="0"/>
              <a:pPr/>
              <a:t>22.03.2009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F67E4D6-01A9-48D5-B4AE-4FF3111BE8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Спутники Земли.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u="sng" dirty="0" smtClean="0"/>
          </a:p>
          <a:p>
            <a:r>
              <a:rPr lang="ru-RU" sz="5400" b="1" i="1" u="sng" dirty="0" smtClean="0"/>
              <a:t>Луна.</a:t>
            </a:r>
            <a:endParaRPr lang="ru-RU" sz="5400" b="1" i="1" u="sng" dirty="0"/>
          </a:p>
        </p:txBody>
      </p:sp>
    </p:spTree>
    <p:custDataLst>
      <p:tags r:id="rId1"/>
    </p:custDataLst>
  </p:cSld>
  <p:clrMapOvr>
    <a:masterClrMapping/>
  </p:clrMapOvr>
  <p:transition advTm="6985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Луна - единственный  естественный спутник Земли.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Это тело шарообразной формы радиусом 1738 км. Масса Луны всего в 81 раз меньше массы Земли .Средняя плотность Луны равна 0,6плотности Земли, а ускорение свободного падения в 6 раз меньше  земного, т.е. на лунной поверхности предметы весят в 6 раз меньше ,чем на Земле. Солнечные сутки на Луне продолжаются синодический месяц (29,9 земных суток). На Луне нет воды в жидком состоянии и практически нет атмосферы. За лунный день, который длится около 15 земных суток, поверхность успевает нагреться до +130 С, а ночью охладиться до -170 С. </a:t>
            </a:r>
            <a:endParaRPr lang="ru-RU" sz="2400" dirty="0"/>
          </a:p>
        </p:txBody>
      </p:sp>
      <p:pic>
        <p:nvPicPr>
          <p:cNvPr id="5" name="Рисунок 4" descr="000404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1604" cy="2231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2921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929066"/>
            <a:ext cx="6500858" cy="1071570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>
                <a:effectLst/>
              </a:rPr>
              <a:t>Первую подробную лунную карту составил в 1647 г. Польский астроном Ян Гевелий.</a:t>
            </a:r>
            <a:endParaRPr lang="ru-RU" sz="2400" b="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0120" y="428604"/>
            <a:ext cx="8183880" cy="41879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Невооруженным глазом на лунной поверхности различимы светлые и темные участки. На темные, относительно ровные области поверхности, названные </a:t>
            </a:r>
            <a:r>
              <a:rPr lang="en-US" sz="2400" dirty="0" smtClean="0"/>
              <a:t>“</a:t>
            </a:r>
            <a:r>
              <a:rPr lang="ru-RU" sz="2400" dirty="0" smtClean="0"/>
              <a:t>морями</a:t>
            </a:r>
            <a:r>
              <a:rPr lang="en-US" sz="2400" dirty="0" smtClean="0"/>
              <a:t>”</a:t>
            </a:r>
            <a:r>
              <a:rPr lang="ru-RU" sz="2400" dirty="0" smtClean="0"/>
              <a:t>,приходится 16,9% всей поверхности Луны. Более светлые гористые участки , так называемые </a:t>
            </a:r>
            <a:r>
              <a:rPr lang="en-US" sz="2400" dirty="0" smtClean="0"/>
              <a:t>“</a:t>
            </a:r>
            <a:r>
              <a:rPr lang="ru-RU" sz="2400" dirty="0" smtClean="0"/>
              <a:t>материки</a:t>
            </a:r>
            <a:r>
              <a:rPr lang="en-US" sz="2400" dirty="0" smtClean="0"/>
              <a:t>”</a:t>
            </a:r>
            <a:r>
              <a:rPr lang="ru-RU" sz="2400" dirty="0" smtClean="0"/>
              <a:t>, занимают оставшуюся поверхность и характеризуются наличием горных хребтов,кольцевых гор, кратеров.</a:t>
            </a:r>
          </a:p>
          <a:p>
            <a:pPr>
              <a:buNone/>
            </a:pPr>
            <a:r>
              <a:rPr lang="ru-RU" sz="2400" dirty="0" smtClean="0"/>
              <a:t>                                       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                                            </a:t>
            </a:r>
          </a:p>
        </p:txBody>
      </p:sp>
      <p:pic>
        <p:nvPicPr>
          <p:cNvPr id="4" name="Рисунок 3" descr="000404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3662790"/>
            <a:ext cx="1697836" cy="2389915"/>
          </a:xfrm>
          <a:prstGeom prst="rect">
            <a:avLst/>
          </a:prstGeom>
        </p:spPr>
      </p:pic>
    </p:spTree>
  </p:cSld>
  <p:clrMapOvr>
    <a:masterClrMapping/>
  </p:clrMapOvr>
  <p:transition advTm="2146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3" grpId="2" build="p"/>
      <p:bldP spid="3" grpId="3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3000"/>
            <a:ext cx="8258204" cy="5714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Самыми многочисленными образованиями на лунной поверхности являются кратеры.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8643966" cy="48600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Их размеры колеблются от микроскопических до более 100 км в диаметре</a:t>
            </a:r>
            <a:r>
              <a:rPr lang="en-US" sz="2400" dirty="0" smtClean="0"/>
              <a:t> </a:t>
            </a:r>
            <a:r>
              <a:rPr lang="ru-RU" sz="2400" dirty="0" smtClean="0"/>
              <a:t>.Кратер состоит из кольцевого вала и внутренней равнины. У большинства </a:t>
            </a:r>
            <a:r>
              <a:rPr lang="en-US" sz="2400" dirty="0" smtClean="0"/>
              <a:t> “</a:t>
            </a:r>
            <a:r>
              <a:rPr lang="ru-RU" sz="2400" dirty="0" smtClean="0"/>
              <a:t>молодых</a:t>
            </a:r>
            <a:r>
              <a:rPr lang="en-US" sz="2400" dirty="0" smtClean="0"/>
              <a:t>”</a:t>
            </a:r>
            <a:r>
              <a:rPr lang="ru-RU" sz="2400" dirty="0" smtClean="0"/>
              <a:t> кратеров на дне возвышаются центральные горки.В полнолуние кратеры,имеющие метеоритное происхождение, можно видеть лучевые  системы- светлые полосы, радиально отходящие от кратера и тянущиеся на сотни километров.</a:t>
            </a:r>
          </a:p>
        </p:txBody>
      </p:sp>
      <p:pic>
        <p:nvPicPr>
          <p:cNvPr id="4" name="Рисунок 3" descr="000404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230932"/>
            <a:ext cx="3357586" cy="26270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781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43900" cy="608630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/>
              <a:t>Крупные и средние кратеры названы в честь выдающихся ученых: Птолемей(146 км), Платон(100 км), Коперник (93 км), Тихо (85 км)</a:t>
            </a:r>
            <a:endParaRPr lang="ru-RU" sz="24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215338" cy="592933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1959 г. Советским аппаратом </a:t>
            </a:r>
            <a:r>
              <a:rPr lang="en-US" sz="1800" dirty="0" smtClean="0"/>
              <a:t> “</a:t>
            </a:r>
            <a:r>
              <a:rPr lang="ru-RU" sz="1800" dirty="0" smtClean="0"/>
              <a:t>Луна-3</a:t>
            </a:r>
            <a:r>
              <a:rPr lang="en-US" sz="1800" dirty="0" smtClean="0"/>
              <a:t>” </a:t>
            </a:r>
            <a:r>
              <a:rPr lang="ru-RU" sz="1800" dirty="0" smtClean="0"/>
              <a:t> была впервые сфотографирована обратная, невидимая сторона Луны. Нил Армстронг и Эдвин Олдрин стали первыми людьми, ступившими на поверхность Луны  20 июля 1969г. Астронавты, находясь на Луне, могли видеть на ее небе нашу Землю. Американские космические корабли серии </a:t>
            </a:r>
            <a:r>
              <a:rPr lang="en-US" sz="1800" dirty="0" smtClean="0"/>
              <a:t>“</a:t>
            </a:r>
            <a:r>
              <a:rPr lang="ru-RU" sz="1800" dirty="0" smtClean="0"/>
              <a:t>Апполон</a:t>
            </a:r>
            <a:r>
              <a:rPr lang="en-US" sz="1800" dirty="0" smtClean="0"/>
              <a:t>”</a:t>
            </a:r>
            <a:r>
              <a:rPr lang="ru-RU" sz="1800" dirty="0" smtClean="0"/>
              <a:t> в течение последующих трех лет шесть раз доставляли в разные места Луны экспедиции(12 астронавтов занимались исследованиями в местах посадок, им удалось собрать более 360 кг лунных образцов).</a:t>
            </a:r>
            <a:endParaRPr lang="ru-RU" sz="1800" dirty="0"/>
          </a:p>
        </p:txBody>
      </p:sp>
      <p:pic>
        <p:nvPicPr>
          <p:cNvPr id="4" name="Рисунок 3" descr="00018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9928" y="3214686"/>
            <a:ext cx="3863970" cy="3643314"/>
          </a:xfrm>
          <a:prstGeom prst="rect">
            <a:avLst/>
          </a:prstGeom>
        </p:spPr>
      </p:pic>
      <p:pic>
        <p:nvPicPr>
          <p:cNvPr id="5" name="Рисунок 4" descr="00018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860" y="3429000"/>
            <a:ext cx="4232670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49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85728"/>
            <a:ext cx="4286248" cy="1428760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/>
              <a:t>Поверхностный  слой естест-венного спутника Земли состоит из мелкообломочного материала- реголита и имеет толщину около 10 м.</a:t>
            </a:r>
            <a:endParaRPr lang="ru-RU" sz="20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6314" y="1714488"/>
            <a:ext cx="4357686" cy="51435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состав лунного реголита входят также стеклянные сферические микрочастицы. Дробление лунных пород происходит в основном из-за микрометеоритной бомбардировки и резких перепадов температуры. Реголит обладает малой плотностью  и очень низкой теплопроводностью, поэтому уже на глубине около 1 м колебания температуры практически не ощутимы.</a:t>
            </a:r>
            <a:endParaRPr lang="ru-RU" sz="1800" dirty="0"/>
          </a:p>
        </p:txBody>
      </p:sp>
      <p:pic>
        <p:nvPicPr>
          <p:cNvPr id="5" name="Рисунок 4" descr="00018909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9985" r="9985"/>
          <a:stretch>
            <a:fillRect/>
          </a:stretch>
        </p:blipFill>
        <p:spPr>
          <a:xfrm>
            <a:off x="428596" y="1214422"/>
            <a:ext cx="4206240" cy="4206240"/>
          </a:xfrm>
        </p:spPr>
      </p:pic>
    </p:spTree>
    <p:custDataLst>
      <p:tags r:id="rId1"/>
    </p:custDataLst>
  </p:cSld>
  <p:clrMapOvr>
    <a:masterClrMapping/>
  </p:clrMapOvr>
  <p:transition advTm="31798">
    <p:checker dir="vert"/>
    <p:sndAc>
      <p:stSnd>
        <p:snd r:embed="rId3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5338" cy="6429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Существует несколько гипотез образования Луны.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14356"/>
            <a:ext cx="4000496" cy="5857916"/>
          </a:xfrm>
        </p:spPr>
        <p:txBody>
          <a:bodyPr/>
          <a:lstStyle/>
          <a:p>
            <a:r>
              <a:rPr lang="ru-RU" sz="2000" dirty="0" smtClean="0"/>
              <a:t>Луна образовалась вместе с Землей из одной планетезимали.</a:t>
            </a:r>
          </a:p>
          <a:p>
            <a:r>
              <a:rPr lang="ru-RU" sz="2000" dirty="0" smtClean="0"/>
              <a:t>Земля могла разделиться на две части и что впадина Тихого океана- это </a:t>
            </a:r>
            <a:r>
              <a:rPr lang="en-US" sz="2000" dirty="0" smtClean="0"/>
              <a:t>“</a:t>
            </a:r>
            <a:r>
              <a:rPr lang="ru-RU" sz="2000" dirty="0" smtClean="0"/>
              <a:t>яма</a:t>
            </a:r>
            <a:r>
              <a:rPr lang="en-US" sz="2000" dirty="0" smtClean="0"/>
              <a:t>”</a:t>
            </a:r>
            <a:r>
              <a:rPr lang="ru-RU" sz="2000" dirty="0" smtClean="0"/>
              <a:t>,оставшаяся после того, как Луна вырвалась из Земли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714356"/>
            <a:ext cx="4071966" cy="58579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Луна в свое время могла быть захвачена Землей.</a:t>
            </a:r>
          </a:p>
          <a:p>
            <a:r>
              <a:rPr lang="ru-RU" sz="2000" dirty="0" smtClean="0"/>
              <a:t>Луна образовалась путем объединения крошечных камешков, обращавшихся вокруг Земли 4,5 млрд лет назад.</a:t>
            </a:r>
            <a:endParaRPr lang="ru-RU" sz="2000" dirty="0"/>
          </a:p>
        </p:txBody>
      </p:sp>
      <p:pic>
        <p:nvPicPr>
          <p:cNvPr id="5" name="Рисунок 4" descr="000404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14753"/>
            <a:ext cx="3756386" cy="3143248"/>
          </a:xfrm>
          <a:prstGeom prst="rect">
            <a:avLst/>
          </a:prstGeom>
        </p:spPr>
      </p:pic>
      <p:pic>
        <p:nvPicPr>
          <p:cNvPr id="6" name="Рисунок 5" descr="000404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117247"/>
            <a:ext cx="3643338" cy="37407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515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57554" y="2428868"/>
            <a:ext cx="3929090" cy="972700"/>
          </a:xfrm>
        </p:spPr>
        <p:txBody>
          <a:bodyPr/>
          <a:lstStyle/>
          <a:p>
            <a:r>
              <a:rPr lang="ru-RU" dirty="0" smtClean="0"/>
              <a:t>Конец 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029222" y="4714884"/>
            <a:ext cx="5114778" cy="1101248"/>
          </a:xfrm>
        </p:spPr>
        <p:txBody>
          <a:bodyPr/>
          <a:lstStyle/>
          <a:p>
            <a:r>
              <a:rPr lang="ru-RU" dirty="0" smtClean="0"/>
              <a:t>Подготовила  презентацию Лапсова Екатерина Сергеевна ,учащаяся 11</a:t>
            </a:r>
            <a:r>
              <a:rPr lang="en-US" dirty="0" smtClean="0"/>
              <a:t>”</a:t>
            </a:r>
            <a:r>
              <a:rPr lang="ru-RU" dirty="0" smtClean="0"/>
              <a:t>Б</a:t>
            </a:r>
            <a:r>
              <a:rPr lang="en-US" dirty="0" smtClean="0"/>
              <a:t>” </a:t>
            </a:r>
            <a:r>
              <a:rPr lang="ru-RU" dirty="0" smtClean="0"/>
              <a:t>класса 26 школы г. Орша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20314" y="1716644"/>
            <a:ext cx="3465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ru-RU" sz="42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> </a:t>
            </a:r>
            <a:endParaRPr lang="ru-RU" sz="42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6453">
    <p:randomBar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7|5.8|3|4.4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272</TotalTime>
  <Words>507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 Спутники Земли.</vt:lpstr>
      <vt:lpstr>Луна - единственный  естественный спутник Земли.</vt:lpstr>
      <vt:lpstr>Первую подробную лунную карту составил в 1647 г. Польский астроном Ян Гевелий.</vt:lpstr>
      <vt:lpstr>Самыми многочисленными образованиями на лунной поверхности являются кратеры.</vt:lpstr>
      <vt:lpstr>Крупные и средние кратеры названы в честь выдающихся ученых: Птолемей(146 км), Платон(100 км), Коперник (93 км), Тихо (85 км)</vt:lpstr>
      <vt:lpstr>Поверхностный  слой естест-венного спутника Земли состоит из мелкообломочного материала- реголита и имеет толщину около 10 м.</vt:lpstr>
      <vt:lpstr>     Существует несколько гипотез образования Луны.</vt:lpstr>
      <vt:lpstr>Конец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Единственный естественный спутник Земли.</dc:title>
  <dc:creator>User</dc:creator>
  <cp:lastModifiedBy>User</cp:lastModifiedBy>
  <cp:revision>28</cp:revision>
  <dcterms:created xsi:type="dcterms:W3CDTF">2009-03-21T08:20:46Z</dcterms:created>
  <dcterms:modified xsi:type="dcterms:W3CDTF">2009-03-22T17:58:45Z</dcterms:modified>
</cp:coreProperties>
</file>