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6" r:id="rId3"/>
    <p:sldId id="262" r:id="rId4"/>
    <p:sldId id="261" r:id="rId5"/>
    <p:sldId id="260" r:id="rId6"/>
    <p:sldId id="278" r:id="rId7"/>
    <p:sldId id="258" r:id="rId8"/>
    <p:sldId id="277" r:id="rId9"/>
    <p:sldId id="259" r:id="rId10"/>
    <p:sldId id="264" r:id="rId11"/>
    <p:sldId id="263" r:id="rId12"/>
    <p:sldId id="265" r:id="rId13"/>
    <p:sldId id="273" r:id="rId14"/>
    <p:sldId id="274" r:id="rId15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B088"/>
    <a:srgbClr val="DA0000"/>
    <a:srgbClr val="EFFFEF"/>
    <a:srgbClr val="33CC33"/>
    <a:srgbClr val="00CC99"/>
    <a:srgbClr val="006666"/>
    <a:srgbClr val="E1FFE1"/>
    <a:srgbClr val="FFFFCC"/>
    <a:srgbClr val="FFFF00"/>
    <a:srgbClr val="00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35" autoAdjust="0"/>
  </p:normalViewPr>
  <p:slideViewPr>
    <p:cSldViewPr>
      <p:cViewPr>
        <p:scale>
          <a:sx n="80" d="100"/>
          <a:sy n="80" d="100"/>
        </p:scale>
        <p:origin x="-1272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E39B4-510E-4400-A0A3-7E58C11D0D5F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4DF09-469F-45D3-9520-D4AD4451AA8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4DF09-469F-45D3-9520-D4AD4451AA8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12.xml"/><Relationship Id="rId7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0.xml"/><Relationship Id="rId5" Type="http://schemas.openxmlformats.org/officeDocument/2006/relationships/slide" Target="slide5.xml"/><Relationship Id="rId10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Подзаголовок 7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9144000" cy="3816424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stral" pitchFamily="66" charset="0"/>
              </a:rPr>
              <a:t>  </a:t>
            </a:r>
            <a:r>
              <a:rPr lang="ru-RU" sz="4800" b="1" spc="50" dirty="0" smtClean="0">
                <a:ln w="11430">
                  <a:solidFill>
                    <a:srgbClr val="FFFFCC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ИНТЕРАКТИВНАЯ</a:t>
            </a:r>
            <a:r>
              <a:rPr lang="ru-RU" sz="600" b="1" spc="50" dirty="0" smtClean="0">
                <a:ln w="11430">
                  <a:solidFill>
                    <a:srgbClr val="FFFFCC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600" b="1" spc="50" dirty="0" smtClean="0">
                <a:ln w="11430">
                  <a:solidFill>
                    <a:srgbClr val="FFFFCC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</a:br>
            <a:r>
              <a:rPr lang="ru-RU" sz="600" b="1" spc="50" dirty="0" smtClean="0">
                <a:ln w="11430">
                  <a:solidFill>
                    <a:srgbClr val="FFFFCC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600" b="1" spc="50" dirty="0" smtClean="0">
                <a:ln w="11430">
                  <a:solidFill>
                    <a:srgbClr val="FFFFCC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</a:br>
            <a:r>
              <a:rPr lang="ru-RU" sz="4800" b="1" spc="50" dirty="0" smtClean="0">
                <a:ln w="11430">
                  <a:solidFill>
                    <a:srgbClr val="FFFFCC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ИГРА</a:t>
            </a:r>
            <a:br>
              <a:rPr lang="ru-RU" sz="4800" b="1" spc="50" dirty="0" smtClean="0">
                <a:ln w="11430">
                  <a:solidFill>
                    <a:srgbClr val="FFFFCC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</a:br>
            <a:r>
              <a:rPr lang="ru-RU" sz="4800" b="1" spc="50" dirty="0" smtClean="0">
                <a:ln w="11430">
                  <a:solidFill>
                    <a:srgbClr val="FFFFCC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4800" b="1" spc="50" dirty="0" smtClean="0">
                <a:ln w="11430">
                  <a:solidFill>
                    <a:srgbClr val="FFFFCC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</a:br>
            <a:r>
              <a:rPr lang="ru-RU" sz="4800" b="1" spc="50" dirty="0" smtClean="0">
                <a:ln w="11430">
                  <a:solidFill>
                    <a:srgbClr val="FFFFCC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4800" b="1" spc="50" dirty="0" smtClean="0">
                <a:ln w="11430">
                  <a:solidFill>
                    <a:srgbClr val="FFFFCC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</a:br>
            <a:r>
              <a:rPr lang="ru-RU" sz="4800" b="1" spc="50" dirty="0" smtClean="0">
                <a:ln w="11430">
                  <a:solidFill>
                    <a:srgbClr val="FFFFCC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4800" b="1" spc="50" dirty="0" smtClean="0">
                <a:ln w="11430">
                  <a:solidFill>
                    <a:srgbClr val="FFFFCC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</a:br>
            <a:r>
              <a:rPr lang="ru-RU" sz="4800" b="1" spc="50" dirty="0" smtClean="0">
                <a:ln w="11430">
                  <a:solidFill>
                    <a:srgbClr val="FFFFCC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7-9 класс</a:t>
            </a:r>
            <a:endParaRPr lang="ru-RU" sz="5200" b="1" spc="50" dirty="0">
              <a:ln w="11430">
                <a:solidFill>
                  <a:srgbClr val="FFFFCC"/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15" name="Заголовок 6"/>
          <p:cNvSpPr txBox="1">
            <a:spLocks/>
          </p:cNvSpPr>
          <p:nvPr/>
        </p:nvSpPr>
        <p:spPr>
          <a:xfrm>
            <a:off x="278969" y="6021288"/>
            <a:ext cx="8865031" cy="504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endParaRPr lang="ru-RU" sz="20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16" name="Заголовок 6"/>
          <p:cNvSpPr txBox="1">
            <a:spLocks/>
          </p:cNvSpPr>
          <p:nvPr/>
        </p:nvSpPr>
        <p:spPr bwMode="auto">
          <a:xfrm>
            <a:off x="4139952" y="5373216"/>
            <a:ext cx="500404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kern="0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ea typeface="+mj-ea"/>
                <a:cs typeface="+mj-cs"/>
              </a:rPr>
              <a:t>Авторы: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uLnTx/>
                <a:uFillTx/>
                <a:latin typeface="Georgia" pitchFamily="18" charset="0"/>
                <a:ea typeface="+mj-ea"/>
                <a:cs typeface="+mj-cs"/>
              </a:rPr>
              <a:t>Горбачева</a:t>
            </a:r>
            <a:r>
              <a:rPr kumimoji="0" lang="ru-RU" sz="2000" i="0" u="none" strike="noStrike" kern="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uLnTx/>
                <a:uFillTx/>
                <a:latin typeface="Georgia" pitchFamily="18" charset="0"/>
                <a:ea typeface="+mj-ea"/>
                <a:cs typeface="+mj-cs"/>
              </a:rPr>
              <a:t> Александра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kern="0" baseline="0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ea typeface="+mj-ea"/>
                <a:cs typeface="+mj-cs"/>
              </a:rPr>
              <a:t>Горбачева</a:t>
            </a:r>
            <a:r>
              <a:rPr lang="ru-RU" sz="2000" kern="0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ea typeface="+mj-ea"/>
                <a:cs typeface="+mj-cs"/>
              </a:rPr>
              <a:t> Ольга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uLnTx/>
                <a:uFillTx/>
                <a:latin typeface="Georgia" pitchFamily="18" charset="0"/>
                <a:ea typeface="+mj-ea"/>
                <a:cs typeface="+mj-cs"/>
              </a:rPr>
              <a:t>Руколь</a:t>
            </a:r>
            <a:r>
              <a:rPr kumimoji="0" lang="ru-RU" sz="2000" i="0" u="none" strike="noStrike" kern="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uLnTx/>
                <a:uFillTx/>
                <a:latin typeface="Georgia" pitchFamily="18" charset="0"/>
                <a:ea typeface="+mj-ea"/>
                <a:cs typeface="+mj-cs"/>
              </a:rPr>
              <a:t> Анна</a:t>
            </a:r>
            <a:endParaRPr kumimoji="0" lang="ru-RU" sz="2000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302" name="Picture 4" descr="H:\Поле чудес_надпись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27784" y="1916832"/>
            <a:ext cx="4224077" cy="20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сведения 5">
            <a:hlinkClick r:id="rId5" action="ppaction://hlinksldjump" highlightClick="1"/>
          </p:cNvPr>
          <p:cNvSpPr/>
          <p:nvPr/>
        </p:nvSpPr>
        <p:spPr>
          <a:xfrm>
            <a:off x="8028384" y="6237312"/>
            <a:ext cx="360040" cy="432048"/>
          </a:xfrm>
          <a:prstGeom prst="actionButtonInformation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635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532440" y="6381328"/>
            <a:ext cx="504056" cy="288032"/>
          </a:xfrm>
          <a:prstGeom prst="actionButtonForwardNex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635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Прямоугольник 66"/>
          <p:cNvSpPr/>
          <p:nvPr/>
        </p:nvSpPr>
        <p:spPr>
          <a:xfrm>
            <a:off x="1691680" y="260648"/>
            <a:ext cx="59687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Игра со зрителями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467544" y="1412776"/>
            <a:ext cx="8136904" cy="156966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indent="457200"/>
            <a:r>
              <a:rPr lang="ru-RU" sz="4800" dirty="0" smtClean="0">
                <a:solidFill>
                  <a:schemeClr val="tx1"/>
                </a:solidFill>
              </a:rPr>
              <a:t>Какой порох изобрел Менделеев?</a:t>
            </a:r>
            <a:endParaRPr lang="ru-RU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Управляющая кнопка: назад 54">
            <a:hlinkClick r:id="rId3" action="ppaction://hlinksldjump" highlightClick="1"/>
            <a:hlinkHover r:id="rId3" action="ppaction://hlinksldjump"/>
          </p:cNvPr>
          <p:cNvSpPr/>
          <p:nvPr/>
        </p:nvSpPr>
        <p:spPr>
          <a:xfrm>
            <a:off x="8388424" y="6381328"/>
            <a:ext cx="504056" cy="288032"/>
          </a:xfrm>
          <a:prstGeom prst="actionButtonBackPrevious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635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2870028" y="5229200"/>
            <a:ext cx="642942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д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23596" y="5229200"/>
            <a:ext cx="642942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е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80852" y="5229200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з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23528" y="5229200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Б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843808" y="5301208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1043608" y="5229200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1907704" y="5301208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251520" y="5229200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5436096" y="5229200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н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364088" y="5229200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3707904" y="5229200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ы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707904" y="5301208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4566300" y="5229200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м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4572000" y="5229200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>
            <a:off x="6300192" y="5229200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ы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6228184" y="5229200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TextBox 87"/>
          <p:cNvSpPr txBox="1"/>
          <p:nvPr/>
        </p:nvSpPr>
        <p:spPr>
          <a:xfrm>
            <a:off x="7158588" y="5229200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й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7092280" y="5157192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1187624" cy="88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  <p:bldP spid="65" grpId="0" animBg="1"/>
      <p:bldP spid="68" grpId="0" animBg="1"/>
      <p:bldP spid="78" grpId="0" animBg="1"/>
      <p:bldP spid="85" grpId="0" animBg="1"/>
      <p:bldP spid="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23528" y="620688"/>
            <a:ext cx="4140200" cy="4103687"/>
            <a:chOff x="113" y="1207"/>
            <a:chExt cx="3039" cy="2994"/>
          </a:xfrm>
        </p:grpSpPr>
        <p:sp>
          <p:nvSpPr>
            <p:cNvPr id="50" name="Oval 26"/>
            <p:cNvSpPr>
              <a:spLocks noChangeArrowheads="1"/>
            </p:cNvSpPr>
            <p:nvPr/>
          </p:nvSpPr>
          <p:spPr bwMode="auto">
            <a:xfrm>
              <a:off x="113" y="1207"/>
              <a:ext cx="3039" cy="2994"/>
            </a:xfrm>
            <a:prstGeom prst="ellipse">
              <a:avLst/>
            </a:prstGeom>
            <a:solidFill>
              <a:srgbClr val="FFFF00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58" y="1253"/>
              <a:ext cx="2949" cy="2906"/>
              <a:chOff x="113" y="1207"/>
              <a:chExt cx="2948" cy="2906"/>
            </a:xfrm>
          </p:grpSpPr>
          <p:pic>
            <p:nvPicPr>
              <p:cNvPr id="52" name="Picture 28" descr="оля-ля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EBB"/>
                  </a:clrFrom>
                  <a:clrTo>
                    <a:srgbClr val="FFFEBB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3" y="1207"/>
                <a:ext cx="2948" cy="2906"/>
              </a:xfrm>
              <a:prstGeom prst="rect">
                <a:avLst/>
              </a:prstGeom>
              <a:noFill/>
            </p:spPr>
          </p:pic>
          <p:sp>
            <p:nvSpPr>
              <p:cNvPr id="53" name="Rectangle 29"/>
              <p:cNvSpPr>
                <a:spLocks noChangeArrowheads="1"/>
              </p:cNvSpPr>
              <p:nvPr/>
            </p:nvSpPr>
            <p:spPr bwMode="auto">
              <a:xfrm rot="1714402">
                <a:off x="1746" y="1344"/>
                <a:ext cx="272" cy="22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3200" b="1" dirty="0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54" name="Rectangle 30"/>
              <p:cNvSpPr>
                <a:spLocks noChangeArrowheads="1"/>
              </p:cNvSpPr>
              <p:nvPr/>
            </p:nvSpPr>
            <p:spPr bwMode="auto">
              <a:xfrm rot="2505618">
                <a:off x="2274" y="1627"/>
                <a:ext cx="318" cy="136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F0F0F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/>
                  <a:t>50</a:t>
                </a:r>
              </a:p>
            </p:txBody>
          </p:sp>
          <p:sp>
            <p:nvSpPr>
              <p:cNvPr id="55" name="Rectangle 31"/>
              <p:cNvSpPr>
                <a:spLocks noChangeArrowheads="1"/>
              </p:cNvSpPr>
              <p:nvPr/>
            </p:nvSpPr>
            <p:spPr bwMode="auto">
              <a:xfrm rot="4401671">
                <a:off x="2631" y="2273"/>
                <a:ext cx="318" cy="18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 dirty="0">
                    <a:solidFill>
                      <a:schemeClr val="bg1"/>
                    </a:solidFill>
                  </a:rPr>
                  <a:t>х2</a:t>
                </a:r>
              </a:p>
            </p:txBody>
          </p:sp>
          <p:sp>
            <p:nvSpPr>
              <p:cNvPr id="56" name="Rectangle 32"/>
              <p:cNvSpPr>
                <a:spLocks noChangeArrowheads="1"/>
              </p:cNvSpPr>
              <p:nvPr/>
            </p:nvSpPr>
            <p:spPr bwMode="auto">
              <a:xfrm rot="7241176">
                <a:off x="2615" y="2924"/>
                <a:ext cx="317" cy="149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F0F0F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/>
                  <a:t>100</a:t>
                </a:r>
              </a:p>
            </p:txBody>
          </p:sp>
          <p:sp>
            <p:nvSpPr>
              <p:cNvPr id="57" name="Rectangle 33"/>
              <p:cNvSpPr>
                <a:spLocks noChangeArrowheads="1"/>
              </p:cNvSpPr>
              <p:nvPr/>
            </p:nvSpPr>
            <p:spPr bwMode="auto">
              <a:xfrm rot="8729488">
                <a:off x="2179" y="3467"/>
                <a:ext cx="408" cy="18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>
                    <a:solidFill>
                      <a:schemeClr val="bg1"/>
                    </a:solidFill>
                  </a:rPr>
                  <a:t>Шанс</a:t>
                </a:r>
                <a:r>
                  <a:rPr lang="ru-RU"/>
                  <a:t> </a:t>
                </a:r>
              </a:p>
            </p:txBody>
          </p:sp>
          <p:sp>
            <p:nvSpPr>
              <p:cNvPr id="58" name="Rectangle 34"/>
              <p:cNvSpPr>
                <a:spLocks noChangeArrowheads="1"/>
              </p:cNvSpPr>
              <p:nvPr/>
            </p:nvSpPr>
            <p:spPr bwMode="auto">
              <a:xfrm rot="10091941">
                <a:off x="1705" y="3792"/>
                <a:ext cx="363" cy="135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F0F0F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/>
                  <a:t>150</a:t>
                </a:r>
              </a:p>
            </p:txBody>
          </p:sp>
          <p:sp>
            <p:nvSpPr>
              <p:cNvPr id="59" name="Rectangle 35"/>
              <p:cNvSpPr>
                <a:spLocks noChangeArrowheads="1"/>
              </p:cNvSpPr>
              <p:nvPr/>
            </p:nvSpPr>
            <p:spPr bwMode="auto">
              <a:xfrm rot="12212082">
                <a:off x="1020" y="3748"/>
                <a:ext cx="363" cy="18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>
                    <a:solidFill>
                      <a:schemeClr val="bg1"/>
                    </a:solidFill>
                  </a:rPr>
                  <a:t>200</a:t>
                </a:r>
              </a:p>
            </p:txBody>
          </p:sp>
          <p:sp>
            <p:nvSpPr>
              <p:cNvPr id="60" name="Rectangle 36"/>
              <p:cNvSpPr>
                <a:spLocks noChangeArrowheads="1"/>
              </p:cNvSpPr>
              <p:nvPr/>
            </p:nvSpPr>
            <p:spPr bwMode="auto">
              <a:xfrm rot="13550998">
                <a:off x="477" y="3384"/>
                <a:ext cx="407" cy="228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EAEAEA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b="1" dirty="0">
                    <a:solidFill>
                      <a:srgbClr val="00B050"/>
                    </a:solidFill>
                    <a:hlinkClick r:id="rId4" action="ppaction://hlinksldjump"/>
                  </a:rPr>
                  <a:t>Приз</a:t>
                </a:r>
                <a:r>
                  <a:rPr lang="ru-RU" dirty="0">
                    <a:solidFill>
                      <a:srgbClr val="FF0000"/>
                    </a:solidFill>
                    <a:hlinkClick r:id="rId4" action="ppaction://hlinksldjump"/>
                  </a:rPr>
                  <a:t> 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1" name="Rectangle 37"/>
              <p:cNvSpPr>
                <a:spLocks noChangeArrowheads="1"/>
              </p:cNvSpPr>
              <p:nvPr/>
            </p:nvSpPr>
            <p:spPr bwMode="auto">
              <a:xfrm rot="15627942">
                <a:off x="181" y="2871"/>
                <a:ext cx="363" cy="1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 dirty="0">
                    <a:solidFill>
                      <a:schemeClr val="bg1"/>
                    </a:solidFill>
                  </a:rPr>
                  <a:t>250</a:t>
                </a:r>
              </a:p>
            </p:txBody>
          </p:sp>
          <p:sp>
            <p:nvSpPr>
              <p:cNvPr id="62" name="Rectangle 38"/>
              <p:cNvSpPr>
                <a:spLocks noChangeArrowheads="1"/>
              </p:cNvSpPr>
              <p:nvPr/>
            </p:nvSpPr>
            <p:spPr bwMode="auto">
              <a:xfrm rot="-3768322">
                <a:off x="204" y="2206"/>
                <a:ext cx="363" cy="181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F0F0F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/>
                  <a:t>300</a:t>
                </a:r>
              </a:p>
            </p:txBody>
          </p:sp>
          <p:sp>
            <p:nvSpPr>
              <p:cNvPr id="63" name="Rectangle 39"/>
              <p:cNvSpPr>
                <a:spLocks noChangeArrowheads="1"/>
              </p:cNvSpPr>
              <p:nvPr/>
            </p:nvSpPr>
            <p:spPr bwMode="auto">
              <a:xfrm rot="-3038433">
                <a:off x="657" y="1752"/>
                <a:ext cx="318" cy="22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Rectangle 40"/>
              <p:cNvSpPr>
                <a:spLocks noChangeArrowheads="1"/>
              </p:cNvSpPr>
              <p:nvPr/>
            </p:nvSpPr>
            <p:spPr bwMode="auto">
              <a:xfrm rot="-939500">
                <a:off x="1111" y="1389"/>
                <a:ext cx="318" cy="136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F0F0F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 dirty="0"/>
                  <a:t>350</a:t>
                </a:r>
              </a:p>
            </p:txBody>
          </p:sp>
          <p:sp>
            <p:nvSpPr>
              <p:cNvPr id="65" name="Line 41"/>
              <p:cNvSpPr>
                <a:spLocks noChangeShapeType="1"/>
              </p:cNvSpPr>
              <p:nvPr/>
            </p:nvSpPr>
            <p:spPr bwMode="auto">
              <a:xfrm rot="18893657">
                <a:off x="545" y="1774"/>
                <a:ext cx="318" cy="1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93" name="Рисунок 92" descr="Рисунок2.pn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818181"/>
              </a:clrFrom>
              <a:clrTo>
                <a:srgbClr val="81818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3568" y="2132856"/>
            <a:ext cx="1921725" cy="791984"/>
          </a:xfrm>
          <a:prstGeom prst="rect">
            <a:avLst/>
          </a:prstGeom>
        </p:spPr>
      </p:pic>
      <p:sp>
        <p:nvSpPr>
          <p:cNvPr id="67" name="Прямоугольник 66"/>
          <p:cNvSpPr/>
          <p:nvPr/>
        </p:nvSpPr>
        <p:spPr>
          <a:xfrm>
            <a:off x="5076056" y="404664"/>
            <a:ext cx="23118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Финал 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4644008" y="1556792"/>
            <a:ext cx="3887944" cy="304698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Назовите фамилию одного из композиторов, которого любил слушать Д.И. Менделеев</a:t>
            </a:r>
          </a:p>
        </p:txBody>
      </p:sp>
      <p:sp>
        <p:nvSpPr>
          <p:cNvPr id="91" name="Управляющая кнопка: назад 90">
            <a:hlinkClick r:id="rId4" action="ppaction://hlinksldjump" highlightClick="1"/>
            <a:hlinkHover r:id="rId4" action="ppaction://hlinksldjump"/>
          </p:cNvPr>
          <p:cNvSpPr/>
          <p:nvPr/>
        </p:nvSpPr>
        <p:spPr>
          <a:xfrm>
            <a:off x="8388424" y="6381328"/>
            <a:ext cx="504056" cy="288032"/>
          </a:xfrm>
          <a:prstGeom prst="actionButtonBackPrevious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635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4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04664"/>
            <a:ext cx="1304059" cy="977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5" name="TextBox 114"/>
          <p:cNvSpPr txBox="1"/>
          <p:nvPr/>
        </p:nvSpPr>
        <p:spPr>
          <a:xfrm>
            <a:off x="2987824" y="5229200"/>
            <a:ext cx="642942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о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793592" y="5157192"/>
            <a:ext cx="642942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р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514944" y="5157192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д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644008" y="5157192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о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2915816" y="5229200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3779912" y="5157192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5436096" y="5085184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4644008" y="5157192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TextBox 123"/>
          <p:cNvSpPr txBox="1"/>
          <p:nvPr/>
        </p:nvSpPr>
        <p:spPr>
          <a:xfrm>
            <a:off x="2051720" y="5085184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Б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1907704" y="5085184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TextBox 125"/>
          <p:cNvSpPr txBox="1"/>
          <p:nvPr/>
        </p:nvSpPr>
        <p:spPr>
          <a:xfrm>
            <a:off x="6379040" y="5157192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и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6300192" y="5085184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7020272" y="5157192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н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092280" y="5157192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1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22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1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120" grpId="0" animBg="1"/>
      <p:bldP spid="121" grpId="0" animBg="1"/>
      <p:bldP spid="122" grpId="0" animBg="1"/>
      <p:bldP spid="123" grpId="0" animBg="1"/>
      <p:bldP spid="125" grpId="0" animBg="1"/>
      <p:bldP spid="127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51520" y="620688"/>
            <a:ext cx="4140200" cy="4103687"/>
            <a:chOff x="113" y="1207"/>
            <a:chExt cx="3039" cy="2994"/>
          </a:xfrm>
        </p:grpSpPr>
        <p:sp>
          <p:nvSpPr>
            <p:cNvPr id="50" name="Oval 26"/>
            <p:cNvSpPr>
              <a:spLocks noChangeArrowheads="1"/>
            </p:cNvSpPr>
            <p:nvPr/>
          </p:nvSpPr>
          <p:spPr bwMode="auto">
            <a:xfrm>
              <a:off x="113" y="1207"/>
              <a:ext cx="3039" cy="2994"/>
            </a:xfrm>
            <a:prstGeom prst="ellipse">
              <a:avLst/>
            </a:prstGeom>
            <a:solidFill>
              <a:srgbClr val="FFFF00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58" y="1253"/>
              <a:ext cx="2949" cy="2906"/>
              <a:chOff x="113" y="1207"/>
              <a:chExt cx="2948" cy="2906"/>
            </a:xfrm>
          </p:grpSpPr>
          <p:pic>
            <p:nvPicPr>
              <p:cNvPr id="52" name="Picture 28" descr="оля-ля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EBB"/>
                  </a:clrFrom>
                  <a:clrTo>
                    <a:srgbClr val="FFFEBB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3" y="1207"/>
                <a:ext cx="2948" cy="2906"/>
              </a:xfrm>
              <a:prstGeom prst="rect">
                <a:avLst/>
              </a:prstGeom>
              <a:noFill/>
            </p:spPr>
          </p:pic>
          <p:sp>
            <p:nvSpPr>
              <p:cNvPr id="53" name="Rectangle 29"/>
              <p:cNvSpPr>
                <a:spLocks noChangeArrowheads="1"/>
              </p:cNvSpPr>
              <p:nvPr/>
            </p:nvSpPr>
            <p:spPr bwMode="auto">
              <a:xfrm rot="1714402">
                <a:off x="1746" y="1344"/>
                <a:ext cx="272" cy="22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3200" b="1" dirty="0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54" name="Rectangle 30"/>
              <p:cNvSpPr>
                <a:spLocks noChangeArrowheads="1"/>
              </p:cNvSpPr>
              <p:nvPr/>
            </p:nvSpPr>
            <p:spPr bwMode="auto">
              <a:xfrm rot="2505618">
                <a:off x="2274" y="1627"/>
                <a:ext cx="318" cy="136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F0F0F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/>
                  <a:t>50</a:t>
                </a:r>
              </a:p>
            </p:txBody>
          </p:sp>
          <p:sp>
            <p:nvSpPr>
              <p:cNvPr id="55" name="Rectangle 31"/>
              <p:cNvSpPr>
                <a:spLocks noChangeArrowheads="1"/>
              </p:cNvSpPr>
              <p:nvPr/>
            </p:nvSpPr>
            <p:spPr bwMode="auto">
              <a:xfrm rot="4401671">
                <a:off x="2631" y="2273"/>
                <a:ext cx="318" cy="18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 dirty="0">
                    <a:solidFill>
                      <a:schemeClr val="bg1"/>
                    </a:solidFill>
                  </a:rPr>
                  <a:t>х2</a:t>
                </a:r>
              </a:p>
            </p:txBody>
          </p:sp>
          <p:sp>
            <p:nvSpPr>
              <p:cNvPr id="56" name="Rectangle 32"/>
              <p:cNvSpPr>
                <a:spLocks noChangeArrowheads="1"/>
              </p:cNvSpPr>
              <p:nvPr/>
            </p:nvSpPr>
            <p:spPr bwMode="auto">
              <a:xfrm rot="7241176">
                <a:off x="2615" y="2924"/>
                <a:ext cx="317" cy="149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F0F0F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/>
                  <a:t>100</a:t>
                </a:r>
              </a:p>
            </p:txBody>
          </p:sp>
          <p:sp>
            <p:nvSpPr>
              <p:cNvPr id="57" name="Rectangle 33"/>
              <p:cNvSpPr>
                <a:spLocks noChangeArrowheads="1"/>
              </p:cNvSpPr>
              <p:nvPr/>
            </p:nvSpPr>
            <p:spPr bwMode="auto">
              <a:xfrm rot="8729488">
                <a:off x="2179" y="3467"/>
                <a:ext cx="408" cy="18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>
                    <a:solidFill>
                      <a:schemeClr val="bg1"/>
                    </a:solidFill>
                  </a:rPr>
                  <a:t>Шанс</a:t>
                </a:r>
                <a:r>
                  <a:rPr lang="ru-RU"/>
                  <a:t> </a:t>
                </a:r>
              </a:p>
            </p:txBody>
          </p:sp>
          <p:sp>
            <p:nvSpPr>
              <p:cNvPr id="58" name="Rectangle 34"/>
              <p:cNvSpPr>
                <a:spLocks noChangeArrowheads="1"/>
              </p:cNvSpPr>
              <p:nvPr/>
            </p:nvSpPr>
            <p:spPr bwMode="auto">
              <a:xfrm rot="10091941">
                <a:off x="1705" y="3792"/>
                <a:ext cx="363" cy="135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F0F0F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 dirty="0"/>
                  <a:t>150</a:t>
                </a:r>
              </a:p>
            </p:txBody>
          </p:sp>
          <p:sp>
            <p:nvSpPr>
              <p:cNvPr id="59" name="Rectangle 35"/>
              <p:cNvSpPr>
                <a:spLocks noChangeArrowheads="1"/>
              </p:cNvSpPr>
              <p:nvPr/>
            </p:nvSpPr>
            <p:spPr bwMode="auto">
              <a:xfrm rot="12212082">
                <a:off x="1020" y="3748"/>
                <a:ext cx="363" cy="18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>
                    <a:solidFill>
                      <a:schemeClr val="bg1"/>
                    </a:solidFill>
                  </a:rPr>
                  <a:t>200</a:t>
                </a:r>
              </a:p>
            </p:txBody>
          </p:sp>
          <p:sp>
            <p:nvSpPr>
              <p:cNvPr id="60" name="Rectangle 36"/>
              <p:cNvSpPr>
                <a:spLocks noChangeArrowheads="1"/>
              </p:cNvSpPr>
              <p:nvPr/>
            </p:nvSpPr>
            <p:spPr bwMode="auto">
              <a:xfrm rot="13100965">
                <a:off x="476" y="3385"/>
                <a:ext cx="409" cy="227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EAEAEA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b="1" dirty="0">
                    <a:solidFill>
                      <a:srgbClr val="00B050"/>
                    </a:solidFill>
                    <a:hlinkClick r:id="rId4" action="ppaction://hlinksldjump"/>
                  </a:rPr>
                  <a:t>Приз</a:t>
                </a:r>
                <a:r>
                  <a:rPr lang="ru-RU" dirty="0">
                    <a:solidFill>
                      <a:srgbClr val="FF0000"/>
                    </a:solidFill>
                    <a:hlinkClick r:id="rId4" action="ppaction://hlinksldjump"/>
                  </a:rPr>
                  <a:t> 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1" name="Rectangle 37"/>
              <p:cNvSpPr>
                <a:spLocks noChangeArrowheads="1"/>
              </p:cNvSpPr>
              <p:nvPr/>
            </p:nvSpPr>
            <p:spPr bwMode="auto">
              <a:xfrm rot="15627942">
                <a:off x="181" y="2871"/>
                <a:ext cx="363" cy="1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 dirty="0">
                    <a:solidFill>
                      <a:schemeClr val="bg1"/>
                    </a:solidFill>
                  </a:rPr>
                  <a:t>250</a:t>
                </a:r>
              </a:p>
            </p:txBody>
          </p:sp>
          <p:sp>
            <p:nvSpPr>
              <p:cNvPr id="62" name="Rectangle 38"/>
              <p:cNvSpPr>
                <a:spLocks noChangeArrowheads="1"/>
              </p:cNvSpPr>
              <p:nvPr/>
            </p:nvSpPr>
            <p:spPr bwMode="auto">
              <a:xfrm rot="-3768322">
                <a:off x="204" y="2206"/>
                <a:ext cx="363" cy="181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F0F0F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/>
                  <a:t>300</a:t>
                </a:r>
              </a:p>
            </p:txBody>
          </p:sp>
          <p:sp>
            <p:nvSpPr>
              <p:cNvPr id="63" name="Rectangle 39"/>
              <p:cNvSpPr>
                <a:spLocks noChangeArrowheads="1"/>
              </p:cNvSpPr>
              <p:nvPr/>
            </p:nvSpPr>
            <p:spPr bwMode="auto">
              <a:xfrm rot="-3038433">
                <a:off x="657" y="1752"/>
                <a:ext cx="318" cy="22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Rectangle 40"/>
              <p:cNvSpPr>
                <a:spLocks noChangeArrowheads="1"/>
              </p:cNvSpPr>
              <p:nvPr/>
            </p:nvSpPr>
            <p:spPr bwMode="auto">
              <a:xfrm rot="-939500">
                <a:off x="1111" y="1389"/>
                <a:ext cx="318" cy="136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F0F0F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 dirty="0"/>
                  <a:t>350</a:t>
                </a:r>
              </a:p>
            </p:txBody>
          </p:sp>
          <p:sp>
            <p:nvSpPr>
              <p:cNvPr id="65" name="Line 41"/>
              <p:cNvSpPr>
                <a:spLocks noChangeShapeType="1"/>
              </p:cNvSpPr>
              <p:nvPr/>
            </p:nvSpPr>
            <p:spPr bwMode="auto">
              <a:xfrm rot="18893657">
                <a:off x="545" y="1774"/>
                <a:ext cx="318" cy="1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93" name="Рисунок 92" descr="Рисунок2.pn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818181"/>
              </a:clrFrom>
              <a:clrTo>
                <a:srgbClr val="81818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2463" y="2132856"/>
            <a:ext cx="1921725" cy="791984"/>
          </a:xfrm>
          <a:prstGeom prst="rect">
            <a:avLst/>
          </a:prstGeom>
        </p:spPr>
      </p:pic>
      <p:sp>
        <p:nvSpPr>
          <p:cNvPr id="66" name="Прямоугольник 65"/>
          <p:cNvSpPr/>
          <p:nvPr/>
        </p:nvSpPr>
        <p:spPr>
          <a:xfrm>
            <a:off x="4067944" y="404664"/>
            <a:ext cx="3313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Суперигра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644008" y="1700808"/>
            <a:ext cx="3887944" cy="212365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Любимый напиток Менделеева.</a:t>
            </a:r>
            <a:endParaRPr lang="ru-RU" sz="44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9" name="Управляющая кнопка: далее 68">
            <a:hlinkClick r:id="rId4" action="ppaction://hlinksldjump" highlightClick="1"/>
            <a:hlinkHover r:id="rId4" action="ppaction://hlinksldjump"/>
          </p:cNvPr>
          <p:cNvSpPr/>
          <p:nvPr/>
        </p:nvSpPr>
        <p:spPr>
          <a:xfrm>
            <a:off x="8388424" y="6453336"/>
            <a:ext cx="504056" cy="288032"/>
          </a:xfrm>
          <a:prstGeom prst="actionButtonForwardNex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635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76672"/>
            <a:ext cx="1304059" cy="977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" name="TextBox 83"/>
          <p:cNvSpPr txBox="1"/>
          <p:nvPr/>
        </p:nvSpPr>
        <p:spPr>
          <a:xfrm>
            <a:off x="395536" y="5157192"/>
            <a:ext cx="642942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К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259632" y="5157192"/>
            <a:ext cx="642942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р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123728" y="5157192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е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915816" y="5157192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п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395536" y="5157192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1259632" y="5157192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2051720" y="5157192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2915816" y="5157192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TextBox 124"/>
          <p:cNvSpPr txBox="1"/>
          <p:nvPr/>
        </p:nvSpPr>
        <p:spPr>
          <a:xfrm>
            <a:off x="6804248" y="5157192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ч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6732240" y="5157192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TextBox 126"/>
          <p:cNvSpPr txBox="1"/>
          <p:nvPr/>
        </p:nvSpPr>
        <p:spPr>
          <a:xfrm>
            <a:off x="4644008" y="5157192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и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4644008" y="5157192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TextBox 128"/>
          <p:cNvSpPr txBox="1"/>
          <p:nvPr/>
        </p:nvSpPr>
        <p:spPr>
          <a:xfrm>
            <a:off x="5508104" y="5157192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й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5436096" y="5157192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TextBox 130"/>
          <p:cNvSpPr txBox="1"/>
          <p:nvPr/>
        </p:nvSpPr>
        <p:spPr>
          <a:xfrm>
            <a:off x="3779912" y="5157192"/>
            <a:ext cx="642942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к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3779912" y="5157192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7596336" y="5157192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а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316416" y="5157192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й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524328" y="5157192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8316416" y="5157192"/>
            <a:ext cx="648072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1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22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1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119" grpId="0" animBg="1"/>
      <p:bldP spid="122" grpId="0" animBg="1"/>
      <p:bldP spid="123" grpId="0" animBg="1"/>
      <p:bldP spid="124" grpId="0" animBg="1"/>
      <p:bldP spid="126" grpId="0" animBg="1"/>
      <p:bldP spid="128" grpId="0" animBg="1"/>
      <p:bldP spid="130" grpId="0" animBg="1"/>
      <p:bldP spid="132" grpId="0" animBg="1"/>
      <p:bldP spid="42" grpId="0" animBg="1"/>
      <p:bldP spid="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3789040"/>
            <a:ext cx="6480720" cy="266429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D8B08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Поздравляем победителя !</a:t>
            </a:r>
            <a:endParaRPr lang="ru-RU" sz="5400" b="1" spc="50" dirty="0">
              <a:ln w="11430"/>
              <a:solidFill>
                <a:srgbClr val="D8B088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Управляющая кнопка: домой 4">
            <a:hlinkClick r:id="" action="ppaction://hlinkshowjump?jump=endshow" highlightClick="1"/>
          </p:cNvPr>
          <p:cNvSpPr/>
          <p:nvPr/>
        </p:nvSpPr>
        <p:spPr>
          <a:xfrm>
            <a:off x="8532440" y="6021288"/>
            <a:ext cx="432048" cy="637752"/>
          </a:xfrm>
          <a:prstGeom prst="actionButtonHom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635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548680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Источники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496541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u="sng" dirty="0" smtClean="0"/>
              <a:t>http://www.myshared.ru/slide/375313/</a:t>
            </a:r>
            <a:endParaRPr lang="ru-RU" sz="1600" u="sng" dirty="0" smtClean="0"/>
          </a:p>
          <a:p>
            <a:pPr>
              <a:buNone/>
            </a:pPr>
            <a:r>
              <a:rPr lang="en-US" sz="1600" u="sng" dirty="0" smtClean="0"/>
              <a:t>mages.yandex.by/</a:t>
            </a:r>
            <a:endParaRPr lang="ru-RU" sz="1600" u="sng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000" b="1" dirty="0"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388424" y="6381328"/>
            <a:ext cx="504056" cy="288032"/>
          </a:xfrm>
          <a:prstGeom prst="actionButtonBackPrevious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635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499142" y="3244334"/>
            <a:ext cx="2145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http://tineydgers.ru/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11760" y="476672"/>
            <a:ext cx="5122912" cy="1012974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Дмитрий Иванович Менделеев</a:t>
            </a:r>
            <a:endParaRPr lang="ru-RU" b="1" dirty="0">
              <a:ln w="11430"/>
              <a:solidFill>
                <a:schemeClr val="bg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Управляющая кнопка: далее 6">
            <a:hlinkClick r:id="rId3" action="ppaction://hlinksldjump" highlightClick="1"/>
          </p:cNvPr>
          <p:cNvSpPr/>
          <p:nvPr/>
        </p:nvSpPr>
        <p:spPr>
          <a:xfrm>
            <a:off x="8388424" y="6453336"/>
            <a:ext cx="504056" cy="288032"/>
          </a:xfrm>
          <a:prstGeom prst="actionButtonForwardNex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635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Содержимое 7" descr="0002-003-Dmitrij-Ivanovich-Mendeleev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115616" y="1700808"/>
            <a:ext cx="3096344" cy="4423349"/>
          </a:xfrm>
        </p:spPr>
      </p:pic>
      <p:sp>
        <p:nvSpPr>
          <p:cNvPr id="9" name="Прямоугольник 8"/>
          <p:cNvSpPr/>
          <p:nvPr/>
        </p:nvSpPr>
        <p:spPr>
          <a:xfrm>
            <a:off x="4283968" y="2132856"/>
            <a:ext cx="432048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/>
              <a:t>«Посев научный взойдет для жатвы народной».</a:t>
            </a:r>
            <a:endParaRPr lang="ru-RU" sz="4000" b="1" dirty="0" smtClean="0"/>
          </a:p>
          <a:p>
            <a:r>
              <a:rPr lang="ru-RU" sz="2800" b="1" i="1" dirty="0" smtClean="0"/>
              <a:t>Д.И.Менделеев.</a:t>
            </a:r>
            <a:endParaRPr 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>
            <a:hlinkClick r:id="rId3" action="ppaction://hlinksldjump"/>
          </p:cNvPr>
          <p:cNvSpPr/>
          <p:nvPr/>
        </p:nvSpPr>
        <p:spPr>
          <a:xfrm>
            <a:off x="4644008" y="5404725"/>
            <a:ext cx="3600400" cy="432048"/>
          </a:xfrm>
          <a:prstGeom prst="roundRect">
            <a:avLst/>
          </a:prstGeom>
          <a:solidFill>
            <a:srgbClr val="D8B088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Супер игра</a:t>
            </a:r>
            <a:endParaRPr lang="ru-RU" sz="3200" b="1" dirty="0">
              <a:solidFill>
                <a:schemeClr val="bg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4" name="Скругленный прямоугольник 3">
            <a:hlinkClick r:id="rId4" action="ppaction://hlinksldjump"/>
          </p:cNvPr>
          <p:cNvSpPr/>
          <p:nvPr/>
        </p:nvSpPr>
        <p:spPr>
          <a:xfrm>
            <a:off x="4644008" y="908720"/>
            <a:ext cx="3600400" cy="432048"/>
          </a:xfrm>
          <a:prstGeom prst="roundRect">
            <a:avLst/>
          </a:prstGeom>
          <a:solidFill>
            <a:srgbClr val="D8B088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1 отборочный тур</a:t>
            </a:r>
            <a:endParaRPr lang="ru-RU" sz="2500" b="1" dirty="0">
              <a:solidFill>
                <a:schemeClr val="bg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Скругленный прямоугольник 4">
            <a:hlinkClick r:id="rId5" action="ppaction://hlinksldjump"/>
          </p:cNvPr>
          <p:cNvSpPr/>
          <p:nvPr/>
        </p:nvSpPr>
        <p:spPr>
          <a:xfrm>
            <a:off x="4644008" y="1444285"/>
            <a:ext cx="3600400" cy="432048"/>
          </a:xfrm>
          <a:prstGeom prst="roundRect">
            <a:avLst/>
          </a:prstGeom>
          <a:solidFill>
            <a:srgbClr val="D8B088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I </a:t>
            </a: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игра</a:t>
            </a:r>
            <a:endParaRPr lang="ru-RU" sz="3200" b="1" dirty="0">
              <a:solidFill>
                <a:schemeClr val="bg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1" name="Скругленный прямоугольник 10">
            <a:hlinkClick r:id="rId6" action="ppaction://hlinksldjump"/>
          </p:cNvPr>
          <p:cNvSpPr/>
          <p:nvPr/>
        </p:nvSpPr>
        <p:spPr>
          <a:xfrm>
            <a:off x="4657656" y="1986944"/>
            <a:ext cx="3600400" cy="432048"/>
          </a:xfrm>
          <a:prstGeom prst="roundRect">
            <a:avLst/>
          </a:prstGeom>
          <a:solidFill>
            <a:srgbClr val="D8B088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2 отборочный тур</a:t>
            </a:r>
            <a:endParaRPr lang="ru-RU" sz="2500" b="1" dirty="0">
              <a:solidFill>
                <a:schemeClr val="bg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2" name="Скругленный прямоугольник 11">
            <a:hlinkClick r:id="rId7" action="ppaction://hlinksldjump"/>
          </p:cNvPr>
          <p:cNvSpPr/>
          <p:nvPr/>
        </p:nvSpPr>
        <p:spPr>
          <a:xfrm>
            <a:off x="4644008" y="2524405"/>
            <a:ext cx="3600400" cy="432048"/>
          </a:xfrm>
          <a:prstGeom prst="roundRect">
            <a:avLst/>
          </a:prstGeom>
          <a:solidFill>
            <a:srgbClr val="D8B088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II </a:t>
            </a: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игра</a:t>
            </a:r>
            <a:endParaRPr lang="ru-RU" sz="3200" b="1" dirty="0">
              <a:solidFill>
                <a:schemeClr val="bg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3" name="Скругленный прямоугольник 12">
            <a:hlinkClick r:id="rId8" action="ppaction://hlinksldjump"/>
          </p:cNvPr>
          <p:cNvSpPr/>
          <p:nvPr/>
        </p:nvSpPr>
        <p:spPr>
          <a:xfrm>
            <a:off x="4644008" y="3100469"/>
            <a:ext cx="3600400" cy="432048"/>
          </a:xfrm>
          <a:prstGeom prst="roundRect">
            <a:avLst/>
          </a:prstGeom>
          <a:solidFill>
            <a:srgbClr val="D8B088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3</a:t>
            </a:r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 отборочный тур</a:t>
            </a:r>
            <a:endParaRPr lang="ru-RU" sz="2500" b="1" dirty="0">
              <a:solidFill>
                <a:schemeClr val="bg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5" name="Скругленный прямоугольник 14">
            <a:hlinkClick r:id="rId9" action="ppaction://hlinksldjump"/>
          </p:cNvPr>
          <p:cNvSpPr/>
          <p:nvPr/>
        </p:nvSpPr>
        <p:spPr>
          <a:xfrm>
            <a:off x="4644008" y="3676533"/>
            <a:ext cx="3600400" cy="432048"/>
          </a:xfrm>
          <a:prstGeom prst="roundRect">
            <a:avLst/>
          </a:prstGeom>
          <a:solidFill>
            <a:srgbClr val="D8B088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III </a:t>
            </a: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игра</a:t>
            </a:r>
            <a:endParaRPr lang="ru-RU" sz="3200" b="1" dirty="0">
              <a:solidFill>
                <a:schemeClr val="bg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6" name="Скругленный прямоугольник 15">
            <a:hlinkClick r:id="rId10" action="ppaction://hlinksldjump"/>
          </p:cNvPr>
          <p:cNvSpPr/>
          <p:nvPr/>
        </p:nvSpPr>
        <p:spPr>
          <a:xfrm>
            <a:off x="4644008" y="4828661"/>
            <a:ext cx="3600400" cy="432048"/>
          </a:xfrm>
          <a:prstGeom prst="roundRect">
            <a:avLst/>
          </a:prstGeom>
          <a:solidFill>
            <a:srgbClr val="D8B088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Финал </a:t>
            </a:r>
            <a:endParaRPr lang="ru-RU" sz="3200" b="1" dirty="0">
              <a:solidFill>
                <a:schemeClr val="bg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7" name="Скругленный прямоугольник 16">
            <a:hlinkClick r:id="rId11" action="ppaction://hlinksldjump"/>
          </p:cNvPr>
          <p:cNvSpPr/>
          <p:nvPr/>
        </p:nvSpPr>
        <p:spPr>
          <a:xfrm>
            <a:off x="4644008" y="4252597"/>
            <a:ext cx="3600400" cy="432048"/>
          </a:xfrm>
          <a:prstGeom prst="roundRect">
            <a:avLst/>
          </a:prstGeom>
          <a:solidFill>
            <a:srgbClr val="D8B088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Игра со зрителями</a:t>
            </a:r>
            <a:endParaRPr lang="ru-RU" sz="2500" b="1" dirty="0">
              <a:solidFill>
                <a:schemeClr val="bg1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364088" y="4941168"/>
            <a:ext cx="2880320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37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Тобольска</a:t>
            </a:r>
            <a:endParaRPr lang="ru-RU" sz="2800" dirty="0">
              <a:solidFill>
                <a:srgbClr val="0037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7544" y="4365104"/>
            <a:ext cx="3240360" cy="198884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Как звали мать Менделеева?</a:t>
            </a:r>
            <a:endParaRPr lang="ru-RU" sz="28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436096" y="5301208"/>
            <a:ext cx="3154774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373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Молодцы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373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 useBgFill="1">
        <p:nvSpPr>
          <p:cNvPr id="11" name="Скругленный прямоугольник 10"/>
          <p:cNvSpPr/>
          <p:nvPr/>
        </p:nvSpPr>
        <p:spPr>
          <a:xfrm>
            <a:off x="4572000" y="404664"/>
            <a:ext cx="2520280" cy="151216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635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0" y="404664"/>
            <a:ext cx="2520280" cy="1296144"/>
          </a:xfrm>
        </p:spPr>
        <p:txBody>
          <a:bodyPr>
            <a:noAutofit/>
          </a:bodyPr>
          <a:lstStyle/>
          <a:p>
            <a:r>
              <a:rPr lang="ru-RU" sz="4800" b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1</a:t>
            </a:r>
            <a:r>
              <a:rPr lang="ru-RU" sz="2800" b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br>
              <a:rPr lang="ru-RU" sz="2800" b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2600" b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отборочный </a:t>
            </a:r>
            <a:r>
              <a:rPr lang="ru-RU" sz="2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тур</a:t>
            </a:r>
            <a:endParaRPr lang="ru-RU" sz="26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8" name="Управляющая кнопка: назад 17">
            <a:hlinkClick r:id="rId4" action="ppaction://hlinksldjump" highlightClick="1"/>
            <a:hlinkHover r:id="rId4" action="ppaction://hlinksldjump"/>
          </p:cNvPr>
          <p:cNvSpPr/>
          <p:nvPr/>
        </p:nvSpPr>
        <p:spPr>
          <a:xfrm>
            <a:off x="8388424" y="6381328"/>
            <a:ext cx="504056" cy="288032"/>
          </a:xfrm>
          <a:prstGeom prst="actionButtonBackPrevious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635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83568" y="4365104"/>
            <a:ext cx="324036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Неподалеку от  какого города родился Д.И. Менделеев ?</a:t>
            </a:r>
            <a:endParaRPr lang="ru-RU" sz="28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2050" name="Picture 2" descr="C:\Users\Нина\Desktop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1052736"/>
            <a:ext cx="2016224" cy="288032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611560" y="4509120"/>
            <a:ext cx="3240360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37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Кем был отец Менделеева ?</a:t>
            </a:r>
            <a:endParaRPr lang="ru-RU" sz="2800" dirty="0">
              <a:solidFill>
                <a:srgbClr val="0037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04048" y="4653136"/>
            <a:ext cx="3096344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37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Мария</a:t>
            </a:r>
            <a:endParaRPr lang="ru-RU" sz="2800" dirty="0">
              <a:solidFill>
                <a:srgbClr val="0037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36096" y="4797152"/>
            <a:ext cx="2880320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37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Директор </a:t>
            </a:r>
            <a:r>
              <a:rPr lang="ru-RU" sz="2800" dirty="0" err="1" smtClean="0">
                <a:solidFill>
                  <a:srgbClr val="0037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Тобольской</a:t>
            </a:r>
            <a:r>
              <a:rPr lang="ru-RU" sz="2800" dirty="0" smtClean="0">
                <a:solidFill>
                  <a:srgbClr val="0037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гимназии</a:t>
            </a:r>
            <a:endParaRPr lang="ru-RU" sz="2800" dirty="0">
              <a:solidFill>
                <a:srgbClr val="0037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0" grpId="0" animBg="1"/>
      <p:bldP spid="20" grpId="1" animBg="1"/>
      <p:bldP spid="19" grpId="0"/>
      <p:bldP spid="6" grpId="0"/>
      <p:bldP spid="13" grpId="0" animBg="1"/>
      <p:bldP spid="13" grpId="1" animBg="1"/>
      <p:bldP spid="14" grpId="0" animBg="1"/>
      <p:bldP spid="14" grpId="1" animBg="1"/>
      <p:bldP spid="21" grpId="0" animBg="1"/>
      <p:bldP spid="21" grpId="1" animBg="1"/>
      <p:bldP spid="1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23528" y="620688"/>
            <a:ext cx="4140200" cy="4103687"/>
            <a:chOff x="60" y="1207"/>
            <a:chExt cx="3039" cy="2994"/>
          </a:xfrm>
        </p:grpSpPr>
        <p:sp>
          <p:nvSpPr>
            <p:cNvPr id="50" name="Oval 26"/>
            <p:cNvSpPr>
              <a:spLocks noChangeArrowheads="1"/>
            </p:cNvSpPr>
            <p:nvPr/>
          </p:nvSpPr>
          <p:spPr bwMode="auto">
            <a:xfrm>
              <a:off x="60" y="1207"/>
              <a:ext cx="3039" cy="2994"/>
            </a:xfrm>
            <a:prstGeom prst="ellipse">
              <a:avLst/>
            </a:prstGeom>
            <a:solidFill>
              <a:srgbClr val="FFFF00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13" y="1260"/>
              <a:ext cx="2949" cy="2906"/>
              <a:chOff x="68" y="1214"/>
              <a:chExt cx="2948" cy="2906"/>
            </a:xfrm>
          </p:grpSpPr>
          <p:pic>
            <p:nvPicPr>
              <p:cNvPr id="52" name="Picture 28" descr="оля-ля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EBB"/>
                  </a:clrFrom>
                  <a:clrTo>
                    <a:srgbClr val="FFFEBB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8" y="1214"/>
                <a:ext cx="2948" cy="2906"/>
              </a:xfrm>
              <a:prstGeom prst="rect">
                <a:avLst/>
              </a:prstGeom>
              <a:noFill/>
            </p:spPr>
          </p:pic>
          <p:sp>
            <p:nvSpPr>
              <p:cNvPr id="53" name="Rectangle 29"/>
              <p:cNvSpPr>
                <a:spLocks noChangeArrowheads="1"/>
              </p:cNvSpPr>
              <p:nvPr/>
            </p:nvSpPr>
            <p:spPr bwMode="auto">
              <a:xfrm rot="1714402">
                <a:off x="1746" y="1344"/>
                <a:ext cx="272" cy="22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3200" b="1" dirty="0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54" name="Rectangle 30"/>
              <p:cNvSpPr>
                <a:spLocks noChangeArrowheads="1"/>
              </p:cNvSpPr>
              <p:nvPr/>
            </p:nvSpPr>
            <p:spPr bwMode="auto">
              <a:xfrm rot="2505618">
                <a:off x="2274" y="1627"/>
                <a:ext cx="318" cy="136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F0F0F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/>
                  <a:t>50</a:t>
                </a:r>
              </a:p>
            </p:txBody>
          </p:sp>
          <p:sp>
            <p:nvSpPr>
              <p:cNvPr id="55" name="Rectangle 31"/>
              <p:cNvSpPr>
                <a:spLocks noChangeArrowheads="1"/>
              </p:cNvSpPr>
              <p:nvPr/>
            </p:nvSpPr>
            <p:spPr bwMode="auto">
              <a:xfrm rot="4401671">
                <a:off x="2631" y="2273"/>
                <a:ext cx="318" cy="18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 dirty="0">
                    <a:solidFill>
                      <a:schemeClr val="bg1"/>
                    </a:solidFill>
                  </a:rPr>
                  <a:t>х2</a:t>
                </a:r>
              </a:p>
            </p:txBody>
          </p:sp>
          <p:sp>
            <p:nvSpPr>
              <p:cNvPr id="56" name="Rectangle 32"/>
              <p:cNvSpPr>
                <a:spLocks noChangeArrowheads="1"/>
              </p:cNvSpPr>
              <p:nvPr/>
            </p:nvSpPr>
            <p:spPr bwMode="auto">
              <a:xfrm rot="7241176">
                <a:off x="2615" y="2924"/>
                <a:ext cx="317" cy="149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F0F0F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 dirty="0"/>
                  <a:t>100</a:t>
                </a:r>
              </a:p>
            </p:txBody>
          </p:sp>
          <p:sp>
            <p:nvSpPr>
              <p:cNvPr id="57" name="Rectangle 33"/>
              <p:cNvSpPr>
                <a:spLocks noChangeArrowheads="1"/>
              </p:cNvSpPr>
              <p:nvPr/>
            </p:nvSpPr>
            <p:spPr bwMode="auto">
              <a:xfrm rot="8729488">
                <a:off x="2179" y="3467"/>
                <a:ext cx="408" cy="18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>
                    <a:solidFill>
                      <a:schemeClr val="bg1"/>
                    </a:solidFill>
                  </a:rPr>
                  <a:t>Шанс</a:t>
                </a:r>
                <a:r>
                  <a:rPr lang="ru-RU"/>
                  <a:t> </a:t>
                </a:r>
              </a:p>
            </p:txBody>
          </p:sp>
          <p:sp>
            <p:nvSpPr>
              <p:cNvPr id="58" name="Rectangle 34"/>
              <p:cNvSpPr>
                <a:spLocks noChangeArrowheads="1"/>
              </p:cNvSpPr>
              <p:nvPr/>
            </p:nvSpPr>
            <p:spPr bwMode="auto">
              <a:xfrm rot="10091941">
                <a:off x="1705" y="3792"/>
                <a:ext cx="363" cy="135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F0F0F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/>
                  <a:t>150</a:t>
                </a:r>
              </a:p>
            </p:txBody>
          </p:sp>
          <p:sp>
            <p:nvSpPr>
              <p:cNvPr id="59" name="Rectangle 35"/>
              <p:cNvSpPr>
                <a:spLocks noChangeArrowheads="1"/>
              </p:cNvSpPr>
              <p:nvPr/>
            </p:nvSpPr>
            <p:spPr bwMode="auto">
              <a:xfrm rot="12212082">
                <a:off x="1020" y="3748"/>
                <a:ext cx="363" cy="18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>
                    <a:solidFill>
                      <a:schemeClr val="bg1"/>
                    </a:solidFill>
                  </a:rPr>
                  <a:t>200</a:t>
                </a:r>
              </a:p>
            </p:txBody>
          </p:sp>
          <p:sp>
            <p:nvSpPr>
              <p:cNvPr id="60" name="Rectangle 36"/>
              <p:cNvSpPr>
                <a:spLocks noChangeArrowheads="1"/>
              </p:cNvSpPr>
              <p:nvPr/>
            </p:nvSpPr>
            <p:spPr bwMode="auto">
              <a:xfrm rot="13100965">
                <a:off x="476" y="3385"/>
                <a:ext cx="409" cy="227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EAEAEA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b="1" dirty="0">
                    <a:solidFill>
                      <a:srgbClr val="00B050"/>
                    </a:solidFill>
                    <a:hlinkClick r:id="rId4" action="ppaction://hlinksldjump"/>
                  </a:rPr>
                  <a:t>Приз</a:t>
                </a:r>
                <a:r>
                  <a:rPr lang="ru-RU" dirty="0">
                    <a:solidFill>
                      <a:srgbClr val="FF0000"/>
                    </a:solidFill>
                    <a:hlinkClick r:id="rId4" action="ppaction://hlinksldjump"/>
                  </a:rPr>
                  <a:t> 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1" name="Rectangle 37"/>
              <p:cNvSpPr>
                <a:spLocks noChangeArrowheads="1"/>
              </p:cNvSpPr>
              <p:nvPr/>
            </p:nvSpPr>
            <p:spPr bwMode="auto">
              <a:xfrm rot="15627942">
                <a:off x="181" y="2871"/>
                <a:ext cx="363" cy="1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 dirty="0">
                    <a:solidFill>
                      <a:schemeClr val="bg1"/>
                    </a:solidFill>
                  </a:rPr>
                  <a:t>250</a:t>
                </a:r>
              </a:p>
            </p:txBody>
          </p:sp>
          <p:sp>
            <p:nvSpPr>
              <p:cNvPr id="62" name="Rectangle 38"/>
              <p:cNvSpPr>
                <a:spLocks noChangeArrowheads="1"/>
              </p:cNvSpPr>
              <p:nvPr/>
            </p:nvSpPr>
            <p:spPr bwMode="auto">
              <a:xfrm rot="-3768322">
                <a:off x="204" y="2206"/>
                <a:ext cx="363" cy="181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F0F0F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/>
                  <a:t>300</a:t>
                </a:r>
              </a:p>
            </p:txBody>
          </p:sp>
          <p:sp>
            <p:nvSpPr>
              <p:cNvPr id="63" name="Rectangle 39"/>
              <p:cNvSpPr>
                <a:spLocks noChangeArrowheads="1"/>
              </p:cNvSpPr>
              <p:nvPr/>
            </p:nvSpPr>
            <p:spPr bwMode="auto">
              <a:xfrm rot="-3038433">
                <a:off x="657" y="1752"/>
                <a:ext cx="318" cy="22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Rectangle 40"/>
              <p:cNvSpPr>
                <a:spLocks noChangeArrowheads="1"/>
              </p:cNvSpPr>
              <p:nvPr/>
            </p:nvSpPr>
            <p:spPr bwMode="auto">
              <a:xfrm rot="-939500">
                <a:off x="1111" y="1389"/>
                <a:ext cx="318" cy="136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F0F0F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 dirty="0"/>
                  <a:t>350</a:t>
                </a:r>
              </a:p>
            </p:txBody>
          </p:sp>
          <p:sp>
            <p:nvSpPr>
              <p:cNvPr id="65" name="Line 41"/>
              <p:cNvSpPr>
                <a:spLocks noChangeShapeType="1"/>
              </p:cNvSpPr>
              <p:nvPr/>
            </p:nvSpPr>
            <p:spPr bwMode="auto">
              <a:xfrm rot="18893657">
                <a:off x="545" y="1774"/>
                <a:ext cx="318" cy="1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93" name="Рисунок 92" descr="Рисунок2.pn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818181"/>
              </a:clrFrom>
              <a:clrTo>
                <a:srgbClr val="81818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4622" y="2132856"/>
            <a:ext cx="1921725" cy="791984"/>
          </a:xfrm>
          <a:prstGeom prst="rect">
            <a:avLst/>
          </a:prstGeom>
        </p:spPr>
      </p:pic>
      <p:sp>
        <p:nvSpPr>
          <p:cNvPr id="84" name="Прямоугольник 83"/>
          <p:cNvSpPr/>
          <p:nvPr/>
        </p:nvSpPr>
        <p:spPr>
          <a:xfrm>
            <a:off x="4716016" y="1844824"/>
            <a:ext cx="4104456" cy="2677656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chemeClr val="tx1"/>
                </a:solidFill>
              </a:rPr>
              <a:t>Родители Менделеева — чисто русского происхождения. Дед его по отцу был священником и носил фамилию …</a:t>
            </a:r>
            <a:endParaRPr lang="ru-RU" sz="26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4644008" y="476672"/>
            <a:ext cx="18694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</a:t>
            </a: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игра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483768" y="5157192"/>
            <a:ext cx="648072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С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419872" y="5229200"/>
            <a:ext cx="642942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о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283968" y="5157192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к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20072" y="5157192"/>
            <a:ext cx="648072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о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3347864" y="5157192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6804248" y="5157192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Управляющая кнопка: назад 116">
            <a:hlinkClick r:id="rId4" action="ppaction://hlinksldjump" highlightClick="1"/>
            <a:hlinkHover r:id="rId4" action="ppaction://hlinksldjump"/>
          </p:cNvPr>
          <p:cNvSpPr/>
          <p:nvPr/>
        </p:nvSpPr>
        <p:spPr>
          <a:xfrm>
            <a:off x="8532440" y="6381328"/>
            <a:ext cx="504056" cy="288032"/>
          </a:xfrm>
          <a:prstGeom prst="actionButtonBackPrevious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635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012160" y="5229200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л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76256" y="5157192"/>
            <a:ext cx="648072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о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84368" y="5301208"/>
            <a:ext cx="57606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в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9142409" y="5097533"/>
            <a:ext cx="4603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white"/>
                </a:solidFill>
              </a:rPr>
              <a:t>о</a:t>
            </a:r>
            <a:endParaRPr lang="ru-RU" sz="4000" b="1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668344" y="5157192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076056" y="5157192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6732240" y="5157192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483768" y="5229200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211960" y="5157192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5940152" y="5157192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1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22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1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108" grpId="0" animBg="1"/>
      <p:bldP spid="114" grpId="0" animBg="1"/>
      <p:bldP spid="37" grpId="0" animBg="1"/>
      <p:bldP spid="38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619672" y="3933056"/>
            <a:ext cx="2952328" cy="223224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 какой родственной связи находился Менделеев И Блок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1907704" y="4077072"/>
            <a:ext cx="2736304" cy="208823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Во сколько лет окончил </a:t>
            </a:r>
            <a:r>
              <a:rPr lang="ru-RU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Тобольскую</a:t>
            </a:r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гимназию?</a:t>
            </a:r>
            <a:endParaRPr lang="ru-RU" sz="28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5580112" y="3356992"/>
            <a:ext cx="2880320" cy="1584176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 pitchFamily="34" charset="0"/>
              </a:rPr>
              <a:t>В 15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148064" y="4149080"/>
            <a:ext cx="3380797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373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Молодцы!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373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20072" y="3140968"/>
            <a:ext cx="3060848" cy="237626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37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Старшая дочь Менделеева Любовь Дмитриевна стала женой А.Блока</a:t>
            </a:r>
            <a:endParaRPr lang="ru-RU" sz="2800" dirty="0">
              <a:solidFill>
                <a:srgbClr val="0037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32040" y="2996952"/>
            <a:ext cx="3600400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37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17-м</a:t>
            </a:r>
            <a:endParaRPr lang="ru-RU" sz="2800" dirty="0">
              <a:solidFill>
                <a:srgbClr val="0037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 useBgFill="1">
        <p:nvSpPr>
          <p:cNvPr id="11" name="Скругленный прямоугольник 10"/>
          <p:cNvSpPr/>
          <p:nvPr/>
        </p:nvSpPr>
        <p:spPr>
          <a:xfrm>
            <a:off x="4572000" y="404664"/>
            <a:ext cx="2520280" cy="151216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635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0" y="404664"/>
            <a:ext cx="2520280" cy="129614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br>
              <a:rPr lang="ru-RU" sz="28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2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отборочный тур</a:t>
            </a:r>
            <a:endParaRPr lang="ru-RU" sz="26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43608" y="4005064"/>
            <a:ext cx="3816424" cy="23042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Каким по счету ребенком был Менделеев ?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8" name="Управляющая кнопка: назад 17">
            <a:hlinkClick r:id="rId4" action="ppaction://hlinksldjump" highlightClick="1"/>
            <a:hlinkHover r:id="rId4" action="ppaction://hlinksldjump"/>
          </p:cNvPr>
          <p:cNvSpPr/>
          <p:nvPr/>
        </p:nvSpPr>
        <p:spPr>
          <a:xfrm>
            <a:off x="8388424" y="6381328"/>
            <a:ext cx="504056" cy="288032"/>
          </a:xfrm>
          <a:prstGeom prst="actionButtonBackPrevious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635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9" grpId="0" animBg="1"/>
      <p:bldP spid="9" grpId="1" animBg="1"/>
      <p:bldP spid="10" grpId="0" animBg="1"/>
      <p:bldP spid="10" grpId="1" animBg="1"/>
      <p:bldP spid="19" grpId="0"/>
      <p:bldP spid="15" grpId="0" animBg="1"/>
      <p:bldP spid="15" grpId="1" animBg="1"/>
      <p:bldP spid="16" grpId="0" animBg="1"/>
      <p:bldP spid="16" grpId="1" animBg="1"/>
      <p:bldP spid="6" grpId="0"/>
      <p:bldP spid="13" grpId="0" animBg="1"/>
      <p:bldP spid="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25"/>
          <p:cNvGrpSpPr>
            <a:grpSpLocks/>
          </p:cNvGrpSpPr>
          <p:nvPr/>
        </p:nvGrpSpPr>
        <p:grpSpPr bwMode="auto">
          <a:xfrm>
            <a:off x="323528" y="620688"/>
            <a:ext cx="4140200" cy="4103687"/>
            <a:chOff x="113" y="1207"/>
            <a:chExt cx="3039" cy="2994"/>
          </a:xfrm>
        </p:grpSpPr>
        <p:sp>
          <p:nvSpPr>
            <p:cNvPr id="50" name="Oval 26"/>
            <p:cNvSpPr>
              <a:spLocks noChangeArrowheads="1"/>
            </p:cNvSpPr>
            <p:nvPr/>
          </p:nvSpPr>
          <p:spPr bwMode="auto">
            <a:xfrm>
              <a:off x="113" y="1207"/>
              <a:ext cx="3039" cy="2994"/>
            </a:xfrm>
            <a:prstGeom prst="ellipse">
              <a:avLst/>
            </a:prstGeom>
            <a:solidFill>
              <a:srgbClr val="FFFF00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1" name="Group 27"/>
            <p:cNvGrpSpPr>
              <a:grpSpLocks/>
            </p:cNvGrpSpPr>
            <p:nvPr/>
          </p:nvGrpSpPr>
          <p:grpSpPr bwMode="auto">
            <a:xfrm>
              <a:off x="166" y="1260"/>
              <a:ext cx="2949" cy="2906"/>
              <a:chOff x="121" y="1214"/>
              <a:chExt cx="2948" cy="2906"/>
            </a:xfrm>
          </p:grpSpPr>
          <p:pic>
            <p:nvPicPr>
              <p:cNvPr id="52" name="Picture 28" descr="оля-ля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EBB"/>
                  </a:clrFrom>
                  <a:clrTo>
                    <a:srgbClr val="FFFEBB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1" y="1214"/>
                <a:ext cx="2948" cy="2906"/>
              </a:xfrm>
              <a:prstGeom prst="rect">
                <a:avLst/>
              </a:prstGeom>
              <a:noFill/>
            </p:spPr>
          </p:pic>
          <p:sp>
            <p:nvSpPr>
              <p:cNvPr id="53" name="Rectangle 29"/>
              <p:cNvSpPr>
                <a:spLocks noChangeArrowheads="1"/>
              </p:cNvSpPr>
              <p:nvPr/>
            </p:nvSpPr>
            <p:spPr bwMode="auto">
              <a:xfrm rot="1714402">
                <a:off x="1746" y="1344"/>
                <a:ext cx="272" cy="22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3200" b="1" dirty="0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54" name="Rectangle 30"/>
              <p:cNvSpPr>
                <a:spLocks noChangeArrowheads="1"/>
              </p:cNvSpPr>
              <p:nvPr/>
            </p:nvSpPr>
            <p:spPr bwMode="auto">
              <a:xfrm rot="2505618">
                <a:off x="2274" y="1627"/>
                <a:ext cx="318" cy="136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F0F0F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/>
                  <a:t>50</a:t>
                </a:r>
              </a:p>
            </p:txBody>
          </p:sp>
          <p:sp>
            <p:nvSpPr>
              <p:cNvPr id="55" name="Rectangle 31"/>
              <p:cNvSpPr>
                <a:spLocks noChangeArrowheads="1"/>
              </p:cNvSpPr>
              <p:nvPr/>
            </p:nvSpPr>
            <p:spPr bwMode="auto">
              <a:xfrm rot="4401671">
                <a:off x="2631" y="2273"/>
                <a:ext cx="318" cy="18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 dirty="0">
                    <a:solidFill>
                      <a:schemeClr val="bg1"/>
                    </a:solidFill>
                  </a:rPr>
                  <a:t>х2</a:t>
                </a:r>
              </a:p>
            </p:txBody>
          </p:sp>
          <p:sp>
            <p:nvSpPr>
              <p:cNvPr id="56" name="Rectangle 32"/>
              <p:cNvSpPr>
                <a:spLocks noChangeArrowheads="1"/>
              </p:cNvSpPr>
              <p:nvPr/>
            </p:nvSpPr>
            <p:spPr bwMode="auto">
              <a:xfrm rot="7241176">
                <a:off x="2615" y="2924"/>
                <a:ext cx="317" cy="149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F0F0F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 dirty="0"/>
                  <a:t>100</a:t>
                </a:r>
              </a:p>
            </p:txBody>
          </p:sp>
          <p:sp>
            <p:nvSpPr>
              <p:cNvPr id="57" name="Rectangle 33"/>
              <p:cNvSpPr>
                <a:spLocks noChangeArrowheads="1"/>
              </p:cNvSpPr>
              <p:nvPr/>
            </p:nvSpPr>
            <p:spPr bwMode="auto">
              <a:xfrm rot="8729488">
                <a:off x="2179" y="3467"/>
                <a:ext cx="408" cy="18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>
                    <a:solidFill>
                      <a:schemeClr val="bg1"/>
                    </a:solidFill>
                  </a:rPr>
                  <a:t>Шанс</a:t>
                </a:r>
                <a:r>
                  <a:rPr lang="ru-RU"/>
                  <a:t> </a:t>
                </a:r>
              </a:p>
            </p:txBody>
          </p:sp>
          <p:sp>
            <p:nvSpPr>
              <p:cNvPr id="58" name="Rectangle 34"/>
              <p:cNvSpPr>
                <a:spLocks noChangeArrowheads="1"/>
              </p:cNvSpPr>
              <p:nvPr/>
            </p:nvSpPr>
            <p:spPr bwMode="auto">
              <a:xfrm rot="10091941">
                <a:off x="1705" y="3792"/>
                <a:ext cx="363" cy="135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F0F0F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/>
                  <a:t>150</a:t>
                </a:r>
              </a:p>
            </p:txBody>
          </p:sp>
          <p:sp>
            <p:nvSpPr>
              <p:cNvPr id="59" name="Rectangle 35"/>
              <p:cNvSpPr>
                <a:spLocks noChangeArrowheads="1"/>
              </p:cNvSpPr>
              <p:nvPr/>
            </p:nvSpPr>
            <p:spPr bwMode="auto">
              <a:xfrm rot="12212082">
                <a:off x="1020" y="3748"/>
                <a:ext cx="363" cy="18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>
                    <a:solidFill>
                      <a:schemeClr val="bg1"/>
                    </a:solidFill>
                  </a:rPr>
                  <a:t>200</a:t>
                </a:r>
              </a:p>
            </p:txBody>
          </p:sp>
          <p:sp>
            <p:nvSpPr>
              <p:cNvPr id="60" name="Rectangle 36"/>
              <p:cNvSpPr>
                <a:spLocks noChangeArrowheads="1"/>
              </p:cNvSpPr>
              <p:nvPr/>
            </p:nvSpPr>
            <p:spPr bwMode="auto">
              <a:xfrm rot="13100965">
                <a:off x="476" y="3385"/>
                <a:ext cx="409" cy="227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EAEAEA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b="1" dirty="0">
                    <a:solidFill>
                      <a:srgbClr val="00B050"/>
                    </a:solidFill>
                    <a:hlinkClick r:id="rId4" action="ppaction://hlinksldjump"/>
                  </a:rPr>
                  <a:t>Приз</a:t>
                </a:r>
                <a:r>
                  <a:rPr lang="ru-RU" dirty="0">
                    <a:solidFill>
                      <a:srgbClr val="FF0000"/>
                    </a:solidFill>
                    <a:hlinkClick r:id="rId4" action="ppaction://hlinksldjump"/>
                  </a:rPr>
                  <a:t> 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1" name="Rectangle 37"/>
              <p:cNvSpPr>
                <a:spLocks noChangeArrowheads="1"/>
              </p:cNvSpPr>
              <p:nvPr/>
            </p:nvSpPr>
            <p:spPr bwMode="auto">
              <a:xfrm rot="15627942">
                <a:off x="181" y="2871"/>
                <a:ext cx="363" cy="1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 dirty="0">
                    <a:solidFill>
                      <a:schemeClr val="bg1"/>
                    </a:solidFill>
                  </a:rPr>
                  <a:t>250</a:t>
                </a:r>
              </a:p>
            </p:txBody>
          </p:sp>
          <p:sp>
            <p:nvSpPr>
              <p:cNvPr id="62" name="Rectangle 38"/>
              <p:cNvSpPr>
                <a:spLocks noChangeArrowheads="1"/>
              </p:cNvSpPr>
              <p:nvPr/>
            </p:nvSpPr>
            <p:spPr bwMode="auto">
              <a:xfrm rot="-3768322">
                <a:off x="204" y="2206"/>
                <a:ext cx="363" cy="181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F0F0F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/>
                  <a:t>300</a:t>
                </a:r>
              </a:p>
            </p:txBody>
          </p:sp>
          <p:sp>
            <p:nvSpPr>
              <p:cNvPr id="63" name="Rectangle 39"/>
              <p:cNvSpPr>
                <a:spLocks noChangeArrowheads="1"/>
              </p:cNvSpPr>
              <p:nvPr/>
            </p:nvSpPr>
            <p:spPr bwMode="auto">
              <a:xfrm rot="-3038433">
                <a:off x="657" y="1752"/>
                <a:ext cx="318" cy="22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Rectangle 40"/>
              <p:cNvSpPr>
                <a:spLocks noChangeArrowheads="1"/>
              </p:cNvSpPr>
              <p:nvPr/>
            </p:nvSpPr>
            <p:spPr bwMode="auto">
              <a:xfrm rot="-939500">
                <a:off x="1111" y="1389"/>
                <a:ext cx="318" cy="136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F0F0F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 dirty="0"/>
                  <a:t>350</a:t>
                </a:r>
              </a:p>
            </p:txBody>
          </p:sp>
          <p:sp>
            <p:nvSpPr>
              <p:cNvPr id="65" name="Line 41"/>
              <p:cNvSpPr>
                <a:spLocks noChangeShapeType="1"/>
              </p:cNvSpPr>
              <p:nvPr/>
            </p:nvSpPr>
            <p:spPr bwMode="auto">
              <a:xfrm rot="18893657">
                <a:off x="545" y="1774"/>
                <a:ext cx="318" cy="1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93" name="Рисунок 92" descr="Рисунок2.pn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818181"/>
              </a:clrFrom>
              <a:clrTo>
                <a:srgbClr val="81818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3568" y="2132856"/>
            <a:ext cx="1921725" cy="791984"/>
          </a:xfrm>
          <a:prstGeom prst="rect">
            <a:avLst/>
          </a:prstGeom>
        </p:spPr>
      </p:pic>
      <p:sp>
        <p:nvSpPr>
          <p:cNvPr id="67" name="Прямоугольник 66"/>
          <p:cNvSpPr/>
          <p:nvPr/>
        </p:nvSpPr>
        <p:spPr>
          <a:xfrm>
            <a:off x="5364088" y="404664"/>
            <a:ext cx="20537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II</a:t>
            </a: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игра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5004048" y="1484784"/>
            <a:ext cx="4139952" cy="2677656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Кто написал портрет Д.И. Менделеева в мантии</a:t>
            </a:r>
          </a:p>
          <a:p>
            <a:pPr algn="ctr"/>
            <a:endParaRPr lang="ru-RU" sz="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784208" y="5229200"/>
            <a:ext cx="642942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Р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641464" y="5229200"/>
            <a:ext cx="642942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е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498720" y="5229200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п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355976" y="5229200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и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691680" y="5301208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2627784" y="5229200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3491880" y="5229200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 flipV="1">
            <a:off x="4283968" y="5229200"/>
            <a:ext cx="648072" cy="65377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TextBox 120"/>
          <p:cNvSpPr txBox="1"/>
          <p:nvPr/>
        </p:nvSpPr>
        <p:spPr>
          <a:xfrm>
            <a:off x="5225772" y="5229200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н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5220072" y="5229200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5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04664"/>
            <a:ext cx="1304059" cy="977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7" name="Управляющая кнопка: назад 126">
            <a:hlinkClick r:id="rId4" action="ppaction://hlinksldjump" highlightClick="1"/>
            <a:hlinkHover r:id="rId4" action="ppaction://hlinksldjump"/>
          </p:cNvPr>
          <p:cNvSpPr/>
          <p:nvPr/>
        </p:nvSpPr>
        <p:spPr>
          <a:xfrm>
            <a:off x="8532440" y="6381328"/>
            <a:ext cx="504056" cy="288032"/>
          </a:xfrm>
          <a:prstGeom prst="actionButtonBackPrevious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635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1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2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00000">
                                      <p:cBhvr>
                                        <p:cTn id="2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100000">
                                      <p:cBhvr>
                                        <p:cTn id="3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220000">
                                      <p:cBhvr>
                                        <p:cTn id="3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100000">
                                      <p:cBhvr>
                                        <p:cTn id="4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5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</p:childTnLst>
        </p:cTn>
      </p:par>
    </p:tnLst>
    <p:bldLst>
      <p:bldP spid="114" grpId="0" animBg="1"/>
      <p:bldP spid="115" grpId="0" animBg="1"/>
      <p:bldP spid="117" grpId="0" animBg="1"/>
      <p:bldP spid="118" grpId="0" animBg="1"/>
      <p:bldP spid="1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99592" y="4149080"/>
            <a:ext cx="4032448" cy="216024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 53 года Д.И. Менделеев совершил необычное путешествие в научных целях. Какое?</a:t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1835696" y="4149080"/>
            <a:ext cx="2880320" cy="216024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  <a:latin typeface="inherit"/>
              </a:rPr>
              <a:t>Когда был открыт периодический закон?</a:t>
            </a:r>
            <a:endParaRPr lang="ru-RU" sz="2800" dirty="0">
              <a:solidFill>
                <a:schemeClr val="tx1"/>
              </a:solidFill>
              <a:latin typeface="inherit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5436096" y="4365104"/>
            <a:ext cx="2880320" cy="1584176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37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11 марта 1869 года</a:t>
            </a:r>
            <a:endParaRPr lang="ru-RU" sz="2800" dirty="0">
              <a:solidFill>
                <a:srgbClr val="0037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08104" y="4149080"/>
            <a:ext cx="3380797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373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Молодцы</a:t>
            </a: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373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!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373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08104" y="4509120"/>
            <a:ext cx="2880320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37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Полет на воздушном шаре</a:t>
            </a:r>
            <a:endParaRPr lang="ru-RU" sz="2800" dirty="0">
              <a:solidFill>
                <a:srgbClr val="0037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24128" y="4509120"/>
            <a:ext cx="2880320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37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А.М. Бутлеровым</a:t>
            </a:r>
            <a:endParaRPr lang="ru-RU" sz="2800" dirty="0">
              <a:solidFill>
                <a:srgbClr val="0037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 useBgFill="1">
        <p:nvSpPr>
          <p:cNvPr id="11" name="Скругленный прямоугольник 10"/>
          <p:cNvSpPr/>
          <p:nvPr/>
        </p:nvSpPr>
        <p:spPr>
          <a:xfrm>
            <a:off x="4572000" y="404664"/>
            <a:ext cx="2520280" cy="151216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635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0" y="404664"/>
            <a:ext cx="2520280" cy="129614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3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br>
              <a:rPr lang="ru-RU" sz="28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2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отборочный тур</a:t>
            </a:r>
            <a:endParaRPr lang="ru-RU" sz="26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4077072"/>
            <a:ext cx="3672408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Вместе с каким великим русским ученым-химиком преподавал Д.И. Менделеев в Петербургском университете, начиная с 1869 года?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8" name="Управляющая кнопка: назад 17">
            <a:hlinkClick r:id="rId4" action="ppaction://hlinksldjump" highlightClick="1"/>
            <a:hlinkHover r:id="rId4" action="ppaction://hlinksldjump"/>
          </p:cNvPr>
          <p:cNvSpPr/>
          <p:nvPr/>
        </p:nvSpPr>
        <p:spPr>
          <a:xfrm>
            <a:off x="8388424" y="6381328"/>
            <a:ext cx="504056" cy="288032"/>
          </a:xfrm>
          <a:prstGeom prst="actionButtonBackPrevious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635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9" grpId="0" animBg="1"/>
      <p:bldP spid="9" grpId="1" animBg="1"/>
      <p:bldP spid="10" grpId="0" animBg="1"/>
      <p:bldP spid="10" grpId="1" animBg="1"/>
      <p:bldP spid="19" grpId="0"/>
      <p:bldP spid="15" grpId="0" animBg="1"/>
      <p:bldP spid="15" grpId="1" animBg="1"/>
      <p:bldP spid="16" grpId="0" animBg="1"/>
      <p:bldP spid="16" grpId="1" animBg="1"/>
      <p:bldP spid="6" grpId="0"/>
      <p:bldP spid="13" grpId="0" animBg="1"/>
      <p:bldP spid="1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51520" y="548680"/>
            <a:ext cx="4140200" cy="4103687"/>
            <a:chOff x="113" y="1207"/>
            <a:chExt cx="3039" cy="2994"/>
          </a:xfrm>
        </p:grpSpPr>
        <p:sp>
          <p:nvSpPr>
            <p:cNvPr id="50" name="Oval 26"/>
            <p:cNvSpPr>
              <a:spLocks noChangeArrowheads="1"/>
            </p:cNvSpPr>
            <p:nvPr/>
          </p:nvSpPr>
          <p:spPr bwMode="auto">
            <a:xfrm>
              <a:off x="113" y="1207"/>
              <a:ext cx="3039" cy="2994"/>
            </a:xfrm>
            <a:prstGeom prst="ellipse">
              <a:avLst/>
            </a:prstGeom>
            <a:solidFill>
              <a:srgbClr val="FFFF00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58" y="1253"/>
              <a:ext cx="2949" cy="2906"/>
              <a:chOff x="113" y="1207"/>
              <a:chExt cx="2948" cy="2906"/>
            </a:xfrm>
          </p:grpSpPr>
          <p:pic>
            <p:nvPicPr>
              <p:cNvPr id="52" name="Picture 28" descr="оля-ля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EBB"/>
                  </a:clrFrom>
                  <a:clrTo>
                    <a:srgbClr val="FFFEBB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3" y="1207"/>
                <a:ext cx="2948" cy="2906"/>
              </a:xfrm>
              <a:prstGeom prst="rect">
                <a:avLst/>
              </a:prstGeom>
              <a:noFill/>
            </p:spPr>
          </p:pic>
          <p:sp>
            <p:nvSpPr>
              <p:cNvPr id="53" name="Rectangle 29"/>
              <p:cNvSpPr>
                <a:spLocks noChangeArrowheads="1"/>
              </p:cNvSpPr>
              <p:nvPr/>
            </p:nvSpPr>
            <p:spPr bwMode="auto">
              <a:xfrm rot="1714402">
                <a:off x="1746" y="1344"/>
                <a:ext cx="272" cy="22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3200" b="1" dirty="0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54" name="Rectangle 30"/>
              <p:cNvSpPr>
                <a:spLocks noChangeArrowheads="1"/>
              </p:cNvSpPr>
              <p:nvPr/>
            </p:nvSpPr>
            <p:spPr bwMode="auto">
              <a:xfrm rot="2505618">
                <a:off x="2274" y="1627"/>
                <a:ext cx="318" cy="136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F0F0F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/>
                  <a:t>50</a:t>
                </a:r>
              </a:p>
            </p:txBody>
          </p:sp>
          <p:sp>
            <p:nvSpPr>
              <p:cNvPr id="55" name="Rectangle 31"/>
              <p:cNvSpPr>
                <a:spLocks noChangeArrowheads="1"/>
              </p:cNvSpPr>
              <p:nvPr/>
            </p:nvSpPr>
            <p:spPr bwMode="auto">
              <a:xfrm rot="4401671">
                <a:off x="2631" y="2273"/>
                <a:ext cx="318" cy="18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 dirty="0">
                    <a:solidFill>
                      <a:schemeClr val="bg1"/>
                    </a:solidFill>
                  </a:rPr>
                  <a:t>х2</a:t>
                </a:r>
              </a:p>
            </p:txBody>
          </p:sp>
          <p:sp>
            <p:nvSpPr>
              <p:cNvPr id="56" name="Rectangle 32"/>
              <p:cNvSpPr>
                <a:spLocks noChangeArrowheads="1"/>
              </p:cNvSpPr>
              <p:nvPr/>
            </p:nvSpPr>
            <p:spPr bwMode="auto">
              <a:xfrm rot="7241176">
                <a:off x="2615" y="2924"/>
                <a:ext cx="317" cy="149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F0F0F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/>
                  <a:t>100</a:t>
                </a:r>
              </a:p>
            </p:txBody>
          </p:sp>
          <p:sp>
            <p:nvSpPr>
              <p:cNvPr id="57" name="Rectangle 33"/>
              <p:cNvSpPr>
                <a:spLocks noChangeArrowheads="1"/>
              </p:cNvSpPr>
              <p:nvPr/>
            </p:nvSpPr>
            <p:spPr bwMode="auto">
              <a:xfrm rot="8729488">
                <a:off x="2179" y="3467"/>
                <a:ext cx="408" cy="18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dirty="0">
                    <a:solidFill>
                      <a:schemeClr val="bg1"/>
                    </a:solidFill>
                  </a:rPr>
                  <a:t>Шанс</a:t>
                </a:r>
                <a:r>
                  <a:rPr lang="ru-RU" dirty="0"/>
                  <a:t> </a:t>
                </a:r>
              </a:p>
            </p:txBody>
          </p:sp>
          <p:sp>
            <p:nvSpPr>
              <p:cNvPr id="58" name="Rectangle 34"/>
              <p:cNvSpPr>
                <a:spLocks noChangeArrowheads="1"/>
              </p:cNvSpPr>
              <p:nvPr/>
            </p:nvSpPr>
            <p:spPr bwMode="auto">
              <a:xfrm rot="10091941">
                <a:off x="1705" y="3792"/>
                <a:ext cx="363" cy="135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F0F0F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/>
                  <a:t>150</a:t>
                </a:r>
              </a:p>
            </p:txBody>
          </p:sp>
          <p:sp>
            <p:nvSpPr>
              <p:cNvPr id="59" name="Rectangle 35"/>
              <p:cNvSpPr>
                <a:spLocks noChangeArrowheads="1"/>
              </p:cNvSpPr>
              <p:nvPr/>
            </p:nvSpPr>
            <p:spPr bwMode="auto">
              <a:xfrm rot="12212082">
                <a:off x="1020" y="3748"/>
                <a:ext cx="363" cy="18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>
                    <a:solidFill>
                      <a:schemeClr val="bg1"/>
                    </a:solidFill>
                  </a:rPr>
                  <a:t>200</a:t>
                </a:r>
              </a:p>
            </p:txBody>
          </p:sp>
          <p:sp>
            <p:nvSpPr>
              <p:cNvPr id="60" name="Rectangle 36"/>
              <p:cNvSpPr>
                <a:spLocks noChangeArrowheads="1"/>
              </p:cNvSpPr>
              <p:nvPr/>
            </p:nvSpPr>
            <p:spPr bwMode="auto">
              <a:xfrm rot="13100965">
                <a:off x="476" y="3385"/>
                <a:ext cx="409" cy="227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EAEAEA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b="1" dirty="0">
                    <a:solidFill>
                      <a:srgbClr val="00B050"/>
                    </a:solidFill>
                    <a:hlinkClick r:id="rId4" action="ppaction://hlinksldjump"/>
                  </a:rPr>
                  <a:t>Приз</a:t>
                </a:r>
                <a:r>
                  <a:rPr lang="ru-RU" dirty="0">
                    <a:solidFill>
                      <a:srgbClr val="FF0000"/>
                    </a:solidFill>
                    <a:hlinkClick r:id="rId4" action="ppaction://hlinksldjump"/>
                  </a:rPr>
                  <a:t> 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1" name="Rectangle 37"/>
              <p:cNvSpPr>
                <a:spLocks noChangeArrowheads="1"/>
              </p:cNvSpPr>
              <p:nvPr/>
            </p:nvSpPr>
            <p:spPr bwMode="auto">
              <a:xfrm rot="15627942">
                <a:off x="181" y="2871"/>
                <a:ext cx="363" cy="1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 dirty="0">
                    <a:solidFill>
                      <a:schemeClr val="bg1"/>
                    </a:solidFill>
                  </a:rPr>
                  <a:t>250</a:t>
                </a:r>
              </a:p>
            </p:txBody>
          </p:sp>
          <p:sp>
            <p:nvSpPr>
              <p:cNvPr id="62" name="Rectangle 38"/>
              <p:cNvSpPr>
                <a:spLocks noChangeArrowheads="1"/>
              </p:cNvSpPr>
              <p:nvPr/>
            </p:nvSpPr>
            <p:spPr bwMode="auto">
              <a:xfrm rot="-3768322">
                <a:off x="204" y="2206"/>
                <a:ext cx="363" cy="181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F0F0F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/>
                  <a:t>300</a:t>
                </a:r>
              </a:p>
            </p:txBody>
          </p:sp>
          <p:sp>
            <p:nvSpPr>
              <p:cNvPr id="63" name="Rectangle 39"/>
              <p:cNvSpPr>
                <a:spLocks noChangeArrowheads="1"/>
              </p:cNvSpPr>
              <p:nvPr/>
            </p:nvSpPr>
            <p:spPr bwMode="auto">
              <a:xfrm rot="-3038433">
                <a:off x="657" y="1752"/>
                <a:ext cx="318" cy="22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Rectangle 40"/>
              <p:cNvSpPr>
                <a:spLocks noChangeArrowheads="1"/>
              </p:cNvSpPr>
              <p:nvPr/>
            </p:nvSpPr>
            <p:spPr bwMode="auto">
              <a:xfrm rot="-939500">
                <a:off x="1111" y="1389"/>
                <a:ext cx="318" cy="136"/>
              </a:xfrm>
              <a:prstGeom prst="rect">
                <a:avLst/>
              </a:prstGeom>
              <a:solidFill>
                <a:srgbClr val="F0F0F0"/>
              </a:solidFill>
              <a:ln w="9525">
                <a:solidFill>
                  <a:srgbClr val="F0F0F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 dirty="0"/>
                  <a:t>350</a:t>
                </a:r>
              </a:p>
            </p:txBody>
          </p:sp>
          <p:sp>
            <p:nvSpPr>
              <p:cNvPr id="65" name="Line 41"/>
              <p:cNvSpPr>
                <a:spLocks noChangeShapeType="1"/>
              </p:cNvSpPr>
              <p:nvPr/>
            </p:nvSpPr>
            <p:spPr bwMode="auto">
              <a:xfrm rot="18893657">
                <a:off x="545" y="1774"/>
                <a:ext cx="318" cy="1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93" name="Рисунок 92" descr="Рисунок2.pn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818181"/>
              </a:clrFrom>
              <a:clrTo>
                <a:srgbClr val="81818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9760" y="2076614"/>
            <a:ext cx="1921725" cy="791984"/>
          </a:xfrm>
          <a:prstGeom prst="rect">
            <a:avLst/>
          </a:prstGeom>
        </p:spPr>
      </p:pic>
      <p:sp>
        <p:nvSpPr>
          <p:cNvPr id="67" name="Прямоугольник 66"/>
          <p:cNvSpPr/>
          <p:nvPr/>
        </p:nvSpPr>
        <p:spPr>
          <a:xfrm>
            <a:off x="4716016" y="620688"/>
            <a:ext cx="22381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III</a:t>
            </a: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игра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4572000" y="2132856"/>
            <a:ext cx="4176464" cy="2308324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Кто из русских писателей (автор известной вам сказки) жил в Тобольске и был учителем русской литературы и словесности в гимназии, где учился Д. Менделеев?</a:t>
            </a:r>
            <a:endParaRPr lang="ru-RU" sz="24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48680"/>
            <a:ext cx="1304059" cy="977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" name="Управляющая кнопка: назад 84">
            <a:hlinkClick r:id="rId4" action="ppaction://hlinksldjump" highlightClick="1"/>
            <a:hlinkHover r:id="rId4" action="ppaction://hlinksldjump"/>
          </p:cNvPr>
          <p:cNvSpPr/>
          <p:nvPr/>
        </p:nvSpPr>
        <p:spPr>
          <a:xfrm>
            <a:off x="8532440" y="6381328"/>
            <a:ext cx="504056" cy="288032"/>
          </a:xfrm>
          <a:prstGeom prst="actionButtonBackPrevious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635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TextBox 87"/>
          <p:cNvSpPr txBox="1"/>
          <p:nvPr/>
        </p:nvSpPr>
        <p:spPr>
          <a:xfrm>
            <a:off x="3296376" y="5157192"/>
            <a:ext cx="642942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р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153632" y="5157192"/>
            <a:ext cx="642942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ш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874984" y="5157192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в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004048" y="5157192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о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203848" y="5157192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4067944" y="5157192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5868144" y="5157192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5004048" y="5157192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TextBox 117"/>
          <p:cNvSpPr txBox="1"/>
          <p:nvPr/>
        </p:nvSpPr>
        <p:spPr>
          <a:xfrm>
            <a:off x="2411760" y="5157192"/>
            <a:ext cx="571504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Е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2267744" y="5157192"/>
            <a:ext cx="714380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1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22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1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</p:childTnLst>
        </p:cTn>
      </p:par>
    </p:tnLst>
    <p:bldLst>
      <p:bldP spid="114" grpId="0" animBg="1"/>
      <p:bldP spid="115" grpId="0" animBg="1"/>
      <p:bldP spid="116" grpId="0" animBg="1"/>
      <p:bldP spid="117" grpId="0" animBg="1"/>
      <p:bldP spid="1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dc37da6d8cf793ca9671c82538b8359ac8b2ec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bg1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6350"/>
          <a:bevelB w="0"/>
        </a:sp3d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2773</TotalTime>
  <Words>346</Words>
  <Application>Microsoft Office PowerPoint</Application>
  <PresentationFormat>Экран (4:3)</PresentationFormat>
  <Paragraphs>168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ИНТЕРАКТИВНАЯ  ИГРА    7-9 класс</vt:lpstr>
      <vt:lpstr>Дмитрий Иванович Менделеев</vt:lpstr>
      <vt:lpstr>Слайд 3</vt:lpstr>
      <vt:lpstr>1  отборочный тур</vt:lpstr>
      <vt:lpstr>Слайд 5</vt:lpstr>
      <vt:lpstr>2  отборочный тур</vt:lpstr>
      <vt:lpstr>Слайд 7</vt:lpstr>
      <vt:lpstr>3  отборочный тур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Нина</cp:lastModifiedBy>
  <cp:revision>370</cp:revision>
  <dcterms:modified xsi:type="dcterms:W3CDTF">2014-02-22T17:33:23Z</dcterms:modified>
</cp:coreProperties>
</file>