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24000">
              <a:schemeClr val="bg1"/>
            </a:gs>
            <a:gs pos="75000">
              <a:schemeClr val="bg1"/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457944"/>
            <a:ext cx="6400800" cy="4000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Сенин В.Г., МОУ «СОШ №4», г. Корсаков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 rot="21049234">
            <a:off x="3836020" y="2738762"/>
            <a:ext cx="394691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Подумай!</a:t>
            </a:r>
            <a:endParaRPr lang="ru-RU" sz="8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571612"/>
            <a:ext cx="7218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Ядерные превращения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Какой распад соответствует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87</a:t>
            </a:r>
            <a:r>
              <a:rPr lang="en-US" sz="5400" b="1" dirty="0" smtClean="0">
                <a:solidFill>
                  <a:srgbClr val="FF0000"/>
                </a:solidFill>
              </a:rPr>
              <a:t>Fr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223</a:t>
            </a:r>
            <a:r>
              <a:rPr lang="en-US" sz="5400" b="1" dirty="0" smtClean="0">
                <a:solidFill>
                  <a:srgbClr val="FF0000"/>
                </a:solidFill>
              </a:rPr>
              <a:t>→ 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85</a:t>
            </a:r>
            <a:r>
              <a:rPr lang="en-US" sz="5400" b="1" dirty="0" smtClean="0">
                <a:solidFill>
                  <a:srgbClr val="FF0000"/>
                </a:solidFill>
              </a:rPr>
              <a:t>At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19</a:t>
            </a:r>
            <a:r>
              <a:rPr lang="en-US" sz="5400" b="1" dirty="0" smtClean="0">
                <a:solidFill>
                  <a:srgbClr val="FF0000"/>
                </a:solidFill>
              </a:rPr>
              <a:t>  +</a:t>
            </a:r>
            <a:r>
              <a:rPr lang="ru-RU" sz="5400" b="1" dirty="0" smtClean="0">
                <a:solidFill>
                  <a:srgbClr val="FF0000"/>
                </a:solidFill>
              </a:rPr>
              <a:t> ?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428992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β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распад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5008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γ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-распад</a:t>
            </a:r>
            <a:endParaRPr kumimoji="0" lang="ru-RU" sz="3200" b="1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142976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-распад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Какой распад соответствует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87</a:t>
            </a:r>
            <a:r>
              <a:rPr lang="en-US" sz="5400" b="1" dirty="0" smtClean="0">
                <a:solidFill>
                  <a:srgbClr val="FF0000"/>
                </a:solidFill>
              </a:rPr>
              <a:t>Fr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223</a:t>
            </a:r>
            <a:r>
              <a:rPr lang="en-US" sz="5400" b="1" smtClean="0">
                <a:solidFill>
                  <a:srgbClr val="FF0000"/>
                </a:solidFill>
              </a:rPr>
              <a:t>→ </a:t>
            </a:r>
            <a:r>
              <a:rPr lang="en-US" sz="5400" b="1" baseline="-25000" smtClean="0">
                <a:solidFill>
                  <a:srgbClr val="FF0000"/>
                </a:solidFill>
              </a:rPr>
              <a:t>86</a:t>
            </a:r>
            <a:r>
              <a:rPr lang="en-US" sz="5400" b="1" smtClean="0">
                <a:solidFill>
                  <a:srgbClr val="FF0000"/>
                </a:solidFill>
              </a:rPr>
              <a:t>Rn</a:t>
            </a:r>
            <a:r>
              <a:rPr lang="ru-RU" sz="5400" b="1" baseline="30000" smtClean="0">
                <a:solidFill>
                  <a:srgbClr val="FF0000"/>
                </a:solidFill>
              </a:rPr>
              <a:t>2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23</a:t>
            </a:r>
            <a:r>
              <a:rPr lang="en-US" sz="5400" b="1" dirty="0" smtClean="0">
                <a:solidFill>
                  <a:srgbClr val="FF0000"/>
                </a:solidFill>
              </a:rPr>
              <a:t>  +</a:t>
            </a:r>
            <a:r>
              <a:rPr lang="ru-RU" sz="5400" b="1" dirty="0" smtClean="0">
                <a:solidFill>
                  <a:srgbClr val="FF0000"/>
                </a:solidFill>
              </a:rPr>
              <a:t> ?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428992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α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распад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γ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-распад</a:t>
            </a:r>
            <a:endParaRPr kumimoji="0" lang="ru-RU" sz="3200" b="1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643570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-распад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Ядро какого элемента образуется в результате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92</a:t>
            </a:r>
            <a:r>
              <a:rPr lang="en-US" sz="5400" b="1" dirty="0" smtClean="0">
                <a:solidFill>
                  <a:srgbClr val="FF0000"/>
                </a:solidFill>
              </a:rPr>
              <a:t>U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235</a:t>
            </a:r>
            <a:r>
              <a:rPr lang="en-US" sz="5400" b="1" dirty="0" smtClean="0">
                <a:solidFill>
                  <a:srgbClr val="FF0000"/>
                </a:solidFill>
              </a:rPr>
              <a:t>→  X  + 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</a:rPr>
              <a:t>He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00100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233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14678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233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429256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231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Ядро какого элемента образуется в результате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90</a:t>
            </a:r>
            <a:r>
              <a:rPr lang="en-US" sz="5400" b="1" dirty="0" smtClean="0">
                <a:solidFill>
                  <a:srgbClr val="FF0000"/>
                </a:solidFill>
              </a:rPr>
              <a:t>Th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231</a:t>
            </a:r>
            <a:r>
              <a:rPr lang="en-US" sz="5400" b="1" dirty="0" smtClean="0">
                <a:solidFill>
                  <a:srgbClr val="FF0000"/>
                </a:solidFill>
              </a:rPr>
              <a:t>→  X  + 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</a:rPr>
              <a:t>He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00100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92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235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572132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239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286116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227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Ядро какого элемента образуется в результате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94</a:t>
            </a:r>
            <a:r>
              <a:rPr lang="en-US" sz="5400" b="1" dirty="0" smtClean="0">
                <a:solidFill>
                  <a:srgbClr val="FF0000"/>
                </a:solidFill>
              </a:rPr>
              <a:t>Pu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244</a:t>
            </a:r>
            <a:r>
              <a:rPr lang="en-US" sz="5400" b="1" dirty="0" smtClean="0">
                <a:solidFill>
                  <a:srgbClr val="FF0000"/>
                </a:solidFill>
              </a:rPr>
              <a:t>→  X  + 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</a:rPr>
              <a:t>He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357554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96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248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572132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242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142976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92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240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Ядро какого элемента образуется в результате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94</a:t>
            </a:r>
            <a:r>
              <a:rPr lang="en-US" sz="5400" b="1" dirty="0" smtClean="0">
                <a:solidFill>
                  <a:srgbClr val="FF0000"/>
                </a:solidFill>
              </a:rPr>
              <a:t>Pu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244</a:t>
            </a:r>
            <a:r>
              <a:rPr lang="en-US" sz="5400" b="1" dirty="0" smtClean="0">
                <a:solidFill>
                  <a:srgbClr val="FF0000"/>
                </a:solidFill>
              </a:rPr>
              <a:t>→  X  + 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-1</a:t>
            </a:r>
            <a:r>
              <a:rPr lang="en-US" sz="5400" b="1" dirty="0" smtClean="0">
                <a:solidFill>
                  <a:srgbClr val="FF0000"/>
                </a:solidFill>
              </a:rPr>
              <a:t>e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0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42976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93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244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572132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95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245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357554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95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244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Ядро какого элемента образуется в результате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84</a:t>
            </a:r>
            <a:r>
              <a:rPr lang="en-US" sz="5400" b="1" dirty="0" smtClean="0">
                <a:solidFill>
                  <a:srgbClr val="FF0000"/>
                </a:solidFill>
              </a:rPr>
              <a:t>Po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210</a:t>
            </a:r>
            <a:r>
              <a:rPr lang="en-US" sz="5400" b="1" dirty="0" smtClean="0">
                <a:solidFill>
                  <a:srgbClr val="FF0000"/>
                </a:solidFill>
              </a:rPr>
              <a:t>→  X  + 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-1</a:t>
            </a:r>
            <a:r>
              <a:rPr lang="en-US" sz="5400" b="1" dirty="0" smtClean="0">
                <a:solidFill>
                  <a:srgbClr val="FF0000"/>
                </a:solidFill>
              </a:rPr>
              <a:t>e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0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42976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83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210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572132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211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357554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210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Ядро какого элемента образуется в результате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98</a:t>
            </a:r>
            <a:r>
              <a:rPr lang="en-US" sz="5400" b="1" dirty="0" smtClean="0">
                <a:solidFill>
                  <a:srgbClr val="FF0000"/>
                </a:solidFill>
              </a:rPr>
              <a:t>Cf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251</a:t>
            </a:r>
            <a:r>
              <a:rPr lang="en-US" sz="5400" b="1" dirty="0" smtClean="0">
                <a:solidFill>
                  <a:srgbClr val="FF0000"/>
                </a:solidFill>
              </a:rPr>
              <a:t>→  X  + 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-1</a:t>
            </a:r>
            <a:r>
              <a:rPr lang="en-US" sz="5400" b="1" dirty="0" smtClean="0">
                <a:solidFill>
                  <a:srgbClr val="FF0000"/>
                </a:solidFill>
              </a:rPr>
              <a:t>e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0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42976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99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250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357554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97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Bk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251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572132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99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r>
              <a:rPr kumimoji="0" lang="en-US" sz="5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251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Какой распад соответствует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98</a:t>
            </a:r>
            <a:r>
              <a:rPr lang="en-US" sz="5400" b="1" dirty="0" smtClean="0">
                <a:solidFill>
                  <a:srgbClr val="FF0000"/>
                </a:solidFill>
              </a:rPr>
              <a:t>Cf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251</a:t>
            </a:r>
            <a:r>
              <a:rPr lang="en-US" sz="5400" b="1" dirty="0" smtClean="0">
                <a:solidFill>
                  <a:srgbClr val="FF0000"/>
                </a:solidFill>
              </a:rPr>
              <a:t>→ 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99</a:t>
            </a:r>
            <a:r>
              <a:rPr lang="en-US" sz="5400" b="1" dirty="0" smtClean="0">
                <a:solidFill>
                  <a:srgbClr val="FF0000"/>
                </a:solidFill>
              </a:rPr>
              <a:t>Es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251</a:t>
            </a:r>
            <a:r>
              <a:rPr lang="en-US" sz="5400" b="1" dirty="0" smtClean="0">
                <a:solidFill>
                  <a:srgbClr val="FF0000"/>
                </a:solidFill>
              </a:rPr>
              <a:t>  +</a:t>
            </a:r>
            <a:r>
              <a:rPr lang="ru-RU" sz="5400" b="1" dirty="0" smtClean="0">
                <a:solidFill>
                  <a:srgbClr val="FF0000"/>
                </a:solidFill>
              </a:rPr>
              <a:t> ?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42976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α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распад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357554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γ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-распад</a:t>
            </a:r>
            <a:endParaRPr kumimoji="0" lang="ru-RU" sz="3200" b="1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572132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-распад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Какой распад соответствует этой реакции?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6143668" cy="971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5400" b="1" baseline="-25000" dirty="0" smtClean="0">
                <a:solidFill>
                  <a:srgbClr val="FF0000"/>
                </a:solidFill>
              </a:rPr>
              <a:t>89</a:t>
            </a:r>
            <a:r>
              <a:rPr lang="en-US" sz="5400" b="1" dirty="0" smtClean="0">
                <a:solidFill>
                  <a:srgbClr val="FF0000"/>
                </a:solidFill>
              </a:rPr>
              <a:t>Ac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227</a:t>
            </a:r>
            <a:r>
              <a:rPr lang="en-US" sz="5400" b="1" dirty="0" smtClean="0">
                <a:solidFill>
                  <a:srgbClr val="FF0000"/>
                </a:solidFill>
              </a:rPr>
              <a:t>→ 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87</a:t>
            </a:r>
            <a:r>
              <a:rPr lang="en-US" sz="5400" b="1" dirty="0" smtClean="0">
                <a:solidFill>
                  <a:srgbClr val="FF0000"/>
                </a:solidFill>
              </a:rPr>
              <a:t>Fr</a:t>
            </a:r>
            <a:r>
              <a:rPr lang="ru-RU" sz="54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23</a:t>
            </a:r>
            <a:r>
              <a:rPr lang="en-US" sz="5400" b="1" dirty="0" smtClean="0">
                <a:solidFill>
                  <a:srgbClr val="FF0000"/>
                </a:solidFill>
              </a:rPr>
              <a:t>  +</a:t>
            </a:r>
            <a:r>
              <a:rPr lang="ru-RU" sz="5400" b="1" dirty="0" smtClean="0">
                <a:solidFill>
                  <a:srgbClr val="FF0000"/>
                </a:solidFill>
              </a:rPr>
              <a:t> ?</a:t>
            </a:r>
            <a:r>
              <a:rPr lang="en-US" sz="5400" b="1" dirty="0" smtClean="0">
                <a:solidFill>
                  <a:srgbClr val="FF0000"/>
                </a:solidFill>
              </a:rPr>
              <a:t> + </a:t>
            </a:r>
            <a:r>
              <a:rPr lang="el-GR" sz="5400" b="1" dirty="0" smtClean="0">
                <a:solidFill>
                  <a:srgbClr val="FF0000"/>
                </a:solidFill>
              </a:rPr>
              <a:t>γ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572132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β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распад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357554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γ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-распад</a:t>
            </a:r>
            <a:endParaRPr kumimoji="0" lang="ru-RU" sz="3200" b="1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142976" y="4143380"/>
            <a:ext cx="2071702" cy="9715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-распад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240</Words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1. Ядро какого элемента образуется в результате этой реакции?</vt:lpstr>
      <vt:lpstr>2. Ядро какого элемента образуется в результате этой реакции?</vt:lpstr>
      <vt:lpstr>3. Ядро какого элемента образуется в результате этой реакции?</vt:lpstr>
      <vt:lpstr>4. Ядро какого элемента образуется в результате этой реакции?</vt:lpstr>
      <vt:lpstr>5. Ядро какого элемента образуется в результате этой реакции?</vt:lpstr>
      <vt:lpstr>6. Ядро какого элемента образуется в результате этой реакции?</vt:lpstr>
      <vt:lpstr>7. Какой распад соответствует этой реакции?</vt:lpstr>
      <vt:lpstr>8. Какой распад соответствует этой реакции?</vt:lpstr>
      <vt:lpstr>9. Какой распад соответствует этой реакции?</vt:lpstr>
      <vt:lpstr>10. Какой распад соответствует этой реакции?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25_1</cp:lastModifiedBy>
  <cp:revision>8</cp:revision>
  <dcterms:modified xsi:type="dcterms:W3CDTF">2012-03-13T05:11:58Z</dcterms:modified>
</cp:coreProperties>
</file>