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C9B4-A730-46B9-B475-B9BD579AFD7F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CC9B4-A730-46B9-B475-B9BD579AFD7F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BA93D-0A14-434B-998C-F9F9EE4A9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Группа 73"/>
          <p:cNvGrpSpPr/>
          <p:nvPr/>
        </p:nvGrpSpPr>
        <p:grpSpPr>
          <a:xfrm>
            <a:off x="4714876" y="3714752"/>
            <a:ext cx="1714512" cy="1714512"/>
            <a:chOff x="1928794" y="928670"/>
            <a:chExt cx="1714512" cy="1714512"/>
          </a:xfrm>
        </p:grpSpPr>
        <p:sp>
          <p:nvSpPr>
            <p:cNvPr id="75" name="Овал 74"/>
            <p:cNvSpPr/>
            <p:nvPr/>
          </p:nvSpPr>
          <p:spPr>
            <a:xfrm>
              <a:off x="1928794" y="928670"/>
              <a:ext cx="1714512" cy="17145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U</a:t>
              </a:r>
              <a:endParaRPr lang="ru-RU" sz="4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944000" y="1285860"/>
              <a:ext cx="732893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1">
                      <a:lumMod val="50000"/>
                    </a:schemeClr>
                  </a:solidFill>
                </a:rPr>
                <a:t>235</a:t>
              </a:r>
            </a:p>
            <a:p>
              <a:r>
                <a:rPr lang="en-US" sz="2800" dirty="0" smtClean="0">
                  <a:solidFill>
                    <a:schemeClr val="accent1">
                      <a:lumMod val="50000"/>
                    </a:schemeClr>
                  </a:solidFill>
                </a:rPr>
                <a:t>  92</a:t>
              </a:r>
              <a:endParaRPr lang="ru-RU" sz="28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6929454" y="1643050"/>
            <a:ext cx="1714512" cy="1714512"/>
            <a:chOff x="1928794" y="928670"/>
            <a:chExt cx="1714512" cy="1714512"/>
          </a:xfrm>
        </p:grpSpPr>
        <p:sp>
          <p:nvSpPr>
            <p:cNvPr id="71" name="Овал 70"/>
            <p:cNvSpPr/>
            <p:nvPr/>
          </p:nvSpPr>
          <p:spPr>
            <a:xfrm>
              <a:off x="1928794" y="928670"/>
              <a:ext cx="1714512" cy="171451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Ar</a:t>
              </a:r>
              <a:endParaRPr lang="ru-RU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016000" y="1285860"/>
              <a:ext cx="550151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39</a:t>
              </a:r>
            </a:p>
            <a:p>
              <a:r>
                <a:rPr lang="en-US" sz="2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18</a:t>
              </a:r>
              <a:endParaRPr lang="ru-RU" sz="2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2714612" y="1643050"/>
            <a:ext cx="1714512" cy="1714512"/>
            <a:chOff x="1928794" y="928670"/>
            <a:chExt cx="1714512" cy="1714512"/>
          </a:xfrm>
        </p:grpSpPr>
        <p:sp>
          <p:nvSpPr>
            <p:cNvPr id="67" name="Овал 66"/>
            <p:cNvSpPr/>
            <p:nvPr/>
          </p:nvSpPr>
          <p:spPr>
            <a:xfrm>
              <a:off x="1928794" y="928670"/>
              <a:ext cx="1714512" cy="171451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N</a:t>
              </a:r>
              <a:endParaRPr lang="ru-RU" sz="4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143108" y="1285860"/>
              <a:ext cx="550151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6">
                      <a:lumMod val="50000"/>
                    </a:schemeClr>
                  </a:solidFill>
                </a:rPr>
                <a:t>14</a:t>
              </a:r>
            </a:p>
            <a:p>
              <a:r>
                <a:rPr lang="en-US" sz="2800" dirty="0" smtClean="0">
                  <a:solidFill>
                    <a:schemeClr val="accent6">
                      <a:lumMod val="50000"/>
                    </a:schemeClr>
                  </a:solidFill>
                </a:rPr>
                <a:t>  7</a:t>
              </a:r>
              <a:endParaRPr lang="ru-RU" sz="28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642910" y="3714752"/>
            <a:ext cx="1714512" cy="1714512"/>
            <a:chOff x="1928794" y="928670"/>
            <a:chExt cx="1714512" cy="1714512"/>
          </a:xfrm>
        </p:grpSpPr>
        <p:sp>
          <p:nvSpPr>
            <p:cNvPr id="63" name="Овал 62"/>
            <p:cNvSpPr/>
            <p:nvPr/>
          </p:nvSpPr>
          <p:spPr>
            <a:xfrm>
              <a:off x="1928794" y="928670"/>
              <a:ext cx="1714512" cy="1714512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B</a:t>
              </a:r>
              <a:endParaRPr lang="ru-RU" sz="44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143108" y="1285860"/>
              <a:ext cx="550151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4">
                      <a:lumMod val="75000"/>
                    </a:schemeClr>
                  </a:solidFill>
                </a:rPr>
                <a:t>10</a:t>
              </a:r>
            </a:p>
            <a:p>
              <a:r>
                <a:rPr lang="en-US" sz="2800" dirty="0" smtClean="0">
                  <a:solidFill>
                    <a:schemeClr val="accent4">
                      <a:lumMod val="75000"/>
                    </a:schemeClr>
                  </a:solidFill>
                </a:rPr>
                <a:t>  5</a:t>
              </a:r>
              <a:endParaRPr lang="ru-RU" sz="28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6929454" y="3714752"/>
            <a:ext cx="1714512" cy="1714512"/>
            <a:chOff x="1928794" y="928670"/>
            <a:chExt cx="1714512" cy="1714512"/>
          </a:xfrm>
        </p:grpSpPr>
        <p:sp>
          <p:nvSpPr>
            <p:cNvPr id="59" name="Овал 58"/>
            <p:cNvSpPr/>
            <p:nvPr/>
          </p:nvSpPr>
          <p:spPr>
            <a:xfrm>
              <a:off x="1928794" y="928670"/>
              <a:ext cx="1714512" cy="1714512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C</a:t>
              </a:r>
              <a:endParaRPr lang="ru-RU" sz="44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143108" y="1285860"/>
              <a:ext cx="550151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4">
                      <a:lumMod val="75000"/>
                    </a:schemeClr>
                  </a:solidFill>
                </a:rPr>
                <a:t>12</a:t>
              </a:r>
            </a:p>
            <a:p>
              <a:r>
                <a:rPr lang="en-US" sz="2800" dirty="0" smtClean="0">
                  <a:solidFill>
                    <a:schemeClr val="accent4">
                      <a:lumMod val="75000"/>
                    </a:schemeClr>
                  </a:solidFill>
                </a:rPr>
                <a:t>  6</a:t>
              </a:r>
              <a:endParaRPr lang="ru-RU" sz="28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4786314" y="1643050"/>
            <a:ext cx="1714512" cy="1714512"/>
            <a:chOff x="1928794" y="928670"/>
            <a:chExt cx="1714512" cy="1714512"/>
          </a:xfrm>
        </p:grpSpPr>
        <p:sp>
          <p:nvSpPr>
            <p:cNvPr id="55" name="Овал 54"/>
            <p:cNvSpPr/>
            <p:nvPr/>
          </p:nvSpPr>
          <p:spPr>
            <a:xfrm>
              <a:off x="1928794" y="928670"/>
              <a:ext cx="1714512" cy="1714512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chemeClr val="accent3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Be</a:t>
              </a:r>
              <a:endParaRPr lang="ru-RU" sz="44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143108" y="1285860"/>
              <a:ext cx="36740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3">
                      <a:lumMod val="75000"/>
                    </a:schemeClr>
                  </a:solidFill>
                </a:rPr>
                <a:t>9</a:t>
              </a:r>
            </a:p>
            <a:p>
              <a:r>
                <a:rPr lang="en-US" sz="2800" dirty="0" smtClean="0">
                  <a:solidFill>
                    <a:schemeClr val="accent3">
                      <a:lumMod val="75000"/>
                    </a:schemeClr>
                  </a:solidFill>
                </a:rPr>
                <a:t>4</a:t>
              </a:r>
              <a:endParaRPr lang="ru-RU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2714612" y="3714752"/>
            <a:ext cx="1714512" cy="1714512"/>
            <a:chOff x="1928794" y="928670"/>
            <a:chExt cx="1714512" cy="1714512"/>
          </a:xfrm>
        </p:grpSpPr>
        <p:sp>
          <p:nvSpPr>
            <p:cNvPr id="46" name="Овал 45"/>
            <p:cNvSpPr/>
            <p:nvPr/>
          </p:nvSpPr>
          <p:spPr>
            <a:xfrm>
              <a:off x="1928794" y="928670"/>
              <a:ext cx="1714512" cy="171451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Li</a:t>
              </a:r>
              <a:endParaRPr lang="ru-RU" sz="4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43108" y="1285860"/>
              <a:ext cx="36740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2">
                      <a:lumMod val="75000"/>
                    </a:schemeClr>
                  </a:solidFill>
                </a:rPr>
                <a:t>7</a:t>
              </a:r>
            </a:p>
            <a:p>
              <a:r>
                <a:rPr lang="en-US" sz="2800" dirty="0" smtClean="0">
                  <a:solidFill>
                    <a:schemeClr val="accent2">
                      <a:lumMod val="75000"/>
                    </a:schemeClr>
                  </a:solidFill>
                </a:rPr>
                <a:t>3</a:t>
              </a:r>
              <a:endParaRPr lang="ru-RU" sz="2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571472" y="1643050"/>
            <a:ext cx="1714512" cy="1714512"/>
            <a:chOff x="1928794" y="928670"/>
            <a:chExt cx="1714512" cy="1714512"/>
          </a:xfrm>
        </p:grpSpPr>
        <p:sp>
          <p:nvSpPr>
            <p:cNvPr id="32" name="Овал 31"/>
            <p:cNvSpPr/>
            <p:nvPr/>
          </p:nvSpPr>
          <p:spPr>
            <a:xfrm>
              <a:off x="1928794" y="928670"/>
              <a:ext cx="1714512" cy="17145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He</a:t>
              </a:r>
              <a:endParaRPr lang="ru-RU" sz="4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143108" y="1285860"/>
              <a:ext cx="36740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1">
                      <a:lumMod val="75000"/>
                    </a:schemeClr>
                  </a:solidFill>
                </a:rPr>
                <a:t>4</a:t>
              </a:r>
            </a:p>
            <a:p>
              <a:r>
                <a:rPr lang="en-US" sz="2800" dirty="0" smtClean="0">
                  <a:solidFill>
                    <a:schemeClr val="accent1">
                      <a:lumMod val="75000"/>
                    </a:schemeClr>
                  </a:solidFill>
                </a:rPr>
                <a:t>2</a:t>
              </a:r>
              <a:endParaRPr lang="ru-RU" sz="28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214282" y="1428736"/>
            <a:ext cx="8643998" cy="428628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85720" y="0"/>
            <a:ext cx="8676862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Строение атома (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укажи число протонов и нейтронов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2000" y="1142984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714356"/>
            <a:ext cx="1584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 – 2, n - 2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736000" y="1142984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714612" y="714356"/>
            <a:ext cx="1584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 –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7,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 -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860000" y="1142984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857752" y="714356"/>
            <a:ext cx="1584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 – 4, n - 5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12000" y="5652000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42910" y="6072206"/>
            <a:ext cx="1584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 –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5,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 -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736000" y="5652000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786050" y="6072206"/>
            <a:ext cx="1584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 – 3, n - 4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860000" y="5652000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786314" y="6072206"/>
            <a:ext cx="1857388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 –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92,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 -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143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984000" y="1142984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7000892" y="714356"/>
            <a:ext cx="1714512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 –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18,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 -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984000" y="5652000"/>
            <a:ext cx="1584000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7000892" y="6072206"/>
            <a:ext cx="1584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 –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6,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 -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1143770" y="1785132"/>
            <a:ext cx="571504" cy="1588"/>
          </a:xfrm>
          <a:prstGeom prst="line">
            <a:avLst/>
          </a:prstGeom>
          <a:ln w="15875">
            <a:solidFill>
              <a:srgbClr val="C00000"/>
            </a:solidFill>
            <a:tailEnd type="oval" w="med" len="med"/>
          </a:ln>
          <a:effectLst>
            <a:glow rad="63500">
              <a:srgbClr val="FFFFFF">
                <a:alpha val="65098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3286910" y="1713694"/>
            <a:ext cx="428628" cy="1588"/>
          </a:xfrm>
          <a:prstGeom prst="line">
            <a:avLst/>
          </a:prstGeom>
          <a:ln w="15875">
            <a:solidFill>
              <a:srgbClr val="C00000"/>
            </a:solidFill>
            <a:tailEnd type="oval" w="med" len="med"/>
          </a:ln>
          <a:effectLst>
            <a:glow rad="63500">
              <a:srgbClr val="FFFFFF">
                <a:alpha val="65098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5430050" y="1713694"/>
            <a:ext cx="428628" cy="1588"/>
          </a:xfrm>
          <a:prstGeom prst="line">
            <a:avLst/>
          </a:prstGeom>
          <a:ln w="15875">
            <a:solidFill>
              <a:srgbClr val="C00000"/>
            </a:solidFill>
            <a:tailEnd type="oval" w="med" len="med"/>
          </a:ln>
          <a:effectLst>
            <a:glow rad="63500">
              <a:srgbClr val="FFFFFF">
                <a:alpha val="65098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7573190" y="1713694"/>
            <a:ext cx="428628" cy="1588"/>
          </a:xfrm>
          <a:prstGeom prst="line">
            <a:avLst/>
          </a:prstGeom>
          <a:ln w="15875">
            <a:solidFill>
              <a:srgbClr val="C00000"/>
            </a:solidFill>
            <a:tailEnd type="oval" w="med" len="med"/>
          </a:ln>
          <a:effectLst>
            <a:glow rad="63500">
              <a:srgbClr val="FFFFFF">
                <a:alpha val="65098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1179489" y="5392751"/>
            <a:ext cx="500066" cy="1588"/>
          </a:xfrm>
          <a:prstGeom prst="line">
            <a:avLst/>
          </a:prstGeom>
          <a:ln w="15875">
            <a:solidFill>
              <a:srgbClr val="C00000"/>
            </a:solidFill>
            <a:tailEnd type="oval" w="med" len="med"/>
          </a:ln>
          <a:effectLst>
            <a:glow rad="63500">
              <a:srgbClr val="FFFFFF">
                <a:alpha val="65098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3286116" y="5357826"/>
            <a:ext cx="571504" cy="1588"/>
          </a:xfrm>
          <a:prstGeom prst="line">
            <a:avLst/>
          </a:prstGeom>
          <a:ln w="15875">
            <a:solidFill>
              <a:srgbClr val="C00000"/>
            </a:solidFill>
            <a:tailEnd type="oval" w="med" len="med"/>
          </a:ln>
          <a:effectLst>
            <a:glow rad="63500">
              <a:srgbClr val="FFFFFF">
                <a:alpha val="65098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 flipH="1" flipV="1">
            <a:off x="5357818" y="5357826"/>
            <a:ext cx="571504" cy="1588"/>
          </a:xfrm>
          <a:prstGeom prst="line">
            <a:avLst/>
          </a:prstGeom>
          <a:ln w="15875">
            <a:solidFill>
              <a:srgbClr val="C00000"/>
            </a:solidFill>
            <a:tailEnd type="oval" w="med" len="med"/>
          </a:ln>
          <a:effectLst>
            <a:glow rad="63500">
              <a:srgbClr val="FFFFFF">
                <a:alpha val="65098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 flipH="1" flipV="1">
            <a:off x="7536677" y="5393545"/>
            <a:ext cx="500066" cy="1588"/>
          </a:xfrm>
          <a:prstGeom prst="line">
            <a:avLst/>
          </a:prstGeom>
          <a:ln w="15875">
            <a:solidFill>
              <a:srgbClr val="C00000"/>
            </a:solidFill>
            <a:tailEnd type="oval" w="med" len="med"/>
          </a:ln>
          <a:effectLst>
            <a:glow rad="63500">
              <a:srgbClr val="FFFFFF">
                <a:alpha val="65098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9" grpId="0" animBg="1"/>
      <p:bldP spid="23" grpId="0" animBg="1"/>
      <p:bldP spid="27" grpId="0" animBg="1"/>
      <p:bldP spid="31" grpId="0" animBg="1"/>
      <p:bldP spid="36" grpId="0" animBg="1"/>
      <p:bldP spid="39" grpId="0" animBg="1"/>
      <p:bldP spid="42" grpId="0" animBg="1"/>
      <p:bldP spid="5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93</Words>
  <Application>Microsoft Office PowerPoint</Application>
  <PresentationFormat>Экран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svg</dc:creator>
  <cp:lastModifiedBy>Рабочая станция</cp:lastModifiedBy>
  <cp:revision>17</cp:revision>
  <dcterms:created xsi:type="dcterms:W3CDTF">2013-04-26T05:11:19Z</dcterms:created>
  <dcterms:modified xsi:type="dcterms:W3CDTF">2013-01-01T02:07:19Z</dcterms:modified>
</cp:coreProperties>
</file>