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1" r:id="rId5"/>
    <p:sldId id="262" r:id="rId6"/>
    <p:sldId id="263"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2E4C58F-DBAB-49EF-9B3B-D9CE34C11954}" type="datetimeFigureOut">
              <a:rPr lang="ru-RU" smtClean="0"/>
              <a:t>16.12.2015</a:t>
            </a:fld>
            <a:endParaRPr lang="ru-RU"/>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u-R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68B0D0A-5580-4D78-B2E6-F0F7EF6F2670}" type="slidenum">
              <a:rPr lang="ru-RU" smtClean="0"/>
              <a:t>‹#›</a:t>
            </a:fld>
            <a:endParaRPr lang="ru-R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5400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E4C58F-DBAB-49EF-9B3B-D9CE34C11954}" type="datetimeFigureOut">
              <a:rPr lang="ru-RU" smtClean="0"/>
              <a:t>16.12.2015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388474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E4C58F-DBAB-49EF-9B3B-D9CE34C11954}" type="datetimeFigureOut">
              <a:rPr lang="ru-RU" smtClean="0"/>
              <a:t>16.12.2015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1708101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E4C58F-DBAB-49EF-9B3B-D9CE34C11954}" type="datetimeFigureOut">
              <a:rPr lang="ru-RU" smtClean="0"/>
              <a:t>16.12.2015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8B0D0A-5580-4D78-B2E6-F0F7EF6F2670}" type="slidenum">
              <a:rPr lang="ru-RU" smtClean="0"/>
              <a:t>‹#›</a:t>
            </a:fld>
            <a:endParaRPr lang="ru-R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05922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E4C58F-DBAB-49EF-9B3B-D9CE34C11954}" type="datetimeFigureOut">
              <a:rPr lang="ru-RU" smtClean="0"/>
              <a:t>16.12.2015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76235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2E4C58F-DBAB-49EF-9B3B-D9CE34C11954}" type="datetimeFigureOut">
              <a:rPr lang="ru-RU" smtClean="0"/>
              <a:t>16.12.2015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106593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2E4C58F-DBAB-49EF-9B3B-D9CE34C11954}" type="datetimeFigureOut">
              <a:rPr lang="ru-RU" smtClean="0"/>
              <a:t>16.12.2015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388961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2E4C58F-DBAB-49EF-9B3B-D9CE34C11954}" type="datetimeFigureOut">
              <a:rPr lang="ru-RU" smtClean="0"/>
              <a:t>16.12.2015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43623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2E4C58F-DBAB-49EF-9B3B-D9CE34C11954}" type="datetimeFigureOut">
              <a:rPr lang="ru-RU" smtClean="0"/>
              <a:t>16.12.2015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409449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2E4C58F-DBAB-49EF-9B3B-D9CE34C11954}" type="datetimeFigureOut">
              <a:rPr lang="ru-RU" smtClean="0"/>
              <a:t>16.12.2015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57608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2E4C58F-DBAB-49EF-9B3B-D9CE34C11954}" type="datetimeFigureOut">
              <a:rPr lang="ru-RU" smtClean="0"/>
              <a:t>16.12.2015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371625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2E4C58F-DBAB-49EF-9B3B-D9CE34C11954}" type="datetimeFigureOut">
              <a:rPr lang="ru-RU" smtClean="0"/>
              <a:t>16.12.2015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71858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2E4C58F-DBAB-49EF-9B3B-D9CE34C11954}" type="datetimeFigureOut">
              <a:rPr lang="ru-RU" smtClean="0"/>
              <a:t>16.12.2015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129804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2E4C58F-DBAB-49EF-9B3B-D9CE34C11954}" type="datetimeFigureOut">
              <a:rPr lang="ru-RU" smtClean="0"/>
              <a:t>16.12.2015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280041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4C58F-DBAB-49EF-9B3B-D9CE34C11954}" type="datetimeFigureOut">
              <a:rPr lang="ru-RU" smtClean="0"/>
              <a:t>16.12.2015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54141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E4C58F-DBAB-49EF-9B3B-D9CE34C11954}" type="datetimeFigureOut">
              <a:rPr lang="ru-RU" smtClean="0"/>
              <a:t>16.12.2015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79035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E4C58F-DBAB-49EF-9B3B-D9CE34C11954}" type="datetimeFigureOut">
              <a:rPr lang="ru-RU" smtClean="0"/>
              <a:t>16.12.2015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8B0D0A-5580-4D78-B2E6-F0F7EF6F2670}" type="slidenum">
              <a:rPr lang="ru-RU" smtClean="0"/>
              <a:t>‹#›</a:t>
            </a:fld>
            <a:endParaRPr lang="ru-RU"/>
          </a:p>
        </p:txBody>
      </p:sp>
    </p:spTree>
    <p:extLst>
      <p:ext uri="{BB962C8B-B14F-4D97-AF65-F5344CB8AC3E}">
        <p14:creationId xmlns:p14="http://schemas.microsoft.com/office/powerpoint/2010/main" val="20948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2E4C58F-DBAB-49EF-9B3B-D9CE34C11954}" type="datetimeFigureOut">
              <a:rPr lang="ru-RU" smtClean="0"/>
              <a:t>16.12.2015</a:t>
            </a:fld>
            <a:endParaRPr lang="ru-R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68B0D0A-5580-4D78-B2E6-F0F7EF6F2670}" type="slidenum">
              <a:rPr lang="ru-RU" smtClean="0"/>
              <a:t>‹#›</a:t>
            </a:fld>
            <a:endParaRPr lang="ru-RU"/>
          </a:p>
        </p:txBody>
      </p:sp>
    </p:spTree>
    <p:extLst>
      <p:ext uri="{BB962C8B-B14F-4D97-AF65-F5344CB8AC3E}">
        <p14:creationId xmlns:p14="http://schemas.microsoft.com/office/powerpoint/2010/main" val="20427110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u.wikipedia.org/wiki/%D0%97%D0%B0%D0%BF%D0%B0%D1%85" TargetMode="External"/><Relationship Id="rId2" Type="http://schemas.openxmlformats.org/officeDocument/2006/relationships/hyperlink" Target="https://ru.wikipedia.org/wiki/%D0%96%D0%B8%D0%B4%D0%BA%D0%BE%D1%81%D1%82%D1%8C" TargetMode="Externa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hyperlink" Target="https://ru.wikipedia.org/wiki/%D0%A3%D0%B3%D0%BB%D0%B5%D0%B2%D0%BE%D0%B4%D0%BE%D1%80%D0%BE%D0%B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ki/%D0%A6%D0%B2%D0%B5%D1%82" TargetMode="External"/><Relationship Id="rId7" Type="http://schemas.openxmlformats.org/officeDocument/2006/relationships/image" Target="../media/image8.jpeg"/><Relationship Id="rId2" Type="http://schemas.openxmlformats.org/officeDocument/2006/relationships/hyperlink" Target="https://ru.wikipedia.org/wiki/%D0%9E%D1%81%D0%B0%D0%B4%D0%BE%D1%87%D0%BD%D1%8B%D0%B5_%D0%B3%D0%BE%D1%80%D0%BD%D1%8B%D0%B5_%D0%BF%D0%BE%D1%80%D0%BE%D0%B4%D1%8B" TargetMode="Externa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hyperlink" Target="https://ru.wikipedia.org/wiki/%D0%A2%D0%BE%D0%BD%D0%B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hyperlink" Target="http://vseonefti.ru/neft/" TargetMode="Externa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834" y="235424"/>
            <a:ext cx="10396882" cy="1151965"/>
          </a:xfrm>
        </p:spPr>
        <p:txBody>
          <a:bodyPr>
            <a:noAutofit/>
          </a:bodyPr>
          <a:lstStyle/>
          <a:p>
            <a:pPr algn="ctr"/>
            <a:r>
              <a:rPr lang="ru-RU" sz="8000" dirty="0" smtClean="0"/>
              <a:t>НЕФТЬ</a:t>
            </a:r>
            <a:endParaRPr lang="ru-RU" sz="8000" dirty="0"/>
          </a:p>
        </p:txBody>
      </p:sp>
      <p:pic>
        <p:nvPicPr>
          <p:cNvPr id="6" name="Объект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68807" y="1387389"/>
            <a:ext cx="7025320" cy="4687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6118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296057"/>
            <a:ext cx="10396882" cy="1158140"/>
          </a:xfrm>
        </p:spPr>
        <p:txBody>
          <a:bodyPr/>
          <a:lstStyle/>
          <a:p>
            <a:endParaRPr lang="ru-RU" dirty="0"/>
          </a:p>
        </p:txBody>
      </p:sp>
      <p:sp>
        <p:nvSpPr>
          <p:cNvPr id="4" name="Объект 3"/>
          <p:cNvSpPr>
            <a:spLocks noGrp="1"/>
          </p:cNvSpPr>
          <p:nvPr>
            <p:ph sz="quarter" idx="14"/>
          </p:nvPr>
        </p:nvSpPr>
        <p:spPr>
          <a:xfrm>
            <a:off x="5753856" y="875127"/>
            <a:ext cx="5086538" cy="3311189"/>
          </a:xfrm>
        </p:spPr>
        <p:txBody>
          <a:bodyPr>
            <a:noAutofit/>
          </a:bodyPr>
          <a:lstStyle/>
          <a:p>
            <a:r>
              <a:rPr lang="ru-RU" sz="2400" b="1" dirty="0"/>
              <a:t>Нефть</a:t>
            </a:r>
            <a:r>
              <a:rPr lang="ru-RU" sz="2400" dirty="0"/>
              <a:t>  — природная маслянистая горючая </a:t>
            </a:r>
            <a:r>
              <a:rPr lang="ru-RU" sz="2400" dirty="0">
                <a:hlinkClick r:id="rId2" tooltip="Жидкость"/>
              </a:rPr>
              <a:t>жидкость</a:t>
            </a:r>
            <a:r>
              <a:rPr lang="ru-RU" sz="2400" dirty="0"/>
              <a:t> со специфическим </a:t>
            </a:r>
            <a:r>
              <a:rPr lang="ru-RU" sz="2400" dirty="0">
                <a:hlinkClick r:id="rId3" tooltip="Запах"/>
              </a:rPr>
              <a:t>запахом</a:t>
            </a:r>
            <a:r>
              <a:rPr lang="ru-RU" sz="2400" dirty="0"/>
              <a:t>, состоящая в основном из сложной смеси </a:t>
            </a:r>
            <a:r>
              <a:rPr lang="ru-RU" sz="2400" dirty="0">
                <a:hlinkClick r:id="rId4" tooltip="Углеводород"/>
              </a:rPr>
              <a:t>углеводородов</a:t>
            </a:r>
            <a:r>
              <a:rPr lang="ru-RU" sz="2400" dirty="0"/>
              <a:t> различной молекулярной массы и некоторых других химических соединений. </a:t>
            </a:r>
          </a:p>
        </p:txBody>
      </p:sp>
      <p:pic>
        <p:nvPicPr>
          <p:cNvPr id="7" name="Объект 6"/>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973232" y="651847"/>
            <a:ext cx="4281155" cy="5228396"/>
          </a:xfrm>
        </p:spPr>
      </p:pic>
    </p:spTree>
    <p:extLst>
      <p:ext uri="{BB962C8B-B14F-4D97-AF65-F5344CB8AC3E}">
        <p14:creationId xmlns:p14="http://schemas.microsoft.com/office/powerpoint/2010/main" val="2789545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354842" y="685800"/>
            <a:ext cx="5419672" cy="5155442"/>
          </a:xfrm>
        </p:spPr>
        <p:txBody>
          <a:bodyPr>
            <a:normAutofit/>
          </a:bodyPr>
          <a:lstStyle/>
          <a:p>
            <a:r>
              <a:rPr lang="ru-RU" dirty="0"/>
              <a:t>П</a:t>
            </a:r>
            <a:r>
              <a:rPr lang="ru-RU" dirty="0" smtClean="0"/>
              <a:t>одавляющая </a:t>
            </a:r>
            <a:r>
              <a:rPr lang="ru-RU" dirty="0"/>
              <a:t>часть месторождений нефти приурочена к </a:t>
            </a:r>
            <a:r>
              <a:rPr lang="ru-RU" dirty="0">
                <a:hlinkClick r:id="rId2" tooltip="Осадочные горные породы"/>
              </a:rPr>
              <a:t>осадочным </a:t>
            </a:r>
            <a:r>
              <a:rPr lang="ru-RU" dirty="0" smtClean="0">
                <a:hlinkClick r:id="rId2" tooltip="Осадочные горные породы"/>
              </a:rPr>
              <a:t>породам</a:t>
            </a:r>
            <a:r>
              <a:rPr lang="ru-RU" dirty="0" smtClean="0"/>
              <a:t>.</a:t>
            </a:r>
            <a:r>
              <a:rPr lang="ru-RU" dirty="0"/>
              <a:t> </a:t>
            </a:r>
            <a:r>
              <a:rPr lang="ru-RU" dirty="0">
                <a:hlinkClick r:id="rId3" tooltip="Цвет"/>
              </a:rPr>
              <a:t>Цвет</a:t>
            </a:r>
            <a:r>
              <a:rPr lang="ru-RU" dirty="0"/>
              <a:t> нефти варьирует в </a:t>
            </a:r>
            <a:r>
              <a:rPr lang="ru-RU" dirty="0" smtClean="0"/>
              <a:t>буро-коричневых </a:t>
            </a:r>
            <a:r>
              <a:rPr lang="ru-RU" dirty="0" smtClean="0">
                <a:hlinkClick r:id="rId4" tooltip="Тона"/>
              </a:rPr>
              <a:t>тонах</a:t>
            </a:r>
            <a:r>
              <a:rPr lang="ru-RU" dirty="0"/>
              <a:t> (от грязно-жёлтого до тёмно-коричневого, почти чёрного), иногда она бывает чисто чёрного цвета, изредка встречается нефть, окрашенная в светлый жёлто-зелёный цвет, и даже бесцветная, а также насыщенно-зелёная </a:t>
            </a:r>
            <a:r>
              <a:rPr lang="ru-RU" dirty="0" smtClean="0"/>
              <a:t>нефть. </a:t>
            </a:r>
            <a:r>
              <a:rPr lang="ru-RU" dirty="0"/>
              <a:t>Имеет специфический запах, также варьирующий от легкого приятного до тяжелого и очень неприятного.</a:t>
            </a:r>
          </a:p>
        </p:txBody>
      </p:sp>
      <p:pic>
        <p:nvPicPr>
          <p:cNvPr id="5" name="Объект 4"/>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5884242" y="562497"/>
            <a:ext cx="3206762" cy="2254932"/>
          </a:xfr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107" y="1746036"/>
            <a:ext cx="3507474" cy="1972954"/>
          </a:xfrm>
          <a:prstGeom prst="rect">
            <a:avLst/>
          </a:prstGeom>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4514" y="3548418"/>
            <a:ext cx="3874684" cy="1937342"/>
          </a:xfrm>
          <a:prstGeom prst="rect">
            <a:avLst/>
          </a:prstGeom>
        </p:spPr>
      </p:pic>
    </p:spTree>
    <p:extLst>
      <p:ext uri="{BB962C8B-B14F-4D97-AF65-F5344CB8AC3E}">
        <p14:creationId xmlns:p14="http://schemas.microsoft.com/office/powerpoint/2010/main" val="111234386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endParaRPr lang="ru-RU" dirty="0"/>
          </a:p>
        </p:txBody>
      </p:sp>
      <p:sp>
        <p:nvSpPr>
          <p:cNvPr id="3" name="Объект 2"/>
          <p:cNvSpPr>
            <a:spLocks noGrp="1"/>
          </p:cNvSpPr>
          <p:nvPr>
            <p:ph sz="quarter" idx="13"/>
          </p:nvPr>
        </p:nvSpPr>
        <p:spPr>
          <a:xfrm>
            <a:off x="180832" y="102178"/>
            <a:ext cx="6247263" cy="5411518"/>
          </a:xfrm>
        </p:spPr>
        <p:txBody>
          <a:bodyPr>
            <a:normAutofit fontScale="92500"/>
          </a:bodyPr>
          <a:lstStyle/>
          <a:p>
            <a:r>
              <a:rPr lang="ru-RU" sz="1600" dirty="0"/>
              <a:t>Все мы знаем, что </a:t>
            </a:r>
            <a:r>
              <a:rPr lang="ru-RU" sz="1600" b="1" u="sng" dirty="0">
                <a:hlinkClick r:id="rId2"/>
              </a:rPr>
              <a:t>нефть</a:t>
            </a:r>
            <a:r>
              <a:rPr lang="ru-RU" sz="1600" dirty="0"/>
              <a:t> является сырьем для получения топлива для наших средств передвижения (бензина и дизельного топлива для автомобилей, авиационного керосина для реактивных двигателей самолетов). Топливо является одним из основных продуктов, которые получают из нефти. Но помимо топлива из нефти получают массу других полезных компонентов, которые используются в совершенно неожиданных вещах. Этими продуктами переработки нефти мы пользуемся в нашей повседневной жизни, даже не задумываясь об их происхождении</a:t>
            </a:r>
            <a:r>
              <a:rPr lang="ru-RU" sz="1600" dirty="0" smtClean="0"/>
              <a:t>.</a:t>
            </a:r>
          </a:p>
          <a:p>
            <a:r>
              <a:rPr lang="ru-RU" dirty="0" smtClean="0"/>
              <a:t>Вазелин</a:t>
            </a:r>
          </a:p>
          <a:p>
            <a:r>
              <a:rPr lang="ru-RU" dirty="0" smtClean="0"/>
              <a:t>Губная помада</a:t>
            </a:r>
          </a:p>
          <a:p>
            <a:r>
              <a:rPr lang="ru-RU" dirty="0" smtClean="0"/>
              <a:t>Аспирин</a:t>
            </a:r>
          </a:p>
          <a:p>
            <a:r>
              <a:rPr lang="ru-RU" dirty="0" smtClean="0"/>
              <a:t>Жевательная резинка</a:t>
            </a:r>
          </a:p>
          <a:p>
            <a:r>
              <a:rPr lang="ru-RU" dirty="0" smtClean="0"/>
              <a:t>Немнущаяся одежда</a:t>
            </a:r>
          </a:p>
          <a:p>
            <a:r>
              <a:rPr lang="ru-RU" dirty="0" smtClean="0"/>
              <a:t>Цветные парафиновые карандаши</a:t>
            </a:r>
          </a:p>
          <a:p>
            <a:endParaRPr lang="ru-RU" dirty="0"/>
          </a:p>
        </p:txBody>
      </p:sp>
      <p:pic>
        <p:nvPicPr>
          <p:cNvPr id="5" name="Объект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620834" y="1716682"/>
            <a:ext cx="1811812" cy="1811812"/>
          </a:xfr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009" y="349522"/>
            <a:ext cx="2729931" cy="1821254"/>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0683" y="3583086"/>
            <a:ext cx="2619375" cy="1743075"/>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2646" y="2116185"/>
            <a:ext cx="2989562" cy="1793737"/>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6191" y="3909922"/>
            <a:ext cx="3016534" cy="2012459"/>
          </a:xfrm>
          <a:prstGeom prst="rect">
            <a:avLst/>
          </a:prstGeom>
        </p:spPr>
      </p:pic>
    </p:spTree>
    <p:extLst>
      <p:ext uri="{BB962C8B-B14F-4D97-AF65-F5344CB8AC3E}">
        <p14:creationId xmlns:p14="http://schemas.microsoft.com/office/powerpoint/2010/main" val="23538233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073" y="247579"/>
            <a:ext cx="10396882" cy="1158140"/>
          </a:xfrm>
        </p:spPr>
        <p:txBody>
          <a:bodyPr>
            <a:normAutofit fontScale="90000"/>
          </a:bodyPr>
          <a:lstStyle/>
          <a:p>
            <a:pPr algn="ctr"/>
            <a:r>
              <a:rPr lang="ru-RU" dirty="0"/>
              <a:t>Список стран по добыче нефти</a:t>
            </a:r>
            <a:br>
              <a:rPr lang="ru-RU" dirty="0"/>
            </a:br>
            <a:endParaRPr lang="ru-RU" dirty="0"/>
          </a:p>
        </p:txBody>
      </p:sp>
      <p:sp>
        <p:nvSpPr>
          <p:cNvPr id="3" name="Объект 2"/>
          <p:cNvSpPr>
            <a:spLocks noGrp="1"/>
          </p:cNvSpPr>
          <p:nvPr>
            <p:ph sz="quarter" idx="13"/>
          </p:nvPr>
        </p:nvSpPr>
        <p:spPr>
          <a:xfrm>
            <a:off x="177421" y="1405719"/>
            <a:ext cx="5597093" cy="4435523"/>
          </a:xfrm>
        </p:spPr>
        <p:txBody>
          <a:bodyPr>
            <a:normAutofit/>
          </a:bodyPr>
          <a:lstStyle/>
          <a:p>
            <a:r>
              <a:rPr lang="ru-RU" dirty="0"/>
              <a:t>       12,9% Саудовская Аравия</a:t>
            </a:r>
            <a:br>
              <a:rPr lang="ru-RU" dirty="0"/>
            </a:br>
            <a:r>
              <a:rPr lang="ru-RU" dirty="0"/>
              <a:t>       12,7% Россия</a:t>
            </a:r>
            <a:br>
              <a:rPr lang="ru-RU" dirty="0"/>
            </a:br>
            <a:r>
              <a:rPr lang="ru-RU" dirty="0"/>
              <a:t>       12,3% США</a:t>
            </a:r>
            <a:br>
              <a:rPr lang="ru-RU" dirty="0"/>
            </a:br>
            <a:r>
              <a:rPr lang="ru-RU" dirty="0"/>
              <a:t>       5,0% КНР</a:t>
            </a:r>
            <a:br>
              <a:rPr lang="ru-RU" dirty="0"/>
            </a:br>
            <a:r>
              <a:rPr lang="ru-RU" dirty="0"/>
              <a:t>       5,0% Канада</a:t>
            </a:r>
            <a:br>
              <a:rPr lang="ru-RU" dirty="0"/>
            </a:br>
            <a:r>
              <a:rPr lang="ru-RU" dirty="0"/>
              <a:t>       4,0% Иран</a:t>
            </a:r>
            <a:br>
              <a:rPr lang="ru-RU" dirty="0"/>
            </a:br>
            <a:r>
              <a:rPr lang="ru-RU" dirty="0"/>
              <a:t>       4,0% ОАЭ</a:t>
            </a:r>
            <a:br>
              <a:rPr lang="ru-RU" dirty="0"/>
            </a:br>
            <a:r>
              <a:rPr lang="ru-RU" dirty="0"/>
              <a:t>       3,8% Ирак</a:t>
            </a:r>
            <a:br>
              <a:rPr lang="ru-RU" dirty="0"/>
            </a:br>
            <a:r>
              <a:rPr lang="ru-RU" dirty="0"/>
              <a:t>       3,6% Кувейт</a:t>
            </a:r>
            <a:br>
              <a:rPr lang="ru-RU" dirty="0"/>
            </a:br>
            <a:r>
              <a:rPr lang="ru-RU" dirty="0"/>
              <a:t>       3,3% Венесуэла</a:t>
            </a:r>
            <a:br>
              <a:rPr lang="ru-RU" dirty="0"/>
            </a:br>
            <a:r>
              <a:rPr lang="ru-RU" dirty="0"/>
              <a:t>       33,4% остальные страны</a:t>
            </a:r>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107976" y="1405719"/>
            <a:ext cx="4609791" cy="2985388"/>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4311" y="2920620"/>
            <a:ext cx="3901515" cy="2594507"/>
          </a:xfrm>
          <a:prstGeom prst="rect">
            <a:avLst/>
          </a:prstGeom>
        </p:spPr>
      </p:pic>
    </p:spTree>
    <p:extLst>
      <p:ext uri="{BB962C8B-B14F-4D97-AF65-F5344CB8AC3E}">
        <p14:creationId xmlns:p14="http://schemas.microsoft.com/office/powerpoint/2010/main" val="1425133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rgbClr val="333333"/>
                </a:solidFill>
                <a:latin typeface="arial" panose="020B0604020202020204" pitchFamily="34" charset="0"/>
              </a:rPr>
              <a:t>Последствия </a:t>
            </a:r>
            <a:r>
              <a:rPr lang="ru-RU" sz="3600" b="1" dirty="0" smtClean="0">
                <a:solidFill>
                  <a:srgbClr val="333333"/>
                </a:solidFill>
                <a:latin typeface="arial" panose="020B0604020202020204" pitchFamily="34" charset="0"/>
              </a:rPr>
              <a:t>разлива нефти</a:t>
            </a:r>
            <a:r>
              <a:rPr lang="ru-RU" sz="3600" b="1" dirty="0"/>
              <a:t/>
            </a:r>
            <a:br>
              <a:rPr lang="ru-RU" sz="3600" b="1" dirty="0"/>
            </a:br>
            <a:r>
              <a:rPr lang="ru-RU" sz="3600" b="1" dirty="0"/>
              <a:t/>
            </a:r>
            <a:br>
              <a:rPr lang="ru-RU" sz="3600" b="1" dirty="0"/>
            </a:br>
            <a:r>
              <a:rPr lang="ru-RU" sz="2700" b="1" dirty="0">
                <a:solidFill>
                  <a:srgbClr val="333333"/>
                </a:solidFill>
                <a:latin typeface="Bookman Old Style" panose="02050604050505020204" pitchFamily="18" charset="0"/>
              </a:rPr>
              <a:t>Для того, чтобы отмыть одну птицу, покрытую нефтяной пленкой, требуется два человека, 45 минут времени и 1.1 тыс. литров чистой воды.</a:t>
            </a:r>
            <a:endParaRPr lang="ru-RU" sz="2700" b="1" dirty="0">
              <a:latin typeface="Bookman Old Style" panose="02050604050505020204" pitchFamily="18" charset="0"/>
            </a:endParaRPr>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37436" y="2396702"/>
            <a:ext cx="5280975" cy="2977883"/>
          </a:xfrm>
        </p:spPr>
      </p:pic>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193414" y="2396702"/>
            <a:ext cx="5106932" cy="3830200"/>
          </a:xfrm>
        </p:spPr>
      </p:pic>
    </p:spTree>
    <p:extLst>
      <p:ext uri="{BB962C8B-B14F-4D97-AF65-F5344CB8AC3E}">
        <p14:creationId xmlns:p14="http://schemas.microsoft.com/office/powerpoint/2010/main" val="42195316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78</TotalTime>
  <Words>21</Words>
  <Application>Microsoft Office PowerPoint</Application>
  <PresentationFormat>Широкоэкранный</PresentationFormat>
  <Paragraphs>14</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Arial</vt:lpstr>
      <vt:lpstr>Bookman Old Style</vt:lpstr>
      <vt:lpstr>Impact</vt:lpstr>
      <vt:lpstr>Главное мероприятие</vt:lpstr>
      <vt:lpstr>НЕФТЬ</vt:lpstr>
      <vt:lpstr>Презентация PowerPoint</vt:lpstr>
      <vt:lpstr>Презентация PowerPoint</vt:lpstr>
      <vt:lpstr> </vt:lpstr>
      <vt:lpstr>Список стран по добыче нефти </vt:lpstr>
      <vt:lpstr>Последствия разлива нефти  Для того, чтобы отмыть одну птицу, покрытую нефтяной пленкой, требуется два человека, 45 минут времени и 1.1 тыс. литров чистой воды.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Home</cp:lastModifiedBy>
  <cp:revision>8</cp:revision>
  <dcterms:created xsi:type="dcterms:W3CDTF">2015-11-30T11:47:13Z</dcterms:created>
  <dcterms:modified xsi:type="dcterms:W3CDTF">2015-12-16T15:24:50Z</dcterms:modified>
</cp:coreProperties>
</file>