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AB1F86C-5D21-4CF9-AF3C-9281852D6B18}" type="datetimeFigureOut">
              <a:rPr lang="ru-RU" smtClean="0"/>
              <a:t>16.12.2015</a:t>
            </a:fld>
            <a:endParaRPr lang="ru-RU"/>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u-R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523D558-8678-4481-9920-0FD25D9E65E7}" type="slidenum">
              <a:rPr lang="ru-RU" smtClean="0"/>
              <a:t>‹#›</a:t>
            </a:fld>
            <a:endParaRPr lang="ru-R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245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B1F86C-5D21-4CF9-AF3C-9281852D6B18}" type="datetimeFigureOut">
              <a:rPr lang="ru-RU" smtClean="0"/>
              <a:t>16.12.2015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230198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B1F86C-5D21-4CF9-AF3C-9281852D6B18}" type="datetimeFigureOut">
              <a:rPr lang="ru-RU" smtClean="0"/>
              <a:t>16.12.2015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443996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B1F86C-5D21-4CF9-AF3C-9281852D6B18}" type="datetimeFigureOut">
              <a:rPr lang="ru-RU" smtClean="0"/>
              <a:t>16.12.2015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23D558-8678-4481-9920-0FD25D9E65E7}" type="slidenum">
              <a:rPr lang="ru-RU" smtClean="0"/>
              <a:t>‹#›</a:t>
            </a:fld>
            <a:endParaRPr lang="ru-R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0836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B1F86C-5D21-4CF9-AF3C-9281852D6B18}" type="datetimeFigureOut">
              <a:rPr lang="ru-RU" smtClean="0"/>
              <a:t>16.12.2015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343077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AB1F86C-5D21-4CF9-AF3C-9281852D6B18}" type="datetimeFigureOut">
              <a:rPr lang="ru-RU" smtClean="0"/>
              <a:t>16.12.2015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1667142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AB1F86C-5D21-4CF9-AF3C-9281852D6B18}" type="datetimeFigureOut">
              <a:rPr lang="ru-RU" smtClean="0"/>
              <a:t>16.12.2015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258617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B1F86C-5D21-4CF9-AF3C-9281852D6B18}" type="datetimeFigureOut">
              <a:rPr lang="ru-RU" smtClean="0"/>
              <a:t>16.12.2015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2025629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B1F86C-5D21-4CF9-AF3C-9281852D6B18}" type="datetimeFigureOut">
              <a:rPr lang="ru-RU" smtClean="0"/>
              <a:t>16.12.2015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268156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B1F86C-5D21-4CF9-AF3C-9281852D6B18}" type="datetimeFigureOut">
              <a:rPr lang="ru-RU" smtClean="0"/>
              <a:t>16.12.2015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331672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B1F86C-5D21-4CF9-AF3C-9281852D6B18}" type="datetimeFigureOut">
              <a:rPr lang="ru-RU" smtClean="0"/>
              <a:t>16.12.2015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90861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AB1F86C-5D21-4CF9-AF3C-9281852D6B18}" type="datetimeFigureOut">
              <a:rPr lang="ru-RU" smtClean="0"/>
              <a:t>16.12.2015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218027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AB1F86C-5D21-4CF9-AF3C-9281852D6B18}" type="datetimeFigureOut">
              <a:rPr lang="ru-RU" smtClean="0"/>
              <a:t>16.12.2015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33685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AB1F86C-5D21-4CF9-AF3C-9281852D6B18}" type="datetimeFigureOut">
              <a:rPr lang="ru-RU" smtClean="0"/>
              <a:t>16.12.2015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600644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1F86C-5D21-4CF9-AF3C-9281852D6B18}" type="datetimeFigureOut">
              <a:rPr lang="ru-RU" smtClean="0"/>
              <a:t>16.12.2015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51800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B1F86C-5D21-4CF9-AF3C-9281852D6B18}" type="datetimeFigureOut">
              <a:rPr lang="ru-RU" smtClean="0"/>
              <a:t>16.12.2015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10609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B1F86C-5D21-4CF9-AF3C-9281852D6B18}" type="datetimeFigureOut">
              <a:rPr lang="ru-RU" smtClean="0"/>
              <a:t>16.12.2015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523D558-8678-4481-9920-0FD25D9E65E7}" type="slidenum">
              <a:rPr lang="ru-RU" smtClean="0"/>
              <a:t>‹#›</a:t>
            </a:fld>
            <a:endParaRPr lang="ru-RU"/>
          </a:p>
        </p:txBody>
      </p:sp>
    </p:spTree>
    <p:extLst>
      <p:ext uri="{BB962C8B-B14F-4D97-AF65-F5344CB8AC3E}">
        <p14:creationId xmlns:p14="http://schemas.microsoft.com/office/powerpoint/2010/main" val="1156647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AB1F86C-5D21-4CF9-AF3C-9281852D6B18}" type="datetimeFigureOut">
              <a:rPr lang="ru-RU" smtClean="0"/>
              <a:t>16.12.2015</a:t>
            </a:fld>
            <a:endParaRPr lang="ru-R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523D558-8678-4481-9920-0FD25D9E65E7}" type="slidenum">
              <a:rPr lang="ru-RU" smtClean="0"/>
              <a:t>‹#›</a:t>
            </a:fld>
            <a:endParaRPr lang="ru-RU"/>
          </a:p>
        </p:txBody>
      </p:sp>
    </p:spTree>
    <p:extLst>
      <p:ext uri="{BB962C8B-B14F-4D97-AF65-F5344CB8AC3E}">
        <p14:creationId xmlns:p14="http://schemas.microsoft.com/office/powerpoint/2010/main" val="1500713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solidFill>
                  <a:schemeClr val="accent1">
                    <a:lumMod val="75000"/>
                  </a:schemeClr>
                </a:solidFill>
              </a:rPr>
              <a:t>Современная архитектура</a:t>
            </a:r>
            <a:endParaRPr lang="ru-RU" dirty="0">
              <a:solidFill>
                <a:schemeClr val="accent1">
                  <a:lumMod val="75000"/>
                </a:schemeClr>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285629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chemeClr val="accent1">
                    <a:lumMod val="50000"/>
                  </a:schemeClr>
                </a:solidFill>
                <a:latin typeface="Bookman Old Style" panose="02050604050505020204" pitchFamily="18" charset="0"/>
              </a:rPr>
              <a:t>Кривой домик (</a:t>
            </a:r>
            <a:r>
              <a:rPr lang="ru-RU" sz="2400" b="1" dirty="0" err="1">
                <a:solidFill>
                  <a:schemeClr val="accent1">
                    <a:lumMod val="50000"/>
                  </a:schemeClr>
                </a:solidFill>
                <a:latin typeface="Bookman Old Style" panose="02050604050505020204" pitchFamily="18" charset="0"/>
              </a:rPr>
              <a:t>Сопот</a:t>
            </a:r>
            <a:r>
              <a:rPr lang="ru-RU" sz="2400" b="1" dirty="0">
                <a:solidFill>
                  <a:schemeClr val="accent1">
                    <a:lumMod val="50000"/>
                  </a:schemeClr>
                </a:solidFill>
                <a:latin typeface="Bookman Old Style" panose="02050604050505020204" pitchFamily="18" charset="0"/>
              </a:rPr>
              <a:t>, Польша, архитектор </a:t>
            </a:r>
            <a:r>
              <a:rPr lang="ru-RU" sz="2400" b="1" dirty="0" err="1">
                <a:solidFill>
                  <a:schemeClr val="accent1">
                    <a:lumMod val="50000"/>
                  </a:schemeClr>
                </a:solidFill>
                <a:latin typeface="Bookman Old Style" panose="02050604050505020204" pitchFamily="18" charset="0"/>
              </a:rPr>
              <a:t>Яцек</a:t>
            </a:r>
            <a:r>
              <a:rPr lang="ru-RU" sz="2400" b="1" dirty="0">
                <a:solidFill>
                  <a:schemeClr val="accent1">
                    <a:lumMod val="50000"/>
                  </a:schemeClr>
                </a:solidFill>
                <a:latin typeface="Bookman Old Style" panose="02050604050505020204" pitchFamily="18" charset="0"/>
              </a:rPr>
              <a:t> </a:t>
            </a:r>
            <a:r>
              <a:rPr lang="ru-RU" sz="2400" b="1" dirty="0" err="1">
                <a:solidFill>
                  <a:schemeClr val="accent1">
                    <a:lumMod val="50000"/>
                  </a:schemeClr>
                </a:solidFill>
                <a:latin typeface="Bookman Old Style" panose="02050604050505020204" pitchFamily="18" charset="0"/>
              </a:rPr>
              <a:t>Карновски</a:t>
            </a:r>
            <a:r>
              <a:rPr lang="ru-RU" sz="2400" b="1" dirty="0">
                <a:solidFill>
                  <a:schemeClr val="accent1">
                    <a:lumMod val="50000"/>
                  </a:schemeClr>
                </a:solidFill>
                <a:latin typeface="Bookman Old Style" panose="02050604050505020204" pitchFamily="18" charset="0"/>
              </a:rPr>
              <a:t>)</a:t>
            </a: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385150" y="1502172"/>
            <a:ext cx="6618659" cy="4459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493725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033015" y="362067"/>
            <a:ext cx="6499343" cy="4693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a:off x="317980" y="685799"/>
            <a:ext cx="4615337" cy="4688785"/>
          </a:xfrm>
        </p:spPr>
        <p:txBody>
          <a:bodyPr>
            <a:normAutofit fontScale="85000" lnSpcReduction="10000"/>
          </a:bodyPr>
          <a:lstStyle/>
          <a:p>
            <a:pPr algn="l"/>
            <a:r>
              <a:rPr lang="ru-RU" sz="1900" b="1" dirty="0">
                <a:solidFill>
                  <a:schemeClr val="accent1">
                    <a:lumMod val="50000"/>
                  </a:schemeClr>
                </a:solidFill>
                <a:latin typeface="Bookman Old Style" panose="02050604050505020204" pitchFamily="18" charset="0"/>
              </a:rPr>
              <a:t>Башня </a:t>
            </a:r>
            <a:r>
              <a:rPr lang="ru-RU" sz="1900" b="1" dirty="0" smtClean="0">
                <a:solidFill>
                  <a:schemeClr val="accent1">
                    <a:lumMod val="50000"/>
                  </a:schemeClr>
                </a:solidFill>
                <a:latin typeface="Bookman Old Style" panose="02050604050505020204" pitchFamily="18" charset="0"/>
              </a:rPr>
              <a:t>Трампа </a:t>
            </a:r>
            <a:r>
              <a:rPr lang="ru-RU" b="1" dirty="0">
                <a:solidFill>
                  <a:schemeClr val="accent1">
                    <a:lumMod val="50000"/>
                  </a:schemeClr>
                </a:solidFill>
                <a:latin typeface="Bookman Old Style" panose="02050604050505020204" pitchFamily="18" charset="0"/>
              </a:rPr>
              <a:t>- это </a:t>
            </a:r>
            <a:r>
              <a:rPr lang="ru-RU" b="1" dirty="0" smtClean="0">
                <a:solidFill>
                  <a:schemeClr val="accent1">
                    <a:lumMod val="50000"/>
                  </a:schemeClr>
                </a:solidFill>
                <a:latin typeface="Bookman Old Style" panose="02050604050505020204" pitchFamily="18" charset="0"/>
              </a:rPr>
              <a:t>современный </a:t>
            </a:r>
            <a:r>
              <a:rPr lang="ru-RU" b="1" dirty="0">
                <a:solidFill>
                  <a:schemeClr val="accent1">
                    <a:lumMod val="50000"/>
                  </a:schemeClr>
                </a:solidFill>
                <a:latin typeface="Bookman Old Style" panose="02050604050505020204" pitchFamily="18" charset="0"/>
              </a:rPr>
              <a:t>небоскреб, недавно построенный в центре Чикаго. Изначально Дональд Трамп мечтал сделать чикагскую башню самым высоким зданием мира. Однако теракт 11 сентября 2001 года сломал планы магната. Было решено существенно сократить высоту небоскреба, дабы не стать мишенью возможных террористических атак. В итоге вместо 150 запланированных этажей осталось лишь 96. Именно тогда дизайн исполина претерпел большие изменения.</a:t>
            </a:r>
          </a:p>
        </p:txBody>
      </p:sp>
    </p:spTree>
    <p:extLst>
      <p:ext uri="{BB962C8B-B14F-4D97-AF65-F5344CB8AC3E}">
        <p14:creationId xmlns:p14="http://schemas.microsoft.com/office/powerpoint/2010/main" val="683276173"/>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472752" y="527144"/>
            <a:ext cx="6034087" cy="4687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a:off x="584460" y="527144"/>
            <a:ext cx="4888292" cy="5006095"/>
          </a:xfrm>
        </p:spPr>
        <p:txBody>
          <a:bodyPr>
            <a:normAutofit/>
          </a:bodyPr>
          <a:lstStyle/>
          <a:p>
            <a:pPr algn="l"/>
            <a:r>
              <a:rPr lang="ru-RU" sz="1600" b="1" dirty="0">
                <a:solidFill>
                  <a:schemeClr val="accent1">
                    <a:lumMod val="50000"/>
                  </a:schemeClr>
                </a:solidFill>
                <a:latin typeface="Helvetica Neue"/>
              </a:rPr>
              <a:t>Гордая и независимая </a:t>
            </a:r>
            <a:r>
              <a:rPr lang="ru-RU" sz="2000" b="1" dirty="0">
                <a:solidFill>
                  <a:schemeClr val="accent1">
                    <a:lumMod val="50000"/>
                  </a:schemeClr>
                </a:solidFill>
                <a:latin typeface="Helvetica Neue"/>
              </a:rPr>
              <a:t>статуя Свободы </a:t>
            </a:r>
            <a:r>
              <a:rPr lang="ru-RU" sz="1600" b="1" dirty="0">
                <a:solidFill>
                  <a:schemeClr val="accent1">
                    <a:lumMod val="50000"/>
                  </a:schemeClr>
                </a:solidFill>
                <a:latin typeface="Helvetica Neue"/>
              </a:rPr>
              <a:t>помпезно возвышается на одноименном острове близ Нью-Йорка. Для американцев монумент больше чем памятник, это символ государственности, демократии, а еще предмет обожания. Статуя изображается на открытках, плакатах, </a:t>
            </a:r>
            <a:r>
              <a:rPr lang="ru-RU" sz="1600" b="1" dirty="0" smtClean="0">
                <a:solidFill>
                  <a:schemeClr val="accent1">
                    <a:lumMod val="50000"/>
                  </a:schemeClr>
                </a:solidFill>
                <a:latin typeface="Helvetica Neue"/>
              </a:rPr>
              <a:t>сувенирах.</a:t>
            </a:r>
            <a:endParaRPr lang="ru-RU" sz="1600" b="1" dirty="0">
              <a:solidFill>
                <a:schemeClr val="accent1">
                  <a:lumMod val="50000"/>
                </a:schemeClr>
              </a:solidFill>
            </a:endParaRPr>
          </a:p>
        </p:txBody>
      </p:sp>
    </p:spTree>
    <p:extLst>
      <p:ext uri="{BB962C8B-B14F-4D97-AF65-F5344CB8AC3E}">
        <p14:creationId xmlns:p14="http://schemas.microsoft.com/office/powerpoint/2010/main" val="31658744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969012" y="255616"/>
            <a:ext cx="6399573" cy="5119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a:off x="693643" y="1050877"/>
            <a:ext cx="3537164" cy="3545785"/>
          </a:xfrm>
        </p:spPr>
        <p:txBody>
          <a:bodyPr>
            <a:normAutofit fontScale="85000" lnSpcReduction="20000"/>
          </a:bodyPr>
          <a:lstStyle/>
          <a:p>
            <a:pPr algn="l"/>
            <a:r>
              <a:rPr lang="ru-RU" b="1" dirty="0">
                <a:solidFill>
                  <a:schemeClr val="accent1">
                    <a:lumMod val="50000"/>
                  </a:schemeClr>
                </a:solidFill>
                <a:latin typeface="Bookman Old Style" panose="02050604050505020204" pitchFamily="18" charset="0"/>
              </a:rPr>
              <a:t>Для большинства туристов, приезжающих во Францию, обязательным пунктом в череде достопримечательностей является </a:t>
            </a:r>
            <a:r>
              <a:rPr lang="ru-RU" sz="2100" b="1" dirty="0">
                <a:solidFill>
                  <a:schemeClr val="accent1">
                    <a:lumMod val="50000"/>
                  </a:schemeClr>
                </a:solidFill>
                <a:latin typeface="Bookman Old Style" panose="02050604050505020204" pitchFamily="18" charset="0"/>
              </a:rPr>
              <a:t>Эйфелева башня</a:t>
            </a:r>
            <a:r>
              <a:rPr lang="ru-RU" b="1" dirty="0">
                <a:solidFill>
                  <a:schemeClr val="accent1">
                    <a:lumMod val="50000"/>
                  </a:schemeClr>
                </a:solidFill>
                <a:latin typeface="Bookman Old Style" panose="02050604050505020204" pitchFamily="18" charset="0"/>
              </a:rPr>
              <a:t>. Сами же французы далеко неоднозначно относятся к трехсотметровой каланче и не всегда разделяют восторги иностранцев.</a:t>
            </a:r>
          </a:p>
        </p:txBody>
      </p:sp>
    </p:spTree>
    <p:extLst>
      <p:ext uri="{BB962C8B-B14F-4D97-AF65-F5344CB8AC3E}">
        <p14:creationId xmlns:p14="http://schemas.microsoft.com/office/powerpoint/2010/main" val="290410103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937481" y="253454"/>
            <a:ext cx="6553934" cy="4911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a:off x="693642" y="1091822"/>
            <a:ext cx="4126861" cy="4282764"/>
          </a:xfrm>
        </p:spPr>
        <p:txBody>
          <a:bodyPr>
            <a:normAutofit fontScale="77500" lnSpcReduction="20000"/>
          </a:bodyPr>
          <a:lstStyle/>
          <a:p>
            <a:pPr algn="l"/>
            <a:r>
              <a:rPr lang="ru-RU" b="1" dirty="0">
                <a:solidFill>
                  <a:schemeClr val="accent1">
                    <a:lumMod val="50000"/>
                  </a:schemeClr>
                </a:solidFill>
                <a:latin typeface="Bookman Old Style" panose="02050604050505020204" pitchFamily="18" charset="0"/>
              </a:rPr>
              <a:t>Потрясающее здание возводится в столице Объединенных Арабских Эмиратов, Абу-Даби. Этот небоскреб замахнулся на лавры Пизанской башни. Как всегда </a:t>
            </a:r>
            <a:r>
              <a:rPr lang="ru-RU" b="1" dirty="0" err="1">
                <a:solidFill>
                  <a:schemeClr val="accent1">
                    <a:lumMod val="50000"/>
                  </a:schemeClr>
                </a:solidFill>
                <a:latin typeface="Bookman Old Style" panose="02050604050505020204" pitchFamily="18" charset="0"/>
              </a:rPr>
              <a:t>эмиратцы</a:t>
            </a:r>
            <a:r>
              <a:rPr lang="ru-RU" b="1" dirty="0">
                <a:solidFill>
                  <a:schemeClr val="accent1">
                    <a:lumMod val="50000"/>
                  </a:schemeClr>
                </a:solidFill>
                <a:latin typeface="Bookman Old Style" panose="02050604050505020204" pitchFamily="18" charset="0"/>
              </a:rPr>
              <a:t> хотят удивить мир, создав сооружение, которому нет равных в мире. Этот проект носит название </a:t>
            </a:r>
            <a:r>
              <a:rPr lang="ru-RU" sz="2100" b="1" dirty="0">
                <a:solidFill>
                  <a:schemeClr val="accent1">
                    <a:lumMod val="50000"/>
                  </a:schemeClr>
                </a:solidFill>
                <a:latin typeface="Bookman Old Style" panose="02050604050505020204" pitchFamily="18" charset="0"/>
              </a:rPr>
              <a:t>Ворота Столицы</a:t>
            </a:r>
            <a:r>
              <a:rPr lang="ru-RU" b="1" dirty="0">
                <a:solidFill>
                  <a:schemeClr val="accent1">
                    <a:lumMod val="50000"/>
                  </a:schemeClr>
                </a:solidFill>
                <a:latin typeface="Bookman Old Style" panose="02050604050505020204" pitchFamily="18" charset="0"/>
              </a:rPr>
              <a:t>, но журналисты уже нарекли высотку Кривой Башней. Почему? Все просто - это сооружение отклонится от вертикальной оси на 18 градусов. А знаменитая падающая башня в Пизе имеет наклон всего около 4 градусов!</a:t>
            </a:r>
          </a:p>
        </p:txBody>
      </p:sp>
    </p:spTree>
    <p:extLst>
      <p:ext uri="{BB962C8B-B14F-4D97-AF65-F5344CB8AC3E}">
        <p14:creationId xmlns:p14="http://schemas.microsoft.com/office/powerpoint/2010/main" val="31456875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685799" y="2063396"/>
            <a:ext cx="4623179" cy="3311189"/>
          </a:xfrm>
        </p:spPr>
        <p:txBody>
          <a:bodyPr>
            <a:normAutofit fontScale="70000" lnSpcReduction="20000"/>
          </a:bodyPr>
          <a:lstStyle/>
          <a:p>
            <a:r>
              <a:rPr lang="ru-RU" sz="2600" b="1" dirty="0">
                <a:solidFill>
                  <a:schemeClr val="accent1">
                    <a:lumMod val="50000"/>
                  </a:schemeClr>
                </a:solidFill>
                <a:latin typeface="Bookman Old Style" panose="02050604050505020204" pitchFamily="18" charset="0"/>
              </a:rPr>
              <a:t>Централ Плаза </a:t>
            </a:r>
            <a:r>
              <a:rPr lang="ru-RU" b="1" dirty="0">
                <a:solidFill>
                  <a:schemeClr val="accent1">
                    <a:lumMod val="50000"/>
                  </a:schemeClr>
                </a:solidFill>
                <a:latin typeface="Bookman Old Style" panose="02050604050505020204" pitchFamily="18" charset="0"/>
              </a:rPr>
              <a:t>- третий по высоте небоскреб Гонконга. Всего строительство продолжалось 44 месяца. Необычность конструкции Централ Плаза в том, что оно в плане представляет собой треугольник. Сделано это для того, чтобы успешно противостоять воздействию ураганных ветров, характерных для данной местности. Еще одна необычность состоит в том, что небоскреб стоит на бывшем дне </a:t>
            </a:r>
            <a:r>
              <a:rPr lang="ru-RU" b="1" dirty="0" smtClean="0">
                <a:solidFill>
                  <a:schemeClr val="accent1">
                    <a:lumMod val="50000"/>
                  </a:schemeClr>
                </a:solidFill>
                <a:latin typeface="Bookman Old Style" panose="02050604050505020204" pitchFamily="18" charset="0"/>
              </a:rPr>
              <a:t>морском.</a:t>
            </a:r>
            <a:endParaRPr lang="ru-RU" b="1" dirty="0">
              <a:solidFill>
                <a:schemeClr val="accent1">
                  <a:lumMod val="50000"/>
                </a:schemeClr>
              </a:solidFill>
              <a:latin typeface="Bookman Old Style" panose="02050604050505020204" pitchFamily="18" charset="0"/>
            </a:endParaRPr>
          </a:p>
        </p:txBody>
      </p:sp>
      <p:pic>
        <p:nvPicPr>
          <p:cNvPr id="5" name="Объект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046659" y="173488"/>
            <a:ext cx="4817660" cy="5310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8600324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chemeClr val="accent1">
                    <a:lumMod val="50000"/>
                  </a:schemeClr>
                </a:solidFill>
                <a:latin typeface="Bookman Old Style" panose="02050604050505020204" pitchFamily="18" charset="0"/>
              </a:rPr>
              <a:t>Самые оригинальные здания, созданные за несколько последних десятилетий.</a:t>
            </a:r>
            <a:r>
              <a:rPr lang="ru-RU" dirty="0">
                <a:solidFill>
                  <a:srgbClr val="000000"/>
                </a:solidFill>
                <a:latin typeface="Helvetica" panose="020B0604020202020204" pitchFamily="34" charset="0"/>
              </a:rPr>
              <a:t/>
            </a:r>
            <a:br>
              <a:rPr lang="ru-RU" dirty="0">
                <a:solidFill>
                  <a:srgbClr val="000000"/>
                </a:solidFill>
                <a:latin typeface="Helvetica" panose="020B0604020202020204" pitchFamily="34" charset="0"/>
              </a:rPr>
            </a:br>
            <a:endParaRPr lang="ru-RU" dirty="0"/>
          </a:p>
        </p:txBody>
      </p:sp>
      <p:sp>
        <p:nvSpPr>
          <p:cNvPr id="3" name="Объект 2"/>
          <p:cNvSpPr>
            <a:spLocks noGrp="1"/>
          </p:cNvSpPr>
          <p:nvPr>
            <p:ph sz="quarter" idx="13"/>
          </p:nvPr>
        </p:nvSpPr>
        <p:spPr>
          <a:xfrm>
            <a:off x="685801" y="835097"/>
            <a:ext cx="4500348" cy="3311189"/>
          </a:xfrm>
        </p:spPr>
        <p:txBody>
          <a:bodyPr>
            <a:normAutofit/>
          </a:bodyPr>
          <a:lstStyle/>
          <a:p>
            <a:pPr marL="0" indent="0">
              <a:buNone/>
            </a:pPr>
            <a:r>
              <a:rPr lang="ru-RU" sz="1600" b="1" dirty="0">
                <a:solidFill>
                  <a:schemeClr val="accent1">
                    <a:lumMod val="50000"/>
                  </a:schemeClr>
                </a:solidFill>
                <a:latin typeface="Bookman Old Style" panose="02050604050505020204" pitchFamily="18" charset="0"/>
              </a:rPr>
              <a:t>Танцующий дом (Прага, Чехия, архитектор Фрэнк </a:t>
            </a:r>
            <a:r>
              <a:rPr lang="ru-RU" sz="1600" b="1" dirty="0" err="1">
                <a:solidFill>
                  <a:schemeClr val="accent1">
                    <a:lumMod val="50000"/>
                  </a:schemeClr>
                </a:solidFill>
                <a:latin typeface="Bookman Old Style" panose="02050604050505020204" pitchFamily="18" charset="0"/>
              </a:rPr>
              <a:t>Гери</a:t>
            </a:r>
            <a:r>
              <a:rPr lang="ru-RU" sz="1600" b="1" dirty="0">
                <a:solidFill>
                  <a:schemeClr val="accent1">
                    <a:lumMod val="50000"/>
                  </a:schemeClr>
                </a:solidFill>
                <a:latin typeface="Bookman Old Style" panose="02050604050505020204" pitchFamily="18"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791" y="1336819"/>
            <a:ext cx="6191250" cy="4086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88573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3096" y="235424"/>
            <a:ext cx="10396882" cy="1151965"/>
          </a:xfrm>
        </p:spPr>
        <p:txBody>
          <a:bodyPr>
            <a:normAutofit fontScale="90000"/>
          </a:bodyPr>
          <a:lstStyle/>
          <a:p>
            <a:r>
              <a:rPr lang="ru-RU" sz="3200" b="1" dirty="0">
                <a:solidFill>
                  <a:schemeClr val="accent1">
                    <a:lumMod val="50000"/>
                  </a:schemeClr>
                </a:solidFill>
                <a:latin typeface="Bookman Old Style" panose="02050604050505020204" pitchFamily="18" charset="0"/>
              </a:rPr>
              <a:t>Библиотека Луи </a:t>
            </a:r>
            <a:r>
              <a:rPr lang="ru-RU" sz="3200" b="1" dirty="0" err="1">
                <a:solidFill>
                  <a:schemeClr val="accent1">
                    <a:lumMod val="50000"/>
                  </a:schemeClr>
                </a:solidFill>
                <a:latin typeface="Bookman Old Style" panose="02050604050505020204" pitchFamily="18" charset="0"/>
              </a:rPr>
              <a:t>Нюсера</a:t>
            </a:r>
            <a:r>
              <a:rPr lang="ru-RU" sz="3200" b="1" dirty="0">
                <a:solidFill>
                  <a:schemeClr val="accent1">
                    <a:lumMod val="50000"/>
                  </a:schemeClr>
                </a:solidFill>
                <a:latin typeface="Bookman Old Style" panose="02050604050505020204" pitchFamily="18" charset="0"/>
              </a:rPr>
              <a:t> (Ницца, Франция, архитекторы Ив </a:t>
            </a:r>
            <a:r>
              <a:rPr lang="ru-RU" sz="3200" b="1" dirty="0" err="1">
                <a:solidFill>
                  <a:schemeClr val="accent1">
                    <a:lumMod val="50000"/>
                  </a:schemeClr>
                </a:solidFill>
                <a:latin typeface="Bookman Old Style" panose="02050604050505020204" pitchFamily="18" charset="0"/>
              </a:rPr>
              <a:t>Байяр</a:t>
            </a:r>
            <a:r>
              <a:rPr lang="ru-RU" sz="3200" b="1" dirty="0">
                <a:solidFill>
                  <a:schemeClr val="accent1">
                    <a:lumMod val="50000"/>
                  </a:schemeClr>
                </a:solidFill>
                <a:latin typeface="Bookman Old Style" panose="02050604050505020204" pitchFamily="18" charset="0"/>
              </a:rPr>
              <a:t> и </a:t>
            </a:r>
            <a:r>
              <a:rPr lang="ru-RU" sz="3200" b="1" dirty="0" err="1">
                <a:solidFill>
                  <a:schemeClr val="accent1">
                    <a:lumMod val="50000"/>
                  </a:schemeClr>
                </a:solidFill>
                <a:latin typeface="Bookman Old Style" panose="02050604050505020204" pitchFamily="18" charset="0"/>
              </a:rPr>
              <a:t>Франсис</a:t>
            </a:r>
            <a:r>
              <a:rPr lang="ru-RU" sz="3200" b="1" dirty="0">
                <a:solidFill>
                  <a:schemeClr val="accent1">
                    <a:lumMod val="50000"/>
                  </a:schemeClr>
                </a:solidFill>
                <a:latin typeface="Bookman Old Style" panose="02050604050505020204" pitchFamily="18" charset="0"/>
              </a:rPr>
              <a:t> </a:t>
            </a:r>
            <a:r>
              <a:rPr lang="ru-RU" sz="3200" b="1" dirty="0" err="1">
                <a:solidFill>
                  <a:schemeClr val="accent1">
                    <a:lumMod val="50000"/>
                  </a:schemeClr>
                </a:solidFill>
                <a:latin typeface="Bookman Old Style" panose="02050604050505020204" pitchFamily="18" charset="0"/>
              </a:rPr>
              <a:t>Шапю</a:t>
            </a:r>
            <a:r>
              <a:rPr lang="ru-RU" sz="3200" b="1" dirty="0">
                <a:solidFill>
                  <a:schemeClr val="accent1">
                    <a:lumMod val="50000"/>
                  </a:schemeClr>
                </a:solidFill>
                <a:latin typeface="Bookman Old Style" panose="02050604050505020204" pitchFamily="18" charset="0"/>
              </a:rPr>
              <a:t>)</a:t>
            </a: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954523" y="1387389"/>
            <a:ext cx="5438850" cy="4083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5737957"/>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013346"/>
            <a:ext cx="10396882" cy="1151965"/>
          </a:xfrm>
        </p:spPr>
        <p:txBody>
          <a:bodyPr>
            <a:normAutofit fontScale="90000"/>
          </a:bodyPr>
          <a:lstStyle/>
          <a:p>
            <a:r>
              <a:rPr lang="ru-RU" sz="2700" b="1" dirty="0">
                <a:solidFill>
                  <a:schemeClr val="accent1">
                    <a:lumMod val="50000"/>
                  </a:schemeClr>
                </a:solidFill>
                <a:latin typeface="Bookman Old Style" panose="02050604050505020204" pitchFamily="18" charset="0"/>
              </a:rPr>
              <a:t>Штаб-квартира Центрального телевидения КНР (Пекин, </a:t>
            </a:r>
            <a:r>
              <a:rPr lang="ru-RU" sz="2700" b="1" dirty="0" smtClean="0">
                <a:solidFill>
                  <a:schemeClr val="accent1">
                    <a:lumMod val="50000"/>
                  </a:schemeClr>
                </a:solidFill>
                <a:latin typeface="Bookman Old Style" panose="02050604050505020204" pitchFamily="18" charset="0"/>
              </a:rPr>
              <a:t>Китай</a:t>
            </a:r>
            <a:r>
              <a:rPr lang="ru-RU" sz="2700" b="1" dirty="0">
                <a:solidFill>
                  <a:schemeClr val="accent1">
                    <a:lumMod val="50000"/>
                  </a:schemeClr>
                </a:solidFill>
                <a:latin typeface="Bookman Old Style" panose="02050604050505020204" pitchFamily="18" charset="0"/>
              </a:rPr>
              <a:t>)</a:t>
            </a:r>
            <a:r>
              <a:rPr lang="ru-RU" dirty="0"/>
              <a:t/>
            </a:r>
            <a:br>
              <a:rPr lang="ru-RU" dirty="0"/>
            </a:br>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72749" y="1422240"/>
            <a:ext cx="7409933" cy="4730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03147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Главное мероприятие</Template>
  <TotalTime>40</TotalTime>
  <Words>330</Words>
  <Application>Microsoft Office PowerPoint</Application>
  <PresentationFormat>Широкоэкранный</PresentationFormat>
  <Paragraphs>11</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Bookman Old Style</vt:lpstr>
      <vt:lpstr>Helvetica</vt:lpstr>
      <vt:lpstr>Helvetica Neue</vt:lpstr>
      <vt:lpstr>Impact</vt:lpstr>
      <vt:lpstr>Главное мероприятие</vt:lpstr>
      <vt:lpstr>Современная архитектура</vt:lpstr>
      <vt:lpstr>Презентация PowerPoint</vt:lpstr>
      <vt:lpstr>Презентация PowerPoint</vt:lpstr>
      <vt:lpstr>Презентация PowerPoint</vt:lpstr>
      <vt:lpstr>Презентация PowerPoint</vt:lpstr>
      <vt:lpstr>Презентация PowerPoint</vt:lpstr>
      <vt:lpstr>Самые оригинальные здания, созданные за несколько последних десятилетий. </vt:lpstr>
      <vt:lpstr>Библиотека Луи Нюсера (Ницца, Франция, архитекторы Ив Байяр и Франсис Шапю)</vt:lpstr>
      <vt:lpstr>Штаб-квартира Центрального телевидения КНР (Пекин, Китай) </vt:lpstr>
      <vt:lpstr>Кривой домик (Сопот, Польша, архитектор Яцек Карновски)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Современная архитектура</dc:title>
  <dc:creator>Home</dc:creator>
  <cp:lastModifiedBy>Home</cp:lastModifiedBy>
  <cp:revision>5</cp:revision>
  <dcterms:created xsi:type="dcterms:W3CDTF">2015-12-16T03:11:05Z</dcterms:created>
  <dcterms:modified xsi:type="dcterms:W3CDTF">2015-12-16T03:51:24Z</dcterms:modified>
</cp:coreProperties>
</file>