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65" r:id="rId4"/>
    <p:sldId id="288" r:id="rId5"/>
    <p:sldId id="258" r:id="rId6"/>
    <p:sldId id="291" r:id="rId7"/>
    <p:sldId id="293" r:id="rId8"/>
    <p:sldId id="278" r:id="rId9"/>
    <p:sldId id="295" r:id="rId10"/>
    <p:sldId id="296" r:id="rId11"/>
    <p:sldId id="297" r:id="rId12"/>
    <p:sldId id="259" r:id="rId13"/>
    <p:sldId id="280" r:id="rId14"/>
    <p:sldId id="298" r:id="rId15"/>
    <p:sldId id="260" r:id="rId16"/>
    <p:sldId id="267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  <p:clrMru>
    <a:srgbClr val="FF0066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4F8E-B837-40A1-BFCE-EB4151764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7276-4E4A-472C-9846-54BB9DB67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9C9F-AFD6-4480-84A4-3ED590EB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FD22-638B-4957-8607-5C76697CA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3557-B257-4EAE-A073-B0BB3FDB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278A-CFE6-4925-9C11-BB90B69E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E5B7-2D3E-4EE9-877B-EFB9E48A3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A9F71-8864-4389-83DB-41155F1EE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AA00D-FECC-40FA-8640-89211694C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04DD-1982-4337-80F0-6A1756A54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391B-E8E7-4E45-991B-50C729599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2418-C43B-4467-827F-FDE32352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0DC47DB-2618-4E4E-B326-EFB8DD5E2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 advClick="0" advTm="18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&#1087;&#1088;&#1077;&#1079;&#1077;&#1085;&#1090;&#1072;&#1094;&#1080;&#1080;\Muzyka-dlya-prezentaciy-Beach-Dream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52;&#1091;&#1079;&#1099;&#1082;&#1072;\&#1087;&#1088;&#1077;&#1079;&#1077;&#1085;&#1090;&#1072;&#1094;&#1080;&#1080;\Muzyka-dlya-prezentaciy-Across-The-Rooftops(muzofon.com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57688"/>
            <a:ext cx="6400800" cy="2143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</a:t>
            </a:r>
            <a:r>
              <a:rPr lang="ru-RU" sz="4000" dirty="0" smtClean="0"/>
              <a:t>(ЕВРАЗИЯ</a:t>
            </a:r>
            <a:r>
              <a:rPr lang="ru-RU" dirty="0" smtClean="0"/>
              <a:t>)</a:t>
            </a:r>
          </a:p>
        </p:txBody>
      </p:sp>
      <p:sp>
        <p:nvSpPr>
          <p:cNvPr id="2053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619250" y="500063"/>
            <a:ext cx="5734050" cy="13573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urier New Cyr"/>
              </a:rPr>
              <a:t>Природные зоны</a:t>
            </a:r>
          </a:p>
        </p:txBody>
      </p:sp>
      <p:sp>
        <p:nvSpPr>
          <p:cNvPr id="2054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979613" y="1714500"/>
            <a:ext cx="4743450" cy="25717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высоких широт </a:t>
            </a:r>
          </a:p>
        </p:txBody>
      </p:sp>
      <p:pic>
        <p:nvPicPr>
          <p:cNvPr id="7" name="Muzyka-dlya-prezentaciy-Beach-Dream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3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66"/>
                </a:solidFill>
              </a:rPr>
              <a:t>Смешанные и широколиственные леса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/>
              <a:t>Вяз, или ильм, берест (лат. </a:t>
            </a:r>
            <a:r>
              <a:rPr lang="ru-RU" sz="2800" b="1" dirty="0" err="1" smtClean="0"/>
              <a:t>Ulmus</a:t>
            </a:r>
            <a:r>
              <a:rPr lang="ru-RU" sz="2800" b="1" dirty="0" smtClean="0"/>
              <a:t>) — род деревьев семейства вязовых. Предполагают, что название произошло от кельтского имени вяза — </a:t>
            </a:r>
            <a:r>
              <a:rPr lang="ru-RU" sz="2800" b="1" dirty="0" err="1" smtClean="0"/>
              <a:t>elm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28813"/>
            <a:ext cx="4038600" cy="4500562"/>
          </a:xfrm>
          <a:noFill/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Животные лесов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40719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857375"/>
            <a:ext cx="3857625" cy="4286250"/>
          </a:xfrm>
          <a:noFill/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 flipH="1">
            <a:off x="5429250" y="1428750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дикие кабаны</a:t>
            </a: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428875" y="6199188"/>
            <a:ext cx="2595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косули</a:t>
            </a: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229600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ЛЕСОСТЕПИ   И    СТЕПИ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42938"/>
            <a:ext cx="7818437" cy="5665787"/>
          </a:xfrm>
        </p:spPr>
        <p:txBody>
          <a:bodyPr/>
          <a:lstStyle/>
          <a:p>
            <a:pPr marL="108000" eaLnBrk="1" hangingPunct="1">
              <a:spcBef>
                <a:spcPts val="0"/>
              </a:spcBef>
              <a:defRPr/>
            </a:pPr>
            <a:r>
              <a:rPr lang="ru-RU" sz="2800" b="1" i="1" dirty="0" smtClean="0"/>
              <a:t>Черноземные почвы степей знамениты своим плодородием. Поэтому лесостепи и степи почти полностью распаханы. Естественная растительность осталась только в заповедниках и местах, неудобных для распашки. Соотношение тепла и влаги в них благоприятно для возделывания различных культурных растений — зерновых, сахарной свеклы, подсолнечника. В степях, а иногда и в </a:t>
            </a:r>
            <a:r>
              <a:rPr lang="ru-RU" sz="2800" b="1" i="1" dirty="0" err="1" smtClean="0"/>
              <a:t>лесостепях</a:t>
            </a:r>
            <a:r>
              <a:rPr lang="ru-RU" sz="2800" b="1" i="1" dirty="0" smtClean="0"/>
              <a:t> бывают засухи, следовательно, необходимо орошение.</a:t>
            </a:r>
          </a:p>
          <a:p>
            <a:pPr marL="108000" eaLnBrk="1" hangingPunct="1">
              <a:spcBef>
                <a:spcPts val="0"/>
              </a:spcBef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292100"/>
            <a:ext cx="4572000" cy="4937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Лесостепи и степи</a:t>
            </a:r>
            <a:endParaRPr lang="ru-RU" sz="32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5572125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Степные животные, а это главным образом грызуны, питаются травами. Многие обитатели степей из-за отсутствия природных укрытий живут в норах — степной хорек, суслики, различные мыши</a:t>
            </a:r>
            <a:endParaRPr lang="ru-RU" dirty="0" smtClean="0"/>
          </a:p>
        </p:txBody>
      </p:sp>
      <p:pic>
        <p:nvPicPr>
          <p:cNvPr id="5" name="Picture 7" descr="w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1928813"/>
            <a:ext cx="2952750" cy="295275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СТРЕПЕТ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400550" cy="4591050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/>
              <a:t>Величиной стрепет с курицу. Длина тела достигает от 40 до 45 см, размах крыльев — 83—91 см, масса — 500—900 г. Верх тела песочного цвета с тёмным рисунком, низ белый. В брачном наряде у самца чёрная шея с двумя белыми полосами. В зимнем наряде самец и самка окрашены в песочный цвет с чёрными пятнами.</a:t>
            </a:r>
          </a:p>
          <a:p>
            <a:pPr>
              <a:defRPr/>
            </a:pPr>
            <a:r>
              <a:rPr lang="ru-RU" sz="1200" b="1" dirty="0" smtClean="0"/>
              <a:t>Своеобразен полёт стрепета. Сорвавшись с земли, он летит очень быстро. Кажется, что птица дрожит и трепещет на месте, но в то же время быстро двигается вперёд. В полёте крылья издают издалека слышимый своеобразный свист.</a:t>
            </a:r>
          </a:p>
          <a:p>
            <a:pPr>
              <a:defRPr/>
            </a:pPr>
            <a:r>
              <a:rPr lang="ru-RU" sz="1200" b="1" dirty="0" smtClean="0"/>
              <a:t>Стрепет обитает в умеренных районах Европы и Азии, а также в Северной Африке живёт в открытых пространствах, в основном в степях и полях. Живёт только в тех степях, где остались хотя бы небольшие участки целины. Из-за сплошной распашки степей когда-то многочисленные стрепеты стали редкостью.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6388" name="Picture 2" descr="C:\Documents and Settings\Computer\Рабочий стол\Новая папка\post-86929-1315292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43488" y="1905000"/>
            <a:ext cx="3248025" cy="4114800"/>
          </a:xfrm>
          <a:noFill/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Полупустыни и пустыни умеренного пояса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43000"/>
            <a:ext cx="8280400" cy="3286125"/>
          </a:xfrm>
        </p:spPr>
        <p:txBody>
          <a:bodyPr/>
          <a:lstStyle/>
          <a:p>
            <a:pPr marL="108000" eaLnBrk="1" hangingPunct="1">
              <a:spcBef>
                <a:spcPts val="0"/>
              </a:spcBef>
              <a:defRPr/>
            </a:pPr>
            <a:r>
              <a:rPr lang="ru-RU" sz="2800" b="1" i="1" dirty="0" smtClean="0"/>
              <a:t>Полупустыни и пустыни умеренного пояса. Сухое и жаркое лето в зоне полупустынь и пустынь сказывается на почвах, растительности и животном мире. Условия для жизни растений очень суровы: сухость воздуха, сильная жара, холодные, порой со снежными метелями зимы. Особенно беден растительный покров в жарких и сухих пустынях. </a:t>
            </a: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42938"/>
            <a:ext cx="8329613" cy="5376862"/>
          </a:xfrm>
        </p:spPr>
        <p:txBody>
          <a:bodyPr/>
          <a:lstStyle/>
          <a:p>
            <a:pPr marL="108000" eaLnBrk="1" hangingPunct="1">
              <a:spcBef>
                <a:spcPts val="0"/>
              </a:spcBef>
              <a:defRPr/>
            </a:pPr>
            <a:r>
              <a:rPr lang="ru-RU" sz="2800" b="1" i="1" dirty="0" smtClean="0"/>
              <a:t>В почвах полупустынь и пустынь много солей, и в этих условиях могут расти лишь некоторые растения, например солянки.</a:t>
            </a:r>
          </a:p>
          <a:p>
            <a:pPr marL="108000" eaLnBrk="1" hangingPunct="1">
              <a:spcBef>
                <a:spcPts val="0"/>
              </a:spcBef>
              <a:defRPr/>
            </a:pPr>
            <a:r>
              <a:rPr lang="ru-RU" sz="2800" b="1" i="1" dirty="0" smtClean="0"/>
              <a:t>В полупустынях и пустынях преобладают грызуны и копытные. В Центральной Азии встречаются двугорбый верблюд, дикие </a:t>
            </a:r>
            <a:r>
              <a:rPr lang="ru-RU" sz="2800" b="1" i="1" dirty="0" err="1" smtClean="0"/>
              <a:t>ослы</a:t>
            </a:r>
            <a:r>
              <a:rPr lang="ru-RU" sz="2800" b="1" i="1" dirty="0" smtClean="0"/>
              <a:t> — куланы. Эти редкие животные занесены в Красную книгу и охраняются законом.</a:t>
            </a:r>
          </a:p>
          <a:p>
            <a:pPr marL="108000" eaLnBrk="1" hangingPunct="1">
              <a:spcBef>
                <a:spcPts val="0"/>
              </a:spcBef>
              <a:defRPr/>
            </a:pPr>
            <a:endParaRPr lang="ru-RU" sz="2800" b="1" i="1" dirty="0" smtClean="0"/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Держи-дерево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00188"/>
            <a:ext cx="4038600" cy="4929187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/>
              <a:t>Держи - дерево, или </a:t>
            </a:r>
            <a:r>
              <a:rPr lang="ru-RU" sz="1200" b="1" dirty="0" err="1" smtClean="0"/>
              <a:t>палиурус</a:t>
            </a:r>
            <a:r>
              <a:rPr lang="ru-RU" sz="1200" b="1" dirty="0" smtClean="0"/>
              <a:t> христова колючка (Христовы тернии, терновый венец). Это листопадный кустарник или небольшое дерево семейства Крушиновые родом из Средиземноморья. Растение распространено в Южной Европе, Передней и Средней Азии, в Крыму, на Кавказе. </a:t>
            </a:r>
          </a:p>
          <a:p>
            <a:pPr>
              <a:defRPr/>
            </a:pPr>
            <a:r>
              <a:rPr lang="ru-RU" sz="1200" b="1" dirty="0" smtClean="0"/>
              <a:t>Согласно легенде, именно из этого дерева был сплетен терновый венец Христа - венец из ветвей растения с шипами (терниями), который, согласно Евангелиям, был возложен на голову Иисуса Христа римскими воинами во время Его поругания. В память об этом событии дано научное, а также англоязычное "</a:t>
            </a:r>
            <a:r>
              <a:rPr lang="ru-RU" sz="1200" b="1" dirty="0" err="1" smtClean="0"/>
              <a:t>Christ’s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Thorn</a:t>
            </a:r>
            <a:r>
              <a:rPr lang="ru-RU" sz="1200" b="1" dirty="0" smtClean="0"/>
              <a:t>", или "</a:t>
            </a:r>
            <a:r>
              <a:rPr lang="ru-RU" sz="1200" b="1" dirty="0" err="1" smtClean="0"/>
              <a:t>Jerusalem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Thorn</a:t>
            </a:r>
            <a:r>
              <a:rPr lang="ru-RU" sz="1200" b="1" dirty="0" smtClean="0"/>
              <a:t>" название растения.</a:t>
            </a:r>
          </a:p>
        </p:txBody>
      </p:sp>
      <p:pic>
        <p:nvPicPr>
          <p:cNvPr id="19460" name="Picture 2" descr="C:\Documents and Settings\Computer\Рабочий стол\Новая папка\Paliur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428750"/>
            <a:ext cx="4352925" cy="4021138"/>
          </a:xfrm>
          <a:noFill/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Змея эфа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667250"/>
          </a:xfrm>
        </p:spPr>
        <p:txBody>
          <a:bodyPr/>
          <a:lstStyle/>
          <a:p>
            <a:pPr>
              <a:defRPr/>
            </a:pPr>
            <a:r>
              <a:rPr lang="ru-RU" sz="1000" b="1" dirty="0" smtClean="0"/>
              <a:t>Эфа — удивительная змея. Во многом она отличается от своих хладнокровных собратьев. Например, эфы могут не впадать в спячку, если зима не холодная. В январе могут спариваться. А к марту появляются маленькие змееныши, тогда как у других змей они появляются не раньше июня. Удивительно, но и яйца эфа не откладывает, рожает живых змеек. Самка приносит от 3 до 16 молодых рептилий длиной 10-16 см.</a:t>
            </a:r>
          </a:p>
          <a:p>
            <a:pPr>
              <a:defRPr/>
            </a:pPr>
            <a:endParaRPr lang="ru-RU" sz="1000" b="1" dirty="0" smtClean="0"/>
          </a:p>
          <a:p>
            <a:pPr>
              <a:defRPr/>
            </a:pPr>
            <a:r>
              <a:rPr lang="ru-RU" sz="1000" b="1" dirty="0" smtClean="0"/>
              <a:t> Несмотря на то, что эфа — одна из самых ядовитых змей, она редко нападает на живность, которая больше полевки. Чаще всего ее добычей становятся сороконожки, пауки, кузнечики, мошки. Может быть, это связано с тем, что эфа довольно шустрая, не может, как многие змеи, просто лежать на солнышке. А ведь для того, чтобы переварить крупную добычу, надо долгое время находиться в покое.</a:t>
            </a:r>
          </a:p>
          <a:p>
            <a:pPr>
              <a:defRPr/>
            </a:pPr>
            <a:endParaRPr lang="ru-RU" sz="1000" b="1" dirty="0" smtClean="0"/>
          </a:p>
          <a:p>
            <a:pPr>
              <a:defRPr/>
            </a:pPr>
            <a:r>
              <a:rPr lang="ru-RU" sz="1000" b="1" dirty="0" smtClean="0"/>
              <a:t> Для эфы характерно передвижение боком. Она отбрасывает голову в сторону, затем выносит заднюю часть туловища вперед и подтягивает переднюю часть туловища. Такой способ создает лучшую опору тела на сыпучем субстрате. Из-за такого способа передвижения на песке остается характерный след — отдельные косые полоски с крючковатыми окончан</a:t>
            </a:r>
            <a:r>
              <a:rPr lang="ru-RU" sz="1000" dirty="0" smtClean="0"/>
              <a:t>иями.</a:t>
            </a:r>
            <a:endParaRPr lang="ru-RU" sz="1000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00250"/>
            <a:ext cx="4038600" cy="4286250"/>
          </a:xfrm>
          <a:noFill/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                   СПАСИБО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                       </a:t>
            </a:r>
            <a:r>
              <a:rPr lang="ru-RU" sz="2000" b="1" dirty="0" smtClean="0"/>
              <a:t>ЗА ВНИМАНИЕ</a:t>
            </a:r>
            <a:endParaRPr lang="ru-RU" sz="2000" b="1" dirty="0"/>
          </a:p>
        </p:txBody>
      </p:sp>
      <p:pic>
        <p:nvPicPr>
          <p:cNvPr id="21508" name="Picture 2" descr="C:\Documents and Settings\Computer\Рабочий стол\Новая папка\7399249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67" r="667"/>
          <a:stretch>
            <a:fillRect/>
          </a:stretch>
        </p:blipFill>
        <p:spPr>
          <a:xfrm>
            <a:off x="642938" y="0"/>
            <a:ext cx="7715250" cy="4643438"/>
          </a:xfrm>
          <a:noFill/>
        </p:spPr>
      </p:pic>
      <p:pic>
        <p:nvPicPr>
          <p:cNvPr id="6" name="Muzyka-dlya-prezentaciy-Across-The-Rooftop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uzyka-dlya-prezentaciy-Across-The-Rooftop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55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92100"/>
            <a:ext cx="8472487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Зона арктических пустынь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00188"/>
            <a:ext cx="5267325" cy="4929187"/>
          </a:xfrm>
        </p:spPr>
        <p:txBody>
          <a:bodyPr/>
          <a:lstStyle/>
          <a:p>
            <a:pPr marL="14400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b="1" i="1" dirty="0" smtClean="0"/>
              <a:t>Арктические пустыни, расположены на северной окраине материка, где продолжителен период низких температур. </a:t>
            </a:r>
          </a:p>
          <a:p>
            <a:pPr marL="144000" algn="just" eaLnBrk="1" hangingPunct="1">
              <a:spcBef>
                <a:spcPts val="0"/>
              </a:spcBef>
              <a:buFontTx/>
              <a:buNone/>
              <a:defRPr/>
            </a:pPr>
            <a:endParaRPr lang="ru-RU" sz="2400" b="1" i="1" dirty="0" smtClean="0"/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2205038"/>
            <a:ext cx="2260600" cy="4044950"/>
          </a:xfrm>
          <a:noFill/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00063"/>
            <a:ext cx="5194300" cy="551973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400" b="1" i="1" dirty="0" smtClean="0"/>
              <a:t>      </a:t>
            </a:r>
          </a:p>
          <a:p>
            <a:pPr marL="72000" eaLnBrk="1" hangingPunct="1">
              <a:spcBef>
                <a:spcPts val="0"/>
              </a:spcBef>
              <a:defRPr/>
            </a:pPr>
            <a:endParaRPr lang="ru-RU" sz="2400" dirty="0" smtClean="0"/>
          </a:p>
        </p:txBody>
      </p:sp>
      <p:pic>
        <p:nvPicPr>
          <p:cNvPr id="25608" name="Picture 8" descr="zveri000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57900" y="1341438"/>
            <a:ext cx="2906713" cy="3230562"/>
          </a:xfrm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57188" y="785813"/>
            <a:ext cx="4357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Природа арктических пустынь пока еще мало изменена хозяйственной деятельностью человека. Однако заметно сократилась численность некоторых животных, например белого медведя. Запрет на отстрел позволил сохранить этого уникального зверя.</a:t>
            </a: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571500"/>
            <a:ext cx="3929063" cy="5572125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28750"/>
            <a:ext cx="4043363" cy="4929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/>
              <a:t>ПТИЧЬИ БАЗАРЫ, колониальные гнездовья различных. видов птиц, расположенные на морских скалистых, обычно обрывистых, берегах. Встречаются на </a:t>
            </a:r>
            <a:r>
              <a:rPr lang="ru-RU" sz="1600" b="1" dirty="0" smtClean="0">
                <a:solidFill>
                  <a:schemeClr val="tx2"/>
                </a:solidFill>
              </a:rPr>
              <a:t>побережьях</a:t>
            </a:r>
            <a:r>
              <a:rPr lang="ru-RU" sz="1600" b="1" dirty="0" smtClean="0"/>
              <a:t> Европы, Азии, Сев. и </a:t>
            </a:r>
            <a:r>
              <a:rPr lang="ru-RU" sz="1600" b="1" dirty="0" err="1" smtClean="0"/>
              <a:t>Юж</a:t>
            </a:r>
            <a:r>
              <a:rPr lang="ru-RU" sz="1600" b="1" dirty="0" smtClean="0"/>
              <a:t>. Америки, на некоторых океанических. островах </a:t>
            </a:r>
            <a:r>
              <a:rPr lang="ru-RU" sz="1600" b="1" dirty="0" err="1" smtClean="0"/>
              <a:t>Юж</a:t>
            </a:r>
            <a:r>
              <a:rPr lang="ru-RU" sz="1600" b="1" dirty="0" smtClean="0"/>
              <a:t>. полушария. Иногда тянутся на десятки километров побережья и насчитывают мн. тысячи гнездящихся птиц. Формируются благодаря сочетанию </a:t>
            </a:r>
            <a:r>
              <a:rPr lang="ru-RU" sz="1600" b="1" dirty="0" err="1" smtClean="0"/>
              <a:t>выс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биологич</a:t>
            </a:r>
            <a:r>
              <a:rPr lang="ru-RU" sz="1600" b="1" dirty="0" smtClean="0"/>
              <a:t>. продуктивности прибрежных морских вод (богатых кормами) с наличием на берегах мест, пригодных для массового гнездования</a:t>
            </a:r>
            <a:endParaRPr lang="ru-RU" sz="16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5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ПТИЧЬИ БАЗАРЫ</a:t>
            </a:r>
            <a:endParaRPr lang="ru-RU" dirty="0"/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Тундра и лесотундра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2071688"/>
            <a:ext cx="8143875" cy="4572000"/>
          </a:xfrm>
        </p:spPr>
        <p:txBody>
          <a:bodyPr/>
          <a:lstStyle/>
          <a:p>
            <a:pPr marL="108000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     </a:t>
            </a:r>
            <a:r>
              <a:rPr lang="ru-RU" sz="2800" b="1" i="1" dirty="0" smtClean="0"/>
              <a:t>В Евразии они занимают небольшие территории. </a:t>
            </a:r>
          </a:p>
          <a:p>
            <a:pPr marL="108000" eaLnBrk="1" hangingPunct="1">
              <a:spcBef>
                <a:spcPts val="0"/>
              </a:spcBef>
              <a:buFontTx/>
              <a:buNone/>
              <a:defRPr/>
            </a:pPr>
            <a:endParaRPr lang="ru-RU" sz="2800" b="1" i="1" dirty="0" smtClean="0"/>
          </a:p>
          <a:p>
            <a:pPr marL="108000" eaLnBrk="1" hangingPunct="1">
              <a:spcBef>
                <a:spcPts val="0"/>
              </a:spcBef>
              <a:defRPr/>
            </a:pPr>
            <a:r>
              <a:rPr lang="ru-RU" sz="2800" b="1" i="1" dirty="0" smtClean="0"/>
              <a:t>Почвы тундрово-глеевые или торфяно-глеевые</a:t>
            </a:r>
          </a:p>
          <a:p>
            <a:pPr marL="108000" eaLnBrk="1" hangingPunct="1">
              <a:spcBef>
                <a:spcPts val="0"/>
              </a:spcBef>
              <a:defRPr/>
            </a:pPr>
            <a:r>
              <a:rPr lang="ru-RU" sz="2400" b="1" i="1" dirty="0" smtClean="0"/>
              <a:t> </a:t>
            </a:r>
            <a:r>
              <a:rPr lang="ru-RU" sz="2800" b="1" i="1" dirty="0" smtClean="0"/>
              <a:t>Тундра    сменяется   лесотундрой</a:t>
            </a: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3008312" cy="428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МОРОШКА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00125"/>
            <a:ext cx="3543300" cy="5143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 smtClean="0"/>
              <a:t>Морошка (</a:t>
            </a:r>
            <a:r>
              <a:rPr lang="ru-RU" b="1" dirty="0" err="1" smtClean="0"/>
              <a:t>Rubus</a:t>
            </a:r>
            <a:r>
              <a:rPr lang="ru-RU" b="1" dirty="0" smtClean="0"/>
              <a:t> </a:t>
            </a:r>
            <a:r>
              <a:rPr lang="ru-RU" b="1" dirty="0" err="1" smtClean="0"/>
              <a:t>chamaemorus</a:t>
            </a:r>
            <a:r>
              <a:rPr lang="ru-RU" b="1" dirty="0" smtClean="0"/>
              <a:t>), растение семейства розоцветных из того же рода, что малина, ежевика, костяника и др. Травянистый многолетник высотой 5—20 см, с длинным ползучим корневищем и прямостоячими однолетними стеблями. Листья почковидные, морщинистые, 5-лопастные, тёмно-зелёные. Цветки однополые (мужские и женские — на разных растениях), одиночные, белые, крупные. Плод — </a:t>
            </a:r>
            <a:r>
              <a:rPr lang="ru-RU" b="1" dirty="0" err="1" smtClean="0"/>
              <a:t>многокостянка</a:t>
            </a:r>
            <a:r>
              <a:rPr lang="ru-RU" b="1" dirty="0" smtClean="0"/>
              <a:t> из красных, позднее оранжевых костянок с приятным ароматом. Растет главным образом в тундровой и таёжной зонах Северного полушария по моховым болотам, заболоченным лесам; в СССР — на С. Европейской части, в Сибири и на Дальнем Востоке, нередко образует большие заросли. Плоды содержат 3—6% сахара, лимонную и яблочную кислоты, дубильные и пектиновые вещества; употребляются в пищу, для приготовления варенья и напитков. Хороший медонос.</a:t>
            </a:r>
          </a:p>
          <a:p>
            <a:pPr>
              <a:defRPr/>
            </a:pPr>
            <a:r>
              <a:rPr lang="ru-RU" b="1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6" name="Содержимое 4" descr="1243008091_rubus_chamaemorus_close-u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428625"/>
            <a:ext cx="4629150" cy="5286375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БАГУЛЬНИК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5" y="928688"/>
            <a:ext cx="3571875" cy="49291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/>
              <a:t>Багульник. </a:t>
            </a:r>
            <a:r>
              <a:rPr lang="ru-RU" b="1" dirty="0" err="1" smtClean="0"/>
              <a:t>Ledum</a:t>
            </a:r>
            <a:r>
              <a:rPr lang="ru-RU" b="1" dirty="0" smtClean="0"/>
              <a:t> - род растений из семейства Вересковые.</a:t>
            </a:r>
          </a:p>
          <a:p>
            <a:pPr>
              <a:defRPr/>
            </a:pPr>
            <a:r>
              <a:rPr lang="ru-RU" b="1" dirty="0" smtClean="0"/>
              <a:t> Название: русское название 'багульник' происходит от старинного глагола '</a:t>
            </a:r>
            <a:r>
              <a:rPr lang="ru-RU" b="1" dirty="0" err="1" smtClean="0"/>
              <a:t>багулить</a:t>
            </a:r>
            <a:r>
              <a:rPr lang="ru-RU" b="1" dirty="0" smtClean="0"/>
              <a:t>', что значит 'отравлять', а забытое в наше время производное от него прилагательное '</a:t>
            </a:r>
            <a:r>
              <a:rPr lang="ru-RU" b="1" dirty="0" err="1" smtClean="0"/>
              <a:t>багульный</a:t>
            </a:r>
            <a:r>
              <a:rPr lang="ru-RU" b="1" dirty="0" smtClean="0"/>
              <a:t>' значит: ядовитый, одуряющий, терпкий, крепкий. В русском названии отражена характерная особенность этого кустарника - сильный, удушающий запах. Научное же название '</a:t>
            </a:r>
            <a:r>
              <a:rPr lang="ru-RU" b="1" dirty="0" err="1" smtClean="0"/>
              <a:t>ледум</a:t>
            </a:r>
            <a:r>
              <a:rPr lang="ru-RU" b="1" dirty="0" smtClean="0"/>
              <a:t>' (</a:t>
            </a:r>
            <a:r>
              <a:rPr lang="ru-RU" b="1" dirty="0" err="1" smtClean="0"/>
              <a:t>Ledum</a:t>
            </a:r>
            <a:r>
              <a:rPr lang="ru-RU" b="1" dirty="0" smtClean="0"/>
              <a:t>) происходит от греческого </a:t>
            </a:r>
            <a:r>
              <a:rPr lang="ru-RU" b="1" dirty="0" err="1" smtClean="0"/>
              <a:t>ledon</a:t>
            </a:r>
            <a:r>
              <a:rPr lang="ru-RU" b="1" dirty="0" smtClean="0"/>
              <a:t> - так древние греки называли растение, из которого добывалась ароматическая смола - ладан (</a:t>
            </a:r>
            <a:r>
              <a:rPr lang="ru-RU" b="1" dirty="0" err="1" smtClean="0"/>
              <a:t>ladanum</a:t>
            </a:r>
            <a:r>
              <a:rPr lang="ru-RU" b="1" dirty="0" smtClean="0"/>
              <a:t>).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20" name="Содержимое 4" descr="bagulnik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1000125"/>
            <a:ext cx="4429125" cy="5357813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71500" y="1571625"/>
            <a:ext cx="4572000" cy="492918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/>
              <a:t>Животный мир лучше сохранился в тайге. Здесь живут волки, медведи, лоси, белки, приспособленные к жизни в лесу. </a:t>
            </a:r>
            <a:endParaRPr lang="ru-RU" dirty="0" smtClean="0"/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2928938" y="357188"/>
            <a:ext cx="3786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66"/>
                </a:solidFill>
              </a:rPr>
              <a:t>ЗОНА ТАЙГИ</a:t>
            </a:r>
            <a:endParaRPr lang="ru-RU" sz="3200"/>
          </a:p>
        </p:txBody>
      </p:sp>
      <p:pic>
        <p:nvPicPr>
          <p:cNvPr id="10244" name="Содержимое 7" descr="1000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1143000"/>
            <a:ext cx="3324225" cy="2286000"/>
          </a:xfrm>
        </p:spPr>
      </p:pic>
      <p:pic>
        <p:nvPicPr>
          <p:cNvPr id="10245" name="Picture 5" descr="D:\Картинки для рабочего стола\Животные\042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857625"/>
            <a:ext cx="2928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Documents and Settings\Computer\Рабочий стол\Новая папка\041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57563"/>
            <a:ext cx="3929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7188"/>
            <a:ext cx="5554663" cy="566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/>
              <a:t>Многие животные стали редкими и находятся под охраной человека. Занесены в Красную книгу.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/>
              <a:t>Уссурийский тигр.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44040" name="Picture 8" descr="Тигрен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555750"/>
            <a:ext cx="3038475" cy="3313113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349</TotalTime>
  <Words>1167</Words>
  <Application>Microsoft Office PowerPoint</Application>
  <PresentationFormat>Экран (4:3)</PresentationFormat>
  <Paragraphs>55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Океан</vt:lpstr>
      <vt:lpstr>Слайд 1</vt:lpstr>
      <vt:lpstr>Зона арктических пустынь</vt:lpstr>
      <vt:lpstr>Слайд 3</vt:lpstr>
      <vt:lpstr>ПТИЧЬИ БАЗАРЫ</vt:lpstr>
      <vt:lpstr>Тундра и лесотундра</vt:lpstr>
      <vt:lpstr>МОРОШКА</vt:lpstr>
      <vt:lpstr>БАГУЛЬНИК</vt:lpstr>
      <vt:lpstr>Слайд 8</vt:lpstr>
      <vt:lpstr>Слайд 9</vt:lpstr>
      <vt:lpstr>Смешанные и широколиственные леса</vt:lpstr>
      <vt:lpstr>Животные лесов</vt:lpstr>
      <vt:lpstr>ЛЕСОСТЕПИ   И    СТЕПИ</vt:lpstr>
      <vt:lpstr>Лесостепи и степи</vt:lpstr>
      <vt:lpstr>СТРЕПЕТ</vt:lpstr>
      <vt:lpstr>Полупустыни и пустыни умеренного пояса</vt:lpstr>
      <vt:lpstr>Слайд 16</vt:lpstr>
      <vt:lpstr>Держи-дерево</vt:lpstr>
      <vt:lpstr>Змея эфа</vt:lpstr>
      <vt:lpstr>                           СПАСИБО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Computer</cp:lastModifiedBy>
  <cp:revision>39</cp:revision>
  <dcterms:created xsi:type="dcterms:W3CDTF">2006-01-30T13:49:22Z</dcterms:created>
  <dcterms:modified xsi:type="dcterms:W3CDTF">2013-10-04T10:02:37Z</dcterms:modified>
</cp:coreProperties>
</file>