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sldIdLst>
    <p:sldId id="295" r:id="rId2"/>
    <p:sldId id="282" r:id="rId3"/>
    <p:sldId id="302" r:id="rId4"/>
    <p:sldId id="293" r:id="rId5"/>
    <p:sldId id="261" r:id="rId6"/>
    <p:sldId id="273" r:id="rId7"/>
    <p:sldId id="303" r:id="rId8"/>
    <p:sldId id="304" r:id="rId9"/>
    <p:sldId id="305" r:id="rId10"/>
    <p:sldId id="306" r:id="rId11"/>
    <p:sldId id="301" r:id="rId12"/>
    <p:sldId id="279" r:id="rId13"/>
    <p:sldId id="264" r:id="rId14"/>
    <p:sldId id="268" r:id="rId15"/>
    <p:sldId id="275" r:id="rId16"/>
    <p:sldId id="285" r:id="rId17"/>
    <p:sldId id="287" r:id="rId18"/>
    <p:sldId id="299" r:id="rId19"/>
    <p:sldId id="284" r:id="rId20"/>
    <p:sldId id="276" r:id="rId21"/>
    <p:sldId id="262" r:id="rId22"/>
    <p:sldId id="263" r:id="rId23"/>
    <p:sldId id="265" r:id="rId24"/>
    <p:sldId id="280" r:id="rId25"/>
    <p:sldId id="286" r:id="rId26"/>
    <p:sldId id="307" r:id="rId27"/>
    <p:sldId id="308" r:id="rId28"/>
    <p:sldId id="309" r:id="rId29"/>
    <p:sldId id="311" r:id="rId30"/>
    <p:sldId id="298" r:id="rId31"/>
    <p:sldId id="313" r:id="rId32"/>
    <p:sldId id="314" r:id="rId33"/>
    <p:sldId id="289" r:id="rId34"/>
    <p:sldId id="312" r:id="rId35"/>
    <p:sldId id="281" r:id="rId36"/>
    <p:sldId id="257" r:id="rId37"/>
    <p:sldId id="258" r:id="rId38"/>
    <p:sldId id="272" r:id="rId39"/>
    <p:sldId id="277" r:id="rId40"/>
    <p:sldId id="294" r:id="rId41"/>
    <p:sldId id="315" r:id="rId4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3281" autoAdjust="0"/>
    <p:restoredTop sz="94574" autoAdjust="0"/>
  </p:normalViewPr>
  <p:slideViewPr>
    <p:cSldViewPr>
      <p:cViewPr>
        <p:scale>
          <a:sx n="70" d="100"/>
          <a:sy n="70" d="100"/>
        </p:scale>
        <p:origin x="-2814" y="-9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6520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6521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971D2-7491-4743-AD0F-876B24F5AC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2CCAF-6403-492B-9259-9D69C717A2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 advClick="0" advTm="10000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98109-5F6C-44FB-A7A0-75CAC061AE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 advClick="0" advTm="10000">
    <p:wheel spokes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17DD0-895F-4A97-9A47-B9D477B9F2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 advClick="0" advTm="10000">
    <p:wheel spokes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C1D109C-9C3C-4EED-A645-19981F304F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7CE37-6609-4536-BCB9-83F8867939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 advClick="0" advTm="10000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B2152-DA1F-48B2-825E-EA19C07FB7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 advClick="0" advTm="10000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8891F-EDFF-4CC0-B46C-72954EDB6E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 advClick="0" advTm="10000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95E70-642E-414F-BE01-CD66FFA57B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 advClick="0" advTm="10000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9A690-AC93-466B-A6A7-21C8EE2615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 advClick="0" advTm="10000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32757-1B41-44DE-A851-85D55EBB49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 advClick="0" advTm="10000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BD811-0331-42F7-BFFA-AB3DB04693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 advClick="0" advTm="10000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DBB91-8891-43EE-95A9-C54BAD5794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 advClick="0" advTm="10000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0547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47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47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47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47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48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48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48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48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48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48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48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48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48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48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49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49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49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49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49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49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5496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5497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5498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5499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F592D2A0-97A3-4BC1-A4C6-0E63F5E69A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5500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6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7" r:id="rId13"/>
  </p:sldLayoutIdLst>
  <p:transition spd="med" advClick="0" advTm="10000">
    <p:wheel spokes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2;&#1091;&#1079;&#1099;&#1082;&#1072;\&#1087;&#1088;&#1077;&#1079;&#1077;&#1085;&#1090;&#1072;&#1094;&#1080;&#1080;\Muzyka-dlya-prezentaciy-Stardust(muzofon.com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52;&#1091;&#1079;&#1099;&#1082;&#1072;\&#1087;&#1088;&#1077;&#1079;&#1077;&#1085;&#1090;&#1072;&#1094;&#1080;&#1080;\Muzyka-dlya-prezentaciy-Stardust(muzofon.com).mp3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smtClean="0"/>
              <a:t>Происхождение человека.</a:t>
            </a:r>
            <a:br>
              <a:rPr lang="ru-RU" sz="6000" smtClean="0"/>
            </a:br>
            <a:r>
              <a:rPr lang="ru-RU" sz="6000" smtClean="0"/>
              <a:t>Человеческие расы.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076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12200" y="6497638"/>
            <a:ext cx="431800" cy="360362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3857628"/>
            <a:ext cx="7286676" cy="2786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Muzyka-dlya-prezentaciy-Stardust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075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-17145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Орудия питекантропов</a:t>
            </a:r>
          </a:p>
        </p:txBody>
      </p:sp>
      <p:pic>
        <p:nvPicPr>
          <p:cNvPr id="124931" name="Picture 3" descr="Орудия питекантропа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1125538"/>
            <a:ext cx="6840538" cy="5334000"/>
          </a:xfrm>
          <a:noFill/>
        </p:spPr>
      </p:pic>
      <p:sp>
        <p:nvSpPr>
          <p:cNvPr id="1229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12200" y="6497638"/>
            <a:ext cx="431800" cy="360362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3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16913" y="6497638"/>
            <a:ext cx="431800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 advClick="0" advTm="10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05025"/>
            <a:ext cx="7772400" cy="18288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Неандертальцы</a:t>
            </a:r>
          </a:p>
        </p:txBody>
      </p:sp>
      <p:sp>
        <p:nvSpPr>
          <p:cNvPr id="13315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12200" y="6497638"/>
            <a:ext cx="431800" cy="360362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6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16913" y="6497638"/>
            <a:ext cx="431800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 advClick="0" advTm="10000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Неандерталец</a:t>
            </a:r>
          </a:p>
        </p:txBody>
      </p:sp>
      <p:pic>
        <p:nvPicPr>
          <p:cNvPr id="47110" name="Picture 6" descr="Неандерталец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28688" y="928688"/>
            <a:ext cx="2998787" cy="4392612"/>
          </a:xfrm>
          <a:noFill/>
        </p:spPr>
      </p:pic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250825" y="5392738"/>
            <a:ext cx="4465638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700">
                <a:latin typeface="Arial" charset="0"/>
              </a:rPr>
              <a:t>     </a:t>
            </a:r>
            <a:r>
              <a:rPr lang="ru-RU">
                <a:latin typeface="Arial" charset="0"/>
              </a:rPr>
              <a:t>Древнейших людей сменили древние люди, которых называют неандертальцами. Неандертальцы жили в ледниковую эпоху около 250 тысяч лет назад.</a:t>
            </a:r>
            <a:r>
              <a:rPr lang="ru-RU" sz="1700">
                <a:latin typeface="Arial" charset="0"/>
              </a:rPr>
              <a:t> </a:t>
            </a: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4716463" y="1052513"/>
            <a:ext cx="4176712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700">
                <a:latin typeface="Arial" charset="0"/>
              </a:rPr>
              <a:t> </a:t>
            </a:r>
            <a:r>
              <a:rPr lang="ru-RU"/>
              <a:t>Широкое </a:t>
            </a:r>
            <a:r>
              <a:rPr lang="ru-RU">
                <a:latin typeface="Arial" charset="0"/>
              </a:rPr>
              <a:t>распространение неандертальцев не только в областях с теплым благоприятным климатом, но и в суровых условиях подвергшейся обледенению Европы свидетельствует об их значительном по сравнению с древнейшими людьми прогрессе. Неандертальцы умели не только поддерживать, но и добывать огонь. В теплом климате неандертальцы селились по берегам рек, под навесами скал; в холодном – в пещерах, которые им часто приходилось отвоевывать у пещерных медведей, львов, гиен. Пещера, в которых пылал костер, надежно защищал и от холода, и от нападений хищных зверей.     </a:t>
            </a:r>
          </a:p>
        </p:txBody>
      </p:sp>
      <p:sp>
        <p:nvSpPr>
          <p:cNvPr id="14342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12200" y="6497638"/>
            <a:ext cx="431800" cy="360362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3" name="AutoShape 1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16913" y="6497638"/>
            <a:ext cx="431800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 advClick="0" advTm="10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34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/>
      <p:bldP spid="47111" grpId="0"/>
      <p:bldP spid="471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Сцены охоты неандертальцев</a:t>
            </a:r>
          </a:p>
        </p:txBody>
      </p:sp>
      <p:pic>
        <p:nvPicPr>
          <p:cNvPr id="17414" name="Picture 6" descr="Сцены охоты нендертальцев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1484313"/>
            <a:ext cx="6913563" cy="4608512"/>
          </a:xfrm>
          <a:noFill/>
        </p:spPr>
      </p:pic>
      <p:sp>
        <p:nvSpPr>
          <p:cNvPr id="15364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12200" y="6497638"/>
            <a:ext cx="431800" cy="360362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5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16913" y="6497638"/>
            <a:ext cx="431800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 advClick="0" advTm="10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Стоянка неандертальцев</a:t>
            </a:r>
          </a:p>
        </p:txBody>
      </p:sp>
      <p:pic>
        <p:nvPicPr>
          <p:cNvPr id="25606" name="Picture 6" descr="Стоянка неандертальцев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3" y="1268413"/>
            <a:ext cx="6264275" cy="4968875"/>
          </a:xfrm>
          <a:noFill/>
        </p:spPr>
      </p:pic>
      <p:sp>
        <p:nvSpPr>
          <p:cNvPr id="16388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12200" y="6497638"/>
            <a:ext cx="431800" cy="360362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89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16913" y="6497638"/>
            <a:ext cx="431800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 advClick="0" advTm="10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8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Орудия неандертальцев</a:t>
            </a:r>
          </a:p>
        </p:txBody>
      </p:sp>
      <p:pic>
        <p:nvPicPr>
          <p:cNvPr id="39942" name="Picture 6" descr="Орудия неандертальцев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3138" y="1052513"/>
            <a:ext cx="7199312" cy="5545137"/>
          </a:xfrm>
          <a:noFill/>
        </p:spPr>
      </p:pic>
      <p:sp>
        <p:nvSpPr>
          <p:cNvPr id="17412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12200" y="6497638"/>
            <a:ext cx="431800" cy="360362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3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16913" y="6497638"/>
            <a:ext cx="431800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 advClick="0" advTm="10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50"/>
                            </p:stCondLst>
                            <p:childTnLst>
                              <p:par>
                                <p:cTn id="1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Захоронение неандертальцев </a:t>
            </a:r>
          </a:p>
        </p:txBody>
      </p:sp>
      <p:pic>
        <p:nvPicPr>
          <p:cNvPr id="60422" name="Picture 6" descr="Захоранение неандертальцев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1196975"/>
            <a:ext cx="7092950" cy="5211763"/>
          </a:xfrm>
          <a:noFill/>
        </p:spPr>
      </p:pic>
      <p:sp>
        <p:nvSpPr>
          <p:cNvPr id="18436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12200" y="6497638"/>
            <a:ext cx="431800" cy="360362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37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16913" y="6497638"/>
            <a:ext cx="431800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 advClick="0" advTm="10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-17145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Жилище неандертальцев</a:t>
            </a:r>
          </a:p>
        </p:txBody>
      </p:sp>
      <p:pic>
        <p:nvPicPr>
          <p:cNvPr id="64520" name="Picture 8" descr="Жилище неандертальцев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765175"/>
            <a:ext cx="4176713" cy="3433763"/>
          </a:xfrm>
          <a:noFill/>
        </p:spPr>
      </p:pic>
      <p:sp>
        <p:nvSpPr>
          <p:cNvPr id="19460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12200" y="6497638"/>
            <a:ext cx="431800" cy="360362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1" name="AutoShape 1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16913" y="6497638"/>
            <a:ext cx="431800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4523" name="Text Box 11"/>
          <p:cNvSpPr txBox="1">
            <a:spLocks noChangeArrowheads="1"/>
          </p:cNvSpPr>
          <p:nvPr/>
        </p:nvSpPr>
        <p:spPr bwMode="auto">
          <a:xfrm>
            <a:off x="395288" y="4508500"/>
            <a:ext cx="84963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k-KZ"/>
              <a:t>  </a:t>
            </a:r>
            <a:r>
              <a:rPr lang="kk-KZ" sz="2000"/>
              <a:t>Первые жилища неандертальцев представляют сабой пещеры</a:t>
            </a:r>
            <a:r>
              <a:rPr lang="ru-RU" sz="2000"/>
              <a:t>. В них они жили круглый год. В холодное время года вход пещеры они закрывали шкурами животных. В центре пещеры находился очаг, где костер горел круглосуточно, на котором готовили пищу.                      </a:t>
            </a:r>
            <a:endParaRPr lang="ru-RU"/>
          </a:p>
          <a:p>
            <a:pPr>
              <a:spcBef>
                <a:spcPct val="50000"/>
              </a:spcBef>
            </a:pPr>
            <a:r>
              <a:rPr lang="ru-RU"/>
              <a:t>  </a:t>
            </a:r>
          </a:p>
        </p:txBody>
      </p:sp>
      <p:pic>
        <p:nvPicPr>
          <p:cNvPr id="64524" name="Picture 12" descr="Жилище кроманьонц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765175"/>
            <a:ext cx="417671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5" name="Text Box 13"/>
          <p:cNvSpPr txBox="1">
            <a:spLocks noChangeArrowheads="1"/>
          </p:cNvSpPr>
          <p:nvPr/>
        </p:nvSpPr>
        <p:spPr bwMode="auto">
          <a:xfrm>
            <a:off x="468313" y="5805488"/>
            <a:ext cx="89265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  Затем жилища стали строиться в виде шалашей, остов которых был   сооружен из веток деревьев или  костей животных и обтянут шкурой.</a:t>
            </a:r>
          </a:p>
        </p:txBody>
      </p:sp>
    </p:spTree>
  </p:cSld>
  <p:clrMapOvr>
    <a:masterClrMapping/>
  </p:clrMapOvr>
  <p:transition spd="med" advClick="0" advTm="10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50"/>
                            </p:stCondLst>
                            <p:childTnLst>
                              <p:par>
                                <p:cTn id="1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450"/>
                            </p:stCondLst>
                            <p:childTnLst>
                              <p:par>
                                <p:cTn id="2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64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64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64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69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690"/>
                            </p:stCondLst>
                            <p:childTnLst>
                              <p:par>
                                <p:cTn id="3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64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64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64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05025"/>
            <a:ext cx="7772400" cy="18288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Кроманьонец</a:t>
            </a:r>
          </a:p>
        </p:txBody>
      </p:sp>
      <p:sp>
        <p:nvSpPr>
          <p:cNvPr id="20483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12200" y="6497638"/>
            <a:ext cx="431800" cy="360362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4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16913" y="6497638"/>
            <a:ext cx="431800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 advClick="0" advTm="10000">
    <p:wheel spokes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-17145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Кроманьонец</a:t>
            </a:r>
          </a:p>
        </p:txBody>
      </p:sp>
      <p:pic>
        <p:nvPicPr>
          <p:cNvPr id="58374" name="Picture 6" descr="Кроманьонец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836613"/>
            <a:ext cx="3457575" cy="5616575"/>
          </a:xfrm>
          <a:noFill/>
        </p:spPr>
      </p:pic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4067175" y="698500"/>
            <a:ext cx="4751388" cy="615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Arial" charset="0"/>
              </a:rPr>
              <a:t>  </a:t>
            </a:r>
            <a:r>
              <a:rPr lang="ru-RU" sz="1900">
                <a:latin typeface="Arial" charset="0"/>
              </a:rPr>
              <a:t>Остатки ископаемых людей современного типа обнаружены в Европе, Азии, Африке и Австралии. В гроте Кроманьон во Франции было обнаружено сразу несколько скелетов людей одного типа. По месту находки ископаемых людей современного типа называют- кроманьонцами. Их умственное развитие по сравнению с неандертальцами и тем более с человеком прямоходящем достигло высокого уровня. Об этом свидетельствуют не только объем мозга, но и резкие изменения, произошедшие в их жизни. Орудия труда становились все более разнообразными и совершенными. Стали появляться рисунки, которые были изображены на стенах пещер. На стенах в основном были изображены животные.</a:t>
            </a:r>
            <a:r>
              <a:rPr lang="ru-RU">
                <a:latin typeface="Arial" charset="0"/>
              </a:rPr>
              <a:t>     </a:t>
            </a:r>
          </a:p>
        </p:txBody>
      </p:sp>
      <p:sp>
        <p:nvSpPr>
          <p:cNvPr id="21509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12200" y="6497638"/>
            <a:ext cx="431800" cy="360362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0" name="AutoShape 1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16913" y="6497638"/>
            <a:ext cx="431800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 advClick="0" advTm="10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/>
      <p:bldP spid="5837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-315913"/>
            <a:ext cx="8229600" cy="1139826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Летопись человечества</a:t>
            </a:r>
          </a:p>
        </p:txBody>
      </p:sp>
      <p:pic>
        <p:nvPicPr>
          <p:cNvPr id="54278" name="Picture 6" descr="Летопись человечества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692150"/>
            <a:ext cx="7561262" cy="5583238"/>
          </a:xfrm>
          <a:noFill/>
        </p:spPr>
      </p:pic>
      <p:sp>
        <p:nvSpPr>
          <p:cNvPr id="4100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12200" y="6497638"/>
            <a:ext cx="431800" cy="360362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1" name="AutoShape 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16913" y="6497638"/>
            <a:ext cx="431800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 advClick="0" advTm="10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5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-315913"/>
            <a:ext cx="8229600" cy="1139826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Орудия кроманьонцев</a:t>
            </a:r>
          </a:p>
        </p:txBody>
      </p:sp>
      <p:pic>
        <p:nvPicPr>
          <p:cNvPr id="41990" name="Picture 6" descr="Орудия кроманьонцев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125538"/>
            <a:ext cx="4465638" cy="4248150"/>
          </a:xfrm>
          <a:noFill/>
        </p:spPr>
      </p:pic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250825" y="5321300"/>
            <a:ext cx="47879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Arial" charset="0"/>
              </a:rPr>
              <a:t>   </a:t>
            </a:r>
            <a:r>
              <a:rPr lang="ru-RU" sz="1900">
                <a:latin typeface="Arial" charset="0"/>
              </a:rPr>
              <a:t>Первое   каменное  орудие кроманьонцев называлось рубилом. Рубила изготавливались путем откалывания от камня одного края другим камнем.</a:t>
            </a:r>
            <a:r>
              <a:rPr lang="ru-RU">
                <a:latin typeface="Arial" charset="0"/>
              </a:rPr>
              <a:t>          </a:t>
            </a:r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5003800" y="1341438"/>
            <a:ext cx="3816350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900">
                <a:latin typeface="Arial" charset="0"/>
              </a:rPr>
              <a:t>Получалось удобное приспособление для рук- камень с острым краем. Такие рубила использовались для разделывания мяса, соскреба, сверления.</a:t>
            </a:r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4932363" y="3141663"/>
            <a:ext cx="352742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Arial" charset="0"/>
              </a:rPr>
              <a:t>  </a:t>
            </a:r>
            <a:r>
              <a:rPr lang="ru-RU" sz="1900">
                <a:latin typeface="Arial" charset="0"/>
              </a:rPr>
              <a:t>Палка с острым концом- одно из первых орудий из дерева. Люди с помощью палки рыхлили землю, выкапывали корни растений, раскалывали кости, сбивали плоды с деревьев. Еще из палки делали копья, которые служи для охоты и отпугивания хищников.</a:t>
            </a:r>
          </a:p>
        </p:txBody>
      </p:sp>
      <p:sp>
        <p:nvSpPr>
          <p:cNvPr id="22535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12200" y="6497638"/>
            <a:ext cx="431800" cy="360362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6" name="AutoShape 12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16913" y="6497638"/>
            <a:ext cx="431800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 advClick="0" advTm="10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5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7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45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  <p:bldP spid="41992" grpId="0"/>
      <p:bldP spid="41993" grpId="0"/>
      <p:bldP spid="4199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-242888"/>
            <a:ext cx="8229600" cy="1139826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Фигурки кроманьонцев</a:t>
            </a:r>
          </a:p>
        </p:txBody>
      </p:sp>
      <p:pic>
        <p:nvPicPr>
          <p:cNvPr id="13318" name="Picture 6" descr="Фигурки,изготовленные кроманьонцами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125538"/>
            <a:ext cx="5113338" cy="4967287"/>
          </a:xfrm>
          <a:noFill/>
        </p:spPr>
      </p:pic>
      <p:sp>
        <p:nvSpPr>
          <p:cNvPr id="23556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12200" y="6497638"/>
            <a:ext cx="431800" cy="360362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7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16913" y="6497638"/>
            <a:ext cx="431800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5651500" y="1557338"/>
            <a:ext cx="3241675" cy="310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  </a:t>
            </a:r>
            <a:r>
              <a:rPr lang="ru-RU" sz="2200"/>
              <a:t>Со временем кроманьонцы стали изготавливать различные фигурки из дерева и камня, которые представляли собой фигурки человека и различных животных.</a:t>
            </a:r>
            <a:endParaRPr lang="ru-RU" sz="2000"/>
          </a:p>
        </p:txBody>
      </p:sp>
    </p:spTree>
  </p:cSld>
  <p:clrMapOvr>
    <a:masterClrMapping/>
  </p:clrMapOvr>
  <p:transition spd="med" advClick="0" advTm="10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-242888"/>
            <a:ext cx="8229600" cy="1139826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Украшения кроманьонцев</a:t>
            </a:r>
          </a:p>
        </p:txBody>
      </p:sp>
      <p:pic>
        <p:nvPicPr>
          <p:cNvPr id="15366" name="Picture 6" descr="Украшения кроманьонцев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196975"/>
            <a:ext cx="5040313" cy="4991100"/>
          </a:xfrm>
          <a:noFill/>
        </p:spPr>
      </p:pic>
      <p:sp>
        <p:nvSpPr>
          <p:cNvPr id="24580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12200" y="6497638"/>
            <a:ext cx="431800" cy="360362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1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16913" y="6497638"/>
            <a:ext cx="431800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5724525" y="1628775"/>
            <a:ext cx="3240088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200"/>
              <a:t>  Кроманьонцы изготавливали различные украшения из дерева, камня и кости. Это были ожерелья, браслеты, кольца, серьги, заколки. В основном эти украшения носили самые богатые и уважаемые.</a:t>
            </a:r>
          </a:p>
        </p:txBody>
      </p:sp>
    </p:spTree>
  </p:cSld>
  <p:clrMapOvr>
    <a:masterClrMapping/>
  </p:clrMapOvr>
  <p:transition spd="med" advClick="0" advTm="10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-242888"/>
            <a:ext cx="8229600" cy="1139826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Сцен</a:t>
            </a:r>
            <a:r>
              <a:rPr lang="kk-KZ" dirty="0" smtClean="0"/>
              <a:t>а</a:t>
            </a:r>
            <a:r>
              <a:rPr lang="ru-RU" dirty="0" smtClean="0"/>
              <a:t> охоты  кроманьонцев</a:t>
            </a:r>
          </a:p>
        </p:txBody>
      </p:sp>
      <p:pic>
        <p:nvPicPr>
          <p:cNvPr id="19462" name="Picture 6" descr="Сцены охоты кроманьонцев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981075"/>
            <a:ext cx="6911975" cy="5508625"/>
          </a:xfrm>
          <a:noFill/>
        </p:spPr>
      </p:pic>
      <p:sp>
        <p:nvSpPr>
          <p:cNvPr id="25604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12200" y="6497638"/>
            <a:ext cx="431800" cy="360362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5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16913" y="6497638"/>
            <a:ext cx="431800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 advClick="0" advTm="10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3800" smtClean="0"/>
              <a:t>Наскальная живопись кроманьонцев</a:t>
            </a:r>
          </a:p>
        </p:txBody>
      </p:sp>
      <p:pic>
        <p:nvPicPr>
          <p:cNvPr id="49158" name="Picture 6" descr="Наскальная живопись кроманьонцев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1412875"/>
            <a:ext cx="6626225" cy="4681538"/>
          </a:xfrm>
          <a:noFill/>
        </p:spPr>
      </p:pic>
      <p:sp>
        <p:nvSpPr>
          <p:cNvPr id="26628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12200" y="6497638"/>
            <a:ext cx="431800" cy="360362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29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16913" y="6497638"/>
            <a:ext cx="431800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 advClick="0" advTm="10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-17145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Захоранение кроманьонцев</a:t>
            </a:r>
          </a:p>
        </p:txBody>
      </p:sp>
      <p:pic>
        <p:nvPicPr>
          <p:cNvPr id="62470" name="Picture 6" descr="Захоранение кроманьонцев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1052513"/>
            <a:ext cx="6913563" cy="5329237"/>
          </a:xfrm>
          <a:noFill/>
        </p:spPr>
      </p:pic>
      <p:sp>
        <p:nvSpPr>
          <p:cNvPr id="27652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12200" y="6497638"/>
            <a:ext cx="431800" cy="360362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3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16913" y="6497638"/>
            <a:ext cx="431800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 advClick="0" advTm="10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05025"/>
            <a:ext cx="7772400" cy="1828800"/>
          </a:xfrm>
        </p:spPr>
        <p:txBody>
          <a:bodyPr/>
          <a:lstStyle/>
          <a:p>
            <a:pPr eaLnBrk="1" hangingPunct="1">
              <a:defRPr/>
            </a:pPr>
            <a:r>
              <a:rPr lang="ru-RU" sz="4400" smtClean="0"/>
              <a:t>Доказательства родства человека и человекообразных обезьян</a:t>
            </a:r>
          </a:p>
        </p:txBody>
      </p:sp>
      <p:sp>
        <p:nvSpPr>
          <p:cNvPr id="28675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12200" y="6497638"/>
            <a:ext cx="431800" cy="360362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76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16913" y="6497638"/>
            <a:ext cx="431800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 advClick="0" advTm="10000">
    <p:wheel spokes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Дриопитек</a:t>
            </a:r>
          </a:p>
        </p:txBody>
      </p:sp>
      <p:pic>
        <p:nvPicPr>
          <p:cNvPr id="126979" name="Picture 3" descr="Дриопитек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196975"/>
            <a:ext cx="4248150" cy="5111750"/>
          </a:xfrm>
          <a:noFill/>
        </p:spPr>
      </p:pic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4500563" y="1196975"/>
            <a:ext cx="4859337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latin typeface="Arial" charset="0"/>
              </a:rPr>
              <a:t>   Современные человекообразные обезьяны не являются предками человека, но происходят от общих с ним, уже вымерших предков- наземных человекообразных обезьян- дриопитеков (от греческого </a:t>
            </a:r>
            <a:r>
              <a:rPr lang="en-US" sz="2000">
                <a:latin typeface="Arial" charset="0"/>
              </a:rPr>
              <a:t>“</a:t>
            </a:r>
            <a:r>
              <a:rPr lang="ru-RU" sz="2000">
                <a:latin typeface="Arial" charset="0"/>
              </a:rPr>
              <a:t>Дриос</a:t>
            </a:r>
            <a:r>
              <a:rPr lang="en-US" sz="2000">
                <a:latin typeface="Arial" charset="0"/>
              </a:rPr>
              <a:t>”</a:t>
            </a:r>
            <a:r>
              <a:rPr lang="ru-RU" sz="2000">
                <a:latin typeface="Arial" charset="0"/>
              </a:rPr>
              <a:t> </a:t>
            </a:r>
            <a:r>
              <a:rPr lang="en-US" sz="2000">
                <a:latin typeface="Arial" charset="0"/>
              </a:rPr>
              <a:t>– </a:t>
            </a:r>
            <a:r>
              <a:rPr lang="ru-RU" sz="2000">
                <a:latin typeface="Arial" charset="0"/>
              </a:rPr>
              <a:t>дерево, </a:t>
            </a:r>
            <a:r>
              <a:rPr lang="en-US" sz="2000">
                <a:latin typeface="Arial" charset="0"/>
              </a:rPr>
              <a:t>“</a:t>
            </a:r>
            <a:r>
              <a:rPr lang="ru-RU" sz="2000">
                <a:latin typeface="Arial" charset="0"/>
              </a:rPr>
              <a:t>Питекос</a:t>
            </a:r>
            <a:r>
              <a:rPr lang="en-US" sz="2000">
                <a:latin typeface="Arial" charset="0"/>
              </a:rPr>
              <a:t>” – </a:t>
            </a:r>
            <a:r>
              <a:rPr lang="ru-RU" sz="2000">
                <a:latin typeface="Arial" charset="0"/>
              </a:rPr>
              <a:t>обезьяна). Они появились 17 – 18 млн. лет назад и вымерли около 8 млн. лет назад. Дриопитеки обитали в тропических лесах. Некоторые их виды, видимо, положили начало эволюции человека. Хотя ископаемые останки дриопитеков находят во всём Старом Свете, местом возникновения человека считается Африка.</a:t>
            </a:r>
          </a:p>
        </p:txBody>
      </p:sp>
      <p:sp>
        <p:nvSpPr>
          <p:cNvPr id="29701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12200" y="6497638"/>
            <a:ext cx="431800" cy="360362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2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16913" y="6497638"/>
            <a:ext cx="431800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 advClick="0" advTm="10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6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6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8" grpId="0"/>
      <p:bldP spid="12698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Человекообразные обезьяны</a:t>
            </a:r>
          </a:p>
        </p:txBody>
      </p:sp>
      <p:pic>
        <p:nvPicPr>
          <p:cNvPr id="128003" name="Picture 3" descr="Человекаообразные обезьяны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3" y="1268413"/>
            <a:ext cx="6156325" cy="4968875"/>
          </a:xfrm>
          <a:noFill/>
        </p:spPr>
      </p:pic>
      <p:sp>
        <p:nvSpPr>
          <p:cNvPr id="3072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12200" y="6497638"/>
            <a:ext cx="431800" cy="360362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25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16913" y="6497638"/>
            <a:ext cx="431800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 advClick="0" advTm="10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28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128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3800" smtClean="0"/>
              <a:t>Строение мозга и черепа   человека и шимпанзе</a:t>
            </a:r>
          </a:p>
        </p:txBody>
      </p:sp>
      <p:pic>
        <p:nvPicPr>
          <p:cNvPr id="130051" name="Picture 3" descr="Строение головного мозга человека и человек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1196975"/>
            <a:ext cx="2952750" cy="2808288"/>
          </a:xfrm>
          <a:noFill/>
        </p:spPr>
      </p:pic>
      <p:sp>
        <p:nvSpPr>
          <p:cNvPr id="130052" name="Text Box 4"/>
          <p:cNvSpPr txBox="1">
            <a:spLocks noChangeArrowheads="1"/>
          </p:cNvSpPr>
          <p:nvPr/>
        </p:nvSpPr>
        <p:spPr bwMode="auto">
          <a:xfrm>
            <a:off x="900113" y="4022725"/>
            <a:ext cx="7488237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latin typeface="Arial" charset="0"/>
              </a:rPr>
              <a:t>   Различия шимпанзе и человека наблюдается в строении черепа мозга. Череп человека не имеет сплошных надбровных дуг, мозговая часть преобладает над лицевой, лоб высокий, челюсти слабые клыки маленькие, на нижней челюсти имеется подбородочный выступ. Мозг человека в 2 - 2,5 раза больше мозга шимпанзе. Теменные, височные и лобные доли, в которых расположены важнейшие центры психических функций и речи, сильно развиты. Только человек обладает членораздельной речью. </a:t>
            </a:r>
          </a:p>
        </p:txBody>
      </p:sp>
      <p:pic>
        <p:nvPicPr>
          <p:cNvPr id="130053" name="Picture 5" descr="Сравнение обьема головного мозга у разных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1196975"/>
            <a:ext cx="3241675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12200" y="6497638"/>
            <a:ext cx="431800" cy="360362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5" name="AutoShape 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16913" y="6497638"/>
            <a:ext cx="431800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 advClick="0" advTm="10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0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00"/>
                            </p:stCondLst>
                            <p:childTnLst>
                              <p:par>
                                <p:cTn id="1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300"/>
                            </p:stCondLst>
                            <p:childTnLst>
                              <p:par>
                                <p:cTn id="2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0" grpId="0"/>
      <p:bldP spid="1300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05025"/>
            <a:ext cx="7772400" cy="18288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Австралопитек</a:t>
            </a:r>
          </a:p>
        </p:txBody>
      </p:sp>
      <p:sp>
        <p:nvSpPr>
          <p:cNvPr id="5123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12200" y="6497638"/>
            <a:ext cx="431800" cy="360362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4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16913" y="6497638"/>
            <a:ext cx="431800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 advClick="0" advTm="10000">
    <p:wheel spokes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05025"/>
            <a:ext cx="7772400" cy="18288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Человеческие расы населяющие Землю</a:t>
            </a:r>
          </a:p>
        </p:txBody>
      </p:sp>
      <p:sp>
        <p:nvSpPr>
          <p:cNvPr id="33795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12200" y="6497638"/>
            <a:ext cx="431800" cy="360362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796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16913" y="6497638"/>
            <a:ext cx="431800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 advClick="0" advTm="10000">
    <p:wheel spokes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Происхождение человеческих рас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487875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Расы человека, по-видимому, появились сравнительно недавно. Разделение на два больших расовых ствола — негроидный и европеоидно-монголоидный — произошло скорее всего около 100 тысяч лет назад, а дифференциация европеоидов и монголоидов — около 45-60 тысяч лет назад. Большие расы в основном формировались под влиянием природных и социально-экономических условий в ходе внутривидовой дифференциации уже сложившегося человека разумного, начиная с эпохи позднего палеолита и мезолита, но главным образом — в неолите.</a:t>
            </a:r>
            <a:endParaRPr lang="ru-RU" dirty="0"/>
          </a:p>
        </p:txBody>
      </p:sp>
    </p:spTree>
  </p:cSld>
  <p:clrMapOvr>
    <a:masterClrMapping/>
  </p:clrMapOvr>
  <p:transition spd="med" advClick="0" advTm="10000">
    <p:wheel spokes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solidFill>
                  <a:srgbClr val="FFFF00"/>
                </a:solidFill>
                <a:latin typeface="Constantia" pitchFamily="18" charset="0"/>
                <a:ea typeface="+mn-ea"/>
                <a:cs typeface="+mn-cs"/>
              </a:rPr>
              <a:t>Расы человека </a:t>
            </a:r>
            <a:endParaRPr lang="ru-RU" dirty="0" smtClean="0">
              <a:solidFill>
                <a:srgbClr val="FFFF00"/>
              </a:solidFill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1571625"/>
            <a:ext cx="4357687" cy="51435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ru-RU" sz="2800" b="1" dirty="0" smtClean="0">
                <a:latin typeface="Constantia" pitchFamily="18" charset="0"/>
              </a:rPr>
              <a:t>Это большие группы людей, на которые подразделяется вид Человек разумный по общим, наследственным, биологическим особенностям: строение лицевой части черепа, цвет кожи.</a:t>
            </a:r>
          </a:p>
          <a:p>
            <a:pPr eaLnBrk="1" hangingPunct="1">
              <a:defRPr/>
            </a:pPr>
            <a:endParaRPr lang="ru-RU" sz="2800" b="1" dirty="0" smtClean="0">
              <a:latin typeface="Constantia" pitchFamily="18" charset="0"/>
            </a:endParaRPr>
          </a:p>
        </p:txBody>
      </p:sp>
      <p:pic>
        <p:nvPicPr>
          <p:cNvPr id="5" name="Picture 2" descr="C:\Documents and Settings\Admin\Рабочий стол\ra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2428868"/>
            <a:ext cx="4572032" cy="3262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0000">
    <p:wheel spokes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Европеоидная раса</a:t>
            </a:r>
          </a:p>
        </p:txBody>
      </p:sp>
      <p:pic>
        <p:nvPicPr>
          <p:cNvPr id="68614" name="Picture 6" descr="Еропеоидная раса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773238"/>
            <a:ext cx="4608512" cy="3600450"/>
          </a:xfrm>
          <a:noFill/>
        </p:spPr>
      </p:pic>
      <p:sp>
        <p:nvSpPr>
          <p:cNvPr id="68616" name="Text Box 8"/>
          <p:cNvSpPr txBox="1">
            <a:spLocks noChangeArrowheads="1"/>
          </p:cNvSpPr>
          <p:nvPr/>
        </p:nvSpPr>
        <p:spPr bwMode="auto">
          <a:xfrm>
            <a:off x="5148263" y="1412874"/>
            <a:ext cx="3673475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200" dirty="0">
                <a:latin typeface="Arial" charset="0"/>
              </a:rPr>
              <a:t>  </a:t>
            </a:r>
            <a:r>
              <a:rPr lang="ru-RU" sz="3200" dirty="0">
                <a:latin typeface="Arial" charset="0"/>
              </a:rPr>
              <a:t>К европеоидной расе относится коренное население Европы, Южной Азии и Северной </a:t>
            </a:r>
            <a:r>
              <a:rPr lang="ru-RU" sz="3200" dirty="0" smtClean="0">
                <a:latin typeface="Arial" charset="0"/>
              </a:rPr>
              <a:t>Америки</a:t>
            </a:r>
            <a:endParaRPr lang="ru-RU" sz="3200" dirty="0">
              <a:latin typeface="Arial" charset="0"/>
            </a:endParaRPr>
          </a:p>
        </p:txBody>
      </p:sp>
      <p:sp>
        <p:nvSpPr>
          <p:cNvPr id="34821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12200" y="6497638"/>
            <a:ext cx="431800" cy="360362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22" name="AutoShape 1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16913" y="6497638"/>
            <a:ext cx="431800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 advClick="0" advTm="10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/>
      <p:bldP spid="686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762000" y="342900"/>
            <a:ext cx="7620000" cy="5715000"/>
          </a:xfrm>
        </p:spPr>
      </p:pic>
    </p:spTree>
  </p:cSld>
  <p:clrMapOvr>
    <a:masterClrMapping/>
  </p:clrMapOvr>
  <p:transition spd="med" advClick="0" advTm="10000">
    <p:wheel spokes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-531813"/>
            <a:ext cx="8229600" cy="1733551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Монголоидная раса</a:t>
            </a:r>
          </a:p>
        </p:txBody>
      </p:sp>
      <p:pic>
        <p:nvPicPr>
          <p:cNvPr id="51206" name="Picture 6" descr="Монголоидная раса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989138"/>
            <a:ext cx="4321175" cy="2746375"/>
          </a:xfrm>
          <a:noFill/>
        </p:spPr>
      </p:pic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4716463" y="1125538"/>
            <a:ext cx="4067175" cy="490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latin typeface="Arial" charset="0"/>
              </a:rPr>
              <a:t>  </a:t>
            </a:r>
            <a:r>
              <a:rPr lang="ru-RU" sz="2100">
                <a:latin typeface="Arial" charset="0"/>
              </a:rPr>
              <a:t>К монголоидной расе относится коренное население Центральной и Восточной Азии, Индонезии, Сибири. Монголоиды характеризуются крупным плоским широким лицом, узким разрезом глаз, жесткими прямыми волосами, смуглым цветом кожи. Форма лицевого скелета монголоидов с более обширной носовой полостью, возможно, является полезной для обогрева холодного воздуха перед тем, как он попадает в легкие.</a:t>
            </a:r>
            <a:r>
              <a:rPr lang="ru-RU" sz="2000">
                <a:latin typeface="Arial" charset="0"/>
              </a:rPr>
              <a:t> </a:t>
            </a:r>
          </a:p>
        </p:txBody>
      </p:sp>
      <p:sp>
        <p:nvSpPr>
          <p:cNvPr id="35845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12200" y="6497638"/>
            <a:ext cx="431800" cy="360362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46" name="AutoShape 1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16913" y="6497638"/>
            <a:ext cx="431800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 advClick="0" advTm="10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/>
      <p:bldP spid="5120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Южные индейцы</a:t>
            </a:r>
          </a:p>
        </p:txBody>
      </p:sp>
      <p:pic>
        <p:nvPicPr>
          <p:cNvPr id="3078" name="Picture 6" descr="Южноамериканские индейцы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1125538"/>
            <a:ext cx="6769100" cy="5124450"/>
          </a:xfrm>
          <a:noFill/>
        </p:spPr>
      </p:pic>
      <p:sp>
        <p:nvSpPr>
          <p:cNvPr id="37892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12200" y="6497638"/>
            <a:ext cx="431800" cy="360362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893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16913" y="6497638"/>
            <a:ext cx="431800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 advClick="0" advTm="10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Эскимосы</a:t>
            </a:r>
          </a:p>
        </p:txBody>
      </p:sp>
      <p:pic>
        <p:nvPicPr>
          <p:cNvPr id="5126" name="Picture 6" descr="Эскимосы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1341438"/>
            <a:ext cx="6697662" cy="4895850"/>
          </a:xfrm>
          <a:noFill/>
        </p:spPr>
      </p:pic>
      <p:sp>
        <p:nvSpPr>
          <p:cNvPr id="38916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12200" y="6497638"/>
            <a:ext cx="431800" cy="360362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17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16913" y="6497638"/>
            <a:ext cx="431800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 advClick="0" advTm="10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Североамериканские индейцы</a:t>
            </a:r>
          </a:p>
        </p:txBody>
      </p:sp>
      <p:pic>
        <p:nvPicPr>
          <p:cNvPr id="33798" name="Picture 6" descr="Североамереканские индейцы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1516" y="1600200"/>
            <a:ext cx="6040967" cy="4530725"/>
          </a:xfrm>
          <a:noFill/>
        </p:spPr>
      </p:pic>
      <p:sp>
        <p:nvSpPr>
          <p:cNvPr id="39940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12200" y="6497638"/>
            <a:ext cx="431800" cy="360362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41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16913" y="6497638"/>
            <a:ext cx="431800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 advClick="0" advTm="10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Негроидная раса</a:t>
            </a:r>
          </a:p>
        </p:txBody>
      </p:sp>
      <p:pic>
        <p:nvPicPr>
          <p:cNvPr id="44038" name="Picture 6" descr="Негроидная раса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412875"/>
            <a:ext cx="4681538" cy="3600450"/>
          </a:xfrm>
          <a:noFill/>
        </p:spPr>
      </p:pic>
      <p:sp>
        <p:nvSpPr>
          <p:cNvPr id="36868" name="Text Box 7"/>
          <p:cNvSpPr txBox="1">
            <a:spLocks noChangeArrowheads="1"/>
          </p:cNvSpPr>
          <p:nvPr/>
        </p:nvSpPr>
        <p:spPr bwMode="auto">
          <a:xfrm>
            <a:off x="5219700" y="1412875"/>
            <a:ext cx="3313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Arial" charset="0"/>
            </a:endParaRPr>
          </a:p>
        </p:txBody>
      </p:sp>
      <p:sp>
        <p:nvSpPr>
          <p:cNvPr id="36869" name="Text Box 8"/>
          <p:cNvSpPr txBox="1">
            <a:spLocks noChangeArrowheads="1"/>
          </p:cNvSpPr>
          <p:nvPr/>
        </p:nvSpPr>
        <p:spPr bwMode="auto">
          <a:xfrm>
            <a:off x="5003800" y="1412875"/>
            <a:ext cx="3851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Arial" charset="0"/>
            </a:endParaRPr>
          </a:p>
        </p:txBody>
      </p:sp>
      <p:sp>
        <p:nvSpPr>
          <p:cNvPr id="36870" name="Text Box 9"/>
          <p:cNvSpPr txBox="1">
            <a:spLocks noChangeArrowheads="1"/>
          </p:cNvSpPr>
          <p:nvPr/>
        </p:nvSpPr>
        <p:spPr bwMode="auto">
          <a:xfrm>
            <a:off x="5219700" y="1412875"/>
            <a:ext cx="3673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Arial" charset="0"/>
            </a:endParaRPr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5076825" y="1484313"/>
            <a:ext cx="381635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Arial" charset="0"/>
              </a:rPr>
              <a:t>   Для негроидной расы характерны темный цвет кожи, курчавые волосы, темные глаза, широкий и плоский нос. Темная кожа негров и курчавые волосы, создающие вокруг головы воздушный слой, который предохраняет организм от действия солнечных лучей.   </a:t>
            </a:r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323850" y="5157788"/>
            <a:ext cx="46815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Arial" charset="0"/>
              </a:rPr>
              <a:t>   В негроидной расе выделяют  две ветви–   африканскую и австралийскую .</a:t>
            </a:r>
          </a:p>
        </p:txBody>
      </p:sp>
      <p:sp>
        <p:nvSpPr>
          <p:cNvPr id="36873" name="AutoShape 1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12200" y="6497638"/>
            <a:ext cx="431800" cy="360362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74" name="AutoShape 1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16913" y="6497638"/>
            <a:ext cx="431800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 advClick="0" advTm="10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5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1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/>
      <p:bldP spid="44042" grpId="0"/>
      <p:bldP spid="440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Австралопитек</a:t>
            </a:r>
          </a:p>
        </p:txBody>
      </p:sp>
      <p:pic>
        <p:nvPicPr>
          <p:cNvPr id="76806" name="Picture 6" descr="Австралопитек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9538" y="1500188"/>
            <a:ext cx="5033962" cy="3967162"/>
          </a:xfrm>
          <a:noFill/>
        </p:spPr>
      </p:pic>
      <p:sp>
        <p:nvSpPr>
          <p:cNvPr id="76812" name="Text Box 12"/>
          <p:cNvSpPr txBox="1">
            <a:spLocks noChangeArrowheads="1"/>
          </p:cNvSpPr>
          <p:nvPr/>
        </p:nvSpPr>
        <p:spPr bwMode="auto">
          <a:xfrm>
            <a:off x="5219700" y="1196975"/>
            <a:ext cx="39243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latin typeface="Arial" charset="0"/>
              </a:rPr>
              <a:t>   </a:t>
            </a:r>
            <a:r>
              <a:rPr lang="ru-RU" sz="2200">
                <a:latin typeface="Arial" charset="0"/>
              </a:rPr>
              <a:t>Начиная с 1924 года в Африке стали находить останки наземных приматов, получившие название- австралопитеки</a:t>
            </a:r>
            <a:r>
              <a:rPr lang="en-US" sz="2200">
                <a:latin typeface="Arial" charset="0"/>
              </a:rPr>
              <a:t>(</a:t>
            </a:r>
            <a:r>
              <a:rPr lang="ru-RU" sz="2200">
                <a:latin typeface="Arial" charset="0"/>
              </a:rPr>
              <a:t>от латинского </a:t>
            </a:r>
            <a:r>
              <a:rPr lang="en-US" sz="2200">
                <a:latin typeface="Arial" charset="0"/>
              </a:rPr>
              <a:t>“</a:t>
            </a:r>
            <a:r>
              <a:rPr lang="ru-RU" sz="2200">
                <a:latin typeface="Arial" charset="0"/>
              </a:rPr>
              <a:t>аустралис</a:t>
            </a:r>
            <a:r>
              <a:rPr lang="en-US" sz="2200">
                <a:latin typeface="Arial" charset="0"/>
              </a:rPr>
              <a:t>”- </a:t>
            </a:r>
            <a:r>
              <a:rPr lang="ru-RU" sz="2200">
                <a:latin typeface="Arial" charset="0"/>
              </a:rPr>
              <a:t>южный</a:t>
            </a:r>
            <a:r>
              <a:rPr lang="en-US" sz="2200">
                <a:latin typeface="Arial" charset="0"/>
              </a:rPr>
              <a:t>).</a:t>
            </a:r>
            <a:r>
              <a:rPr lang="ru-RU" sz="2200">
                <a:latin typeface="Arial" charset="0"/>
              </a:rPr>
              <a:t>                                                                                  Австралопитеки, населявшие Африку 1,5 - 5,5 млн. лет назад, были связующим звеном между животным миром и первыми людьми.</a:t>
            </a:r>
          </a:p>
        </p:txBody>
      </p:sp>
      <p:sp>
        <p:nvSpPr>
          <p:cNvPr id="6149" name="AutoShape 1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12200" y="6497638"/>
            <a:ext cx="431800" cy="360362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0" name="AutoShape 1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16913" y="6497638"/>
            <a:ext cx="431800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 advClick="0" advTm="10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68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68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4" grpId="0"/>
      <p:bldP spid="768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Австралийские аборигены</a:t>
            </a:r>
          </a:p>
        </p:txBody>
      </p:sp>
      <p:pic>
        <p:nvPicPr>
          <p:cNvPr id="78854" name="Picture 6" descr="Австралийские аборигены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76375" y="1052513"/>
            <a:ext cx="6335713" cy="5318125"/>
          </a:xfrm>
          <a:noFill/>
        </p:spPr>
      </p:pic>
      <p:sp>
        <p:nvSpPr>
          <p:cNvPr id="40964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12200" y="6497638"/>
            <a:ext cx="431800" cy="360362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65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16913" y="6497638"/>
            <a:ext cx="431800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 advClick="0" advTm="10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3" name="Muzyka-dlya-prezentaciy-Stardust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-242888"/>
            <a:ext cx="8229600" cy="1139826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Человек умелый</a:t>
            </a:r>
          </a:p>
        </p:txBody>
      </p:sp>
      <p:pic>
        <p:nvPicPr>
          <p:cNvPr id="11270" name="Picture 6" descr="Человек прямоходящий, или питекантроп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981075"/>
            <a:ext cx="3546475" cy="3816350"/>
          </a:xfrm>
          <a:noFill/>
        </p:spPr>
      </p:pic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3995738" y="765175"/>
            <a:ext cx="4826000" cy="627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Arial" charset="0"/>
              </a:rPr>
              <a:t> Их мозг был значительно меньше, чем у человека, имеющего объём мозга 1200-1600 см</a:t>
            </a:r>
            <a:r>
              <a:rPr lang="ru-RU" baseline="30000">
                <a:latin typeface="Arial" charset="0"/>
              </a:rPr>
              <a:t>3</a:t>
            </a:r>
            <a:r>
              <a:rPr lang="ru-RU">
                <a:latin typeface="Arial" charset="0"/>
              </a:rPr>
              <a:t>, но значительно больше, чем у типичных южноафриканских австралопитеков, средний объём черепной полости которых составлял всего лишь около 450 см</a:t>
            </a:r>
            <a:r>
              <a:rPr lang="ru-RU" baseline="30000">
                <a:latin typeface="Arial" charset="0"/>
              </a:rPr>
              <a:t>3</a:t>
            </a:r>
            <a:r>
              <a:rPr lang="ru-RU">
                <a:latin typeface="Arial" charset="0"/>
              </a:rPr>
              <a:t>. В непосредственной близости от места находки были обнаружены самые примитивные орудия труда из гальки. Учёные предположили, что это существо может быть отнесено к роду </a:t>
            </a:r>
            <a:r>
              <a:rPr lang="en-US">
                <a:latin typeface="Arial" charset="0"/>
              </a:rPr>
              <a:t>Homo</a:t>
            </a:r>
            <a:r>
              <a:rPr lang="ru-RU">
                <a:latin typeface="Arial" charset="0"/>
              </a:rPr>
              <a:t>, и дали ему название </a:t>
            </a:r>
            <a:r>
              <a:rPr lang="en-US">
                <a:latin typeface="Arial" charset="0"/>
              </a:rPr>
              <a:t>Homo habilis –</a:t>
            </a:r>
            <a:r>
              <a:rPr lang="ru-RU">
                <a:latin typeface="Arial" charset="0"/>
              </a:rPr>
              <a:t>человек умелый, подчёркивающее этот факт, что он изготавливал примитивные орудия труда. Судя по найденным останкам, датирующимся 2.6-3.5 млн. лет назад, человек умелый существовал более полумиллиона лет, медленно  эволюционировал, пока не приобрёл значительное сходство с человеком прямоходящим. </a:t>
            </a:r>
          </a:p>
          <a:p>
            <a:pPr>
              <a:spcBef>
                <a:spcPct val="50000"/>
              </a:spcBef>
            </a:pPr>
            <a:endParaRPr lang="ru-RU">
              <a:latin typeface="Arial" charset="0"/>
            </a:endParaRP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323850" y="4843463"/>
            <a:ext cx="3563938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Arial" charset="0"/>
              </a:rPr>
              <a:t>  В 60-70-е годы нашего столетия в Африке в тех слоях, где были найдены австралопитеки, обнаружили останки существ, у которых объём полости черепа составлял 650 см</a:t>
            </a:r>
            <a:r>
              <a:rPr lang="ru-RU" baseline="30000">
                <a:latin typeface="Arial" charset="0"/>
              </a:rPr>
              <a:t>3</a:t>
            </a:r>
            <a:r>
              <a:rPr lang="ru-RU">
                <a:latin typeface="Arial" charset="0"/>
              </a:rPr>
              <a:t>.</a:t>
            </a:r>
          </a:p>
        </p:txBody>
      </p:sp>
      <p:sp>
        <p:nvSpPr>
          <p:cNvPr id="7174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12200" y="6497638"/>
            <a:ext cx="431800" cy="360362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5" name="AutoShape 1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16913" y="6497638"/>
            <a:ext cx="431800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 advClick="0" advTm="10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2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71" grpId="0"/>
      <p:bldP spid="112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Орудия человека умелого</a:t>
            </a:r>
          </a:p>
        </p:txBody>
      </p:sp>
      <p:pic>
        <p:nvPicPr>
          <p:cNvPr id="35846" name="Picture 6" descr="Орудия человека умелого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1516" y="1600200"/>
            <a:ext cx="6040967" cy="4530725"/>
          </a:xfrm>
          <a:noFill/>
        </p:spPr>
      </p:pic>
      <p:sp>
        <p:nvSpPr>
          <p:cNvPr id="8196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12200" y="6497638"/>
            <a:ext cx="431800" cy="360362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7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16913" y="6497638"/>
            <a:ext cx="431800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 advClick="0" advTm="10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05025"/>
            <a:ext cx="7772400" cy="18288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Питекантропы</a:t>
            </a:r>
          </a:p>
        </p:txBody>
      </p:sp>
      <p:sp>
        <p:nvSpPr>
          <p:cNvPr id="9219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12200" y="6497638"/>
            <a:ext cx="431800" cy="360362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0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16913" y="6497638"/>
            <a:ext cx="431800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 advClick="0" advTm="10000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Петикантроп</a:t>
            </a:r>
          </a:p>
        </p:txBody>
      </p:sp>
      <p:pic>
        <p:nvPicPr>
          <p:cNvPr id="122883" name="Picture 3" descr="Человек умелый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052513"/>
            <a:ext cx="3481388" cy="5113337"/>
          </a:xfrm>
          <a:noFill/>
        </p:spPr>
      </p:pic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4140200" y="1196975"/>
            <a:ext cx="467995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200">
                <a:latin typeface="Arial" charset="0"/>
              </a:rPr>
              <a:t>  Первого петикантропа   обнаружил голландский   исследователь Эжен Дюбуа в    1891году. Эжен Дюбуа сделал   открытие, которое было оценено   учеными как важнейшие  доказательство правильности теории происхождения человека от высших обезьян. Уже в нашем веке на Яве найдены еще несколько петикантропов. Петикантроп существовал приблизительно 0,5-2 млн. лет назад.</a:t>
            </a:r>
          </a:p>
        </p:txBody>
      </p:sp>
      <p:sp>
        <p:nvSpPr>
          <p:cNvPr id="10245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12200" y="6497638"/>
            <a:ext cx="431800" cy="360362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6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16913" y="6497638"/>
            <a:ext cx="431800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 advClick="0" advTm="10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/>
      <p:bldP spid="12288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17145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3800" smtClean="0"/>
              <a:t>Семейная группа питекантропов</a:t>
            </a:r>
          </a:p>
        </p:txBody>
      </p:sp>
      <p:pic>
        <p:nvPicPr>
          <p:cNvPr id="123907" name="Picture 3" descr="Семейная группа питекантропов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052513"/>
            <a:ext cx="7921625" cy="5257800"/>
          </a:xfrm>
          <a:noFill/>
        </p:spPr>
      </p:pic>
      <p:sp>
        <p:nvSpPr>
          <p:cNvPr id="1126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12200" y="6497638"/>
            <a:ext cx="431800" cy="360362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9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16913" y="6497638"/>
            <a:ext cx="431800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 advClick="0" advTm="10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/>
    </p:bldLst>
  </p:timing>
</p:sld>
</file>

<file path=ppt/theme/theme1.xml><?xml version="1.0" encoding="utf-8"?>
<a:theme xmlns:a="http://schemas.openxmlformats.org/drawingml/2006/main" name="Занавес">
  <a:themeElements>
    <a:clrScheme name="Занавес 4">
      <a:dk1>
        <a:srgbClr val="334D3F"/>
      </a:dk1>
      <a:lt1>
        <a:srgbClr val="FFFFFF"/>
      </a:lt1>
      <a:dk2>
        <a:srgbClr val="008000"/>
      </a:dk2>
      <a:lt2>
        <a:srgbClr val="D3F1DB"/>
      </a:lt2>
      <a:accent1>
        <a:srgbClr val="4A6D84"/>
      </a:accent1>
      <a:accent2>
        <a:srgbClr val="213329"/>
      </a:accent2>
      <a:accent3>
        <a:srgbClr val="AAC0AA"/>
      </a:accent3>
      <a:accent4>
        <a:srgbClr val="DADADA"/>
      </a:accent4>
      <a:accent5>
        <a:srgbClr val="B1BAC2"/>
      </a:accent5>
      <a:accent6>
        <a:srgbClr val="1D2D24"/>
      </a:accent6>
      <a:hlink>
        <a:srgbClr val="F0B100"/>
      </a:hlink>
      <a:folHlink>
        <a:srgbClr val="C37103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949</TotalTime>
  <Words>1158</Words>
  <Application>Microsoft Office PowerPoint</Application>
  <PresentationFormat>Экран (4:3)</PresentationFormat>
  <Paragraphs>63</Paragraphs>
  <Slides>41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6" baseType="lpstr">
      <vt:lpstr>Tahoma</vt:lpstr>
      <vt:lpstr>Arial</vt:lpstr>
      <vt:lpstr>Wingdings</vt:lpstr>
      <vt:lpstr>Calibri</vt:lpstr>
      <vt:lpstr>Занавес</vt:lpstr>
      <vt:lpstr>Происхождение человека. Человеческие расы.</vt:lpstr>
      <vt:lpstr>Летопись человечества</vt:lpstr>
      <vt:lpstr>Австралопитек</vt:lpstr>
      <vt:lpstr>Австралопитек</vt:lpstr>
      <vt:lpstr>Человек умелый</vt:lpstr>
      <vt:lpstr>Орудия человека умелого</vt:lpstr>
      <vt:lpstr>Питекантропы</vt:lpstr>
      <vt:lpstr>Петикантроп</vt:lpstr>
      <vt:lpstr>Семейная группа питекантропов</vt:lpstr>
      <vt:lpstr>Орудия питекантропов</vt:lpstr>
      <vt:lpstr>Неандертальцы</vt:lpstr>
      <vt:lpstr>Неандерталец</vt:lpstr>
      <vt:lpstr>Сцены охоты неандертальцев</vt:lpstr>
      <vt:lpstr>Стоянка неандертальцев</vt:lpstr>
      <vt:lpstr>Орудия неандертальцев</vt:lpstr>
      <vt:lpstr>Захоронение неандертальцев </vt:lpstr>
      <vt:lpstr>Жилище неандертальцев</vt:lpstr>
      <vt:lpstr>Кроманьонец</vt:lpstr>
      <vt:lpstr>Кроманьонец</vt:lpstr>
      <vt:lpstr>Орудия кроманьонцев</vt:lpstr>
      <vt:lpstr>Фигурки кроманьонцев</vt:lpstr>
      <vt:lpstr>Украшения кроманьонцев</vt:lpstr>
      <vt:lpstr>Сцена охоты  кроманьонцев</vt:lpstr>
      <vt:lpstr>Наскальная живопись кроманьонцев</vt:lpstr>
      <vt:lpstr>Захоранение кроманьонцев</vt:lpstr>
      <vt:lpstr>Доказательства родства человека и человекообразных обезьян</vt:lpstr>
      <vt:lpstr>Дриопитек</vt:lpstr>
      <vt:lpstr>Человекообразные обезьяны</vt:lpstr>
      <vt:lpstr>Строение мозга и черепа   человека и шимпанзе</vt:lpstr>
      <vt:lpstr>Человеческие расы населяющие Землю</vt:lpstr>
      <vt:lpstr>Происхождение человеческих рас</vt:lpstr>
      <vt:lpstr>Расы человека </vt:lpstr>
      <vt:lpstr>Европеоидная раса</vt:lpstr>
      <vt:lpstr>Слайд 34</vt:lpstr>
      <vt:lpstr> Монголоидная раса</vt:lpstr>
      <vt:lpstr>Южные индейцы</vt:lpstr>
      <vt:lpstr>Эскимосы</vt:lpstr>
      <vt:lpstr>Североамериканские индейцы</vt:lpstr>
      <vt:lpstr>Негроидная раса</vt:lpstr>
      <vt:lpstr>Австралийские аборигены</vt:lpstr>
      <vt:lpstr>СПАСИБО ЗА ВНИМАНИЕ</vt:lpstr>
    </vt:vector>
  </TitlesOfParts>
  <Company>kie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Происхождение человека</dc:title>
  <dc:creator>user</dc:creator>
  <cp:lastModifiedBy>Computer</cp:lastModifiedBy>
  <cp:revision>42</cp:revision>
  <dcterms:created xsi:type="dcterms:W3CDTF">2008-07-26T10:12:28Z</dcterms:created>
  <dcterms:modified xsi:type="dcterms:W3CDTF">2013-12-11T22:22:48Z</dcterms:modified>
</cp:coreProperties>
</file>