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49FD52-F443-4401-B8B1-164226D471DA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B917947-331E-4479-A33B-62BB5D7BD98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559424" cy="252271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Болезни мочевыделительной системы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16553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OLGA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401" y="2924944"/>
            <a:ext cx="4393282" cy="377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Простатит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Простатит — это инфекционное заболевание мочевыводящих путей у мужчин. Часто приобретает хроническую форму. </a:t>
            </a:r>
          </a:p>
          <a:p>
            <a:r>
              <a:rPr lang="ru-RU" b="1" i="1" dirty="0"/>
              <a:t>Последствия простатита могут быть серьезными для репродуктивного здоровья мужчин, вызывая эпидидимит (воспаление придатка яичка).</a:t>
            </a:r>
          </a:p>
          <a:p>
            <a:pPr marL="0" indent="0">
              <a:buNone/>
            </a:pPr>
            <a:endParaRPr lang="ru-RU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Возбудителями являются гонококк и хламидии (в молодом возрасте), </a:t>
            </a:r>
            <a:r>
              <a:rPr lang="ru-RU" b="1" i="1" dirty="0" err="1">
                <a:solidFill>
                  <a:srgbClr val="FFFF00"/>
                </a:solidFill>
              </a:rPr>
              <a:t>энтеробактерии</a:t>
            </a:r>
            <a:r>
              <a:rPr lang="ru-RU" b="1" i="1" dirty="0">
                <a:solidFill>
                  <a:srgbClr val="FFFF00"/>
                </a:solidFill>
              </a:rPr>
              <a:t> (в пожилом).</a:t>
            </a:r>
          </a:p>
        </p:txBody>
      </p:sp>
    </p:spTree>
    <p:extLst>
      <p:ext uri="{BB962C8B-B14F-4D97-AF65-F5344CB8AC3E}">
        <p14:creationId xmlns:p14="http://schemas.microsoft.com/office/powerpoint/2010/main" val="85046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792088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ПРОФИЛАКТИКА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/>
              <a:t>Питайтесь </a:t>
            </a:r>
            <a:r>
              <a:rPr lang="ru-RU" b="1" i="1" dirty="0" smtClean="0"/>
              <a:t>правильно</a:t>
            </a:r>
          </a:p>
          <a:p>
            <a:r>
              <a:rPr lang="ru-RU" b="1" i="1" dirty="0"/>
              <a:t>Выполняйте основные правила гигиены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Своевременно лечите инфекции мочевыделительной системы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Нормализуйте уровень физической активности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Бросьте курить. </a:t>
            </a:r>
            <a:endParaRPr lang="ru-RU" b="1" i="1" dirty="0" smtClean="0"/>
          </a:p>
          <a:p>
            <a:r>
              <a:rPr lang="ru-RU" b="1" i="1" dirty="0"/>
              <a:t>Избавьтесь от избыточного веса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Относитесь ответственно к своей половой жизни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Будьте внимательны к своему здоровью во время беременности</a:t>
            </a:r>
            <a:r>
              <a:rPr lang="ru-RU" b="1" i="1" dirty="0" smtClean="0"/>
              <a:t>.</a:t>
            </a:r>
          </a:p>
          <a:p>
            <a:r>
              <a:rPr lang="ru-RU" b="1" i="1" dirty="0"/>
              <a:t>Контролируйте хронические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225336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114"/>
            <a:ext cx="8435280" cy="6741368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rgbClr val="FF0000"/>
                </a:solidFill>
              </a:rPr>
              <a:t>Мочеполовая система </a:t>
            </a:r>
            <a:r>
              <a:rPr lang="ru-RU" b="1" i="1" dirty="0"/>
              <a:t>человека включает в себя органы репродуктивной и мочевыделительной систем, которые связанны анатомически, функционально и </a:t>
            </a:r>
            <a:r>
              <a:rPr lang="ru-RU" b="1" i="1" dirty="0" err="1"/>
              <a:t>эмбриологически</a:t>
            </a:r>
            <a:r>
              <a:rPr lang="ru-RU" b="1" i="1" dirty="0"/>
              <a:t> между собой. Но например, у мужчин уретра выполняет и мочеполовую и репродуктивную функцию.</a:t>
            </a:r>
          </a:p>
          <a:p>
            <a:endParaRPr lang="ru-RU" b="1" i="1" dirty="0"/>
          </a:p>
          <a:p>
            <a:r>
              <a:rPr lang="ru-RU" b="1" i="1" dirty="0"/>
              <a:t>Мочевыделительная система человека включает в себя: пару почек и мочеточников, а также мочевой пузырь и мочеиспускательный канал (уретра). Строение уретры у мужчин и женщин отличается. </a:t>
            </a:r>
          </a:p>
          <a:p>
            <a:r>
              <a:rPr lang="ru-RU" b="1" i="1" dirty="0"/>
              <a:t>Наиболее частая причина заболеваний мочевых путей являются инфекционные заболевания, которые вызывают: бактерии, грибы, вирусы, паразиты. Они представляют группу заболеваний, многие из которых передаются половым путем.</a:t>
            </a:r>
          </a:p>
        </p:txBody>
      </p:sp>
    </p:spTree>
    <p:extLst>
      <p:ext uri="{BB962C8B-B14F-4D97-AF65-F5344CB8AC3E}">
        <p14:creationId xmlns:p14="http://schemas.microsoft.com/office/powerpoint/2010/main" val="26257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Уретрит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Причины</a:t>
            </a:r>
            <a:r>
              <a:rPr lang="ru-RU" b="1" i="1" dirty="0"/>
              <a:t> болезни уретрита – попадание в уретру инфекции:</a:t>
            </a:r>
          </a:p>
          <a:p>
            <a:r>
              <a:rPr lang="ru-RU" b="1" i="1" dirty="0"/>
              <a:t>при нарушении правил личной гигиены,</a:t>
            </a:r>
          </a:p>
          <a:p>
            <a:r>
              <a:rPr lang="ru-RU" b="1" i="1" dirty="0"/>
              <a:t>заражение половым путем,</a:t>
            </a:r>
          </a:p>
          <a:p>
            <a:r>
              <a:rPr lang="ru-RU" b="1" i="1" dirty="0"/>
              <a:t>реже в результате заноса бактерий по кровеносным и лимфатическим сосудам из имеющихся в организме очагов поражения (например, при пародонтите, тонзиллите).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Возбудителями являются: </a:t>
            </a:r>
            <a:r>
              <a:rPr lang="ru-RU" b="1" i="1" dirty="0"/>
              <a:t>кишечная палочка (</a:t>
            </a:r>
            <a:r>
              <a:rPr lang="ru-RU" b="1" i="1" dirty="0" err="1"/>
              <a:t>Escherichia</a:t>
            </a:r>
            <a:r>
              <a:rPr lang="ru-RU" b="1" i="1" dirty="0"/>
              <a:t> </a:t>
            </a:r>
            <a:r>
              <a:rPr lang="ru-RU" b="1" i="1" dirty="0" err="1"/>
              <a:t>coli</a:t>
            </a:r>
            <a:r>
              <a:rPr lang="ru-RU" b="1" i="1" dirty="0"/>
              <a:t>), гонококк , </a:t>
            </a:r>
            <a:r>
              <a:rPr lang="ru-RU" b="1" i="1" dirty="0" err="1"/>
              <a:t>уреаплазма</a:t>
            </a:r>
            <a:r>
              <a:rPr lang="ru-RU" b="1" i="1" dirty="0"/>
              <a:t> (</a:t>
            </a:r>
            <a:r>
              <a:rPr lang="ru-RU" b="1" i="1" dirty="0" err="1"/>
              <a:t>Ureaplasma</a:t>
            </a:r>
            <a:r>
              <a:rPr lang="ru-RU" b="1" i="1" dirty="0"/>
              <a:t> </a:t>
            </a:r>
            <a:r>
              <a:rPr lang="ru-RU" b="1" i="1" dirty="0" err="1"/>
              <a:t>urealyticum</a:t>
            </a:r>
            <a:r>
              <a:rPr lang="ru-RU" b="1" i="1" dirty="0"/>
              <a:t>) или хламидии (</a:t>
            </a:r>
            <a:r>
              <a:rPr lang="ru-RU" b="1" i="1" dirty="0" err="1"/>
              <a:t>Chlamydia</a:t>
            </a:r>
            <a:r>
              <a:rPr lang="ru-RU" b="1" i="1" dirty="0"/>
              <a:t> </a:t>
            </a:r>
            <a:r>
              <a:rPr lang="ru-RU" b="1" i="1" dirty="0" err="1"/>
              <a:t>trachomatis</a:t>
            </a:r>
            <a:r>
              <a:rPr lang="ru-RU" b="1" i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1182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Симптомы уретрита:</a:t>
            </a:r>
          </a:p>
          <a:p>
            <a:r>
              <a:rPr lang="ru-RU" b="1" i="1" dirty="0"/>
              <a:t>болезненное мочеиспускание (жжение) с увеличенной частотой позывов;</a:t>
            </a:r>
          </a:p>
          <a:p>
            <a:r>
              <a:rPr lang="ru-RU" b="1" i="1" dirty="0"/>
              <a:t>выделения из мочеиспускательного канала, приводящие к его покраснению и слипанию наружного отверстия;</a:t>
            </a:r>
          </a:p>
          <a:p>
            <a:r>
              <a:rPr lang="ru-RU" b="1" i="1" dirty="0"/>
              <a:t>высокая концентрация в моче лейкоцитов (белых клеток крови, присутствующих в очаге воспаления), но при отсутствии следов возбудителя.</a:t>
            </a:r>
          </a:p>
          <a:p>
            <a:endParaRPr lang="ru-RU" dirty="0"/>
          </a:p>
        </p:txBody>
      </p:sp>
      <p:pic>
        <p:nvPicPr>
          <p:cNvPr id="1026" name="Picture 2" descr="C:\Users\OLGA\Desktop\yretr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56992"/>
            <a:ext cx="420938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4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Цистит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Причины возникновения цистита:</a:t>
            </a:r>
          </a:p>
          <a:p>
            <a:r>
              <a:rPr lang="ru-RU" b="1" i="1" dirty="0"/>
              <a:t>переохлаждение тела;</a:t>
            </a:r>
          </a:p>
          <a:p>
            <a:r>
              <a:rPr lang="ru-RU" b="1" i="1" dirty="0"/>
              <a:t>нарушения правил личной и половой гигиены;</a:t>
            </a:r>
          </a:p>
          <a:p>
            <a:r>
              <a:rPr lang="ru-RU" b="1" i="1" dirty="0"/>
              <a:t>задержка и застой мочи;</a:t>
            </a:r>
          </a:p>
          <a:p>
            <a:r>
              <a:rPr lang="ru-RU" b="1" i="1" dirty="0"/>
              <a:t>камни и опухоли мочевого пузыря;</a:t>
            </a:r>
          </a:p>
          <a:p>
            <a:r>
              <a:rPr lang="ru-RU" b="1" i="1" dirty="0"/>
              <a:t>употребление пряностей, копченостей, алкогольных напитков;</a:t>
            </a:r>
          </a:p>
          <a:p>
            <a:r>
              <a:rPr lang="ru-RU" b="1" i="1" dirty="0"/>
              <a:t>воспалительные процессы в других мочеполовых органах;</a:t>
            </a:r>
          </a:p>
          <a:p>
            <a:r>
              <a:rPr lang="ru-RU" b="1" i="1" dirty="0"/>
              <a:t>врожденные аномалии органов мочевыделительной системы.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Цистит может быть острым или хроническим.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Симптомы острого цистита:</a:t>
            </a:r>
          </a:p>
          <a:p>
            <a:r>
              <a:rPr lang="ru-RU" b="1" i="1" dirty="0"/>
              <a:t>сопровождается частыми (иногда через каждые 10—15 минут) болезненными мочеиспусканиями малыми порциями мочи мутного цвета.</a:t>
            </a:r>
          </a:p>
          <a:p>
            <a:r>
              <a:rPr lang="ru-RU" b="1" i="1" dirty="0"/>
              <a:t>отмечаются боли над лобком (тупые, режущие, жгучие), усиливающиеся в конце мочеиспускания.</a:t>
            </a:r>
          </a:p>
        </p:txBody>
      </p:sp>
    </p:spTree>
    <p:extLst>
      <p:ext uri="{BB962C8B-B14F-4D97-AF65-F5344CB8AC3E}">
        <p14:creationId xmlns:p14="http://schemas.microsoft.com/office/powerpoint/2010/main" val="190028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094" y="4149080"/>
            <a:ext cx="3370344" cy="242664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Симптомы острого цистита:</a:t>
            </a:r>
          </a:p>
          <a:p>
            <a:r>
              <a:rPr lang="ru-RU" b="1" i="1" dirty="0"/>
              <a:t>сопровождается частыми (иногда через каждые 10—15 минут) болезненными мочеиспусканиями малыми порциями мочи мутного цвета.</a:t>
            </a:r>
          </a:p>
          <a:p>
            <a:r>
              <a:rPr lang="ru-RU" b="1" i="1" dirty="0"/>
              <a:t>отмечаются боли над лобком (тупые, режущие, жгучие), усиливающиеся в конце мочеиспускания.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Причины </a:t>
            </a:r>
            <a:r>
              <a:rPr lang="ru-RU" b="1" i="1" dirty="0">
                <a:solidFill>
                  <a:srgbClr val="FF0000"/>
                </a:solidFill>
              </a:rPr>
              <a:t>острого цистита:</a:t>
            </a:r>
          </a:p>
          <a:p>
            <a:r>
              <a:rPr lang="ru-RU" b="1" i="1" dirty="0"/>
              <a:t>в 80% случаев у женщин – кишечная палочка;</a:t>
            </a:r>
          </a:p>
          <a:p>
            <a:r>
              <a:rPr lang="ru-RU" b="1" i="1" dirty="0"/>
              <a:t>в 5—15% случаев — </a:t>
            </a:r>
            <a:r>
              <a:rPr lang="ru-RU" b="1" i="1" dirty="0" err="1"/>
              <a:t>Staphylococcus</a:t>
            </a:r>
            <a:r>
              <a:rPr lang="ru-RU" b="1" i="1" dirty="0"/>
              <a:t> </a:t>
            </a:r>
            <a:r>
              <a:rPr lang="ru-RU" b="1" i="1" dirty="0" err="1"/>
              <a:t>saprophyticus</a:t>
            </a:r>
            <a:r>
              <a:rPr lang="ru-RU" b="1" i="1" dirty="0"/>
              <a:t> (сапрофитная форма стафилококка, живущая на коже).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Причины хронического цистита:</a:t>
            </a:r>
          </a:p>
          <a:p>
            <a:r>
              <a:rPr lang="ru-RU" b="1" i="1" dirty="0"/>
              <a:t>мочекаменная болезнь;</a:t>
            </a:r>
          </a:p>
          <a:p>
            <a:r>
              <a:rPr lang="ru-RU" b="1" i="1" dirty="0"/>
              <a:t>аденома предстательной железы;</a:t>
            </a:r>
          </a:p>
          <a:p>
            <a:r>
              <a:rPr lang="ru-RU" b="1" i="1" dirty="0"/>
              <a:t>патологии мочеиспускательного канала.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При обострении хронического цистита отмечаются симптомы, аналогичные острому процессу.</a:t>
            </a:r>
          </a:p>
        </p:txBody>
      </p:sp>
    </p:spTree>
    <p:extLst>
      <p:ext uri="{BB962C8B-B14F-4D97-AF65-F5344CB8AC3E}">
        <p14:creationId xmlns:p14="http://schemas.microsoft.com/office/powerpoint/2010/main" val="23945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Пиелонефрит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Пиелонефрит — воспаление лоханки почки, полости, куда собирается секретированная почкой моча. </a:t>
            </a:r>
          </a:p>
          <a:p>
            <a:r>
              <a:rPr lang="ru-RU" b="1" i="1" dirty="0"/>
              <a:t>Это самое опасное из заболеваний восходящих мочевых путей. По статистике к 55 годам пиелонефрит встречается у 90% женщин и в большинстве случаев протекает без выраженных симптомов</a:t>
            </a:r>
            <a:r>
              <a:rPr lang="ru-RU" b="1" i="1" dirty="0" smtClean="0"/>
              <a:t>.</a:t>
            </a:r>
          </a:p>
          <a:p>
            <a:pPr marL="0" indent="0">
              <a:buNone/>
            </a:pPr>
            <a:r>
              <a:rPr lang="ru-RU" b="1" i="1" dirty="0"/>
              <a:t>Пиелонефрит может быть одно- и двухсторонним, первичным и вторичным.</a:t>
            </a:r>
          </a:p>
        </p:txBody>
      </p:sp>
      <p:pic>
        <p:nvPicPr>
          <p:cNvPr id="2050" name="Picture 2" descr="C:\Users\OLGA\Desktop\1573_1573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05064"/>
            <a:ext cx="3830673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2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Причины пиелонефрита:</a:t>
            </a:r>
          </a:p>
          <a:p>
            <a:r>
              <a:rPr lang="ru-RU" b="1" i="1" dirty="0"/>
              <a:t>Многие женщины приобретают пиелонефрит во время беременности вследствие нарушения оттока мочи из почек при сдавливании мочеточников увеличенной маткой. Часто во время беременности обостряется хронический пиелонефрит, протекавший ранее незаметно и не леченный своевременно.</a:t>
            </a:r>
          </a:p>
          <a:p>
            <a:r>
              <a:rPr lang="ru-RU" b="1" i="1" dirty="0"/>
              <a:t>У мужчин чаще всего выявляется в пожилом возрасте с аденомой (гиперплазией) предстательной железы, нарушающей отток мочи.</a:t>
            </a:r>
          </a:p>
          <a:p>
            <a:r>
              <a:rPr lang="ru-RU" b="1" i="1" dirty="0"/>
              <a:t>У детей пиелонефрит обычно возникает как осложнение после гриппа, пневмонии.</a:t>
            </a:r>
          </a:p>
        </p:txBody>
      </p:sp>
    </p:spTree>
    <p:extLst>
      <p:ext uri="{BB962C8B-B14F-4D97-AF65-F5344CB8AC3E}">
        <p14:creationId xmlns:p14="http://schemas.microsoft.com/office/powerpoint/2010/main" val="22284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GA\Desktop\1573_1573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29000"/>
            <a:ext cx="4500016" cy="324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Симптомы острого первичного пиелонефрита:</a:t>
            </a:r>
          </a:p>
          <a:p>
            <a:r>
              <a:rPr lang="ru-RU" b="1" i="1" dirty="0"/>
              <a:t>лихорадка;</a:t>
            </a:r>
          </a:p>
          <a:p>
            <a:r>
              <a:rPr lang="ru-RU" b="1" i="1" dirty="0"/>
              <a:t>болью в пояснице и боковых отделах живота;</a:t>
            </a:r>
          </a:p>
          <a:p>
            <a:r>
              <a:rPr lang="ru-RU" b="1" i="1" dirty="0"/>
              <a:t>в моче обнаруживаются бактерии, лейкоциты, цилиндры (лейкоцитарные «слепки» канальцев почек).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Возбудителем пиелонефрита является кишечная палочка.</a:t>
            </a:r>
          </a:p>
          <a:p>
            <a:r>
              <a:rPr lang="ru-RU" b="1" i="1" dirty="0"/>
              <a:t>Вторичны и осложненный пиелонефрит тестируется на обследовании, для выявления мочекаменной болезни, и в случае обнаружения камней следует решать вопрос об их удалении.</a:t>
            </a:r>
          </a:p>
        </p:txBody>
      </p:sp>
    </p:spTree>
    <p:extLst>
      <p:ext uri="{BB962C8B-B14F-4D97-AF65-F5344CB8AC3E}">
        <p14:creationId xmlns:p14="http://schemas.microsoft.com/office/powerpoint/2010/main" val="38556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682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Болезни мочевыделительной системы</vt:lpstr>
      <vt:lpstr>Презентация PowerPoint</vt:lpstr>
      <vt:lpstr>Уретрит</vt:lpstr>
      <vt:lpstr>Презентация PowerPoint</vt:lpstr>
      <vt:lpstr>Цистит</vt:lpstr>
      <vt:lpstr>Презентация PowerPoint</vt:lpstr>
      <vt:lpstr>Пиелонефрит</vt:lpstr>
      <vt:lpstr>Презентация PowerPoint</vt:lpstr>
      <vt:lpstr>Презентация PowerPoint</vt:lpstr>
      <vt:lpstr>Простатит</vt:lpstr>
      <vt:lpstr>ПРОФИЛАКТИКА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Болезни мочевыделительной системы</dc:title>
  <dc:creator>OLGA</dc:creator>
  <cp:lastModifiedBy>OLGA</cp:lastModifiedBy>
  <cp:revision>5</cp:revision>
  <dcterms:created xsi:type="dcterms:W3CDTF">2013-01-22T16:00:34Z</dcterms:created>
  <dcterms:modified xsi:type="dcterms:W3CDTF">2013-01-22T16:39:22Z</dcterms:modified>
</cp:coreProperties>
</file>