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9C5600F8-B3F3-4078-9EDC-3AD6280549A4}" type="datetimeFigureOut">
              <a:rPr lang="ru-RU" smtClean="0"/>
              <a:pPr/>
              <a:t>18.10.2019</a:t>
            </a:fld>
            <a:endParaRPr lang="ru-RU"/>
          </a:p>
        </p:txBody>
      </p:sp>
      <p:sp>
        <p:nvSpPr>
          <p:cNvPr id="5" name="Footer Placeholder 4"/>
          <p:cNvSpPr>
            <a:spLocks noGrp="1"/>
          </p:cNvSpPr>
          <p:nvPr>
            <p:ph type="ftr" sz="quarter" idx="11"/>
          </p:nvPr>
        </p:nvSpPr>
        <p:spPr>
          <a:xfrm>
            <a:off x="914400" y="4323846"/>
            <a:ext cx="4880610" cy="365125"/>
          </a:xfrm>
        </p:spPr>
        <p:txBody>
          <a:bodyPr/>
          <a:lstStyle/>
          <a:p>
            <a:endParaRPr lang="ru-RU"/>
          </a:p>
        </p:txBody>
      </p:sp>
      <p:sp>
        <p:nvSpPr>
          <p:cNvPr id="6" name="Slide Number Placeholder 5"/>
          <p:cNvSpPr>
            <a:spLocks noGrp="1"/>
          </p:cNvSpPr>
          <p:nvPr>
            <p:ph type="sldNum" sz="quarter" idx="12"/>
          </p:nvPr>
        </p:nvSpPr>
        <p:spPr>
          <a:xfrm>
            <a:off x="6057900" y="1430867"/>
            <a:ext cx="2171700" cy="365125"/>
          </a:xfrm>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1931814402"/>
      </p:ext>
    </p:extLst>
  </p:cSld>
  <p:clrMapOvr>
    <a:masterClrMapping/>
  </p:clrMapOvr>
  <p:transition>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6867108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a:xfrm>
            <a:off x="594360" y="381001"/>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936056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a:xfrm>
            <a:off x="594360" y="379438"/>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4DB1C3A9-E6CA-4D9B-BED8-7DEB3986968D}" type="slidenum">
              <a:rPr lang="ru-RU" smtClean="0"/>
              <a:pPr/>
              <a:t>‹#›</a:t>
            </a:fld>
            <a:endParaRPr lang="ru-RU"/>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37313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a:xfrm>
            <a:off x="594360" y="378884"/>
            <a:ext cx="4830656" cy="365125"/>
          </a:xfrm>
        </p:spPr>
        <p:txBody>
          <a:bodyPr/>
          <a:lstStyle/>
          <a:p>
            <a:endParaRPr lang="ru-RU"/>
          </a:p>
        </p:txBody>
      </p:sp>
      <p:sp>
        <p:nvSpPr>
          <p:cNvPr id="7" name="Slide Number Placeholder 6"/>
          <p:cNvSpPr>
            <a:spLocks noGrp="1"/>
          </p:cNvSpPr>
          <p:nvPr>
            <p:ph type="sldNum" sz="quarter" idx="12"/>
          </p:nvPr>
        </p:nvSpPr>
        <p:spPr>
          <a:xfrm>
            <a:off x="7882466" y="381001"/>
            <a:ext cx="667174" cy="365125"/>
          </a:xfrm>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2630658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3657620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16866011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968361172"/>
      </p:ext>
    </p:extLst>
  </p:cSld>
  <p:clrMapOvr>
    <a:masterClrMapping/>
  </p:clrMapOvr>
  <p:transition>
    <p:check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C5600F8-B3F3-4078-9EDC-3AD6280549A4}" type="datetimeFigureOut">
              <a:rPr lang="ru-RU" smtClean="0"/>
              <a:pPr/>
              <a:t>18.10.2019</a:t>
            </a:fld>
            <a:endParaRPr lang="ru-RU"/>
          </a:p>
        </p:txBody>
      </p:sp>
      <p:sp>
        <p:nvSpPr>
          <p:cNvPr id="5" name="Footer Placeholder 4"/>
          <p:cNvSpPr>
            <a:spLocks noGrp="1"/>
          </p:cNvSpPr>
          <p:nvPr>
            <p:ph type="ftr" sz="quarter" idx="11"/>
          </p:nvPr>
        </p:nvSpPr>
        <p:spPr>
          <a:xfrm>
            <a:off x="594360" y="381001"/>
            <a:ext cx="4830656" cy="365125"/>
          </a:xfrm>
        </p:spPr>
        <p:txBody>
          <a:bodyPr/>
          <a:lstStyle/>
          <a:p>
            <a:endParaRPr lang="ru-RU"/>
          </a:p>
        </p:txBody>
      </p:sp>
      <p:sp>
        <p:nvSpPr>
          <p:cNvPr id="6" name="Slide Number Placeholder 5"/>
          <p:cNvSpPr>
            <a:spLocks noGrp="1"/>
          </p:cNvSpPr>
          <p:nvPr>
            <p:ph type="sldNum" sz="quarter" idx="12"/>
          </p:nvPr>
        </p:nvSpPr>
        <p:spPr>
          <a:xfrm>
            <a:off x="7882466" y="381001"/>
            <a:ext cx="667174" cy="365125"/>
          </a:xfrm>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3971445407"/>
      </p:ext>
    </p:extLst>
  </p:cSld>
  <p:clrMapOvr>
    <a:masterClrMapping/>
  </p:clrMapOvr>
  <p:transition>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427568079"/>
      </p:ext>
    </p:extLst>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9C5600F8-B3F3-4078-9EDC-3AD6280549A4}" type="datetimeFigureOut">
              <a:rPr lang="ru-RU" smtClean="0"/>
              <a:pPr/>
              <a:t>18.10.2019</a:t>
            </a:fld>
            <a:endParaRPr lang="ru-RU"/>
          </a:p>
        </p:txBody>
      </p:sp>
      <p:sp>
        <p:nvSpPr>
          <p:cNvPr id="5" name="Footer Placeholder 4"/>
          <p:cNvSpPr>
            <a:spLocks noGrp="1"/>
          </p:cNvSpPr>
          <p:nvPr>
            <p:ph type="ftr" sz="quarter" idx="11"/>
          </p:nvPr>
        </p:nvSpPr>
        <p:spPr>
          <a:xfrm>
            <a:off x="594360" y="381001"/>
            <a:ext cx="4830656" cy="365125"/>
          </a:xfrm>
        </p:spPr>
        <p:txBody>
          <a:bodyPr/>
          <a:lstStyle/>
          <a:p>
            <a:endParaRPr lang="ru-RU"/>
          </a:p>
        </p:txBody>
      </p:sp>
      <p:sp>
        <p:nvSpPr>
          <p:cNvPr id="6" name="Slide Number Placeholder 5"/>
          <p:cNvSpPr>
            <a:spLocks noGrp="1"/>
          </p:cNvSpPr>
          <p:nvPr>
            <p:ph type="sldNum" sz="quarter" idx="12"/>
          </p:nvPr>
        </p:nvSpPr>
        <p:spPr>
          <a:xfrm>
            <a:off x="7882466" y="381001"/>
            <a:ext cx="667173" cy="365125"/>
          </a:xfrm>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4275735208"/>
      </p:ext>
    </p:extLst>
  </p:cSld>
  <p:clrMapOvr>
    <a:masterClrMapping/>
  </p:clrMapOvr>
  <p:transition>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18872035"/>
      </p:ext>
    </p:extLst>
  </p:cSld>
  <p:clrMapOvr>
    <a:masterClrMapping/>
  </p:clrMapOvr>
  <p:transition>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94359" y="3132667"/>
            <a:ext cx="3910579" cy="31309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2098" y="3132667"/>
            <a:ext cx="3907541" cy="31309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3689598397"/>
      </p:ext>
    </p:extLst>
  </p:cSld>
  <p:clrMapOvr>
    <a:masterClrMapping/>
  </p:clrMapOvr>
  <p:transition>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1911215535"/>
      </p:ext>
    </p:extLst>
  </p:cSld>
  <p:clrMapOvr>
    <a:masterClrMapping/>
  </p:clrMapOvr>
  <p:transition>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342880017"/>
      </p:ext>
    </p:extLst>
  </p:cSld>
  <p:clrMapOvr>
    <a:masterClrMapping/>
  </p:clrMapOvr>
  <p:transition>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329586087"/>
      </p:ext>
    </p:extLst>
  </p:cSld>
  <p:clrMapOvr>
    <a:masterClrMapping/>
  </p:clrMapOvr>
  <p:transition>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5600F8-B3F3-4078-9EDC-3AD6280549A4}" type="datetimeFigureOut">
              <a:rPr lang="ru-RU" smtClean="0"/>
              <a:pPr/>
              <a:t>18.10.2019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B1C3A9-E6CA-4D9B-BED8-7DEB3986968D}" type="slidenum">
              <a:rPr lang="ru-RU" smtClean="0"/>
              <a:pPr/>
              <a:t>‹#›</a:t>
            </a:fld>
            <a:endParaRPr lang="ru-RU"/>
          </a:p>
        </p:txBody>
      </p:sp>
    </p:spTree>
    <p:extLst>
      <p:ext uri="{BB962C8B-B14F-4D97-AF65-F5344CB8AC3E}">
        <p14:creationId xmlns:p14="http://schemas.microsoft.com/office/powerpoint/2010/main" val="2363502441"/>
      </p:ext>
    </p:extLst>
  </p:cSld>
  <p:clrMapOvr>
    <a:masterClrMapping/>
  </p:clrMapOvr>
  <p:transition>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5600F8-B3F3-4078-9EDC-3AD6280549A4}" type="datetimeFigureOut">
              <a:rPr lang="ru-RU" smtClean="0"/>
              <a:pPr/>
              <a:t>18.10.2019</a:t>
            </a:fld>
            <a:endParaRPr lang="ru-RU"/>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DB1C3A9-E6CA-4D9B-BED8-7DEB3986968D}" type="slidenum">
              <a:rPr lang="ru-RU" smtClean="0"/>
              <a:pPr/>
              <a:t>‹#›</a:t>
            </a:fld>
            <a:endParaRPr lang="ru-RU"/>
          </a:p>
        </p:txBody>
      </p:sp>
    </p:spTree>
    <p:extLst>
      <p:ext uri="{BB962C8B-B14F-4D97-AF65-F5344CB8AC3E}">
        <p14:creationId xmlns:p14="http://schemas.microsoft.com/office/powerpoint/2010/main" val="382510508"/>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ransition>
    <p:checker/>
  </p:transition>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692696"/>
            <a:ext cx="6172200" cy="1894362"/>
          </a:xfrm>
        </p:spPr>
        <p:txBody>
          <a:bodyPr/>
          <a:lstStyle/>
          <a:p>
            <a:pPr algn="ctr"/>
            <a:r>
              <a:rPr lang="ru-RU" dirty="0" smtClean="0">
                <a:solidFill>
                  <a:schemeClr val="accent1">
                    <a:lumMod val="75000"/>
                  </a:schemeClr>
                </a:solidFill>
              </a:rPr>
              <a:t>Вывихи.</a:t>
            </a:r>
            <a:endParaRPr lang="ru-RU" dirty="0">
              <a:solidFill>
                <a:schemeClr val="accent1">
                  <a:lumMod val="75000"/>
                </a:schemeClr>
              </a:solidFill>
            </a:endParaRPr>
          </a:p>
        </p:txBody>
      </p:sp>
      <p:sp>
        <p:nvSpPr>
          <p:cNvPr id="3" name="Подзаголовок 2"/>
          <p:cNvSpPr>
            <a:spLocks noGrp="1"/>
          </p:cNvSpPr>
          <p:nvPr>
            <p:ph type="subTitle" idx="1"/>
          </p:nvPr>
        </p:nvSpPr>
        <p:spPr>
          <a:xfrm>
            <a:off x="5580112" y="4437112"/>
            <a:ext cx="45719" cy="45719"/>
          </a:xfrm>
        </p:spPr>
        <p:txBody>
          <a:bodyPr>
            <a:normAutofit fontScale="25000" lnSpcReduction="20000"/>
          </a:bodyPr>
          <a:lstStyle/>
          <a:p>
            <a:pPr algn="ctr"/>
            <a:r>
              <a:rPr lang="en-US" dirty="0">
                <a:solidFill>
                  <a:schemeClr val="accent1">
                    <a:lumMod val="75000"/>
                  </a:schemeClr>
                </a:solidFill>
              </a:rPr>
              <a:t>\</a:t>
            </a:r>
            <a:endParaRPr lang="ru-RU" dirty="0">
              <a:solidFill>
                <a:schemeClr val="accent1">
                  <a:lumMod val="75000"/>
                </a:schemeClr>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chemeClr val="accent1">
                    <a:lumMod val="75000"/>
                  </a:schemeClr>
                </a:solidFill>
              </a:rPr>
              <a:t>Переломы.</a:t>
            </a:r>
            <a:endParaRPr lang="ru-RU" sz="2400" b="1" dirty="0">
              <a:solidFill>
                <a:schemeClr val="accent1">
                  <a:lumMod val="75000"/>
                </a:schemeClr>
              </a:solidFill>
            </a:endParaRPr>
          </a:p>
        </p:txBody>
      </p:sp>
      <p:sp>
        <p:nvSpPr>
          <p:cNvPr id="3" name="Содержимое 2"/>
          <p:cNvSpPr>
            <a:spLocks noGrp="1"/>
          </p:cNvSpPr>
          <p:nvPr>
            <p:ph idx="1"/>
          </p:nvPr>
        </p:nvSpPr>
        <p:spPr>
          <a:xfrm>
            <a:off x="395536" y="1652808"/>
            <a:ext cx="3744416" cy="5205192"/>
          </a:xfrm>
        </p:spPr>
        <p:txBody>
          <a:bodyPr>
            <a:normAutofit/>
          </a:bodyPr>
          <a:lstStyle/>
          <a:p>
            <a:r>
              <a:rPr lang="ru-RU" sz="1600" b="1" dirty="0" smtClean="0"/>
              <a:t>Перелом</a:t>
            </a:r>
            <a:r>
              <a:rPr lang="ru-RU" sz="1600" dirty="0" smtClean="0"/>
              <a:t> – нарушение целостности кости при внезапном воздействии травмирующей силы, превосходящей упругость костной ткани и приложенной непосредственно вместе повреждения или вдали от него. </a:t>
            </a:r>
            <a:endParaRPr lang="ru-RU" sz="1600" dirty="0"/>
          </a:p>
        </p:txBody>
      </p:sp>
      <p:pic>
        <p:nvPicPr>
          <p:cNvPr id="4" name="Рисунок 3" descr="i (3).jpg"/>
          <p:cNvPicPr>
            <a:picLocks noChangeAspect="1"/>
          </p:cNvPicPr>
          <p:nvPr/>
        </p:nvPicPr>
        <p:blipFill>
          <a:blip r:embed="rId2" cstate="print"/>
          <a:stretch>
            <a:fillRect/>
          </a:stretch>
        </p:blipFill>
        <p:spPr>
          <a:xfrm>
            <a:off x="6084168" y="476672"/>
            <a:ext cx="2075284" cy="2808312"/>
          </a:xfrm>
          <a:prstGeom prst="rect">
            <a:avLst/>
          </a:prstGeom>
        </p:spPr>
      </p:pic>
      <p:pic>
        <p:nvPicPr>
          <p:cNvPr id="5" name="Рисунок 4" descr="i (2).jpg"/>
          <p:cNvPicPr>
            <a:picLocks noChangeAspect="1"/>
          </p:cNvPicPr>
          <p:nvPr/>
        </p:nvPicPr>
        <p:blipFill>
          <a:blip r:embed="rId3" cstate="print"/>
          <a:stretch>
            <a:fillRect/>
          </a:stretch>
        </p:blipFill>
        <p:spPr>
          <a:xfrm>
            <a:off x="179512" y="3501008"/>
            <a:ext cx="5256584" cy="3163788"/>
          </a:xfrm>
          <a:prstGeom prst="rect">
            <a:avLst/>
          </a:prstGeom>
        </p:spPr>
      </p:pic>
      <p:pic>
        <p:nvPicPr>
          <p:cNvPr id="6" name="Рисунок 5" descr="1362_836583821.jpg"/>
          <p:cNvPicPr>
            <a:picLocks noChangeAspect="1"/>
          </p:cNvPicPr>
          <p:nvPr/>
        </p:nvPicPr>
        <p:blipFill>
          <a:blip r:embed="rId4" cstate="print"/>
          <a:stretch>
            <a:fillRect/>
          </a:stretch>
        </p:blipFill>
        <p:spPr>
          <a:xfrm>
            <a:off x="5580112" y="3645024"/>
            <a:ext cx="3024336" cy="1701924"/>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4941168"/>
            <a:ext cx="4792960" cy="580926"/>
          </a:xfrm>
        </p:spPr>
        <p:txBody>
          <a:bodyPr>
            <a:normAutofit fontScale="90000"/>
          </a:bodyPr>
          <a:lstStyle/>
          <a:p>
            <a:endParaRPr lang="ru-RU" dirty="0"/>
          </a:p>
        </p:txBody>
      </p:sp>
      <p:sp>
        <p:nvSpPr>
          <p:cNvPr id="3" name="Содержимое 2"/>
          <p:cNvSpPr>
            <a:spLocks noGrp="1"/>
          </p:cNvSpPr>
          <p:nvPr>
            <p:ph idx="1"/>
          </p:nvPr>
        </p:nvSpPr>
        <p:spPr>
          <a:xfrm>
            <a:off x="539552" y="260648"/>
            <a:ext cx="7467600" cy="4873752"/>
          </a:xfrm>
        </p:spPr>
        <p:txBody>
          <a:bodyPr>
            <a:normAutofit/>
          </a:bodyPr>
          <a:lstStyle/>
          <a:p>
            <a:r>
              <a:rPr lang="ru-RU" sz="1600" dirty="0" smtClean="0"/>
              <a:t>При переломе человек испытывает сильную боль, появляется припухлость в месте перелома, или если перелом полный и закрытый, то конечность свободно двигается или слышен «хруст» обломков кости.</a:t>
            </a:r>
            <a:endParaRPr lang="ru-RU" sz="1600" dirty="0"/>
          </a:p>
        </p:txBody>
      </p:sp>
      <p:pic>
        <p:nvPicPr>
          <p:cNvPr id="5" name="Рисунок 4" descr="C0034995-Osteoporosis_and_Hip_Fracture-SPL.jpg"/>
          <p:cNvPicPr>
            <a:picLocks noChangeAspect="1"/>
          </p:cNvPicPr>
          <p:nvPr/>
        </p:nvPicPr>
        <p:blipFill>
          <a:blip r:embed="rId2" cstate="print"/>
          <a:stretch>
            <a:fillRect/>
          </a:stretch>
        </p:blipFill>
        <p:spPr>
          <a:xfrm>
            <a:off x="1403648" y="1340768"/>
            <a:ext cx="6048672" cy="496855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chemeClr val="accent1">
                    <a:lumMod val="75000"/>
                  </a:schemeClr>
                </a:solidFill>
              </a:rPr>
              <a:t>Первая помощь.</a:t>
            </a:r>
            <a:endParaRPr lang="ru-RU" sz="2400" b="1" dirty="0">
              <a:solidFill>
                <a:schemeClr val="accent1">
                  <a:lumMod val="75000"/>
                </a:schemeClr>
              </a:solidFill>
            </a:endParaRPr>
          </a:p>
        </p:txBody>
      </p:sp>
      <p:sp>
        <p:nvSpPr>
          <p:cNvPr id="3" name="Содержимое 2"/>
          <p:cNvSpPr>
            <a:spLocks noGrp="1"/>
          </p:cNvSpPr>
          <p:nvPr>
            <p:ph idx="1"/>
          </p:nvPr>
        </p:nvSpPr>
        <p:spPr>
          <a:xfrm>
            <a:off x="467544" y="980728"/>
            <a:ext cx="7467600" cy="4873752"/>
          </a:xfrm>
        </p:spPr>
        <p:txBody>
          <a:bodyPr>
            <a:normAutofit/>
          </a:bodyPr>
          <a:lstStyle/>
          <a:p>
            <a:r>
              <a:rPr lang="ru-RU" sz="1600" dirty="0" smtClean="0"/>
              <a:t>В первую очередь необходимо обеспечить покой пострадавшему. Далее следует наложить на открытую рану стерильную марлевую повязку или чистое полотенце. Если у пострадавшего сильное кровотечение, то сначала его нужно остановить с помощью тугой повязки. А так же нужно наложить шину, обеспечив покой и уменьшив боль. Вызывайте скорую помощь, или самостоятельно везите пострадавшего в медпункт, там сделают рентгеновский снимок и, конечно, окажут всю необходимую помощь.</a:t>
            </a:r>
            <a:endParaRPr lang="ru-RU" sz="1600" dirty="0"/>
          </a:p>
        </p:txBody>
      </p:sp>
      <p:pic>
        <p:nvPicPr>
          <p:cNvPr id="4" name="Рисунок 3" descr="5.jpg"/>
          <p:cNvPicPr>
            <a:picLocks noChangeAspect="1"/>
          </p:cNvPicPr>
          <p:nvPr/>
        </p:nvPicPr>
        <p:blipFill>
          <a:blip r:embed="rId2" cstate="print"/>
          <a:stretch>
            <a:fillRect/>
          </a:stretch>
        </p:blipFill>
        <p:spPr>
          <a:xfrm>
            <a:off x="395536" y="3068960"/>
            <a:ext cx="3662478" cy="2724884"/>
          </a:xfrm>
          <a:prstGeom prst="rect">
            <a:avLst/>
          </a:prstGeom>
        </p:spPr>
      </p:pic>
      <p:pic>
        <p:nvPicPr>
          <p:cNvPr id="5" name="Рисунок 4" descr="2.jpg"/>
          <p:cNvPicPr>
            <a:picLocks noChangeAspect="1"/>
          </p:cNvPicPr>
          <p:nvPr/>
        </p:nvPicPr>
        <p:blipFill>
          <a:blip r:embed="rId3" cstate="print"/>
          <a:stretch>
            <a:fillRect/>
          </a:stretch>
        </p:blipFill>
        <p:spPr>
          <a:xfrm>
            <a:off x="4572000" y="2996952"/>
            <a:ext cx="3184748" cy="315927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169224" cy="850106"/>
          </a:xfrm>
        </p:spPr>
        <p:txBody>
          <a:bodyPr>
            <a:normAutofit/>
          </a:bodyPr>
          <a:lstStyle/>
          <a:p>
            <a:pPr algn="ctr"/>
            <a:r>
              <a:rPr lang="ru-RU" sz="2400" b="1" dirty="0" smtClean="0">
                <a:solidFill>
                  <a:schemeClr val="accent1">
                    <a:lumMod val="75000"/>
                  </a:schemeClr>
                </a:solidFill>
              </a:rPr>
              <a:t>Что такое вывихи, ушибы и переломы?</a:t>
            </a:r>
            <a:br>
              <a:rPr lang="ru-RU" sz="2400" b="1" dirty="0" smtClean="0">
                <a:solidFill>
                  <a:schemeClr val="accent1">
                    <a:lumMod val="75000"/>
                  </a:schemeClr>
                </a:solidFill>
              </a:rPr>
            </a:br>
            <a:endParaRPr lang="ru-RU" sz="2400" dirty="0">
              <a:solidFill>
                <a:schemeClr val="accent1">
                  <a:lumMod val="75000"/>
                </a:schemeClr>
              </a:solidFill>
            </a:endParaRPr>
          </a:p>
        </p:txBody>
      </p:sp>
      <p:sp>
        <p:nvSpPr>
          <p:cNvPr id="3" name="Содержимое 2"/>
          <p:cNvSpPr>
            <a:spLocks noGrp="1"/>
          </p:cNvSpPr>
          <p:nvPr>
            <p:ph idx="1"/>
          </p:nvPr>
        </p:nvSpPr>
        <p:spPr>
          <a:xfrm>
            <a:off x="683568" y="836712"/>
            <a:ext cx="7467600" cy="4873752"/>
          </a:xfrm>
        </p:spPr>
        <p:txBody>
          <a:bodyPr>
            <a:normAutofit/>
          </a:bodyPr>
          <a:lstStyle/>
          <a:p>
            <a:r>
              <a:rPr lang="ru-RU" sz="1600" dirty="0" smtClean="0"/>
              <a:t>Вывихи, растяжения, ушибы и разрывы, при которых повреждаются мышцы и суставы - это травмы, характерные для людей, занимающихся спортом. Однако травму можно получить и во время отдыха.</a:t>
            </a:r>
            <a:endParaRPr lang="ru-RU" sz="1600" dirty="0"/>
          </a:p>
        </p:txBody>
      </p:sp>
      <p:pic>
        <p:nvPicPr>
          <p:cNvPr id="4" name="Рисунок 3" descr="312130.jpg"/>
          <p:cNvPicPr>
            <a:picLocks noChangeAspect="1"/>
          </p:cNvPicPr>
          <p:nvPr/>
        </p:nvPicPr>
        <p:blipFill>
          <a:blip r:embed="rId2" cstate="print"/>
          <a:stretch>
            <a:fillRect/>
          </a:stretch>
        </p:blipFill>
        <p:spPr>
          <a:xfrm>
            <a:off x="323528" y="1988840"/>
            <a:ext cx="2286000" cy="3093720"/>
          </a:xfrm>
          <a:prstGeom prst="rect">
            <a:avLst/>
          </a:prstGeom>
        </p:spPr>
      </p:pic>
      <p:pic>
        <p:nvPicPr>
          <p:cNvPr id="5" name="Рисунок 4" descr="stiramento_muscolare.jpg"/>
          <p:cNvPicPr>
            <a:picLocks noChangeAspect="1"/>
          </p:cNvPicPr>
          <p:nvPr/>
        </p:nvPicPr>
        <p:blipFill>
          <a:blip r:embed="rId3" cstate="print"/>
          <a:stretch>
            <a:fillRect/>
          </a:stretch>
        </p:blipFill>
        <p:spPr>
          <a:xfrm>
            <a:off x="6300192" y="2420888"/>
            <a:ext cx="2156460" cy="2667000"/>
          </a:xfrm>
          <a:prstGeom prst="rect">
            <a:avLst/>
          </a:prstGeom>
        </p:spPr>
      </p:pic>
      <p:pic>
        <p:nvPicPr>
          <p:cNvPr id="6" name="Рисунок 5" descr="80511528.jpg"/>
          <p:cNvPicPr>
            <a:picLocks noChangeAspect="1"/>
          </p:cNvPicPr>
          <p:nvPr/>
        </p:nvPicPr>
        <p:blipFill>
          <a:blip r:embed="rId4" cstate="print"/>
          <a:stretch>
            <a:fillRect/>
          </a:stretch>
        </p:blipFill>
        <p:spPr>
          <a:xfrm>
            <a:off x="2915816" y="3429000"/>
            <a:ext cx="3240360" cy="2664296"/>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lide(fromBottom)">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50106"/>
          </a:xfrm>
        </p:spPr>
        <p:txBody>
          <a:bodyPr>
            <a:normAutofit/>
          </a:bodyPr>
          <a:lstStyle/>
          <a:p>
            <a:pPr algn="ctr"/>
            <a:r>
              <a:rPr lang="ru-RU" sz="2400" b="1" dirty="0" smtClean="0">
                <a:solidFill>
                  <a:schemeClr val="accent1">
                    <a:lumMod val="75000"/>
                  </a:schemeClr>
                </a:solidFill>
              </a:rPr>
              <a:t>Вывихи.</a:t>
            </a:r>
            <a:r>
              <a:rPr lang="ru-RU" sz="2400" b="1" dirty="0" smtClean="0"/>
              <a:t/>
            </a:r>
            <a:br>
              <a:rPr lang="ru-RU" sz="2400" b="1" dirty="0" smtClean="0"/>
            </a:br>
            <a:endParaRPr lang="ru-RU" sz="2400" dirty="0"/>
          </a:p>
        </p:txBody>
      </p:sp>
      <p:sp>
        <p:nvSpPr>
          <p:cNvPr id="3" name="Содержимое 2"/>
          <p:cNvSpPr>
            <a:spLocks noGrp="1"/>
          </p:cNvSpPr>
          <p:nvPr>
            <p:ph sz="half" idx="1"/>
          </p:nvPr>
        </p:nvSpPr>
        <p:spPr>
          <a:xfrm>
            <a:off x="251520" y="1628800"/>
            <a:ext cx="3657600" cy="4572000"/>
          </a:xfrm>
        </p:spPr>
        <p:txBody>
          <a:bodyPr>
            <a:normAutofit/>
          </a:bodyPr>
          <a:lstStyle/>
          <a:p>
            <a:r>
              <a:rPr lang="ru-RU" sz="1600" b="1" dirty="0" smtClean="0"/>
              <a:t>Вывих</a:t>
            </a:r>
            <a:r>
              <a:rPr lang="ru-RU" sz="1600" dirty="0" smtClean="0"/>
              <a:t> - это нарушение целостности сустава со взаимным смещением суставных концов костей. Обычно вывих сопровождается разрывом суставной капсулы и связок, иногда повреждением кровеносных сосудов, нервов и кожи. Наиболее часто встречается вывих плечевого сустава.</a:t>
            </a:r>
            <a:endParaRPr lang="ru-RU" sz="1600" dirty="0"/>
          </a:p>
        </p:txBody>
      </p:sp>
      <p:pic>
        <p:nvPicPr>
          <p:cNvPr id="5" name="Содержимое 4" descr="clip_image002.jpg"/>
          <p:cNvPicPr>
            <a:picLocks noGrp="1" noChangeAspect="1"/>
          </p:cNvPicPr>
          <p:nvPr>
            <p:ph sz="half" idx="2"/>
          </p:nvPr>
        </p:nvPicPr>
        <p:blipFill>
          <a:blip r:embed="rId2" cstate="print"/>
          <a:stretch>
            <a:fillRect/>
          </a:stretch>
        </p:blipFill>
        <p:spPr>
          <a:xfrm>
            <a:off x="3851920" y="1340768"/>
            <a:ext cx="4104456" cy="2376264"/>
          </a:xfrm>
        </p:spPr>
      </p:pic>
      <p:pic>
        <p:nvPicPr>
          <p:cNvPr id="6" name="Рисунок 5" descr="i.jpg"/>
          <p:cNvPicPr>
            <a:picLocks noChangeAspect="1"/>
          </p:cNvPicPr>
          <p:nvPr/>
        </p:nvPicPr>
        <p:blipFill>
          <a:blip r:embed="rId3" cstate="print"/>
          <a:stretch>
            <a:fillRect/>
          </a:stretch>
        </p:blipFill>
        <p:spPr>
          <a:xfrm>
            <a:off x="2771800" y="4149080"/>
            <a:ext cx="4430740" cy="229969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ppt_w*2.5"/>
                                          </p:val>
                                        </p:tav>
                                        <p:tav tm="100000">
                                          <p:val>
                                            <p:strVal val="#ppt_w"/>
                                          </p:val>
                                        </p:tav>
                                      </p:tavLst>
                                    </p:anim>
                                    <p:anim calcmode="lin" valueType="num">
                                      <p:cBhvr>
                                        <p:cTn id="23" dur="500" fill="hold"/>
                                        <p:tgtEl>
                                          <p:spTgt spid="5"/>
                                        </p:tgtEl>
                                        <p:attrNameLst>
                                          <p:attrName>ppt_h</p:attrName>
                                        </p:attrNameLst>
                                      </p:cBhvr>
                                      <p:tavLst>
                                        <p:tav tm="0">
                                          <p:val>
                                            <p:strVal val="#ppt_h*0.01"/>
                                          </p:val>
                                        </p:tav>
                                        <p:tav tm="100000">
                                          <p:val>
                                            <p:strVal val="#ppt_h"/>
                                          </p:val>
                                        </p:tav>
                                      </p:tavLst>
                                    </p:anim>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h+1"/>
                                          </p:val>
                                        </p:tav>
                                        <p:tav tm="100000">
                                          <p:val>
                                            <p:strVal val="#ppt_y"/>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92280" y="5877272"/>
            <a:ext cx="1840632" cy="432048"/>
          </a:xfrm>
        </p:spPr>
        <p:txBody>
          <a:bodyPr>
            <a:normAutofit/>
          </a:bodyPr>
          <a:lstStyle/>
          <a:p>
            <a:endParaRPr lang="ru-RU" sz="1600" b="1" dirty="0">
              <a:solidFill>
                <a:schemeClr val="tx1"/>
              </a:solidFill>
            </a:endParaRPr>
          </a:p>
        </p:txBody>
      </p:sp>
      <p:sp>
        <p:nvSpPr>
          <p:cNvPr id="3" name="Содержимое 2"/>
          <p:cNvSpPr>
            <a:spLocks noGrp="1"/>
          </p:cNvSpPr>
          <p:nvPr>
            <p:ph idx="1"/>
          </p:nvPr>
        </p:nvSpPr>
        <p:spPr>
          <a:xfrm>
            <a:off x="683568" y="260648"/>
            <a:ext cx="7776864" cy="4873752"/>
          </a:xfrm>
        </p:spPr>
        <p:txBody>
          <a:bodyPr>
            <a:normAutofit/>
          </a:bodyPr>
          <a:lstStyle/>
          <a:p>
            <a:r>
              <a:rPr lang="ru-RU" sz="1600" dirty="0" smtClean="0"/>
              <a:t>Основные признаки травматического вывиха: резкая боль, изменения формы сустава, невозможность движений в нем или их ограничение.</a:t>
            </a:r>
            <a:endParaRPr lang="ru-RU" sz="1600" dirty="0"/>
          </a:p>
        </p:txBody>
      </p:sp>
      <p:pic>
        <p:nvPicPr>
          <p:cNvPr id="4" name="Рисунок 3" descr="i (1).jpg"/>
          <p:cNvPicPr>
            <a:picLocks noChangeAspect="1"/>
          </p:cNvPicPr>
          <p:nvPr/>
        </p:nvPicPr>
        <p:blipFill>
          <a:blip r:embed="rId2" cstate="print"/>
          <a:stretch>
            <a:fillRect/>
          </a:stretch>
        </p:blipFill>
        <p:spPr>
          <a:xfrm>
            <a:off x="539552" y="1052736"/>
            <a:ext cx="3089498" cy="2083668"/>
          </a:xfrm>
          <a:prstGeom prst="rect">
            <a:avLst/>
          </a:prstGeom>
        </p:spPr>
      </p:pic>
      <p:pic>
        <p:nvPicPr>
          <p:cNvPr id="6" name="Рисунок 5" descr="im_20121226203029_20846.jpg"/>
          <p:cNvPicPr>
            <a:picLocks noChangeAspect="1"/>
          </p:cNvPicPr>
          <p:nvPr/>
        </p:nvPicPr>
        <p:blipFill>
          <a:blip r:embed="rId3" cstate="print"/>
          <a:stretch>
            <a:fillRect/>
          </a:stretch>
        </p:blipFill>
        <p:spPr>
          <a:xfrm>
            <a:off x="3995936" y="1052736"/>
            <a:ext cx="4311352" cy="2155676"/>
          </a:xfrm>
          <a:prstGeom prst="rect">
            <a:avLst/>
          </a:prstGeom>
        </p:spPr>
      </p:pic>
      <p:pic>
        <p:nvPicPr>
          <p:cNvPr id="7" name="Рисунок 6" descr="Fibromyalgie-Syndrom.jpg"/>
          <p:cNvPicPr>
            <a:picLocks noChangeAspect="1"/>
          </p:cNvPicPr>
          <p:nvPr/>
        </p:nvPicPr>
        <p:blipFill>
          <a:blip r:embed="rId4" cstate="print"/>
          <a:stretch>
            <a:fillRect/>
          </a:stretch>
        </p:blipFill>
        <p:spPr>
          <a:xfrm>
            <a:off x="1835696" y="3356992"/>
            <a:ext cx="4953000" cy="329946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05"/>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 calcmode="lin" valueType="num">
                                      <p:cBhvr>
                                        <p:cTn id="34" dur="500" fill="hold"/>
                                        <p:tgtEl>
                                          <p:spTgt spid="7"/>
                                        </p:tgtEl>
                                        <p:attrNameLst>
                                          <p:attrName>ppt_x</p:attrName>
                                        </p:attrNameLst>
                                      </p:cBhvr>
                                      <p:tavLst>
                                        <p:tav tm="0">
                                          <p:val>
                                            <p:strVal val="#ppt_x-.2"/>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7529264" cy="634082"/>
          </a:xfrm>
        </p:spPr>
        <p:txBody>
          <a:bodyPr>
            <a:normAutofit/>
          </a:bodyPr>
          <a:lstStyle/>
          <a:p>
            <a:pPr algn="ctr"/>
            <a:r>
              <a:rPr lang="ru-RU" sz="2400" b="1" dirty="0" smtClean="0">
                <a:solidFill>
                  <a:schemeClr val="accent1">
                    <a:lumMod val="75000"/>
                  </a:schemeClr>
                </a:solidFill>
              </a:rPr>
              <a:t>Первая помощь.</a:t>
            </a:r>
            <a:endParaRPr lang="ru-RU" sz="2400" b="1" dirty="0">
              <a:solidFill>
                <a:schemeClr val="accent1">
                  <a:lumMod val="75000"/>
                </a:schemeClr>
              </a:solidFill>
            </a:endParaRPr>
          </a:p>
        </p:txBody>
      </p:sp>
      <p:sp>
        <p:nvSpPr>
          <p:cNvPr id="3" name="Содержимое 2"/>
          <p:cNvSpPr>
            <a:spLocks noGrp="1"/>
          </p:cNvSpPr>
          <p:nvPr>
            <p:ph idx="1"/>
          </p:nvPr>
        </p:nvSpPr>
        <p:spPr>
          <a:xfrm>
            <a:off x="467544" y="1196752"/>
            <a:ext cx="7467600" cy="4873752"/>
          </a:xfrm>
        </p:spPr>
        <p:txBody>
          <a:bodyPr>
            <a:normAutofit/>
          </a:bodyPr>
          <a:lstStyle/>
          <a:p>
            <a:r>
              <a:rPr lang="ru-RU" sz="1600" dirty="0" smtClean="0"/>
              <a:t>Вправление вывихов производят в основном ручными приемами, но для выполнения их нужны специальные знания и навыки, неумелые попытки могут лишь увеличить тяжесть повреждения.</a:t>
            </a:r>
            <a:endParaRPr lang="ru-RU" sz="1600" dirty="0"/>
          </a:p>
        </p:txBody>
      </p:sp>
      <p:pic>
        <p:nvPicPr>
          <p:cNvPr id="4" name="Рисунок 3" descr="g_image_4f1683c27391a.jpg"/>
          <p:cNvPicPr>
            <a:picLocks noChangeAspect="1"/>
          </p:cNvPicPr>
          <p:nvPr/>
        </p:nvPicPr>
        <p:blipFill>
          <a:blip r:embed="rId2" cstate="print"/>
          <a:stretch>
            <a:fillRect/>
          </a:stretch>
        </p:blipFill>
        <p:spPr>
          <a:xfrm>
            <a:off x="467544" y="2204864"/>
            <a:ext cx="2476500" cy="1752600"/>
          </a:xfrm>
          <a:prstGeom prst="rect">
            <a:avLst/>
          </a:prstGeom>
        </p:spPr>
      </p:pic>
      <p:pic>
        <p:nvPicPr>
          <p:cNvPr id="5" name="Рисунок 4" descr="IMG_5213.jpg"/>
          <p:cNvPicPr>
            <a:picLocks noChangeAspect="1"/>
          </p:cNvPicPr>
          <p:nvPr/>
        </p:nvPicPr>
        <p:blipFill>
          <a:blip r:embed="rId3" cstate="print"/>
          <a:stretch>
            <a:fillRect/>
          </a:stretch>
        </p:blipFill>
        <p:spPr>
          <a:xfrm>
            <a:off x="4355976" y="2060848"/>
            <a:ext cx="3676193" cy="4365103"/>
          </a:xfrm>
          <a:prstGeom prst="rect">
            <a:avLst/>
          </a:prstGeom>
        </p:spPr>
      </p:pic>
      <p:pic>
        <p:nvPicPr>
          <p:cNvPr id="6" name="Рисунок 5" descr="Enlocation.jpg"/>
          <p:cNvPicPr>
            <a:picLocks noChangeAspect="1"/>
          </p:cNvPicPr>
          <p:nvPr/>
        </p:nvPicPr>
        <p:blipFill>
          <a:blip r:embed="rId4" cstate="print"/>
          <a:stretch>
            <a:fillRect/>
          </a:stretch>
        </p:blipFill>
        <p:spPr>
          <a:xfrm>
            <a:off x="179512" y="4077072"/>
            <a:ext cx="3995936" cy="242088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4293096"/>
            <a:ext cx="2992760" cy="1012974"/>
          </a:xfrm>
        </p:spPr>
        <p:txBody>
          <a:bodyPr/>
          <a:lstStyle/>
          <a:p>
            <a:endParaRPr lang="ru-RU" dirty="0"/>
          </a:p>
        </p:txBody>
      </p:sp>
      <p:sp>
        <p:nvSpPr>
          <p:cNvPr id="3" name="Содержимое 2"/>
          <p:cNvSpPr>
            <a:spLocks noGrp="1"/>
          </p:cNvSpPr>
          <p:nvPr>
            <p:ph idx="1"/>
          </p:nvPr>
        </p:nvSpPr>
        <p:spPr>
          <a:xfrm>
            <a:off x="467544" y="404664"/>
            <a:ext cx="7467600" cy="4873752"/>
          </a:xfrm>
        </p:spPr>
        <p:txBody>
          <a:bodyPr>
            <a:normAutofit/>
          </a:bodyPr>
          <a:lstStyle/>
          <a:p>
            <a:r>
              <a:rPr lang="ru-RU" sz="1600" dirty="0" smtClean="0"/>
              <a:t>При оказании первой помощи нужно закрепить пострадавшую конечность так, чтобы не изменить положения вывихнутого сустава. Для этого наложить фиксирующую повязку типа косынка или шину; можно прибинтовать руку к туловищу. К месту вывиха нужно приложить грелку с холодной водой или льдом, либо смоченное холодной водой полотенце. Вывих должен быть немедленно вправлен, поэтому пострадавшего нужно доставить в ближайшую больницу.</a:t>
            </a:r>
            <a:endParaRPr lang="ru-RU" sz="1600" dirty="0"/>
          </a:p>
        </p:txBody>
      </p:sp>
      <p:pic>
        <p:nvPicPr>
          <p:cNvPr id="4" name="Рисунок 3" descr="5_html_m711322d1.jpg"/>
          <p:cNvPicPr>
            <a:picLocks noChangeAspect="1"/>
          </p:cNvPicPr>
          <p:nvPr/>
        </p:nvPicPr>
        <p:blipFill>
          <a:blip r:embed="rId2" cstate="print"/>
          <a:stretch>
            <a:fillRect/>
          </a:stretch>
        </p:blipFill>
        <p:spPr>
          <a:xfrm>
            <a:off x="179512" y="4221088"/>
            <a:ext cx="2880320" cy="2348880"/>
          </a:xfrm>
          <a:prstGeom prst="rect">
            <a:avLst/>
          </a:prstGeom>
        </p:spPr>
      </p:pic>
      <p:pic>
        <p:nvPicPr>
          <p:cNvPr id="5" name="Рисунок 4" descr="1365091361_1303838679_image046.jpg"/>
          <p:cNvPicPr>
            <a:picLocks noChangeAspect="1"/>
          </p:cNvPicPr>
          <p:nvPr/>
        </p:nvPicPr>
        <p:blipFill>
          <a:blip r:embed="rId3" cstate="print"/>
          <a:stretch>
            <a:fillRect/>
          </a:stretch>
        </p:blipFill>
        <p:spPr>
          <a:xfrm>
            <a:off x="5580112" y="1916832"/>
            <a:ext cx="3010644" cy="2160240"/>
          </a:xfrm>
          <a:prstGeom prst="rect">
            <a:avLst/>
          </a:prstGeom>
        </p:spPr>
      </p:pic>
      <p:pic>
        <p:nvPicPr>
          <p:cNvPr id="6" name="Рисунок 5" descr="pg-incentives-to-lose-weight-03-full.jpg"/>
          <p:cNvPicPr>
            <a:picLocks noChangeAspect="1"/>
          </p:cNvPicPr>
          <p:nvPr/>
        </p:nvPicPr>
        <p:blipFill>
          <a:blip r:embed="rId4" cstate="print"/>
          <a:stretch>
            <a:fillRect/>
          </a:stretch>
        </p:blipFill>
        <p:spPr>
          <a:xfrm>
            <a:off x="3203848" y="4149080"/>
            <a:ext cx="2604120" cy="2604120"/>
          </a:xfrm>
          <a:prstGeom prst="rect">
            <a:avLst/>
          </a:prstGeom>
        </p:spPr>
      </p:pic>
      <p:pic>
        <p:nvPicPr>
          <p:cNvPr id="7" name="Рисунок 6" descr="485087875.jpg"/>
          <p:cNvPicPr>
            <a:picLocks noChangeAspect="1"/>
          </p:cNvPicPr>
          <p:nvPr/>
        </p:nvPicPr>
        <p:blipFill>
          <a:blip r:embed="rId5" cstate="print"/>
          <a:stretch>
            <a:fillRect/>
          </a:stretch>
        </p:blipFill>
        <p:spPr>
          <a:xfrm>
            <a:off x="1331640" y="2276872"/>
            <a:ext cx="3456384" cy="1836492"/>
          </a:xfrm>
          <a:prstGeom prst="rect">
            <a:avLst/>
          </a:prstGeom>
        </p:spPr>
      </p:pic>
      <p:pic>
        <p:nvPicPr>
          <p:cNvPr id="8" name="Рисунок 7" descr="2731_1332273874_0b657.jpg"/>
          <p:cNvPicPr>
            <a:picLocks noChangeAspect="1"/>
          </p:cNvPicPr>
          <p:nvPr/>
        </p:nvPicPr>
        <p:blipFill>
          <a:blip r:embed="rId6" cstate="print"/>
          <a:stretch>
            <a:fillRect/>
          </a:stretch>
        </p:blipFill>
        <p:spPr>
          <a:xfrm>
            <a:off x="5868144" y="4149080"/>
            <a:ext cx="2232248" cy="2448272"/>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chemeClr val="accent1">
                    <a:lumMod val="75000"/>
                  </a:schemeClr>
                </a:solidFill>
              </a:rPr>
              <a:t>Растяжение.</a:t>
            </a:r>
            <a:endParaRPr lang="ru-RU" sz="2400" b="1" dirty="0">
              <a:solidFill>
                <a:schemeClr val="accent1">
                  <a:lumMod val="75000"/>
                </a:schemeClr>
              </a:solidFill>
            </a:endParaRPr>
          </a:p>
        </p:txBody>
      </p:sp>
      <p:sp>
        <p:nvSpPr>
          <p:cNvPr id="3" name="Содержимое 2"/>
          <p:cNvSpPr>
            <a:spLocks noGrp="1"/>
          </p:cNvSpPr>
          <p:nvPr>
            <p:ph idx="1"/>
          </p:nvPr>
        </p:nvSpPr>
        <p:spPr>
          <a:xfrm>
            <a:off x="395536" y="1124744"/>
            <a:ext cx="3744416" cy="5161784"/>
          </a:xfrm>
        </p:spPr>
        <p:txBody>
          <a:bodyPr>
            <a:normAutofit/>
          </a:bodyPr>
          <a:lstStyle/>
          <a:p>
            <a:r>
              <a:rPr lang="ru-RU" sz="1600" b="1" dirty="0" smtClean="0"/>
              <a:t>Растяжение</a:t>
            </a:r>
            <a:r>
              <a:rPr lang="ru-RU" sz="1600" dirty="0" smtClean="0"/>
              <a:t> - повреждение связок сустава, в результате их </a:t>
            </a:r>
            <a:r>
              <a:rPr lang="ru-RU" sz="1600" dirty="0" err="1" smtClean="0"/>
              <a:t>перерастяжения</a:t>
            </a:r>
            <a:r>
              <a:rPr lang="ru-RU" sz="1600" dirty="0" smtClean="0"/>
              <a:t>. Это одна из самых распространенных травм спортсменов. Во время травмы чаще всего повреждаются суставные мышцы, сухожилия и связки. При растяжении происходит разрыв подкожной клетчатки, нередко повреждается также чувствительная суставная капсула. Причина растяжения - насильственное движение в суставе. Растяжению могут подвергаться связки любого сустава, но чаще всего травмируются связки верхних и нижних конечностей. Особенно часто встречается растяжение связок предплюсне-плюсневого, коленного и лучезапястного суставов.</a:t>
            </a:r>
            <a:endParaRPr lang="ru-RU" sz="1600" dirty="0"/>
          </a:p>
        </p:txBody>
      </p:sp>
      <p:pic>
        <p:nvPicPr>
          <p:cNvPr id="4" name="Рисунок 3" descr="1350987488_boli-v-sustavah.jpg"/>
          <p:cNvPicPr>
            <a:picLocks noChangeAspect="1"/>
          </p:cNvPicPr>
          <p:nvPr/>
        </p:nvPicPr>
        <p:blipFill>
          <a:blip r:embed="rId2" cstate="print"/>
          <a:stretch>
            <a:fillRect/>
          </a:stretch>
        </p:blipFill>
        <p:spPr>
          <a:xfrm>
            <a:off x="4283968" y="908720"/>
            <a:ext cx="3873989" cy="2905492"/>
          </a:xfrm>
          <a:prstGeom prst="rect">
            <a:avLst/>
          </a:prstGeom>
        </p:spPr>
      </p:pic>
      <p:pic>
        <p:nvPicPr>
          <p:cNvPr id="5" name="Рисунок 4" descr="bolezni-sustavov7.jpg"/>
          <p:cNvPicPr>
            <a:picLocks noChangeAspect="1"/>
          </p:cNvPicPr>
          <p:nvPr/>
        </p:nvPicPr>
        <p:blipFill>
          <a:blip r:embed="rId3" cstate="print"/>
          <a:stretch>
            <a:fillRect/>
          </a:stretch>
        </p:blipFill>
        <p:spPr>
          <a:xfrm>
            <a:off x="4932040" y="4077072"/>
            <a:ext cx="2736304" cy="2601456"/>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4077072"/>
            <a:ext cx="2992760" cy="220886"/>
          </a:xfrm>
        </p:spPr>
        <p:txBody>
          <a:bodyPr>
            <a:normAutofit fontScale="90000"/>
          </a:bodyPr>
          <a:lstStyle/>
          <a:p>
            <a:endParaRPr lang="ru-RU" dirty="0"/>
          </a:p>
        </p:txBody>
      </p:sp>
      <p:sp>
        <p:nvSpPr>
          <p:cNvPr id="3" name="Содержимое 2"/>
          <p:cNvSpPr>
            <a:spLocks noGrp="1"/>
          </p:cNvSpPr>
          <p:nvPr>
            <p:ph idx="1"/>
          </p:nvPr>
        </p:nvSpPr>
        <p:spPr>
          <a:xfrm>
            <a:off x="457200" y="332656"/>
            <a:ext cx="7467600" cy="6141296"/>
          </a:xfrm>
        </p:spPr>
        <p:txBody>
          <a:bodyPr>
            <a:normAutofit/>
          </a:bodyPr>
          <a:lstStyle/>
          <a:p>
            <a:r>
              <a:rPr lang="ru-RU" sz="1600" dirty="0" smtClean="0"/>
              <a:t>Основные симптомы растяжения связок это сильная боль в области сустава. Часто бывает так, что сразу после травмы пострадавший не чувствует боли и может совершать движения в поврежденном суставе. </a:t>
            </a:r>
            <a:endParaRPr lang="ru-RU" sz="1600" dirty="0"/>
          </a:p>
        </p:txBody>
      </p:sp>
      <p:pic>
        <p:nvPicPr>
          <p:cNvPr id="4" name="Рисунок 3" descr="entorse5.jpg"/>
          <p:cNvPicPr>
            <a:picLocks noChangeAspect="1"/>
          </p:cNvPicPr>
          <p:nvPr/>
        </p:nvPicPr>
        <p:blipFill>
          <a:blip r:embed="rId2" cstate="print"/>
          <a:stretch>
            <a:fillRect/>
          </a:stretch>
        </p:blipFill>
        <p:spPr>
          <a:xfrm>
            <a:off x="1115616" y="1844824"/>
            <a:ext cx="6696744" cy="354478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400" b="1" dirty="0" smtClean="0">
                <a:solidFill>
                  <a:schemeClr val="accent1">
                    <a:lumMod val="75000"/>
                  </a:schemeClr>
                </a:solidFill>
              </a:rPr>
              <a:t>Первая помощь.</a:t>
            </a:r>
            <a:endParaRPr lang="ru-RU" sz="2400" b="1" dirty="0">
              <a:solidFill>
                <a:schemeClr val="accent1">
                  <a:lumMod val="75000"/>
                </a:schemeClr>
              </a:solidFill>
            </a:endParaRPr>
          </a:p>
        </p:txBody>
      </p:sp>
      <p:sp>
        <p:nvSpPr>
          <p:cNvPr id="3" name="Содержимое 2"/>
          <p:cNvSpPr>
            <a:spLocks noGrp="1"/>
          </p:cNvSpPr>
          <p:nvPr>
            <p:ph idx="1"/>
          </p:nvPr>
        </p:nvSpPr>
        <p:spPr>
          <a:xfrm>
            <a:off x="683568" y="836712"/>
            <a:ext cx="7467600" cy="4873752"/>
          </a:xfrm>
        </p:spPr>
        <p:txBody>
          <a:bodyPr>
            <a:normAutofit/>
          </a:bodyPr>
          <a:lstStyle/>
          <a:p>
            <a:r>
              <a:rPr lang="ru-RU" sz="1600" dirty="0" smtClean="0"/>
              <a:t> С целью обездвижения сустава наложить тугую повязку на область травмированного сустава. При подозрении на разрыв связок надо наложить шину из подручных средств. Чтобы уменьшить боль и отек, на место растяжения связок на первые два часа надо положить пузырь со льдом или полотенце, смоченное холодной водой. При появлении кровоподтеков необходимо придать конечности возвышенное положение, чтобы предупредить нарастание отека околосуставных тканей   </a:t>
            </a:r>
            <a:endParaRPr lang="ru-RU" sz="1600" dirty="0"/>
          </a:p>
        </p:txBody>
      </p:sp>
      <p:pic>
        <p:nvPicPr>
          <p:cNvPr id="4" name="Рисунок 3" descr="101411_1044_1.png"/>
          <p:cNvPicPr>
            <a:picLocks noChangeAspect="1"/>
          </p:cNvPicPr>
          <p:nvPr/>
        </p:nvPicPr>
        <p:blipFill>
          <a:blip r:embed="rId2" cstate="print"/>
          <a:stretch>
            <a:fillRect/>
          </a:stretch>
        </p:blipFill>
        <p:spPr>
          <a:xfrm>
            <a:off x="179512" y="3068960"/>
            <a:ext cx="3792863" cy="2643057"/>
          </a:xfrm>
          <a:prstGeom prst="rect">
            <a:avLst/>
          </a:prstGeom>
        </p:spPr>
      </p:pic>
      <p:pic>
        <p:nvPicPr>
          <p:cNvPr id="5" name="Рисунок 4" descr="karta_tokio_metro_8872_3.jpg"/>
          <p:cNvPicPr>
            <a:picLocks noChangeAspect="1"/>
          </p:cNvPicPr>
          <p:nvPr/>
        </p:nvPicPr>
        <p:blipFill>
          <a:blip r:embed="rId3" cstate="print"/>
          <a:stretch>
            <a:fillRect/>
          </a:stretch>
        </p:blipFill>
        <p:spPr>
          <a:xfrm>
            <a:off x="4572000" y="2924944"/>
            <a:ext cx="3018781" cy="3083354"/>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TC104033937[[fn=След самолета]]</Template>
  <TotalTime>90</TotalTime>
  <Words>415</Words>
  <Application>Microsoft Office PowerPoint</Application>
  <PresentationFormat>Экран (4:3)</PresentationFormat>
  <Paragraphs>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След самолета</vt:lpstr>
      <vt:lpstr>Вывихи.</vt:lpstr>
      <vt:lpstr>Что такое вывихи, ушибы и переломы? </vt:lpstr>
      <vt:lpstr>Вывихи. </vt:lpstr>
      <vt:lpstr>Презентация PowerPoint</vt:lpstr>
      <vt:lpstr>Первая помощь.</vt:lpstr>
      <vt:lpstr>Презентация PowerPoint</vt:lpstr>
      <vt:lpstr>Растяжение.</vt:lpstr>
      <vt:lpstr>Презентация PowerPoint</vt:lpstr>
      <vt:lpstr>Первая помощь.</vt:lpstr>
      <vt:lpstr>Переломы.</vt:lpstr>
      <vt:lpstr>Презентация PowerPoint</vt:lpstr>
      <vt:lpstr>Первая помощь.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Вывих, растяжение, перелом. Первая помощь.</dc:title>
  <dc:creator>1</dc:creator>
  <cp:lastModifiedBy>Татьяна</cp:lastModifiedBy>
  <cp:revision>12</cp:revision>
  <dcterms:created xsi:type="dcterms:W3CDTF">2013-10-13T07:57:48Z</dcterms:created>
  <dcterms:modified xsi:type="dcterms:W3CDTF">2019-10-18T18:25:07Z</dcterms:modified>
</cp:coreProperties>
</file>