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6" r:id="rId5"/>
    <p:sldId id="277" r:id="rId6"/>
    <p:sldId id="281" r:id="rId7"/>
    <p:sldId id="279" r:id="rId8"/>
    <p:sldId id="280" r:id="rId9"/>
    <p:sldId id="264" r:id="rId10"/>
    <p:sldId id="275" r:id="rId11"/>
    <p:sldId id="285" r:id="rId12"/>
    <p:sldId id="265" r:id="rId13"/>
    <p:sldId id="282" r:id="rId14"/>
    <p:sldId id="283" r:id="rId15"/>
    <p:sldId id="284" r:id="rId16"/>
    <p:sldId id="266" r:id="rId17"/>
    <p:sldId id="268" r:id="rId18"/>
    <p:sldId id="269" r:id="rId19"/>
    <p:sldId id="270" r:id="rId20"/>
    <p:sldId id="261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F3C3BB3-8FCE-43BB-B20B-4AC12CD01F2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C37A92-47CA-4BB2-8D18-58D5C758C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26488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Повязки. Общая характеристика.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501008"/>
            <a:ext cx="6194554" cy="2232248"/>
          </a:xfrm>
        </p:spPr>
        <p:txBody>
          <a:bodyPr>
            <a:noAutofit/>
          </a:bodyPr>
          <a:lstStyle/>
          <a:p>
            <a:pPr algn="ctr"/>
            <a:endParaRPr lang="ru-RU" sz="3200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sz="3200" b="1" i="1" dirty="0" smtClean="0"/>
              <a:t>Правила </a:t>
            </a:r>
            <a:r>
              <a:rPr lang="ru-RU" sz="3200" b="1" i="1" dirty="0" smtClean="0"/>
              <a:t>наложения повязок</a:t>
            </a:r>
          </a:p>
          <a:p>
            <a:pPr algn="r"/>
            <a:endParaRPr lang="ru-RU" b="1" i="1" dirty="0" smtClean="0"/>
          </a:p>
          <a:p>
            <a:pPr algn="r"/>
            <a:r>
              <a:rPr lang="ru-RU" b="1" i="1" dirty="0" smtClean="0"/>
              <a:t> </a:t>
            </a:r>
            <a:endParaRPr lang="ru-RU" sz="1800" b="1" i="1" dirty="0" smtClean="0"/>
          </a:p>
        </p:txBody>
      </p:sp>
      <p:pic>
        <p:nvPicPr>
          <p:cNvPr id="1027" name="Picture 3" descr="D:\ОБЖ\Картинки\Мед.помощь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29000"/>
            <a:ext cx="276860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ПРЕЗЕНТАЦИИ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7596336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772816"/>
            <a:ext cx="540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Повязка «уздечка».</a:t>
            </a:r>
            <a:r>
              <a:rPr lang="ru-RU" dirty="0" smtClean="0"/>
              <a:t> Применяется для удержания перевязочного материала на ранах в теменной области и ранениях нижней челюсти Первые закрепляющие круговые ходы идут вокруг головы. Далее по затылку ход бинта ведут косо на правую сторону шеи, под нижнюю челюсть и делают несколько вертикальных круговых ходов, которыми закрывают темя или подчелюстную область в зависимости от локализации повреждения. Затем бинт с левой стороны шеи ведут косо по затылку в правую височную область и двумя-тремя горизонтальными циркулярными ходами вокруг головы закрепляют вертикальные туры бинта.</a:t>
            </a:r>
          </a:p>
          <a:p>
            <a:r>
              <a:rPr lang="ru-RU" dirty="0" smtClean="0"/>
              <a:t>В случае повреждения в области подбородка, повязку дополняют горизонтальными круговыми ходами с захватом подбородка</a:t>
            </a:r>
            <a:endParaRPr lang="ru-RU" dirty="0"/>
          </a:p>
        </p:txBody>
      </p:sp>
      <p:sp>
        <p:nvSpPr>
          <p:cNvPr id="40962" name="AutoShape 2" descr="https://refdb.ru/images/1183/2365970/20c9ee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refdb.ru/images/1183/2365970/20c9ee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5" name="Picture 5" descr="D:\ПРЕЗЕНТАЦИИ\20c9ee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2627784" cy="3323374"/>
          </a:xfrm>
          <a:prstGeom prst="rect">
            <a:avLst/>
          </a:prstGeom>
          <a:noFill/>
        </p:spPr>
      </p:pic>
      <p:pic>
        <p:nvPicPr>
          <p:cNvPr id="40966" name="Picture 6" descr="D:\ПРЕЗЕНТАЦИИ\bf4ae8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3398"/>
            <a:ext cx="2626544" cy="307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256888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руку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Косыночную повязку</a:t>
            </a:r>
            <a:r>
              <a:rPr lang="ru-RU" dirty="0" smtClean="0"/>
              <a:t> используют для удержания перевязочного материала или подвешивания поврежденной руки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2530" name="Picture 2" descr="http://www.studfiles.ru/html/2706/178/html_LwfQ8phMwK.6g2j/htmlconvd-tF8rBd_html_687a2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4319"/>
            <a:ext cx="4286897" cy="30536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256888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палец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endParaRPr lang="ru-RU" dirty="0"/>
          </a:p>
        </p:txBody>
      </p:sp>
      <p:pic>
        <p:nvPicPr>
          <p:cNvPr id="37890" name="Picture 2" descr="http://megabook.ru/stream/mediapreview?Key=%D0%A1%D0%BF%D0%B8%D1%80%D0%B0%D0%BB%D1%8C%D0%BD%D0%B0%D1%8F%20%D0%BF%D0%BE%D0%B2%D1%8F%D0%B7%D0%BA%D0%B0%20%D0%BD%D0%B0%20%D0%BF%D0%B0%D0%BB%D0%B5%D1%86&amp;Width=654&amp;Height=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5"/>
            <a:ext cx="4572000" cy="36450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2060848"/>
            <a:ext cx="3649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Спиральная повязка на палец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2936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Большинство повязок на кисть начинается с круговых закрепляющих ходов бинта в нижней трети предплечья непосредственно над запястьем. Бинт ведут косо по тылу кисти к концу пальца и, оставляя кончик пальца открытым, спиральными ходами бинтуют палец до основания. Затем снова через тыл кисти возвращают бинт на предплечье. </a:t>
            </a:r>
            <a:r>
              <a:rPr lang="ru-RU" dirty="0" err="1" smtClean="0"/>
              <a:t>Бинтование</a:t>
            </a:r>
            <a:r>
              <a:rPr lang="ru-RU" dirty="0" smtClean="0"/>
              <a:t> заканчивают круговыми турами в нижней трети предплечья.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256888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палец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2936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Спиральная </a:t>
            </a:r>
            <a:r>
              <a:rPr lang="ru-RU" b="1" dirty="0" smtClean="0"/>
              <a:t>повязка на все пальцы («перчатка»)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Накладывается на каждый палец точно также как и на один палец. </a:t>
            </a:r>
            <a:r>
              <a:rPr lang="ru-RU" dirty="0" err="1" smtClean="0"/>
              <a:t>Бинтование</a:t>
            </a:r>
            <a:r>
              <a:rPr lang="ru-RU" dirty="0" smtClean="0"/>
              <a:t> на правой руке начинают с большого пальца, на левой руке — с мизинца.</a:t>
            </a:r>
            <a:endParaRPr lang="ru-RU" dirty="0"/>
          </a:p>
        </p:txBody>
      </p:sp>
      <p:pic>
        <p:nvPicPr>
          <p:cNvPr id="38914" name="Picture 2" descr="http://www.nedug.ru/common/data/pub/images/articles/76849/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8920"/>
            <a:ext cx="3131840" cy="4149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256888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палец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23928" y="1988840"/>
            <a:ext cx="4762872" cy="413732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Колосовидная повязка на большой палец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2400" dirty="0" smtClean="0"/>
              <a:t>    Применяют для закрытия области пястно-фалангового сустава и возвышения большого пальца кисти</a:t>
            </a:r>
            <a:endParaRPr lang="ru-RU" sz="2400" dirty="0"/>
          </a:p>
        </p:txBody>
      </p:sp>
      <p:pic>
        <p:nvPicPr>
          <p:cNvPr id="39938" name="Picture 2" descr="http://health-news.ru/doc/med/images/2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2663280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681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Повязка </a:t>
            </a:r>
            <a:br>
              <a:rPr lang="ru-RU" dirty="0" smtClean="0"/>
            </a:br>
            <a:r>
              <a:rPr lang="ru-RU" dirty="0" smtClean="0"/>
              <a:t>на ногу</a:t>
            </a:r>
            <a:endParaRPr lang="ru-RU" dirty="0"/>
          </a:p>
        </p:txBody>
      </p:sp>
      <p:pic>
        <p:nvPicPr>
          <p:cNvPr id="21505" name="Picture 1" descr="D:\ПРЕЗЕНТАЦИИ\91cfea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557"/>
            <a:ext cx="1763688" cy="3376659"/>
          </a:xfrm>
          <a:prstGeom prst="rect">
            <a:avLst/>
          </a:prstGeom>
          <a:noFill/>
        </p:spPr>
      </p:pic>
      <p:pic>
        <p:nvPicPr>
          <p:cNvPr id="21506" name="Picture 2" descr="D:\ПРЕЗЕНТАЦИИ\86e6c3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51630"/>
            <a:ext cx="1728192" cy="31063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39752" y="2060848"/>
            <a:ext cx="60304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Спиральная повязка на первый палец стопы</a:t>
            </a:r>
          </a:p>
          <a:p>
            <a:r>
              <a:rPr lang="ru-RU" sz="1400" dirty="0" smtClean="0"/>
              <a:t>Ширина бинта 3-5 см. Отдельно бинтуют обычно только один большой палец. </a:t>
            </a:r>
            <a:r>
              <a:rPr lang="ru-RU" sz="1400" dirty="0" err="1" smtClean="0"/>
              <a:t>Бинтование</a:t>
            </a:r>
            <a:r>
              <a:rPr lang="ru-RU" sz="1400" dirty="0" smtClean="0"/>
              <a:t> рекомендуется начинать укрепляющими круговыми турами в нижней трети голени над лодыжками. Затем через тыльную поверхность стопы ведут бинт к ногтевой фаланге 1 пальца. Отсюда спиральными турами закрывают весь палец до основания и снова через тыл стопы возвращают бинт на голень, где повязку заканчивают фиксирующими круговыми турами.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Колосовидная повязка на первый палец стопы</a:t>
            </a:r>
            <a:r>
              <a:rPr lang="ru-RU" sz="1400" dirty="0" smtClean="0"/>
              <a:t> </a:t>
            </a:r>
          </a:p>
          <a:p>
            <a:r>
              <a:rPr lang="ru-RU" sz="1400" dirty="0" smtClean="0"/>
              <a:t>Ширина бинта 3-5 см. Как и все колосовидные повязки, колосовидная повязка на первый палец стопы бинтуется по направлению в сторону повреждения. На левой стопе бинт ведут слева направо, на правой стопе – справа налево.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4429124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грудную клетку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3717032"/>
            <a:ext cx="3028950" cy="2952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923928" y="29249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Окклюзионная</a:t>
            </a:r>
            <a:r>
              <a:rPr lang="ru-RU" b="1" dirty="0" smtClean="0"/>
              <a:t> повязка</a:t>
            </a:r>
          </a:p>
          <a:p>
            <a:endParaRPr lang="ru-RU" b="1" dirty="0" smtClean="0"/>
          </a:p>
          <a:p>
            <a:r>
              <a:rPr lang="ru-RU" dirty="0" smtClean="0"/>
              <a:t>Накладывается с применением перевязочного пакета индивидуального (ППИ) при проникающих ранениях грудной клетки. Повязка препятствует засасыванию воздуха в плевральную полость при дыхании.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3429000" cy="10509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бедро</a:t>
            </a:r>
            <a:endParaRPr lang="ru-RU" dirty="0"/>
          </a:p>
        </p:txBody>
      </p:sp>
      <p:pic>
        <p:nvPicPr>
          <p:cNvPr id="19458" name="Picture 2" descr="http://ukr10-11med.narod.ru/WvJYwr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1696"/>
            <a:ext cx="4848755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24208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Накладывается при повреждениях в области тазобедренного сустава и прилегающих к нему областей. </a:t>
            </a:r>
            <a:r>
              <a:rPr lang="ru-RU" dirty="0" err="1" smtClean="0"/>
              <a:t>Бинтование</a:t>
            </a:r>
            <a:r>
              <a:rPr lang="ru-RU" dirty="0" smtClean="0"/>
              <a:t> осуществляется широким бинтом </a:t>
            </a: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3286148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плечо</a:t>
            </a:r>
            <a:endParaRPr lang="ru-RU" dirty="0"/>
          </a:p>
        </p:txBody>
      </p:sp>
      <p:sp>
        <p:nvSpPr>
          <p:cNvPr id="18434" name="AutoShape 2" descr="https://refdb.ru/images/1183/2365970/dbdce7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refdb.ru/images/1183/2365970/dbdce7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refdb.ru/images/1183/2365970/dbdce7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3" name="Picture 11" descr="D:\ПРЕЗЕНТАЦИИ\dbdce7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133600" cy="2159000"/>
          </a:xfrm>
          <a:prstGeom prst="rect">
            <a:avLst/>
          </a:prstGeom>
          <a:noFill/>
        </p:spPr>
      </p:pic>
      <p:pic>
        <p:nvPicPr>
          <p:cNvPr id="18444" name="Picture 12" descr="D:\ПРЕЗЕНТАЦИИ\10262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5100"/>
            <a:ext cx="4305300" cy="28829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11960" y="21328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Спиральная повязка на плечо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Область плеча закрывают обычной спиральной повязкой или спиральной повязкой с перегибами. Используют бинт шириной 10 – 14 см. В верхних отделах плеча, чтобы предотвратить сползание повязки, </a:t>
            </a:r>
            <a:r>
              <a:rPr lang="ru-RU" dirty="0" err="1" smtClean="0"/>
              <a:t>бинтование</a:t>
            </a:r>
            <a:r>
              <a:rPr lang="ru-RU" dirty="0" smtClean="0"/>
              <a:t> можно закончить турами колосовидной повязки.</a:t>
            </a:r>
          </a:p>
          <a:p>
            <a:pPr algn="ctr"/>
            <a:r>
              <a:rPr lang="ru-RU" b="1" dirty="0" smtClean="0"/>
              <a:t>Косыночная повязка на плечо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Косынку укладывают на наружную боковую поверхность плеча. Верхушка косынки направлена к шее. Концы косынки обводят вокруг плеча, перекрещивают, выводят на наружную поверхность плеча и связывают.</a:t>
            </a: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Повязка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844824"/>
            <a:ext cx="5870456" cy="43924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Специальные средства, предназначенные для закрепления перевязочного материала или компресса, создания давления на определённую часть тела, обездвиживание повреждённой части тела</a:t>
            </a:r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/>
          </a:p>
        </p:txBody>
      </p:sp>
      <p:pic>
        <p:nvPicPr>
          <p:cNvPr id="10" name="Picture 3" descr="D:\ОБЖ\Картинки\Мед.помощь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5853"/>
            <a:ext cx="2843808" cy="35221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правила наложения повязок: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844824"/>
            <a:ext cx="6950006" cy="43924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900" b="1" dirty="0" smtClean="0"/>
              <a:t>При наложение повязки нужно стоять лицом к пострадавшему, чтобы видеть его состояние.</a:t>
            </a:r>
          </a:p>
          <a:p>
            <a:pPr algn="just">
              <a:buNone/>
            </a:pPr>
            <a:endParaRPr lang="ru-RU" sz="1900" b="1" dirty="0" smtClean="0"/>
          </a:p>
          <a:p>
            <a:pPr algn="just"/>
            <a:r>
              <a:rPr lang="ru-RU" sz="1900" b="1" dirty="0" smtClean="0"/>
              <a:t>Скатанную часть бинта нужно держать в правой руке, а конец бинта в левой. Бинтуют слева направо, снизу вверх.</a:t>
            </a:r>
          </a:p>
          <a:p>
            <a:pPr algn="just"/>
            <a:endParaRPr lang="ru-RU" sz="1900" b="1" dirty="0" smtClean="0"/>
          </a:p>
          <a:p>
            <a:pPr algn="just"/>
            <a:r>
              <a:rPr lang="ru-RU" sz="1900" b="1" dirty="0" smtClean="0"/>
              <a:t>Бинт должен как бы катиться по бинтуемой поверхности, не удаляясь от неё далеко.</a:t>
            </a:r>
          </a:p>
          <a:p>
            <a:pPr algn="just"/>
            <a:r>
              <a:rPr lang="ru-RU" sz="1900" b="1" dirty="0" smtClean="0"/>
              <a:t>Любую повязку начинают с фиксирующих ходов.</a:t>
            </a:r>
          </a:p>
          <a:p>
            <a:pPr algn="just"/>
            <a:endParaRPr lang="ru-RU" sz="1900" b="1" dirty="0" smtClean="0"/>
          </a:p>
          <a:p>
            <a:pPr algn="just"/>
            <a:r>
              <a:rPr lang="ru-RU" sz="1900" b="1" dirty="0" smtClean="0"/>
              <a:t>Последующие обороты бинта накладываются на половину предыдущего.</a:t>
            </a:r>
          </a:p>
          <a:p>
            <a:pPr algn="just"/>
            <a:endParaRPr lang="ru-RU" sz="1900" b="1" dirty="0" smtClean="0"/>
          </a:p>
          <a:p>
            <a:pPr algn="just"/>
            <a:r>
              <a:rPr lang="ru-RU" sz="1900" b="1" dirty="0" smtClean="0"/>
              <a:t>Повязку необходимо делать двумя руками одновременно.</a:t>
            </a:r>
          </a:p>
          <a:p>
            <a:pPr algn="just"/>
            <a:endParaRPr lang="ru-RU" sz="1900" b="1" dirty="0" smtClean="0"/>
          </a:p>
          <a:p>
            <a:pPr algn="just"/>
            <a:r>
              <a:rPr lang="ru-RU" sz="1900" b="1" dirty="0" smtClean="0"/>
              <a:t>Начинают и заканчивают повязку на здоровой части  тела</a:t>
            </a:r>
            <a:endParaRPr lang="ru-RU" sz="1900" dirty="0" smtClean="0"/>
          </a:p>
          <a:p>
            <a:pPr algn="just"/>
            <a:endParaRPr lang="ru-RU" sz="1900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D:\ОБЖ\Картинки\Мед.помощь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7112"/>
            <a:ext cx="1954643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ОБЖ\Картинки\Мед.помощь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8906"/>
            <a:ext cx="3995936" cy="494909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СПАСИБО ЗА ВНИМАНИЕ</a:t>
            </a:r>
            <a:endParaRPr lang="ru-RU" sz="32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28604"/>
            <a:ext cx="2000264" cy="64294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Бинт</a:t>
            </a:r>
            <a:endParaRPr lang="ru-RU" sz="4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357422" y="1071546"/>
            <a:ext cx="928694" cy="785818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86380" y="1071546"/>
            <a:ext cx="785818" cy="71438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57290" y="1928802"/>
            <a:ext cx="2656496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Марлевый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(плоский)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2066" y="1857364"/>
            <a:ext cx="2795958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Трубчатые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(сетчатые)</a:t>
            </a:r>
          </a:p>
        </p:txBody>
      </p:sp>
      <p:cxnSp>
        <p:nvCxnSpPr>
          <p:cNvPr id="14" name="Прямая со стрелкой 13"/>
          <p:cNvCxnSpPr>
            <a:stCxn id="11" idx="2"/>
          </p:cNvCxnSpPr>
          <p:nvPr/>
        </p:nvCxnSpPr>
        <p:spPr>
          <a:xfrm rot="16200000" flipH="1">
            <a:off x="3095808" y="2595750"/>
            <a:ext cx="851608" cy="16721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166656" y="2548592"/>
            <a:ext cx="923046" cy="16837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43108" y="4071942"/>
            <a:ext cx="5468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Фиксация марлевой повязки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 повреждённой части тела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3" descr="D:\ОБЖ\Картинки\Мед.помощь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4432"/>
            <a:ext cx="1835696" cy="2273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1844824"/>
            <a:ext cx="3528392" cy="4616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71480"/>
            <a:ext cx="3857652" cy="10515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Индивидуальный перевязочный пакет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14488"/>
            <a:ext cx="33575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1.Марлевый бинт шириной 9 см</a:t>
            </a:r>
          </a:p>
          <a:p>
            <a:r>
              <a:rPr lang="ru-RU" sz="2400" dirty="0" smtClean="0"/>
              <a:t>Две подушечки (15х15), заполненные ватой</a:t>
            </a:r>
          </a:p>
          <a:p>
            <a:r>
              <a:rPr lang="ru-RU" sz="2400" dirty="0" smtClean="0"/>
              <a:t>2.Одна подушечка пришита у конца бинта</a:t>
            </a:r>
          </a:p>
          <a:p>
            <a:r>
              <a:rPr lang="ru-RU" sz="2400" dirty="0" smtClean="0"/>
              <a:t>3.Вторую подушечку можно передвигать на нужное расстояние.</a:t>
            </a:r>
            <a:endParaRPr lang="ru-RU" sz="2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60" cy="4707263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m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71678"/>
            <a:ext cx="5072066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703112"/>
          </a:xfrm>
        </p:spPr>
        <p:txBody>
          <a:bodyPr/>
          <a:lstStyle/>
          <a:p>
            <a:pPr algn="l"/>
            <a:r>
              <a:rPr lang="ru-RU" dirty="0" smtClean="0"/>
              <a:t>Разновидности повязок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07904" y="2492896"/>
            <a:ext cx="5436096" cy="341642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propovyazki.ru/wp-content/uploads/2010/09/bint-27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716016" cy="4869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ПРЕЗЕНТАЦИИ\1652c-1393632183-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99"/>
            <a:ext cx="8748464" cy="52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14290"/>
            <a:ext cx="3286148" cy="8372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Перевязка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491880" y="2060848"/>
            <a:ext cx="5472608" cy="273630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2800" b="1" i="1" dirty="0" smtClean="0"/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 наложения повязки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http://propovyazki.ru/wp-content/uploads/2010/09/bint-27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2450"/>
            <a:ext cx="3491880" cy="3865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3000375" cy="10509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Повязки </a:t>
            </a:r>
            <a:br>
              <a:rPr lang="ru-RU" dirty="0" smtClean="0"/>
            </a:br>
            <a:r>
              <a:rPr lang="ru-RU" dirty="0" smtClean="0"/>
              <a:t>на голову</a:t>
            </a:r>
            <a:endParaRPr lang="ru-RU" dirty="0"/>
          </a:p>
        </p:txBody>
      </p:sp>
      <p:pic>
        <p:nvPicPr>
          <p:cNvPr id="23553" name="Picture 1" descr="D:\ПРЕЗЕНТАЦИИ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7740352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211</TotalTime>
  <Words>380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    Повязки. Общая характеристика.  </vt:lpstr>
      <vt:lpstr> Повязка</vt:lpstr>
      <vt:lpstr>Бинт</vt:lpstr>
      <vt:lpstr>Слайд 4</vt:lpstr>
      <vt:lpstr>Слайд 5</vt:lpstr>
      <vt:lpstr>Разновидности повязок</vt:lpstr>
      <vt:lpstr>Слайд 7</vt:lpstr>
      <vt:lpstr>Слайд 8</vt:lpstr>
      <vt:lpstr>Повязки  на голову</vt:lpstr>
      <vt:lpstr>Слайд 10</vt:lpstr>
      <vt:lpstr>Слайд 11</vt:lpstr>
      <vt:lpstr>Повязка  на руку</vt:lpstr>
      <vt:lpstr>Повязка  на палец</vt:lpstr>
      <vt:lpstr>Повязка  на палец</vt:lpstr>
      <vt:lpstr>Повязка  на палец</vt:lpstr>
      <vt:lpstr> Повязка  на ногу</vt:lpstr>
      <vt:lpstr>Повязка  на грудную клетку</vt:lpstr>
      <vt:lpstr>Повязка  на бедро</vt:lpstr>
      <vt:lpstr>Повязка  на плечо</vt:lpstr>
      <vt:lpstr>Общие правила наложения повязок: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медицинских знаний и правила оказания первой медицинской помощи</dc:title>
  <dc:creator>Admin</dc:creator>
  <cp:lastModifiedBy>Владимир</cp:lastModifiedBy>
  <cp:revision>25</cp:revision>
  <dcterms:created xsi:type="dcterms:W3CDTF">2010-03-31T11:47:58Z</dcterms:created>
  <dcterms:modified xsi:type="dcterms:W3CDTF">2016-12-25T08:30:59Z</dcterms:modified>
</cp:coreProperties>
</file>