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81" r:id="rId11"/>
    <p:sldId id="265" r:id="rId12"/>
    <p:sldId id="266" r:id="rId13"/>
    <p:sldId id="267" r:id="rId14"/>
    <p:sldId id="268" r:id="rId15"/>
    <p:sldId id="269" r:id="rId16"/>
    <p:sldId id="270" r:id="rId17"/>
    <p:sldId id="271" r:id="rId18"/>
    <p:sldId id="272" r:id="rId19"/>
    <p:sldId id="273" r:id="rId20"/>
    <p:sldId id="274" r:id="rId21"/>
    <p:sldId id="282" r:id="rId22"/>
    <p:sldId id="275" r:id="rId23"/>
    <p:sldId id="283" r:id="rId24"/>
    <p:sldId id="276" r:id="rId25"/>
    <p:sldId id="277" r:id="rId26"/>
    <p:sldId id="278" r:id="rId27"/>
    <p:sldId id="279"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Lst>
  <p:sldSz cx="9144000" cy="6858000" type="screen4x3"/>
  <p:notesSz cx="6858000" cy="9144000"/>
  <p:defaultTextStyle>
    <a:defPPr>
      <a:defRPr lang="ru-RU"/>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8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8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ru-RU" altLang="ru-RU"/>
          </a:p>
        </p:txBody>
      </p:sp>
      <p:sp>
        <p:nvSpPr>
          <p:cNvPr id="706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ltLang="ru-RU"/>
          </a:p>
        </p:txBody>
      </p:sp>
      <p:sp>
        <p:nvSpPr>
          <p:cNvPr id="706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706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ru-RU" altLang="ru-RU"/>
          </a:p>
        </p:txBody>
      </p:sp>
      <p:sp>
        <p:nvSpPr>
          <p:cNvPr id="706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FB91237-8910-427C-A564-FF4978CE82D0}"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AF777-6096-498B-8EDC-63D5619E89EF}" type="slidenum">
              <a:rPr lang="ru-RU" altLang="ru-RU"/>
              <a:pPr/>
              <a:t>1</a:t>
            </a:fld>
            <a:endParaRPr lang="ru-RU" altLang="ru-RU"/>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A083F5-8401-491F-B021-33D1D0F2CC45}" type="slidenum">
              <a:rPr lang="ru-RU" altLang="ru-RU"/>
              <a:pPr/>
              <a:t>10</a:t>
            </a:fld>
            <a:endParaRPr lang="ru-RU" altLang="ru-RU"/>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0885C5-492A-4CA9-A506-B23ECA17259E}" type="slidenum">
              <a:rPr lang="ru-RU" altLang="ru-RU"/>
              <a:pPr/>
              <a:t>11</a:t>
            </a:fld>
            <a:endParaRPr lang="ru-RU" altLang="ru-RU"/>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A69469-2E9A-4C6B-98D3-0CE4A180B97E}" type="slidenum">
              <a:rPr lang="ru-RU" altLang="ru-RU"/>
              <a:pPr/>
              <a:t>12</a:t>
            </a:fld>
            <a:endParaRPr lang="ru-RU" altLang="ru-RU"/>
          </a:p>
        </p:txBody>
      </p:sp>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F34830-0293-44C2-BCC8-FF938D63B627}" type="slidenum">
              <a:rPr lang="ru-RU" altLang="ru-RU"/>
              <a:pPr/>
              <a:t>13</a:t>
            </a:fld>
            <a:endParaRPr lang="ru-RU" altLang="ru-RU"/>
          </a:p>
        </p:txBody>
      </p:sp>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4CCA43-3D40-4B2D-B424-16346A4F5DC6}" type="slidenum">
              <a:rPr lang="ru-RU" altLang="ru-RU"/>
              <a:pPr/>
              <a:t>14</a:t>
            </a:fld>
            <a:endParaRPr lang="ru-RU" altLang="ru-RU"/>
          </a:p>
        </p:txBody>
      </p:sp>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44EB02-93A3-4F89-AE46-2E6D97391F07}" type="slidenum">
              <a:rPr lang="ru-RU" altLang="ru-RU"/>
              <a:pPr/>
              <a:t>15</a:t>
            </a:fld>
            <a:endParaRPr lang="ru-RU" altLang="ru-RU"/>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0F6BF-1C72-4DF2-AA2A-4EEACAAD4C4D}" type="slidenum">
              <a:rPr lang="ru-RU" altLang="ru-RU"/>
              <a:pPr/>
              <a:t>16</a:t>
            </a:fld>
            <a:endParaRPr lang="ru-RU" altLang="ru-RU"/>
          </a:p>
        </p:txBody>
      </p:sp>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480356-ACFC-4BE0-A173-7E3455B34468}" type="slidenum">
              <a:rPr lang="ru-RU" altLang="ru-RU"/>
              <a:pPr/>
              <a:t>17</a:t>
            </a:fld>
            <a:endParaRPr lang="ru-RU" altLang="ru-RU"/>
          </a:p>
        </p:txBody>
      </p:sp>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357FB6-588F-4F9E-809F-ECE9CBEDAFE1}" type="slidenum">
              <a:rPr lang="ru-RU" altLang="ru-RU"/>
              <a:pPr/>
              <a:t>18</a:t>
            </a:fld>
            <a:endParaRPr lang="ru-RU" altLang="ru-RU"/>
          </a:p>
        </p:txBody>
      </p:sp>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9968CE-A9D7-4676-8C66-E2D665F2F363}" type="slidenum">
              <a:rPr lang="ru-RU" altLang="ru-RU"/>
              <a:pPr/>
              <a:t>19</a:t>
            </a:fld>
            <a:endParaRPr lang="ru-RU" altLang="ru-RU"/>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3292FA-1B22-449C-903D-5D57D17FBFA0}" type="slidenum">
              <a:rPr lang="ru-RU" altLang="ru-RU"/>
              <a:pPr/>
              <a:t>2</a:t>
            </a:fld>
            <a:endParaRPr lang="ru-RU" altLang="ru-RU"/>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3EEB0B-51A0-463D-B378-8178530ECEDA}" type="slidenum">
              <a:rPr lang="ru-RU" altLang="ru-RU"/>
              <a:pPr/>
              <a:t>20</a:t>
            </a:fld>
            <a:endParaRPr lang="ru-RU" altLang="ru-RU"/>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D0ADFD-97A7-43E6-BF3E-E4D3905DA77A}" type="slidenum">
              <a:rPr lang="ru-RU" altLang="ru-RU"/>
              <a:pPr/>
              <a:t>21</a:t>
            </a:fld>
            <a:endParaRPr lang="ru-RU" altLang="ru-RU"/>
          </a:p>
        </p:txBody>
      </p:sp>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B822F7-4B28-4C0E-8CDB-AF128F61CEBE}" type="slidenum">
              <a:rPr lang="ru-RU" altLang="ru-RU"/>
              <a:pPr/>
              <a:t>22</a:t>
            </a:fld>
            <a:endParaRPr lang="ru-RU" altLang="ru-RU"/>
          </a:p>
        </p:txBody>
      </p:sp>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96B89C-ECC3-4CDD-A8E7-CF03BB5B41B8}" type="slidenum">
              <a:rPr lang="ru-RU" altLang="ru-RU"/>
              <a:pPr/>
              <a:t>23</a:t>
            </a:fld>
            <a:endParaRPr lang="ru-RU" altLang="ru-RU"/>
          </a:p>
        </p:txBody>
      </p:sp>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5FA5F5-41DD-4987-9DAF-DA55603EE4BD}" type="slidenum">
              <a:rPr lang="ru-RU" altLang="ru-RU"/>
              <a:pPr/>
              <a:t>24</a:t>
            </a:fld>
            <a:endParaRPr lang="ru-RU" altLang="ru-RU"/>
          </a:p>
        </p:txBody>
      </p:sp>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7CC2E3-3B86-4DB7-922D-12C9876A751A}" type="slidenum">
              <a:rPr lang="ru-RU" altLang="ru-RU"/>
              <a:pPr/>
              <a:t>25</a:t>
            </a:fld>
            <a:endParaRPr lang="ru-RU" altLang="ru-RU"/>
          </a:p>
        </p:txBody>
      </p:sp>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74FA1-CAB1-40AF-806B-6B3F898EE370}" type="slidenum">
              <a:rPr lang="ru-RU" altLang="ru-RU"/>
              <a:pPr/>
              <a:t>26</a:t>
            </a:fld>
            <a:endParaRPr lang="ru-RU" altLang="ru-RU"/>
          </a:p>
        </p:txBody>
      </p:sp>
      <p:sp>
        <p:nvSpPr>
          <p:cNvPr id="97282" name="Rectangle 2"/>
          <p:cNvSpPr>
            <a:spLocks noRo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37BA3-4979-4FDC-B12A-9F5137F60512}" type="slidenum">
              <a:rPr lang="ru-RU" altLang="ru-RU"/>
              <a:pPr/>
              <a:t>27</a:t>
            </a:fld>
            <a:endParaRPr lang="ru-RU" altLang="ru-RU"/>
          </a:p>
        </p:txBody>
      </p:sp>
      <p:sp>
        <p:nvSpPr>
          <p:cNvPr id="98306" name="Rectangle 2"/>
          <p:cNvSpPr>
            <a:spLocks noRo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A6745B-FC48-4539-AE20-1CFB189FF2C4}" type="slidenum">
              <a:rPr lang="ru-RU" altLang="ru-RU"/>
              <a:pPr/>
              <a:t>28</a:t>
            </a:fld>
            <a:endParaRPr lang="ru-RU" altLang="ru-RU"/>
          </a:p>
        </p:txBody>
      </p:sp>
      <p:sp>
        <p:nvSpPr>
          <p:cNvPr id="99330" name="Rectangle 2"/>
          <p:cNvSpPr>
            <a:spLocks noRo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F0266-E245-4EC9-8F01-58E0EA4C896A}" type="slidenum">
              <a:rPr lang="ru-RU" altLang="ru-RU"/>
              <a:pPr/>
              <a:t>29</a:t>
            </a:fld>
            <a:endParaRPr lang="ru-RU" altLang="ru-RU"/>
          </a:p>
        </p:txBody>
      </p:sp>
      <p:sp>
        <p:nvSpPr>
          <p:cNvPr id="100354" name="Rectangle 2"/>
          <p:cNvSpPr>
            <a:spLocks noRo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BCA1C4-0213-491A-9D78-F01D64B6DE20}" type="slidenum">
              <a:rPr lang="ru-RU" altLang="ru-RU"/>
              <a:pPr/>
              <a:t>3</a:t>
            </a:fld>
            <a:endParaRPr lang="ru-RU" altLang="ru-RU"/>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5455F-BB45-46D5-9903-BDF4E022C1D8}" type="slidenum">
              <a:rPr lang="ru-RU" altLang="ru-RU"/>
              <a:pPr/>
              <a:t>30</a:t>
            </a:fld>
            <a:endParaRPr lang="ru-RU" altLang="ru-RU"/>
          </a:p>
        </p:txBody>
      </p:sp>
      <p:sp>
        <p:nvSpPr>
          <p:cNvPr id="101378" name="Rectangle 2"/>
          <p:cNvSpPr>
            <a:spLocks noRo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DFC84F-6234-4CF8-9B3F-373405B26EA1}" type="slidenum">
              <a:rPr lang="ru-RU" altLang="ru-RU"/>
              <a:pPr/>
              <a:t>31</a:t>
            </a:fld>
            <a:endParaRPr lang="ru-RU" altLang="ru-RU"/>
          </a:p>
        </p:txBody>
      </p:sp>
      <p:sp>
        <p:nvSpPr>
          <p:cNvPr id="102402" name="Rectangle 2"/>
          <p:cNvSpPr>
            <a:spLocks noRo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0D0003-D3E9-4C26-AE1D-DC89B7CEA613}" type="slidenum">
              <a:rPr lang="ru-RU" altLang="ru-RU"/>
              <a:pPr/>
              <a:t>32</a:t>
            </a:fld>
            <a:endParaRPr lang="ru-RU" altLang="ru-RU"/>
          </a:p>
        </p:txBody>
      </p:sp>
      <p:sp>
        <p:nvSpPr>
          <p:cNvPr id="103426" name="Rectangle 2"/>
          <p:cNvSpPr>
            <a:spLocks noRo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645D9D-DC35-4A7B-B735-BC9DA086F5A0}" type="slidenum">
              <a:rPr lang="ru-RU" altLang="ru-RU"/>
              <a:pPr/>
              <a:t>33</a:t>
            </a:fld>
            <a:endParaRPr lang="ru-RU" altLang="ru-RU"/>
          </a:p>
        </p:txBody>
      </p:sp>
      <p:sp>
        <p:nvSpPr>
          <p:cNvPr id="104450" name="Rectangle 2"/>
          <p:cNvSpPr>
            <a:spLocks noRo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17D397-01FA-4780-8D38-DD4CB81B02E6}" type="slidenum">
              <a:rPr lang="ru-RU" altLang="ru-RU"/>
              <a:pPr/>
              <a:t>34</a:t>
            </a:fld>
            <a:endParaRPr lang="ru-RU" altLang="ru-RU"/>
          </a:p>
        </p:txBody>
      </p:sp>
      <p:sp>
        <p:nvSpPr>
          <p:cNvPr id="105474" name="Rectangle 2"/>
          <p:cNvSpPr>
            <a:spLocks noRo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FC6D2F-48BC-4179-B011-CE159D530E1C}" type="slidenum">
              <a:rPr lang="ru-RU" altLang="ru-RU"/>
              <a:pPr/>
              <a:t>35</a:t>
            </a:fld>
            <a:endParaRPr lang="ru-RU" altLang="ru-RU"/>
          </a:p>
        </p:txBody>
      </p:sp>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6F264A-3F02-4D6C-970B-7FCE5A48FDE9}" type="slidenum">
              <a:rPr lang="ru-RU" altLang="ru-RU"/>
              <a:pPr/>
              <a:t>36</a:t>
            </a:fld>
            <a:endParaRPr lang="ru-RU" altLang="ru-RU"/>
          </a:p>
        </p:txBody>
      </p:sp>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EC6576-B801-4A9C-AB35-B08FBFD717BE}" type="slidenum">
              <a:rPr lang="ru-RU" altLang="ru-RU"/>
              <a:pPr/>
              <a:t>37</a:t>
            </a:fld>
            <a:endParaRPr lang="ru-RU" altLang="ru-RU"/>
          </a:p>
        </p:txBody>
      </p:sp>
      <p:sp>
        <p:nvSpPr>
          <p:cNvPr id="108546" name="Rectangle 2"/>
          <p:cNvSpPr>
            <a:spLocks noRo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28CDCE-1315-4DF9-84A9-804463681F18}" type="slidenum">
              <a:rPr lang="ru-RU" altLang="ru-RU"/>
              <a:pPr/>
              <a:t>38</a:t>
            </a:fld>
            <a:endParaRPr lang="ru-RU" altLang="ru-RU"/>
          </a:p>
        </p:txBody>
      </p:sp>
      <p:sp>
        <p:nvSpPr>
          <p:cNvPr id="109570" name="Rectangle 2"/>
          <p:cNvSpPr>
            <a:spLocks noRo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EDFC21-F986-4289-9141-2629AA6BE1A0}" type="slidenum">
              <a:rPr lang="ru-RU" altLang="ru-RU"/>
              <a:pPr/>
              <a:t>39</a:t>
            </a:fld>
            <a:endParaRPr lang="ru-RU" altLang="ru-RU"/>
          </a:p>
        </p:txBody>
      </p:sp>
      <p:sp>
        <p:nvSpPr>
          <p:cNvPr id="110594" name="Rectangle 2"/>
          <p:cNvSpPr>
            <a:spLocks noRo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92E2A7-CB18-4BEF-8831-C144CCCB1454}" type="slidenum">
              <a:rPr lang="ru-RU" altLang="ru-RU"/>
              <a:pPr/>
              <a:t>4</a:t>
            </a:fld>
            <a:endParaRPr lang="ru-RU" altLang="ru-RU"/>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7441B9-511B-4B65-9157-EE102139F0F1}" type="slidenum">
              <a:rPr lang="ru-RU" altLang="ru-RU"/>
              <a:pPr/>
              <a:t>40</a:t>
            </a:fld>
            <a:endParaRPr lang="ru-RU" altLang="ru-RU"/>
          </a:p>
        </p:txBody>
      </p:sp>
      <p:sp>
        <p:nvSpPr>
          <p:cNvPr id="111618" name="Rectangle 2"/>
          <p:cNvSpPr>
            <a:spLocks noRo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DC1DCC-04E8-4278-BF9D-7409D9F18BE2}" type="slidenum">
              <a:rPr lang="ru-RU" altLang="ru-RU"/>
              <a:pPr/>
              <a:t>41</a:t>
            </a:fld>
            <a:endParaRPr lang="ru-RU" altLang="ru-RU"/>
          </a:p>
        </p:txBody>
      </p:sp>
      <p:sp>
        <p:nvSpPr>
          <p:cNvPr id="112642" name="Rectangle 2"/>
          <p:cNvSpPr>
            <a:spLocks noRo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C8AEDC-EF19-4CD9-979A-5B2D4DC1E668}" type="slidenum">
              <a:rPr lang="ru-RU" altLang="ru-RU"/>
              <a:pPr/>
              <a:t>42</a:t>
            </a:fld>
            <a:endParaRPr lang="ru-RU" altLang="ru-RU"/>
          </a:p>
        </p:txBody>
      </p:sp>
      <p:sp>
        <p:nvSpPr>
          <p:cNvPr id="113666" name="Rectangle 2"/>
          <p:cNvSpPr>
            <a:spLocks noRo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1FE3F2-9D5D-495D-A0C0-6A4A7F156CFD}" type="slidenum">
              <a:rPr lang="ru-RU" altLang="ru-RU"/>
              <a:pPr/>
              <a:t>43</a:t>
            </a:fld>
            <a:endParaRPr lang="ru-RU" altLang="ru-RU"/>
          </a:p>
        </p:txBody>
      </p:sp>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11CFBC-FB54-4574-A930-1FD709AC5C38}" type="slidenum">
              <a:rPr lang="ru-RU" altLang="ru-RU"/>
              <a:pPr/>
              <a:t>44</a:t>
            </a:fld>
            <a:endParaRPr lang="ru-RU" altLang="ru-RU"/>
          </a:p>
        </p:txBody>
      </p:sp>
      <p:sp>
        <p:nvSpPr>
          <p:cNvPr id="115714" name="Rectangle 2"/>
          <p:cNvSpPr>
            <a:spLocks noRo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AB506B-FD8A-4A6C-9258-34D5F4F5E564}" type="slidenum">
              <a:rPr lang="ru-RU" altLang="ru-RU"/>
              <a:pPr/>
              <a:t>45</a:t>
            </a:fld>
            <a:endParaRPr lang="ru-RU" altLang="ru-RU"/>
          </a:p>
        </p:txBody>
      </p:sp>
      <p:sp>
        <p:nvSpPr>
          <p:cNvPr id="116738" name="Rectangle 2"/>
          <p:cNvSpPr>
            <a:spLocks noRo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AC2777-F262-47CE-BFED-6540BDC0FFED}" type="slidenum">
              <a:rPr lang="ru-RU" altLang="ru-RU"/>
              <a:pPr/>
              <a:t>46</a:t>
            </a:fld>
            <a:endParaRPr lang="ru-RU" altLang="ru-RU"/>
          </a:p>
        </p:txBody>
      </p:sp>
      <p:sp>
        <p:nvSpPr>
          <p:cNvPr id="117762" name="Rectangle 2"/>
          <p:cNvSpPr>
            <a:spLocks noRo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6353C-6D43-4428-91F3-0CBC14979B0C}" type="slidenum">
              <a:rPr lang="ru-RU" altLang="ru-RU"/>
              <a:pPr/>
              <a:t>47</a:t>
            </a:fld>
            <a:endParaRPr lang="ru-RU" altLang="ru-RU"/>
          </a:p>
        </p:txBody>
      </p:sp>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8B8002-9286-4725-A1D4-68BAFD6465B9}" type="slidenum">
              <a:rPr lang="ru-RU" altLang="ru-RU"/>
              <a:pPr/>
              <a:t>48</a:t>
            </a:fld>
            <a:endParaRPr lang="ru-RU" altLang="ru-RU"/>
          </a:p>
        </p:txBody>
      </p:sp>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2000BC-6E9A-4598-99A0-BA6E5C150816}" type="slidenum">
              <a:rPr lang="ru-RU" altLang="ru-RU"/>
              <a:pPr/>
              <a:t>49</a:t>
            </a:fld>
            <a:endParaRPr lang="ru-RU" altLang="ru-RU"/>
          </a:p>
        </p:txBody>
      </p:sp>
      <p:sp>
        <p:nvSpPr>
          <p:cNvPr id="120834" name="Rectangle 2"/>
          <p:cNvSpPr>
            <a:spLocks noRo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8A5620-119A-4AF2-BE83-BC63649D6C2E}" type="slidenum">
              <a:rPr lang="ru-RU" altLang="ru-RU"/>
              <a:pPr/>
              <a:t>5</a:t>
            </a:fld>
            <a:endParaRPr lang="ru-RU" altLang="ru-RU"/>
          </a:p>
        </p:txBody>
      </p:sp>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FFAF82-F498-42D8-8A39-8AB64A7D1316}" type="slidenum">
              <a:rPr lang="ru-RU" altLang="ru-RU"/>
              <a:pPr/>
              <a:t>6</a:t>
            </a:fld>
            <a:endParaRPr lang="ru-RU" altLang="ru-RU"/>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58E380-859B-42AB-8FC2-935DFA659E6B}" type="slidenum">
              <a:rPr lang="ru-RU" altLang="ru-RU"/>
              <a:pPr/>
              <a:t>7</a:t>
            </a:fld>
            <a:endParaRPr lang="ru-RU" altLang="ru-RU"/>
          </a:p>
        </p:txBody>
      </p:sp>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A0B58-66C5-441D-83D5-BCE0DEC7EF5C}" type="slidenum">
              <a:rPr lang="ru-RU" altLang="ru-RU"/>
              <a:pPr/>
              <a:t>8</a:t>
            </a:fld>
            <a:endParaRPr lang="ru-RU" altLang="ru-RU"/>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2E6CFB-6D27-4598-B83D-E28D091085F6}" type="slidenum">
              <a:rPr lang="ru-RU" altLang="ru-RU"/>
              <a:pPr/>
              <a:t>9</a:t>
            </a:fld>
            <a:endParaRPr lang="ru-RU" altLang="ru-RU"/>
          </a:p>
        </p:txBody>
      </p:sp>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372F18D8-0CBF-4587-9F1C-5B782089F6BD}" type="slidenum">
              <a:rPr lang="ru-RU" altLang="ru-RU"/>
              <a:pPr/>
              <a:t>‹#›</a:t>
            </a:fld>
            <a:endParaRPr lang="ru-RU" altLang="ru-RU"/>
          </a:p>
        </p:txBody>
      </p:sp>
    </p:spTree>
    <p:extLst>
      <p:ext uri="{BB962C8B-B14F-4D97-AF65-F5344CB8AC3E}">
        <p14:creationId xmlns:p14="http://schemas.microsoft.com/office/powerpoint/2010/main" val="3915941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36B2D8F6-FA8E-4397-BDA3-15EE24E74757}" type="slidenum">
              <a:rPr lang="ru-RU" altLang="ru-RU"/>
              <a:pPr/>
              <a:t>‹#›</a:t>
            </a:fld>
            <a:endParaRPr lang="ru-RU" altLang="ru-RU"/>
          </a:p>
        </p:txBody>
      </p:sp>
    </p:spTree>
    <p:extLst>
      <p:ext uri="{BB962C8B-B14F-4D97-AF65-F5344CB8AC3E}">
        <p14:creationId xmlns:p14="http://schemas.microsoft.com/office/powerpoint/2010/main" val="376962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CB035113-FC90-45D2-8DE4-678253C487CA}" type="slidenum">
              <a:rPr lang="ru-RU" altLang="ru-RU"/>
              <a:pPr/>
              <a:t>‹#›</a:t>
            </a:fld>
            <a:endParaRPr lang="ru-RU" altLang="ru-RU"/>
          </a:p>
        </p:txBody>
      </p:sp>
    </p:spTree>
    <p:extLst>
      <p:ext uri="{BB962C8B-B14F-4D97-AF65-F5344CB8AC3E}">
        <p14:creationId xmlns:p14="http://schemas.microsoft.com/office/powerpoint/2010/main" val="859307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8E4835EF-8FB9-48E5-A256-6A67EC27B6E2}" type="slidenum">
              <a:rPr lang="ru-RU" altLang="ru-RU"/>
              <a:pPr/>
              <a:t>‹#›</a:t>
            </a:fld>
            <a:endParaRPr lang="ru-RU" altLang="ru-RU"/>
          </a:p>
        </p:txBody>
      </p:sp>
    </p:spTree>
    <p:extLst>
      <p:ext uri="{BB962C8B-B14F-4D97-AF65-F5344CB8AC3E}">
        <p14:creationId xmlns:p14="http://schemas.microsoft.com/office/powerpoint/2010/main" val="288707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CB316CEB-B40C-4287-9C90-48F1AA328219}" type="slidenum">
              <a:rPr lang="ru-RU" altLang="ru-RU"/>
              <a:pPr/>
              <a:t>‹#›</a:t>
            </a:fld>
            <a:endParaRPr lang="ru-RU" altLang="ru-RU"/>
          </a:p>
        </p:txBody>
      </p:sp>
    </p:spTree>
    <p:extLst>
      <p:ext uri="{BB962C8B-B14F-4D97-AF65-F5344CB8AC3E}">
        <p14:creationId xmlns:p14="http://schemas.microsoft.com/office/powerpoint/2010/main" val="2693487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B8AC859E-26DC-446B-8CE7-2BCD9A182C67}" type="slidenum">
              <a:rPr lang="ru-RU" altLang="ru-RU"/>
              <a:pPr/>
              <a:t>‹#›</a:t>
            </a:fld>
            <a:endParaRPr lang="ru-RU" altLang="ru-RU"/>
          </a:p>
        </p:txBody>
      </p:sp>
    </p:spTree>
    <p:extLst>
      <p:ext uri="{BB962C8B-B14F-4D97-AF65-F5344CB8AC3E}">
        <p14:creationId xmlns:p14="http://schemas.microsoft.com/office/powerpoint/2010/main" val="4248669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D4D8BC0A-0DCB-41AB-9A18-70737526149D}" type="slidenum">
              <a:rPr lang="ru-RU" altLang="ru-RU"/>
              <a:pPr/>
              <a:t>‹#›</a:t>
            </a:fld>
            <a:endParaRPr lang="ru-RU" altLang="ru-RU"/>
          </a:p>
        </p:txBody>
      </p:sp>
    </p:spTree>
    <p:extLst>
      <p:ext uri="{BB962C8B-B14F-4D97-AF65-F5344CB8AC3E}">
        <p14:creationId xmlns:p14="http://schemas.microsoft.com/office/powerpoint/2010/main" val="208876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F5690A99-F1EF-483C-9516-8633D1368587}" type="slidenum">
              <a:rPr lang="ru-RU" altLang="ru-RU"/>
              <a:pPr/>
              <a:t>‹#›</a:t>
            </a:fld>
            <a:endParaRPr lang="ru-RU" altLang="ru-RU"/>
          </a:p>
        </p:txBody>
      </p:sp>
    </p:spTree>
    <p:extLst>
      <p:ext uri="{BB962C8B-B14F-4D97-AF65-F5344CB8AC3E}">
        <p14:creationId xmlns:p14="http://schemas.microsoft.com/office/powerpoint/2010/main" val="1887031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681AD023-8087-446B-8CF7-D96E6DC5DCB8}" type="slidenum">
              <a:rPr lang="ru-RU" altLang="ru-RU"/>
              <a:pPr/>
              <a:t>‹#›</a:t>
            </a:fld>
            <a:endParaRPr lang="ru-RU" altLang="ru-RU"/>
          </a:p>
        </p:txBody>
      </p:sp>
    </p:spTree>
    <p:extLst>
      <p:ext uri="{BB962C8B-B14F-4D97-AF65-F5344CB8AC3E}">
        <p14:creationId xmlns:p14="http://schemas.microsoft.com/office/powerpoint/2010/main" val="1852860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0892CF2D-899F-4E12-B54F-483340152C97}" type="slidenum">
              <a:rPr lang="ru-RU" altLang="ru-RU"/>
              <a:pPr/>
              <a:t>‹#›</a:t>
            </a:fld>
            <a:endParaRPr lang="ru-RU" altLang="ru-RU"/>
          </a:p>
        </p:txBody>
      </p:sp>
    </p:spTree>
    <p:extLst>
      <p:ext uri="{BB962C8B-B14F-4D97-AF65-F5344CB8AC3E}">
        <p14:creationId xmlns:p14="http://schemas.microsoft.com/office/powerpoint/2010/main" val="40018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6F8BFE4E-EAE4-4DD7-BC06-EBB6AE2A7AAE}" type="slidenum">
              <a:rPr lang="ru-RU" altLang="ru-RU"/>
              <a:pPr/>
              <a:t>‹#›</a:t>
            </a:fld>
            <a:endParaRPr lang="ru-RU" altLang="ru-RU"/>
          </a:p>
        </p:txBody>
      </p:sp>
    </p:spTree>
    <p:extLst>
      <p:ext uri="{BB962C8B-B14F-4D97-AF65-F5344CB8AC3E}">
        <p14:creationId xmlns:p14="http://schemas.microsoft.com/office/powerpoint/2010/main" val="74483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ru-RU" alt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lt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560B84F-7D83-4E38-A99A-D59395C2A1C0}" type="slidenum">
              <a:rPr lang="ru-RU" altLang="ru-RU"/>
              <a:pPr/>
              <a:t>‹#›</a:t>
            </a:fld>
            <a:endParaRPr lang="ru-RU" altLang="ru-RU"/>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3200" b="1" kern="1200">
          <a:solidFill>
            <a:srgbClr val="FFFF00"/>
          </a:solidFill>
          <a:latin typeface="+mj-lt"/>
          <a:ea typeface="+mj-ea"/>
          <a:cs typeface="+mj-cs"/>
        </a:defRPr>
      </a:lvl1pPr>
      <a:lvl2pPr algn="ctr" rtl="0" fontAlgn="base">
        <a:spcBef>
          <a:spcPct val="0"/>
        </a:spcBef>
        <a:spcAft>
          <a:spcPct val="0"/>
        </a:spcAft>
        <a:defRPr sz="3200" b="1">
          <a:solidFill>
            <a:srgbClr val="FFFF00"/>
          </a:solidFill>
          <a:latin typeface="Arial" panose="020B0604020202020204" pitchFamily="34" charset="0"/>
        </a:defRPr>
      </a:lvl2pPr>
      <a:lvl3pPr algn="ctr" rtl="0" fontAlgn="base">
        <a:spcBef>
          <a:spcPct val="0"/>
        </a:spcBef>
        <a:spcAft>
          <a:spcPct val="0"/>
        </a:spcAft>
        <a:defRPr sz="3200" b="1">
          <a:solidFill>
            <a:srgbClr val="FFFF00"/>
          </a:solidFill>
          <a:latin typeface="Arial" panose="020B0604020202020204" pitchFamily="34" charset="0"/>
        </a:defRPr>
      </a:lvl3pPr>
      <a:lvl4pPr algn="ctr" rtl="0" fontAlgn="base">
        <a:spcBef>
          <a:spcPct val="0"/>
        </a:spcBef>
        <a:spcAft>
          <a:spcPct val="0"/>
        </a:spcAft>
        <a:defRPr sz="3200" b="1">
          <a:solidFill>
            <a:srgbClr val="FFFF00"/>
          </a:solidFill>
          <a:latin typeface="Arial" panose="020B0604020202020204" pitchFamily="34" charset="0"/>
        </a:defRPr>
      </a:lvl4pPr>
      <a:lvl5pPr algn="ctr" rtl="0" fontAlgn="base">
        <a:spcBef>
          <a:spcPct val="0"/>
        </a:spcBef>
        <a:spcAft>
          <a:spcPct val="0"/>
        </a:spcAft>
        <a:defRPr sz="3200" b="1">
          <a:solidFill>
            <a:srgbClr val="FFFF00"/>
          </a:solidFill>
          <a:latin typeface="Arial" panose="020B0604020202020204" pitchFamily="34" charset="0"/>
        </a:defRPr>
      </a:lvl5pPr>
      <a:lvl6pPr marL="457200" algn="ctr" rtl="0" fontAlgn="base">
        <a:spcBef>
          <a:spcPct val="0"/>
        </a:spcBef>
        <a:spcAft>
          <a:spcPct val="0"/>
        </a:spcAft>
        <a:defRPr sz="3200" b="1">
          <a:solidFill>
            <a:srgbClr val="FFFF00"/>
          </a:solidFill>
          <a:latin typeface="Arial" panose="020B0604020202020204" pitchFamily="34" charset="0"/>
        </a:defRPr>
      </a:lvl6pPr>
      <a:lvl7pPr marL="914400" algn="ctr" rtl="0" fontAlgn="base">
        <a:spcBef>
          <a:spcPct val="0"/>
        </a:spcBef>
        <a:spcAft>
          <a:spcPct val="0"/>
        </a:spcAft>
        <a:defRPr sz="3200" b="1">
          <a:solidFill>
            <a:srgbClr val="FFFF00"/>
          </a:solidFill>
          <a:latin typeface="Arial" panose="020B0604020202020204" pitchFamily="34" charset="0"/>
        </a:defRPr>
      </a:lvl7pPr>
      <a:lvl8pPr marL="1371600" algn="ctr" rtl="0" fontAlgn="base">
        <a:spcBef>
          <a:spcPct val="0"/>
        </a:spcBef>
        <a:spcAft>
          <a:spcPct val="0"/>
        </a:spcAft>
        <a:defRPr sz="3200" b="1">
          <a:solidFill>
            <a:srgbClr val="FFFF00"/>
          </a:solidFill>
          <a:latin typeface="Arial" panose="020B0604020202020204" pitchFamily="34" charset="0"/>
        </a:defRPr>
      </a:lvl8pPr>
      <a:lvl9pPr marL="1828800" algn="ctr" rtl="0" fontAlgn="base">
        <a:spcBef>
          <a:spcPct val="0"/>
        </a:spcBef>
        <a:spcAft>
          <a:spcPct val="0"/>
        </a:spcAft>
        <a:defRPr sz="3200" b="1">
          <a:solidFill>
            <a:srgbClr val="FFFF00"/>
          </a:solidFill>
          <a:latin typeface="Arial" panose="020B0604020202020204" pitchFamily="34" charset="0"/>
        </a:defRPr>
      </a:lvl9pPr>
    </p:titleStyle>
    <p:bodyStyle>
      <a:lvl1pPr marL="342900" indent="-342900" algn="l" rtl="0" fontAlgn="base">
        <a:spcBef>
          <a:spcPct val="20000"/>
        </a:spcBef>
        <a:spcAft>
          <a:spcPct val="0"/>
        </a:spcAft>
        <a:buChar char="•"/>
        <a:defRPr sz="2400" b="1" kern="1200">
          <a:solidFill>
            <a:schemeClr val="tx1"/>
          </a:solidFill>
          <a:latin typeface="+mn-lt"/>
          <a:ea typeface="+mn-ea"/>
          <a:cs typeface="+mn-cs"/>
        </a:defRPr>
      </a:lvl1pPr>
      <a:lvl2pPr marL="742950" indent="-285750" algn="l" rtl="0" fontAlgn="base">
        <a:spcBef>
          <a:spcPct val="20000"/>
        </a:spcBef>
        <a:spcAft>
          <a:spcPct val="0"/>
        </a:spcAft>
        <a:buChar char="–"/>
        <a:defRPr sz="2400" b="1" kern="1200">
          <a:solidFill>
            <a:schemeClr val="tx1"/>
          </a:solidFill>
          <a:latin typeface="+mn-lt"/>
          <a:ea typeface="+mn-ea"/>
          <a:cs typeface="+mn-cs"/>
        </a:defRPr>
      </a:lvl2pPr>
      <a:lvl3pPr marL="1143000" indent="-228600" algn="l" rtl="0" fontAlgn="base">
        <a:spcBef>
          <a:spcPct val="20000"/>
        </a:spcBef>
        <a:spcAft>
          <a:spcPct val="0"/>
        </a:spcAft>
        <a:buChar char="•"/>
        <a:defRPr sz="2400" b="1" kern="1200">
          <a:solidFill>
            <a:schemeClr val="tx1"/>
          </a:solidFill>
          <a:latin typeface="+mn-lt"/>
          <a:ea typeface="+mn-ea"/>
          <a:cs typeface="+mn-cs"/>
        </a:defRPr>
      </a:lvl3pPr>
      <a:lvl4pPr marL="1600200" indent="-228600" algn="l" rtl="0" fontAlgn="base">
        <a:spcBef>
          <a:spcPct val="20000"/>
        </a:spcBef>
        <a:spcAft>
          <a:spcPct val="0"/>
        </a:spcAft>
        <a:buChar char="–"/>
        <a:defRPr sz="2400" b="1" kern="1200">
          <a:solidFill>
            <a:schemeClr val="tx1"/>
          </a:solidFill>
          <a:latin typeface="+mn-lt"/>
          <a:ea typeface="+mn-ea"/>
          <a:cs typeface="+mn-cs"/>
        </a:defRPr>
      </a:lvl4pPr>
      <a:lvl5pPr marL="2057400" indent="-228600" algn="l" rtl="0" fontAlgn="base">
        <a:spcBef>
          <a:spcPct val="20000"/>
        </a:spcBef>
        <a:spcAft>
          <a:spcPct val="0"/>
        </a:spcAft>
        <a:buChar char="»"/>
        <a:defRPr sz="2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2276475"/>
            <a:ext cx="7772400" cy="1470025"/>
          </a:xfrm>
        </p:spPr>
        <p:txBody>
          <a:bodyPr anchor="ctr"/>
          <a:lstStyle/>
          <a:p>
            <a:r>
              <a:rPr lang="ru-RU" altLang="ru-RU" sz="4400"/>
              <a:t>Ожоги глаза и его придатков</a:t>
            </a:r>
          </a:p>
        </p:txBody>
      </p:sp>
      <p:sp>
        <p:nvSpPr>
          <p:cNvPr id="2051" name="Rectangle 3"/>
          <p:cNvSpPr>
            <a:spLocks noGrp="1" noChangeArrowheads="1"/>
          </p:cNvSpPr>
          <p:nvPr>
            <p:ph type="subTitle" idx="1"/>
          </p:nvPr>
        </p:nvSpPr>
        <p:spPr>
          <a:xfrm>
            <a:off x="4067175" y="333375"/>
            <a:ext cx="4392613" cy="576263"/>
          </a:xfrm>
        </p:spPr>
        <p:txBody>
          <a:bodyPr/>
          <a:lstStyle/>
          <a:p>
            <a:r>
              <a:rPr lang="ru-RU" altLang="ru-RU" sz="3600" i="1"/>
              <a:t>ЯРЦЕВА Н.С.</a:t>
            </a:r>
          </a:p>
        </p:txBody>
      </p:sp>
      <p:sp>
        <p:nvSpPr>
          <p:cNvPr id="2052" name="Text Box 4"/>
          <p:cNvSpPr txBox="1">
            <a:spLocks noChangeArrowheads="1"/>
          </p:cNvSpPr>
          <p:nvPr/>
        </p:nvSpPr>
        <p:spPr bwMode="auto">
          <a:xfrm>
            <a:off x="900113" y="5734050"/>
            <a:ext cx="8040687" cy="33655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r>
              <a:rPr lang="ru-RU" altLang="ru-RU" sz="1600" b="1" i="1"/>
              <a:t>Московский Государственный медико – стоматологический университет</a:t>
            </a:r>
          </a:p>
        </p:txBody>
      </p:sp>
      <p:pic>
        <p:nvPicPr>
          <p:cNvPr id="2053" name="Picture 5" descr="000_063_8_3_14"/>
          <p:cNvPicPr>
            <a:picLocks noChangeAspect="1" noChangeArrowheads="1"/>
          </p:cNvPicPr>
          <p:nvPr/>
        </p:nvPicPr>
        <p:blipFill>
          <a:blip r:embed="rId3">
            <a:extLst>
              <a:ext uri="{28A0092B-C50C-407E-A947-70E740481C1C}">
                <a14:useLocalDpi xmlns:a14="http://schemas.microsoft.com/office/drawing/2010/main" val="0"/>
              </a:ext>
            </a:extLst>
          </a:blip>
          <a:srcRect b="10208"/>
          <a:stretch>
            <a:fillRect/>
          </a:stretch>
        </p:blipFill>
        <p:spPr bwMode="auto">
          <a:xfrm>
            <a:off x="34925" y="5300663"/>
            <a:ext cx="742950" cy="1368425"/>
          </a:xfrm>
          <a:prstGeom prst="rect">
            <a:avLst/>
          </a:prstGeom>
          <a:noFill/>
          <a:extLst>
            <a:ext uri="{909E8E84-426E-40DD-AFC4-6F175D3DCCD1}">
              <a14:hiddenFill xmlns:a14="http://schemas.microsoft.com/office/drawing/2010/main">
                <a:solidFill>
                  <a:srgbClr val="FFFFFF"/>
                </a:solidFill>
              </a14:hiddenFill>
            </a:ext>
          </a:extLst>
        </p:spPr>
      </p:pic>
      <p:sp>
        <p:nvSpPr>
          <p:cNvPr id="2054" name="Text Box 6"/>
          <p:cNvSpPr txBox="1">
            <a:spLocks noChangeArrowheads="1"/>
          </p:cNvSpPr>
          <p:nvPr/>
        </p:nvSpPr>
        <p:spPr bwMode="auto">
          <a:xfrm>
            <a:off x="2795588" y="6188075"/>
            <a:ext cx="3000375" cy="33655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r>
              <a:rPr lang="ru-RU" altLang="ru-RU" sz="1600" b="1" i="1"/>
              <a:t>Кафедра глазных болезней</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115888"/>
            <a:ext cx="2971800" cy="2139950"/>
          </a:xfrm>
          <a:prstGeom prst="rect">
            <a:avLst/>
          </a:prstGeom>
          <a:noFill/>
          <a:extLst>
            <a:ext uri="{909E8E84-426E-40DD-AFC4-6F175D3DCCD1}">
              <a14:hiddenFill xmlns:a14="http://schemas.microsoft.com/office/drawing/2010/main">
                <a:solidFill>
                  <a:srgbClr val="FFFFFF"/>
                </a:solidFill>
              </a14:hiddenFill>
            </a:ext>
          </a:extLst>
        </p:spPr>
      </p:pic>
      <p:pic>
        <p:nvPicPr>
          <p:cNvPr id="45061" name="Picture 5" descr="1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 y="2420938"/>
            <a:ext cx="2952750" cy="2062162"/>
          </a:xfrm>
          <a:prstGeom prst="rect">
            <a:avLst/>
          </a:prstGeom>
          <a:noFill/>
          <a:extLst>
            <a:ext uri="{909E8E84-426E-40DD-AFC4-6F175D3DCCD1}">
              <a14:hiddenFill xmlns:a14="http://schemas.microsoft.com/office/drawing/2010/main">
                <a:solidFill>
                  <a:srgbClr val="FFFFFF"/>
                </a:solidFill>
              </a14:hiddenFill>
            </a:ext>
          </a:extLst>
        </p:spPr>
      </p:pic>
      <p:pic>
        <p:nvPicPr>
          <p:cNvPr id="45062" name="Picture 6" descr="1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581525"/>
            <a:ext cx="2909887" cy="2160588"/>
          </a:xfrm>
          <a:prstGeom prst="rect">
            <a:avLst/>
          </a:prstGeom>
          <a:noFill/>
          <a:extLst>
            <a:ext uri="{909E8E84-426E-40DD-AFC4-6F175D3DCCD1}">
              <a14:hiddenFill xmlns:a14="http://schemas.microsoft.com/office/drawing/2010/main">
                <a:solidFill>
                  <a:srgbClr val="FFFFFF"/>
                </a:solidFill>
              </a14:hiddenFill>
            </a:ext>
          </a:extLst>
        </p:spPr>
      </p:pic>
      <p:sp>
        <p:nvSpPr>
          <p:cNvPr id="45063" name="Text Box 7"/>
          <p:cNvSpPr txBox="1">
            <a:spLocks noChangeArrowheads="1"/>
          </p:cNvSpPr>
          <p:nvPr/>
        </p:nvSpPr>
        <p:spPr bwMode="auto">
          <a:xfrm>
            <a:off x="3851275" y="836613"/>
            <a:ext cx="425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altLang="ru-RU" b="1">
                <a:solidFill>
                  <a:srgbClr val="FFFF00"/>
                </a:solidFill>
              </a:rPr>
              <a:t>Особо тяжелый термический ожог  </a:t>
            </a:r>
          </a:p>
          <a:p>
            <a:pPr algn="l"/>
            <a:r>
              <a:rPr lang="ru-RU" altLang="ru-RU" b="1">
                <a:solidFill>
                  <a:srgbClr val="FFFF00"/>
                </a:solidFill>
              </a:rPr>
              <a:t>(Вольтова дуга)</a:t>
            </a:r>
          </a:p>
        </p:txBody>
      </p:sp>
      <p:sp>
        <p:nvSpPr>
          <p:cNvPr id="45064" name="Text Box 8"/>
          <p:cNvSpPr txBox="1">
            <a:spLocks noChangeArrowheads="1"/>
          </p:cNvSpPr>
          <p:nvPr/>
        </p:nvSpPr>
        <p:spPr bwMode="auto">
          <a:xfrm>
            <a:off x="3779838" y="3068638"/>
            <a:ext cx="534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altLang="ru-RU" b="1">
                <a:solidFill>
                  <a:srgbClr val="FFFF00"/>
                </a:solidFill>
              </a:rPr>
              <a:t>Повреждение, вызванное горячим металлом</a:t>
            </a:r>
          </a:p>
        </p:txBody>
      </p:sp>
      <p:sp>
        <p:nvSpPr>
          <p:cNvPr id="45065" name="Text Box 9"/>
          <p:cNvSpPr txBox="1">
            <a:spLocks noChangeArrowheads="1"/>
          </p:cNvSpPr>
          <p:nvPr/>
        </p:nvSpPr>
        <p:spPr bwMode="auto">
          <a:xfrm>
            <a:off x="3870325" y="5013325"/>
            <a:ext cx="3438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altLang="ru-RU" b="1">
                <a:solidFill>
                  <a:srgbClr val="FFFF00"/>
                </a:solidFill>
              </a:rPr>
              <a:t>Поражение лучами Рентгена</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pPr algn="l"/>
            <a:r>
              <a:rPr lang="ru-RU" altLang="ru-RU" sz="2000"/>
              <a:t>Ожоги при катастрофах часто бывают комбинированные с механическими травмами, а также термохимические.</a:t>
            </a:r>
          </a:p>
        </p:txBody>
      </p:sp>
      <p:pic>
        <p:nvPicPr>
          <p:cNvPr id="17413" name="Picture 5"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330325"/>
            <a:ext cx="4321175" cy="3094038"/>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206625"/>
            <a:ext cx="4321175" cy="3094038"/>
          </a:xfrm>
          <a:prstGeom prst="rect">
            <a:avLst/>
          </a:prstGeom>
          <a:noFill/>
          <a:extLst>
            <a:ext uri="{909E8E84-426E-40DD-AFC4-6F175D3DCCD1}">
              <a14:hiddenFill xmlns:a14="http://schemas.microsoft.com/office/drawing/2010/main">
                <a:solidFill>
                  <a:srgbClr val="FFFFFF"/>
                </a:solidFill>
              </a14:hiddenFill>
            </a:ext>
          </a:extLst>
        </p:spPr>
      </p:pic>
      <p:sp>
        <p:nvSpPr>
          <p:cNvPr id="17415" name="Text Box 7"/>
          <p:cNvSpPr txBox="1">
            <a:spLocks noChangeArrowheads="1"/>
          </p:cNvSpPr>
          <p:nvPr/>
        </p:nvSpPr>
        <p:spPr bwMode="auto">
          <a:xfrm>
            <a:off x="0" y="4724400"/>
            <a:ext cx="425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altLang="ru-RU" b="1">
                <a:solidFill>
                  <a:srgbClr val="FFFF00"/>
                </a:solidFill>
              </a:rPr>
              <a:t>Особо тяжелый термический ожог ,</a:t>
            </a:r>
          </a:p>
          <a:p>
            <a:pPr algn="l"/>
            <a:r>
              <a:rPr lang="ru-RU" altLang="ru-RU" b="1">
                <a:solidFill>
                  <a:srgbClr val="FFFF00"/>
                </a:solidFill>
              </a:rPr>
              <a:t> гипопион</a:t>
            </a:r>
          </a:p>
        </p:txBody>
      </p:sp>
      <p:sp>
        <p:nvSpPr>
          <p:cNvPr id="17416" name="Text Box 8"/>
          <p:cNvSpPr txBox="1">
            <a:spLocks noChangeArrowheads="1"/>
          </p:cNvSpPr>
          <p:nvPr/>
        </p:nvSpPr>
        <p:spPr bwMode="auto">
          <a:xfrm>
            <a:off x="4716463" y="5661025"/>
            <a:ext cx="41338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altLang="ru-RU" b="1">
                <a:solidFill>
                  <a:srgbClr val="FFFF00"/>
                </a:solidFill>
              </a:rPr>
              <a:t>Тяжелый термохимический  ожог, </a:t>
            </a:r>
          </a:p>
          <a:p>
            <a:pPr algn="l"/>
            <a:r>
              <a:rPr lang="ru-RU" altLang="ru-RU" b="1">
                <a:solidFill>
                  <a:srgbClr val="FFFF00"/>
                </a:solidFill>
              </a:rPr>
              <a:t>некроз роговицы, конъюктивы</a:t>
            </a:r>
          </a:p>
          <a:p>
            <a:pPr algn="l"/>
            <a:r>
              <a:rPr lang="ru-RU" altLang="ru-RU" b="1">
                <a:solidFill>
                  <a:srgbClr val="FFFF00"/>
                </a:solidFill>
              </a:rPr>
              <a:t> глазного яблока и век</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a:xfrm>
            <a:off x="395288" y="2924175"/>
            <a:ext cx="8229600" cy="1143000"/>
          </a:xfrm>
        </p:spPr>
        <p:txBody>
          <a:bodyPr/>
          <a:lstStyle/>
          <a:p>
            <a:r>
              <a:rPr lang="ru-RU" altLang="ru-RU" sz="4400"/>
              <a:t>Химические ожоги.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468313" y="260350"/>
            <a:ext cx="8229600" cy="1143000"/>
          </a:xfrm>
        </p:spPr>
        <p:txBody>
          <a:bodyPr/>
          <a:lstStyle/>
          <a:p>
            <a:r>
              <a:rPr lang="ru-RU" altLang="ru-RU" sz="4000"/>
              <a:t>Ожоги кислотой вызывают коагуляционной некроз.</a:t>
            </a:r>
          </a:p>
        </p:txBody>
      </p:sp>
      <p:pic>
        <p:nvPicPr>
          <p:cNvPr id="21509" name="Picture 5"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700213"/>
            <a:ext cx="6048375" cy="4332287"/>
          </a:xfrm>
          <a:prstGeom prst="rect">
            <a:avLst/>
          </a:prstGeom>
          <a:noFill/>
          <a:extLst>
            <a:ext uri="{909E8E84-426E-40DD-AFC4-6F175D3DCCD1}">
              <a14:hiddenFill xmlns:a14="http://schemas.microsoft.com/office/drawing/2010/main">
                <a:solidFill>
                  <a:srgbClr val="FFFFFF"/>
                </a:solidFill>
              </a14:hiddenFill>
            </a:ext>
          </a:extLst>
        </p:spPr>
      </p:pic>
      <p:sp>
        <p:nvSpPr>
          <p:cNvPr id="21510" name="Text Box 6"/>
          <p:cNvSpPr txBox="1">
            <a:spLocks noChangeArrowheads="1"/>
          </p:cNvSpPr>
          <p:nvPr/>
        </p:nvSpPr>
        <p:spPr bwMode="auto">
          <a:xfrm>
            <a:off x="539750" y="6237288"/>
            <a:ext cx="82534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altLang="ru-RU" b="1">
                <a:solidFill>
                  <a:srgbClr val="FFFF00"/>
                </a:solidFill>
              </a:rPr>
              <a:t>Особо тяжелый кислотный ожог, коагуляционной некроз конъюктивы</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179388" y="274638"/>
            <a:ext cx="8713787" cy="1143000"/>
          </a:xfrm>
        </p:spPr>
        <p:txBody>
          <a:bodyPr/>
          <a:lstStyle/>
          <a:p>
            <a:r>
              <a:rPr lang="ru-RU" altLang="ru-RU"/>
              <a:t>Ожоги щелочью – коликвационный некроз.</a:t>
            </a:r>
          </a:p>
        </p:txBody>
      </p:sp>
      <p:pic>
        <p:nvPicPr>
          <p:cNvPr id="23557" name="Picture 5" descr="6"/>
          <p:cNvPicPr>
            <a:picLocks noChangeAspect="1" noChangeArrowheads="1"/>
          </p:cNvPicPr>
          <p:nvPr/>
        </p:nvPicPr>
        <p:blipFill>
          <a:blip r:embed="rId3">
            <a:extLst>
              <a:ext uri="{28A0092B-C50C-407E-A947-70E740481C1C}">
                <a14:useLocalDpi xmlns:a14="http://schemas.microsoft.com/office/drawing/2010/main" val="0"/>
              </a:ext>
            </a:extLst>
          </a:blip>
          <a:srcRect r="928"/>
          <a:stretch>
            <a:fillRect/>
          </a:stretch>
        </p:blipFill>
        <p:spPr bwMode="auto">
          <a:xfrm>
            <a:off x="250825" y="1700213"/>
            <a:ext cx="3816350" cy="2847975"/>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149"/>
          <p:cNvPicPr>
            <a:picLocks noChangeAspect="1" noChangeArrowheads="1"/>
          </p:cNvPicPr>
          <p:nvPr/>
        </p:nvPicPr>
        <p:blipFill>
          <a:blip r:embed="rId4">
            <a:extLst>
              <a:ext uri="{28A0092B-C50C-407E-A947-70E740481C1C}">
                <a14:useLocalDpi xmlns:a14="http://schemas.microsoft.com/office/drawing/2010/main" val="0"/>
              </a:ext>
            </a:extLst>
          </a:blip>
          <a:srcRect r="279" b="2856"/>
          <a:stretch>
            <a:fillRect/>
          </a:stretch>
        </p:blipFill>
        <p:spPr bwMode="auto">
          <a:xfrm>
            <a:off x="4284663" y="1700213"/>
            <a:ext cx="4464050" cy="2919412"/>
          </a:xfrm>
          <a:prstGeom prst="rect">
            <a:avLst/>
          </a:prstGeom>
          <a:noFill/>
          <a:extLst>
            <a:ext uri="{909E8E84-426E-40DD-AFC4-6F175D3DCCD1}">
              <a14:hiddenFill xmlns:a14="http://schemas.microsoft.com/office/drawing/2010/main">
                <a:solidFill>
                  <a:srgbClr val="FFFFFF"/>
                </a:solidFill>
              </a14:hiddenFill>
            </a:ext>
          </a:extLst>
        </p:spPr>
      </p:pic>
      <p:sp>
        <p:nvSpPr>
          <p:cNvPr id="23559" name="Text Box 7"/>
          <p:cNvSpPr txBox="1">
            <a:spLocks noChangeArrowheads="1"/>
          </p:cNvSpPr>
          <p:nvPr/>
        </p:nvSpPr>
        <p:spPr bwMode="auto">
          <a:xfrm>
            <a:off x="250825" y="4652963"/>
            <a:ext cx="3695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altLang="ru-RU" b="1">
                <a:solidFill>
                  <a:srgbClr val="FFFF00"/>
                </a:solidFill>
              </a:rPr>
              <a:t>Химический ожог конъюктивы</a:t>
            </a:r>
          </a:p>
          <a:p>
            <a:pPr algn="l"/>
            <a:r>
              <a:rPr lang="ru-RU" altLang="ru-RU" b="1">
                <a:solidFill>
                  <a:srgbClr val="FFFF00"/>
                </a:solidFill>
              </a:rPr>
              <a:t> роговицы раствором извести</a:t>
            </a:r>
          </a:p>
        </p:txBody>
      </p:sp>
      <p:sp>
        <p:nvSpPr>
          <p:cNvPr id="23560" name="Text Box 8"/>
          <p:cNvSpPr txBox="1">
            <a:spLocks noChangeArrowheads="1"/>
          </p:cNvSpPr>
          <p:nvPr/>
        </p:nvSpPr>
        <p:spPr bwMode="auto">
          <a:xfrm>
            <a:off x="4356100" y="4724400"/>
            <a:ext cx="3875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altLang="ru-RU" b="1">
                <a:solidFill>
                  <a:srgbClr val="FFFF00"/>
                </a:solidFill>
              </a:rPr>
              <a:t>Известь на конъюнктиве  в веке</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250825" y="2781300"/>
            <a:ext cx="8713788" cy="1143000"/>
          </a:xfrm>
        </p:spPr>
        <p:txBody>
          <a:bodyPr/>
          <a:lstStyle/>
          <a:p>
            <a:pPr algn="l">
              <a:lnSpc>
                <a:spcPct val="190000"/>
              </a:lnSpc>
            </a:pPr>
            <a:r>
              <a:rPr lang="ru-RU" altLang="ru-RU" sz="2400"/>
              <a:t>Кроме щелочного альбумината , в который преобразуются белковые молекулы после действия щелочи, возникают продукты распада - меркаптаны , фенол, индол, пентаны и др., обладающие токсичностью.</a:t>
            </a:r>
            <a:br>
              <a:rPr lang="ru-RU" altLang="ru-RU" sz="2400"/>
            </a:br>
            <a:r>
              <a:rPr lang="ru-RU" altLang="ru-RU" sz="2400"/>
              <a:t>Распад молекул приводит к возникновению новой антигенной специфичности.</a:t>
            </a:r>
            <a:br>
              <a:rPr lang="ru-RU" altLang="ru-RU" sz="2400"/>
            </a:br>
            <a:r>
              <a:rPr lang="ru-RU" altLang="ru-RU" sz="2400"/>
              <a:t>Возникает аутосенсибилизация.</a:t>
            </a:r>
            <a:br>
              <a:rPr lang="ru-RU" altLang="ru-RU" sz="2400"/>
            </a:br>
            <a:r>
              <a:rPr lang="ru-RU" altLang="ru-RU" sz="2400"/>
              <a:t>Страдает тканевое дыхание.</a:t>
            </a:r>
            <a:br>
              <a:rPr lang="ru-RU" altLang="ru-RU" sz="2400"/>
            </a:br>
            <a:r>
              <a:rPr lang="ru-RU" altLang="ru-RU" sz="2400"/>
              <a:t>Длительность аноксии ведет к отеку.</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2051050" y="188913"/>
            <a:ext cx="4537075" cy="935037"/>
          </a:xfrm>
        </p:spPr>
        <p:txBody>
          <a:bodyPr/>
          <a:lstStyle/>
          <a:p>
            <a:r>
              <a:rPr lang="ru-RU" altLang="ru-RU">
                <a:solidFill>
                  <a:schemeClr val="tx1"/>
                </a:solidFill>
              </a:rPr>
              <a:t>Ожоги легкие</a:t>
            </a:r>
            <a:r>
              <a:rPr lang="ru-RU" altLang="ru-RU"/>
              <a:t> </a:t>
            </a:r>
          </a:p>
        </p:txBody>
      </p:sp>
      <p:sp>
        <p:nvSpPr>
          <p:cNvPr id="27653" name="Text Box 5"/>
          <p:cNvSpPr txBox="1">
            <a:spLocks noChangeArrowheads="1"/>
          </p:cNvSpPr>
          <p:nvPr/>
        </p:nvSpPr>
        <p:spPr bwMode="auto">
          <a:xfrm>
            <a:off x="323850" y="981075"/>
            <a:ext cx="856932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pPr>
            <a:r>
              <a:rPr lang="ru-RU" altLang="ru-RU" sz="2400" b="1">
                <a:solidFill>
                  <a:srgbClr val="FFFF00"/>
                </a:solidFill>
              </a:rPr>
              <a:t>небольшая гиперемия кожи век, гиперемия конъюктивы,незначительный её хемоз, </a:t>
            </a:r>
          </a:p>
          <a:p>
            <a:pPr algn="l">
              <a:lnSpc>
                <a:spcPct val="130000"/>
              </a:lnSpc>
            </a:pPr>
            <a:r>
              <a:rPr lang="ru-RU" altLang="ru-RU" sz="2400" b="1">
                <a:solidFill>
                  <a:srgbClr val="FFFF00"/>
                </a:solidFill>
              </a:rPr>
              <a:t>мелкие геморрагии, </a:t>
            </a:r>
          </a:p>
          <a:p>
            <a:pPr algn="l">
              <a:lnSpc>
                <a:spcPct val="130000"/>
              </a:lnSpc>
            </a:pPr>
            <a:r>
              <a:rPr lang="ru-RU" altLang="ru-RU" sz="2400" b="1">
                <a:solidFill>
                  <a:srgbClr val="FFFF00"/>
                </a:solidFill>
              </a:rPr>
              <a:t>небольшое помутнение роговицы и ее отёк</a:t>
            </a:r>
          </a:p>
        </p:txBody>
      </p:sp>
      <p:pic>
        <p:nvPicPr>
          <p:cNvPr id="27654" name="Picture 6" descr="6"/>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a:off x="2700338" y="3068638"/>
            <a:ext cx="3743325" cy="2692400"/>
          </a:xfrm>
          <a:prstGeom prst="rect">
            <a:avLst/>
          </a:prstGeom>
          <a:noFill/>
          <a:extLst>
            <a:ext uri="{909E8E84-426E-40DD-AFC4-6F175D3DCCD1}">
              <a14:hiddenFill xmlns:a14="http://schemas.microsoft.com/office/drawing/2010/main">
                <a:solidFill>
                  <a:srgbClr val="FFFFFF"/>
                </a:solidFill>
              </a14:hiddenFill>
            </a:ext>
          </a:extLst>
        </p:spPr>
      </p:pic>
      <p:sp>
        <p:nvSpPr>
          <p:cNvPr id="27655" name="Text Box 7"/>
          <p:cNvSpPr txBox="1">
            <a:spLocks noChangeArrowheads="1"/>
          </p:cNvSpPr>
          <p:nvPr/>
        </p:nvSpPr>
        <p:spPr bwMode="auto">
          <a:xfrm>
            <a:off x="2051050" y="5949950"/>
            <a:ext cx="5022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altLang="ru-RU" b="1">
                <a:solidFill>
                  <a:srgbClr val="FFFF00"/>
                </a:solidFill>
              </a:rPr>
              <a:t>Легкий термический ожог глазного яблока</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ctrTitle"/>
          </p:nvPr>
        </p:nvSpPr>
        <p:spPr>
          <a:xfrm>
            <a:off x="1619250" y="115888"/>
            <a:ext cx="5327650" cy="749300"/>
          </a:xfrm>
        </p:spPr>
        <p:txBody>
          <a:bodyPr anchor="ctr"/>
          <a:lstStyle/>
          <a:p>
            <a:pPr algn="l"/>
            <a:r>
              <a:rPr lang="ru-RU" altLang="ru-RU" sz="3200">
                <a:solidFill>
                  <a:schemeClr val="tx1"/>
                </a:solidFill>
              </a:rPr>
              <a:t>Ожоги средней тяжести</a:t>
            </a:r>
          </a:p>
        </p:txBody>
      </p:sp>
      <p:sp>
        <p:nvSpPr>
          <p:cNvPr id="29701" name="Rectangle 5"/>
          <p:cNvSpPr>
            <a:spLocks noGrp="1" noChangeArrowheads="1"/>
          </p:cNvSpPr>
          <p:nvPr>
            <p:ph type="subTitle" idx="1"/>
          </p:nvPr>
        </p:nvSpPr>
        <p:spPr>
          <a:xfrm>
            <a:off x="468313" y="692150"/>
            <a:ext cx="7920037" cy="1752600"/>
          </a:xfrm>
        </p:spPr>
        <p:txBody>
          <a:bodyPr/>
          <a:lstStyle/>
          <a:p>
            <a:pPr algn="l"/>
            <a:r>
              <a:rPr lang="ru-RU" altLang="ru-RU" sz="2000">
                <a:solidFill>
                  <a:schemeClr val="folHlink"/>
                </a:solidFill>
              </a:rPr>
              <a:t>Под эпидермисом кожи век появляются пузыри с гиперемией и отеком окружающей ткани, её некрозом. Поверхностный некроз конъюктивы, участки ишемии. Роговица напоминает матовое стекло.</a:t>
            </a:r>
          </a:p>
          <a:p>
            <a:pPr algn="l"/>
            <a:r>
              <a:rPr lang="ru-RU" altLang="ru-RU" sz="2000">
                <a:solidFill>
                  <a:schemeClr val="folHlink"/>
                </a:solidFill>
              </a:rPr>
              <a:t>Могут возникнуть ириты и иридоциклиты.</a:t>
            </a:r>
          </a:p>
        </p:txBody>
      </p:sp>
      <p:sp>
        <p:nvSpPr>
          <p:cNvPr id="29703" name="Text Box 7"/>
          <p:cNvSpPr txBox="1">
            <a:spLocks noChangeArrowheads="1"/>
          </p:cNvSpPr>
          <p:nvPr/>
        </p:nvSpPr>
        <p:spPr bwMode="auto">
          <a:xfrm>
            <a:off x="611188" y="6302375"/>
            <a:ext cx="8353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ru-RU" altLang="ru-RU" b="1">
                <a:solidFill>
                  <a:srgbClr val="FFFF00"/>
                </a:solidFill>
              </a:rPr>
              <a:t>Термический ожог средней тяжести с новообразованными сосудами</a:t>
            </a:r>
          </a:p>
        </p:txBody>
      </p:sp>
      <p:pic>
        <p:nvPicPr>
          <p:cNvPr id="29704" name="Picture 8"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2636838"/>
            <a:ext cx="4681538" cy="3373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ctrTitle"/>
          </p:nvPr>
        </p:nvSpPr>
        <p:spPr>
          <a:xfrm>
            <a:off x="2339975" y="260350"/>
            <a:ext cx="4751388" cy="965200"/>
          </a:xfrm>
        </p:spPr>
        <p:txBody>
          <a:bodyPr anchor="ctr"/>
          <a:lstStyle/>
          <a:p>
            <a:r>
              <a:rPr lang="ru-RU" altLang="ru-RU" sz="3200">
                <a:solidFill>
                  <a:schemeClr val="tx1"/>
                </a:solidFill>
              </a:rPr>
              <a:t>Тяжелые ожоги</a:t>
            </a:r>
          </a:p>
        </p:txBody>
      </p:sp>
      <p:sp>
        <p:nvSpPr>
          <p:cNvPr id="32773" name="Rectangle 5"/>
          <p:cNvSpPr>
            <a:spLocks noGrp="1" noChangeArrowheads="1"/>
          </p:cNvSpPr>
          <p:nvPr>
            <p:ph type="subTitle" idx="1"/>
          </p:nvPr>
        </p:nvSpPr>
        <p:spPr>
          <a:xfrm>
            <a:off x="323850" y="1196975"/>
            <a:ext cx="8424863" cy="1752600"/>
          </a:xfrm>
        </p:spPr>
        <p:txBody>
          <a:bodyPr/>
          <a:lstStyle/>
          <a:p>
            <a:pPr algn="l"/>
            <a:r>
              <a:rPr lang="ru-RU" altLang="ru-RU" sz="2000">
                <a:solidFill>
                  <a:schemeClr val="folHlink"/>
                </a:solidFill>
              </a:rPr>
              <a:t>Некроз кожи век, поражаются все её слои, некроз и обширная ишемия конъюктивы век и глазного яблока.</a:t>
            </a:r>
          </a:p>
          <a:p>
            <a:pPr algn="l"/>
            <a:r>
              <a:rPr lang="ru-RU" altLang="ru-RU" sz="2000">
                <a:solidFill>
                  <a:schemeClr val="folHlink"/>
                </a:solidFill>
              </a:rPr>
              <a:t>Глубокие помутнения всех слоев роговицы, глубокие эрозии и несквозные дефекты роговицы.  </a:t>
            </a:r>
          </a:p>
        </p:txBody>
      </p:sp>
      <p:pic>
        <p:nvPicPr>
          <p:cNvPr id="32774" name="Picture 6"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209925"/>
            <a:ext cx="4535488" cy="3328988"/>
          </a:xfrm>
          <a:prstGeom prst="rect">
            <a:avLst/>
          </a:prstGeom>
          <a:noFill/>
          <a:extLst>
            <a:ext uri="{909E8E84-426E-40DD-AFC4-6F175D3DCCD1}">
              <a14:hiddenFill xmlns:a14="http://schemas.microsoft.com/office/drawing/2010/main">
                <a:solidFill>
                  <a:srgbClr val="FFFFFF"/>
                </a:solidFill>
              </a14:hiddenFill>
            </a:ext>
          </a:extLst>
        </p:spPr>
      </p:pic>
      <p:sp>
        <p:nvSpPr>
          <p:cNvPr id="32775" name="Text Box 7"/>
          <p:cNvSpPr txBox="1">
            <a:spLocks noChangeArrowheads="1"/>
          </p:cNvSpPr>
          <p:nvPr/>
        </p:nvSpPr>
        <p:spPr bwMode="auto">
          <a:xfrm>
            <a:off x="4643438" y="4437063"/>
            <a:ext cx="4551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altLang="ru-RU" b="1">
                <a:solidFill>
                  <a:srgbClr val="FFFF00"/>
                </a:solidFill>
              </a:rPr>
              <a:t> Особо тяжелый  термохимический </a:t>
            </a:r>
          </a:p>
          <a:p>
            <a:pPr algn="l"/>
            <a:r>
              <a:rPr lang="ru-RU" altLang="ru-RU" b="1">
                <a:solidFill>
                  <a:srgbClr val="FFFF00"/>
                </a:solidFill>
              </a:rPr>
              <a:t> ожог век, кожи лица (Взрыв петарды)</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2339975" y="44450"/>
            <a:ext cx="4751388" cy="965200"/>
          </a:xfrm>
        </p:spPr>
        <p:txBody>
          <a:bodyPr anchor="ctr"/>
          <a:lstStyle/>
          <a:p>
            <a:r>
              <a:rPr lang="ru-RU" altLang="ru-RU" sz="3200">
                <a:solidFill>
                  <a:schemeClr val="tx1"/>
                </a:solidFill>
              </a:rPr>
              <a:t>Очень тяжелые ожоги</a:t>
            </a:r>
          </a:p>
        </p:txBody>
      </p:sp>
      <p:sp>
        <p:nvSpPr>
          <p:cNvPr id="34819" name="Rectangle 3"/>
          <p:cNvSpPr>
            <a:spLocks noGrp="1" noChangeArrowheads="1"/>
          </p:cNvSpPr>
          <p:nvPr>
            <p:ph type="subTitle" idx="1"/>
          </p:nvPr>
        </p:nvSpPr>
        <p:spPr>
          <a:xfrm>
            <a:off x="323850" y="765175"/>
            <a:ext cx="8424863" cy="1752600"/>
          </a:xfrm>
        </p:spPr>
        <p:txBody>
          <a:bodyPr/>
          <a:lstStyle/>
          <a:p>
            <a:pPr algn="l"/>
            <a:r>
              <a:rPr lang="ru-RU" altLang="ru-RU" sz="2000">
                <a:solidFill>
                  <a:schemeClr val="folHlink"/>
                </a:solidFill>
              </a:rPr>
              <a:t>Некротические поражения всех слоев  век, конъюктивы склеры. Роговица подобна фарфору (глубокий некроз), глубокие дефекты роговицы, истончение и возможна перфорация. Возникает иридоциклит, повышение ВГД, а позже развивается  вторичная глаукома.</a:t>
            </a:r>
          </a:p>
        </p:txBody>
      </p:sp>
      <p:pic>
        <p:nvPicPr>
          <p:cNvPr id="34821" name="Picture 5"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2420938"/>
            <a:ext cx="4968875" cy="3632200"/>
          </a:xfrm>
          <a:prstGeom prst="rect">
            <a:avLst/>
          </a:prstGeom>
          <a:noFill/>
          <a:extLst>
            <a:ext uri="{909E8E84-426E-40DD-AFC4-6F175D3DCCD1}">
              <a14:hiddenFill xmlns:a14="http://schemas.microsoft.com/office/drawing/2010/main">
                <a:solidFill>
                  <a:srgbClr val="FFFFFF"/>
                </a:solidFill>
              </a14:hiddenFill>
            </a:ext>
          </a:extLst>
        </p:spPr>
      </p:pic>
      <p:sp>
        <p:nvSpPr>
          <p:cNvPr id="34822" name="Text Box 6"/>
          <p:cNvSpPr txBox="1">
            <a:spLocks noChangeArrowheads="1"/>
          </p:cNvSpPr>
          <p:nvPr/>
        </p:nvSpPr>
        <p:spPr bwMode="auto">
          <a:xfrm>
            <a:off x="107950" y="6092825"/>
            <a:ext cx="91868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ru-RU" altLang="ru-RU" b="1">
                <a:solidFill>
                  <a:srgbClr val="FFFF00"/>
                </a:solidFill>
              </a:rPr>
              <a:t>Особо тяжелый химический  ожог щелочью, некроз роговицы и конъюктивы глазного яблока </a:t>
            </a:r>
          </a:p>
          <a:p>
            <a:pPr algn="l"/>
            <a:endParaRPr lang="ru-RU" altLang="ru-RU" b="1">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ru-RU" altLang="ru-RU"/>
              <a:t>Ожоги глаза и его придатков бывают :</a:t>
            </a:r>
          </a:p>
        </p:txBody>
      </p:sp>
      <p:sp>
        <p:nvSpPr>
          <p:cNvPr id="5123" name="Rectangle 3"/>
          <p:cNvSpPr>
            <a:spLocks noGrp="1" noChangeArrowheads="1"/>
          </p:cNvSpPr>
          <p:nvPr>
            <p:ph type="body" idx="1"/>
          </p:nvPr>
        </p:nvSpPr>
        <p:spPr>
          <a:xfrm>
            <a:off x="71438" y="1600200"/>
            <a:ext cx="8964612" cy="4525963"/>
          </a:xfrm>
        </p:spPr>
        <p:txBody>
          <a:bodyPr/>
          <a:lstStyle/>
          <a:p>
            <a:pPr>
              <a:lnSpc>
                <a:spcPct val="130000"/>
              </a:lnSpc>
            </a:pPr>
            <a:r>
              <a:rPr lang="ru-RU" altLang="ru-RU" sz="2000"/>
              <a:t>ТЕРМИЧЕСКИЕ</a:t>
            </a:r>
          </a:p>
          <a:p>
            <a:pPr>
              <a:lnSpc>
                <a:spcPct val="130000"/>
              </a:lnSpc>
            </a:pPr>
            <a:r>
              <a:rPr lang="ru-RU" altLang="ru-RU" sz="2000"/>
              <a:t>ХИМИЧЕСКИЕ</a:t>
            </a:r>
          </a:p>
          <a:p>
            <a:pPr>
              <a:lnSpc>
                <a:spcPct val="130000"/>
              </a:lnSpc>
            </a:pPr>
            <a:r>
              <a:rPr lang="ru-RU" altLang="ru-RU" sz="2000"/>
              <a:t>ЛУЧЕВЫЕ</a:t>
            </a:r>
          </a:p>
          <a:p>
            <a:pPr>
              <a:lnSpc>
                <a:spcPct val="130000"/>
              </a:lnSpc>
              <a:buFontTx/>
              <a:buNone/>
            </a:pPr>
            <a:endParaRPr lang="ru-RU" altLang="ru-RU" sz="2000"/>
          </a:p>
          <a:p>
            <a:pPr>
              <a:lnSpc>
                <a:spcPct val="130000"/>
              </a:lnSpc>
              <a:buFontTx/>
              <a:buNone/>
            </a:pPr>
            <a:r>
              <a:rPr lang="ru-RU" altLang="ru-RU"/>
              <a:t>Преобладают химические ожоги -</a:t>
            </a:r>
            <a:r>
              <a:rPr lang="ru-RU" altLang="ru-RU" sz="2000"/>
              <a:t> </a:t>
            </a:r>
            <a:r>
              <a:rPr lang="ru-RU" altLang="ru-RU" b="0">
                <a:solidFill>
                  <a:srgbClr val="FF9900"/>
                </a:solidFill>
              </a:rPr>
              <a:t>80.5%</a:t>
            </a:r>
          </a:p>
          <a:p>
            <a:pPr>
              <a:lnSpc>
                <a:spcPct val="130000"/>
              </a:lnSpc>
              <a:buFontTx/>
              <a:buNone/>
            </a:pPr>
            <a:r>
              <a:rPr lang="ru-RU" altLang="ru-RU"/>
              <a:t>Термические		                   -</a:t>
            </a:r>
            <a:r>
              <a:rPr lang="ru-RU" altLang="ru-RU" sz="2000"/>
              <a:t> </a:t>
            </a:r>
            <a:r>
              <a:rPr lang="ru-RU" altLang="ru-RU" b="0">
                <a:solidFill>
                  <a:srgbClr val="FF9900"/>
                </a:solidFill>
              </a:rPr>
              <a:t>19.5%</a:t>
            </a:r>
          </a:p>
          <a:p>
            <a:pPr>
              <a:lnSpc>
                <a:spcPct val="130000"/>
              </a:lnSpc>
              <a:buFontTx/>
              <a:buNone/>
            </a:pPr>
            <a:r>
              <a:rPr lang="ru-RU" altLang="ru-RU"/>
              <a:t>Лучевые				          -</a:t>
            </a:r>
            <a:r>
              <a:rPr lang="ru-RU" altLang="ru-RU" sz="2000"/>
              <a:t> от </a:t>
            </a:r>
            <a:r>
              <a:rPr lang="ru-RU" altLang="ru-RU">
                <a:solidFill>
                  <a:srgbClr val="FF9900"/>
                </a:solidFill>
              </a:rPr>
              <a:t>6.9%</a:t>
            </a:r>
            <a:r>
              <a:rPr lang="ru-RU" altLang="ru-RU" sz="2000"/>
              <a:t> до </a:t>
            </a:r>
            <a:r>
              <a:rPr lang="ru-RU" altLang="ru-RU">
                <a:solidFill>
                  <a:srgbClr val="FF9900"/>
                </a:solidFill>
              </a:rPr>
              <a:t>30.5%</a:t>
            </a:r>
            <a:r>
              <a:rPr lang="ru-RU" altLang="ru-RU" sz="200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2339975" y="260350"/>
            <a:ext cx="4751388" cy="965200"/>
          </a:xfrm>
        </p:spPr>
        <p:txBody>
          <a:bodyPr anchor="ctr"/>
          <a:lstStyle/>
          <a:p>
            <a:r>
              <a:rPr lang="ru-RU" altLang="ru-RU" sz="3200">
                <a:solidFill>
                  <a:schemeClr val="tx1"/>
                </a:solidFill>
              </a:rPr>
              <a:t> </a:t>
            </a:r>
          </a:p>
        </p:txBody>
      </p:sp>
      <p:sp>
        <p:nvSpPr>
          <p:cNvPr id="37891" name="Rectangle 3"/>
          <p:cNvSpPr>
            <a:spLocks noGrp="1" noChangeArrowheads="1"/>
          </p:cNvSpPr>
          <p:nvPr>
            <p:ph type="subTitle" idx="1"/>
          </p:nvPr>
        </p:nvSpPr>
        <p:spPr>
          <a:xfrm>
            <a:off x="250825" y="476250"/>
            <a:ext cx="8424863" cy="1752600"/>
          </a:xfrm>
        </p:spPr>
        <p:txBody>
          <a:bodyPr/>
          <a:lstStyle/>
          <a:p>
            <a:pPr algn="l"/>
            <a:r>
              <a:rPr lang="ru-RU" altLang="ru-RU" sz="2000"/>
              <a:t>Тяжелые и особо тяжелые ожоги заканчиваются некротическим изменениями. Грубое васкуляризованное бельмо, часто сращенное с радужной оболочкой, век с глазным яблоком, полное заращение конъюктивальной полости, рубцовый выворот век, частичный или полный анкилоблефарон.</a:t>
            </a:r>
          </a:p>
        </p:txBody>
      </p:sp>
      <p:pic>
        <p:nvPicPr>
          <p:cNvPr id="37893" name="Picture 5"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205038"/>
            <a:ext cx="3241675" cy="1952625"/>
          </a:xfrm>
          <a:prstGeom prst="rect">
            <a:avLst/>
          </a:prstGeom>
          <a:noFill/>
          <a:extLst>
            <a:ext uri="{909E8E84-426E-40DD-AFC4-6F175D3DCCD1}">
              <a14:hiddenFill xmlns:a14="http://schemas.microsoft.com/office/drawing/2010/main">
                <a:solidFill>
                  <a:srgbClr val="FFFFFF"/>
                </a:solidFill>
              </a14:hiddenFill>
            </a:ext>
          </a:extLst>
        </p:spPr>
      </p:pic>
      <p:sp>
        <p:nvSpPr>
          <p:cNvPr id="37897" name="Text Box 9"/>
          <p:cNvSpPr txBox="1">
            <a:spLocks noChangeArrowheads="1"/>
          </p:cNvSpPr>
          <p:nvPr/>
        </p:nvSpPr>
        <p:spPr bwMode="auto">
          <a:xfrm>
            <a:off x="3492500" y="2708275"/>
            <a:ext cx="53641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altLang="ru-RU" b="1">
                <a:solidFill>
                  <a:srgbClr val="FFFF00"/>
                </a:solidFill>
              </a:rPr>
              <a:t> Тотальный симблефарон, анхилоблефорон,</a:t>
            </a:r>
          </a:p>
          <a:p>
            <a:pPr algn="l"/>
            <a:r>
              <a:rPr lang="ru-RU" altLang="ru-RU" b="1">
                <a:solidFill>
                  <a:srgbClr val="FFFF00"/>
                </a:solidFill>
              </a:rPr>
              <a:t> ожоговые колобомы век после </a:t>
            </a:r>
          </a:p>
          <a:p>
            <a:pPr algn="l"/>
            <a:r>
              <a:rPr lang="ru-RU" altLang="ru-RU" b="1">
                <a:solidFill>
                  <a:srgbClr val="FFFF00"/>
                </a:solidFill>
              </a:rPr>
              <a:t> термохимической травмы (Взрыв патрона)</a:t>
            </a:r>
          </a:p>
        </p:txBody>
      </p:sp>
      <p:sp>
        <p:nvSpPr>
          <p:cNvPr id="37898" name="Text Box 10"/>
          <p:cNvSpPr txBox="1">
            <a:spLocks noChangeArrowheads="1"/>
          </p:cNvSpPr>
          <p:nvPr/>
        </p:nvSpPr>
        <p:spPr bwMode="auto">
          <a:xfrm>
            <a:off x="3398838" y="5013325"/>
            <a:ext cx="5781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altLang="ru-RU" b="1">
                <a:solidFill>
                  <a:srgbClr val="FFFF00"/>
                </a:solidFill>
              </a:rPr>
              <a:t> Рубцовые изменения после  термохимического </a:t>
            </a:r>
          </a:p>
          <a:p>
            <a:pPr algn="l"/>
            <a:r>
              <a:rPr lang="ru-RU" altLang="ru-RU" b="1">
                <a:solidFill>
                  <a:srgbClr val="FFFF00"/>
                </a:solidFill>
              </a:rPr>
              <a:t> ожога лица и глаз, анкилоблефорон</a:t>
            </a:r>
          </a:p>
        </p:txBody>
      </p:sp>
      <p:pic>
        <p:nvPicPr>
          <p:cNvPr id="37899" name="Picture 11"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63" y="4508500"/>
            <a:ext cx="3313112" cy="202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descr="6"/>
          <p:cNvPicPr>
            <a:picLocks noChangeAspect="1" noChangeArrowheads="1"/>
          </p:cNvPicPr>
          <p:nvPr/>
        </p:nvPicPr>
        <p:blipFill>
          <a:blip r:embed="rId3">
            <a:extLst>
              <a:ext uri="{28A0092B-C50C-407E-A947-70E740481C1C}">
                <a14:useLocalDpi xmlns:a14="http://schemas.microsoft.com/office/drawing/2010/main" val="0"/>
              </a:ext>
            </a:extLst>
          </a:blip>
          <a:srcRect l="2483"/>
          <a:stretch>
            <a:fillRect/>
          </a:stretch>
        </p:blipFill>
        <p:spPr bwMode="auto">
          <a:xfrm>
            <a:off x="250825" y="3644900"/>
            <a:ext cx="2868613" cy="2146300"/>
          </a:xfrm>
          <a:prstGeom prst="rect">
            <a:avLst/>
          </a:prstGeom>
          <a:noFill/>
          <a:extLst>
            <a:ext uri="{909E8E84-426E-40DD-AFC4-6F175D3DCCD1}">
              <a14:hiddenFill xmlns:a14="http://schemas.microsoft.com/office/drawing/2010/main">
                <a:solidFill>
                  <a:srgbClr val="FFFFFF"/>
                </a:solidFill>
              </a14:hiddenFill>
            </a:ext>
          </a:extLst>
        </p:spPr>
      </p:pic>
      <p:pic>
        <p:nvPicPr>
          <p:cNvPr id="46086" name="Picture 6"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20713"/>
            <a:ext cx="2952750" cy="2157412"/>
          </a:xfrm>
          <a:prstGeom prst="rect">
            <a:avLst/>
          </a:prstGeom>
          <a:noFill/>
          <a:extLst>
            <a:ext uri="{909E8E84-426E-40DD-AFC4-6F175D3DCCD1}">
              <a14:hiddenFill xmlns:a14="http://schemas.microsoft.com/office/drawing/2010/main">
                <a:solidFill>
                  <a:srgbClr val="FFFFFF"/>
                </a:solidFill>
              </a14:hiddenFill>
            </a:ext>
          </a:extLst>
        </p:spPr>
      </p:pic>
      <p:sp>
        <p:nvSpPr>
          <p:cNvPr id="46088" name="Text Box 8"/>
          <p:cNvSpPr txBox="1">
            <a:spLocks noChangeArrowheads="1"/>
          </p:cNvSpPr>
          <p:nvPr/>
        </p:nvSpPr>
        <p:spPr bwMode="auto">
          <a:xfrm>
            <a:off x="3059113" y="1341438"/>
            <a:ext cx="57229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altLang="ru-RU" b="1">
                <a:solidFill>
                  <a:srgbClr val="FFFF00"/>
                </a:solidFill>
              </a:rPr>
              <a:t>  Термический ожог кожи лица и век , рубцовый </a:t>
            </a:r>
          </a:p>
          <a:p>
            <a:pPr algn="l"/>
            <a:r>
              <a:rPr lang="ru-RU" altLang="ru-RU" b="1">
                <a:solidFill>
                  <a:srgbClr val="FFFF00"/>
                </a:solidFill>
              </a:rPr>
              <a:t>  выворот век , лагофтальм, ксероз,</a:t>
            </a:r>
          </a:p>
          <a:p>
            <a:pPr algn="l"/>
            <a:r>
              <a:rPr lang="ru-RU" altLang="ru-RU" b="1">
                <a:solidFill>
                  <a:srgbClr val="FFFF00"/>
                </a:solidFill>
              </a:rPr>
              <a:t>  изъязвление роговицы</a:t>
            </a:r>
          </a:p>
        </p:txBody>
      </p:sp>
      <p:sp>
        <p:nvSpPr>
          <p:cNvPr id="46089" name="Text Box 9"/>
          <p:cNvSpPr txBox="1">
            <a:spLocks noChangeArrowheads="1"/>
          </p:cNvSpPr>
          <p:nvPr/>
        </p:nvSpPr>
        <p:spPr bwMode="auto">
          <a:xfrm>
            <a:off x="3348038" y="4221163"/>
            <a:ext cx="49022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altLang="ru-RU" b="1">
                <a:solidFill>
                  <a:srgbClr val="FFFF00"/>
                </a:solidFill>
              </a:rPr>
              <a:t> Симблефорон верхнего и нижнего века, </a:t>
            </a:r>
          </a:p>
          <a:p>
            <a:pPr algn="l"/>
            <a:r>
              <a:rPr lang="ru-RU" altLang="ru-RU" b="1">
                <a:solidFill>
                  <a:srgbClr val="FFFF00"/>
                </a:solidFill>
              </a:rPr>
              <a:t> васкуляризованное бельмо роговицы</a:t>
            </a:r>
          </a:p>
          <a:p>
            <a:pPr algn="l"/>
            <a:r>
              <a:rPr lang="ru-RU" altLang="ru-RU" b="1">
                <a:solidFill>
                  <a:srgbClr val="FFFF00"/>
                </a:solidFill>
              </a:rPr>
              <a:t> после ожога уксусной кислотой</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04813"/>
            <a:ext cx="3419475" cy="1646237"/>
          </a:xfrm>
          <a:prstGeom prst="rect">
            <a:avLst/>
          </a:prstGeom>
          <a:noFill/>
          <a:extLst>
            <a:ext uri="{909E8E84-426E-40DD-AFC4-6F175D3DCCD1}">
              <a14:hiddenFill xmlns:a14="http://schemas.microsoft.com/office/drawing/2010/main">
                <a:solidFill>
                  <a:srgbClr val="FFFFFF"/>
                </a:solidFill>
              </a14:hiddenFill>
            </a:ext>
          </a:extLst>
        </p:spPr>
      </p:pic>
      <p:pic>
        <p:nvPicPr>
          <p:cNvPr id="38917" name="Picture 5" descr="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2492375"/>
            <a:ext cx="33845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38918" name="Picture 6" descr="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4724400"/>
            <a:ext cx="3384550" cy="1754188"/>
          </a:xfrm>
          <a:prstGeom prst="rect">
            <a:avLst/>
          </a:prstGeom>
          <a:noFill/>
          <a:extLst>
            <a:ext uri="{909E8E84-426E-40DD-AFC4-6F175D3DCCD1}">
              <a14:hiddenFill xmlns:a14="http://schemas.microsoft.com/office/drawing/2010/main">
                <a:solidFill>
                  <a:srgbClr val="FFFFFF"/>
                </a:solidFill>
              </a14:hiddenFill>
            </a:ext>
          </a:extLst>
        </p:spPr>
      </p:pic>
      <p:sp>
        <p:nvSpPr>
          <p:cNvPr id="38921" name="Text Box 9"/>
          <p:cNvSpPr txBox="1">
            <a:spLocks noChangeArrowheads="1"/>
          </p:cNvSpPr>
          <p:nvPr/>
        </p:nvSpPr>
        <p:spPr bwMode="auto">
          <a:xfrm>
            <a:off x="3492500" y="981075"/>
            <a:ext cx="5670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altLang="ru-RU" b="1">
                <a:solidFill>
                  <a:srgbClr val="FFFF00"/>
                </a:solidFill>
              </a:rPr>
              <a:t> Рубцовый лагофтальм, выворот нижнего века </a:t>
            </a:r>
          </a:p>
          <a:p>
            <a:pPr algn="l"/>
            <a:r>
              <a:rPr lang="ru-RU" altLang="ru-RU" b="1">
                <a:solidFill>
                  <a:srgbClr val="FFFF00"/>
                </a:solidFill>
              </a:rPr>
              <a:t> вследствие  термического ожога </a:t>
            </a:r>
          </a:p>
        </p:txBody>
      </p:sp>
      <p:sp>
        <p:nvSpPr>
          <p:cNvPr id="38922" name="Text Box 10"/>
          <p:cNvSpPr txBox="1">
            <a:spLocks noChangeArrowheads="1"/>
          </p:cNvSpPr>
          <p:nvPr/>
        </p:nvSpPr>
        <p:spPr bwMode="auto">
          <a:xfrm>
            <a:off x="3563938" y="2708275"/>
            <a:ext cx="52562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ru-RU" altLang="ru-RU" b="1">
                <a:solidFill>
                  <a:srgbClr val="FFFF00"/>
                </a:solidFill>
              </a:rPr>
              <a:t> Полная травматическая калобома</a:t>
            </a:r>
          </a:p>
          <a:p>
            <a:pPr algn="l"/>
            <a:r>
              <a:rPr lang="ru-RU" altLang="ru-RU" b="1">
                <a:solidFill>
                  <a:srgbClr val="FFFF00"/>
                </a:solidFill>
              </a:rPr>
              <a:t> верхнего века  левого глаза</a:t>
            </a:r>
          </a:p>
        </p:txBody>
      </p:sp>
      <p:sp>
        <p:nvSpPr>
          <p:cNvPr id="38923" name="Text Box 11"/>
          <p:cNvSpPr txBox="1">
            <a:spLocks noChangeArrowheads="1"/>
          </p:cNvSpPr>
          <p:nvPr/>
        </p:nvSpPr>
        <p:spPr bwMode="auto">
          <a:xfrm>
            <a:off x="3605213" y="5294313"/>
            <a:ext cx="5359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altLang="ru-RU" b="1">
                <a:solidFill>
                  <a:srgbClr val="FFFF00"/>
                </a:solidFill>
              </a:rPr>
              <a:t> Рубцовый ожоговый выворот нижнего века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9138"/>
            <a:ext cx="3168650" cy="2127250"/>
          </a:xfrm>
          <a:prstGeom prst="rect">
            <a:avLst/>
          </a:prstGeom>
          <a:noFill/>
          <a:extLst>
            <a:ext uri="{909E8E84-426E-40DD-AFC4-6F175D3DCCD1}">
              <a14:hiddenFill xmlns:a14="http://schemas.microsoft.com/office/drawing/2010/main">
                <a:solidFill>
                  <a:srgbClr val="FFFFFF"/>
                </a:solidFill>
              </a14:hiddenFill>
            </a:ext>
          </a:extLst>
        </p:spPr>
      </p:pic>
      <p:pic>
        <p:nvPicPr>
          <p:cNvPr id="47109" name="Picture 5"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427538"/>
            <a:ext cx="2808287" cy="2097087"/>
          </a:xfrm>
          <a:prstGeom prst="rect">
            <a:avLst/>
          </a:prstGeom>
          <a:noFill/>
          <a:extLst>
            <a:ext uri="{909E8E84-426E-40DD-AFC4-6F175D3DCCD1}">
              <a14:hiddenFill xmlns:a14="http://schemas.microsoft.com/office/drawing/2010/main">
                <a:solidFill>
                  <a:srgbClr val="FFFFFF"/>
                </a:solidFill>
              </a14:hiddenFill>
            </a:ext>
          </a:extLst>
        </p:spPr>
      </p:pic>
      <p:sp>
        <p:nvSpPr>
          <p:cNvPr id="47110" name="Text Box 6"/>
          <p:cNvSpPr txBox="1">
            <a:spLocks noChangeArrowheads="1"/>
          </p:cNvSpPr>
          <p:nvPr/>
        </p:nvSpPr>
        <p:spPr bwMode="auto">
          <a:xfrm>
            <a:off x="3635375" y="2420938"/>
            <a:ext cx="5184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ru-RU" altLang="ru-RU" b="1">
                <a:solidFill>
                  <a:srgbClr val="FFFF00"/>
                </a:solidFill>
              </a:rPr>
              <a:t> Рубцовый заворот ресниц после  ожога </a:t>
            </a:r>
          </a:p>
        </p:txBody>
      </p:sp>
      <p:sp>
        <p:nvSpPr>
          <p:cNvPr id="47111" name="Text Box 7"/>
          <p:cNvSpPr txBox="1">
            <a:spLocks noChangeArrowheads="1"/>
          </p:cNvSpPr>
          <p:nvPr/>
        </p:nvSpPr>
        <p:spPr bwMode="auto">
          <a:xfrm>
            <a:off x="2987675" y="4941888"/>
            <a:ext cx="62785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altLang="ru-RU" b="1">
                <a:solidFill>
                  <a:srgbClr val="FFFF00"/>
                </a:solidFill>
              </a:rPr>
              <a:t> Особо тяжелый химический ожог, заворот, трихиаз, </a:t>
            </a:r>
          </a:p>
          <a:p>
            <a:pPr algn="l"/>
            <a:r>
              <a:rPr lang="ru-RU" altLang="ru-RU" b="1">
                <a:solidFill>
                  <a:srgbClr val="FFFF00"/>
                </a:solidFill>
              </a:rPr>
              <a:t> изъявление конъюктивы, роговицы и склеры</a:t>
            </a:r>
          </a:p>
        </p:txBody>
      </p:sp>
      <p:pic>
        <p:nvPicPr>
          <p:cNvPr id="47112" name="Picture 8" descr="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 y="188913"/>
            <a:ext cx="3313113" cy="1625600"/>
          </a:xfrm>
          <a:prstGeom prst="rect">
            <a:avLst/>
          </a:prstGeom>
          <a:noFill/>
          <a:extLst>
            <a:ext uri="{909E8E84-426E-40DD-AFC4-6F175D3DCCD1}">
              <a14:hiddenFill xmlns:a14="http://schemas.microsoft.com/office/drawing/2010/main">
                <a:solidFill>
                  <a:srgbClr val="FFFFFF"/>
                </a:solidFill>
              </a14:hiddenFill>
            </a:ext>
          </a:extLst>
        </p:spPr>
      </p:pic>
      <p:sp>
        <p:nvSpPr>
          <p:cNvPr id="47113" name="Text Box 9"/>
          <p:cNvSpPr txBox="1">
            <a:spLocks noChangeArrowheads="1"/>
          </p:cNvSpPr>
          <p:nvPr/>
        </p:nvSpPr>
        <p:spPr bwMode="auto">
          <a:xfrm>
            <a:off x="3779838" y="836613"/>
            <a:ext cx="5184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ru-RU" altLang="ru-RU" b="1">
                <a:solidFill>
                  <a:srgbClr val="FFFF00"/>
                </a:solidFill>
              </a:rPr>
              <a:t> После свободной кожной пластикм</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ru-RU" altLang="ru-RU"/>
              <a:t>Общие реакции при ожоговой травме:</a:t>
            </a:r>
          </a:p>
        </p:txBody>
      </p:sp>
      <p:sp>
        <p:nvSpPr>
          <p:cNvPr id="39939" name="Rectangle 3"/>
          <p:cNvSpPr>
            <a:spLocks noGrp="1" noChangeArrowheads="1"/>
          </p:cNvSpPr>
          <p:nvPr>
            <p:ph type="body" idx="1"/>
          </p:nvPr>
        </p:nvSpPr>
        <p:spPr>
          <a:xfrm>
            <a:off x="179388" y="1916113"/>
            <a:ext cx="8785225" cy="2836862"/>
          </a:xfrm>
        </p:spPr>
        <p:txBody>
          <a:bodyPr/>
          <a:lstStyle/>
          <a:p>
            <a:pPr>
              <a:lnSpc>
                <a:spcPct val="140000"/>
              </a:lnSpc>
              <a:buFontTx/>
              <a:buNone/>
            </a:pPr>
            <a:r>
              <a:rPr lang="ru-RU" altLang="ru-RU" sz="2800"/>
              <a:t>    Угнетение или возбуждение психики, беспокойное поведение, головная боль, нарушение сна и аппетита, повышение А/Д, раздражение почек, шок различной тяжести.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7950" y="44450"/>
            <a:ext cx="8893175" cy="1143000"/>
          </a:xfrm>
        </p:spPr>
        <p:txBody>
          <a:bodyPr/>
          <a:lstStyle/>
          <a:p>
            <a:pPr algn="l"/>
            <a:r>
              <a:rPr lang="ru-RU" altLang="ru-RU"/>
              <a:t>Патогенетическая классификация ожогов</a:t>
            </a:r>
            <a:br>
              <a:rPr lang="ru-RU" altLang="ru-RU"/>
            </a:br>
            <a:r>
              <a:rPr lang="ru-RU" altLang="ru-RU"/>
              <a:t> 				   (по А.Б. Кацнельсону)</a:t>
            </a:r>
          </a:p>
        </p:txBody>
      </p:sp>
      <p:sp>
        <p:nvSpPr>
          <p:cNvPr id="40963" name="Rectangle 3"/>
          <p:cNvSpPr>
            <a:spLocks noGrp="1" noChangeArrowheads="1"/>
          </p:cNvSpPr>
          <p:nvPr>
            <p:ph type="body" idx="1"/>
          </p:nvPr>
        </p:nvSpPr>
        <p:spPr/>
        <p:txBody>
          <a:bodyPr/>
          <a:lstStyle/>
          <a:p>
            <a:pPr marL="457200" indent="-457200">
              <a:lnSpc>
                <a:spcPct val="130000"/>
              </a:lnSpc>
              <a:buClr>
                <a:srgbClr val="FF9900"/>
              </a:buClr>
              <a:buFontTx/>
              <a:buAutoNum type="arabicPeriod"/>
            </a:pPr>
            <a:r>
              <a:rPr lang="ru-RU" altLang="ru-RU" sz="4000"/>
              <a:t>Стадия – острая</a:t>
            </a:r>
          </a:p>
          <a:p>
            <a:pPr marL="457200" indent="-457200">
              <a:lnSpc>
                <a:spcPct val="130000"/>
              </a:lnSpc>
              <a:buClr>
                <a:srgbClr val="FF9900"/>
              </a:buClr>
              <a:buFontTx/>
              <a:buAutoNum type="arabicPeriod"/>
            </a:pPr>
            <a:r>
              <a:rPr lang="ru-RU" altLang="ru-RU" sz="4000"/>
              <a:t>Трофических расстройств</a:t>
            </a:r>
          </a:p>
          <a:p>
            <a:pPr marL="457200" indent="-457200">
              <a:lnSpc>
                <a:spcPct val="130000"/>
              </a:lnSpc>
              <a:buClr>
                <a:srgbClr val="FF9900"/>
              </a:buClr>
              <a:buFontTx/>
              <a:buAutoNum type="arabicPeriod"/>
            </a:pPr>
            <a:r>
              <a:rPr lang="ru-RU" altLang="ru-RU" sz="4000"/>
              <a:t>Васкуляризации</a:t>
            </a:r>
          </a:p>
          <a:p>
            <a:pPr marL="457200" indent="-457200">
              <a:lnSpc>
                <a:spcPct val="130000"/>
              </a:lnSpc>
              <a:buClr>
                <a:srgbClr val="FF9900"/>
              </a:buClr>
              <a:buFontTx/>
              <a:buAutoNum type="arabicPeriod"/>
            </a:pPr>
            <a:r>
              <a:rPr lang="ru-RU" altLang="ru-RU" sz="4000"/>
              <a:t>Рубцевания</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79388" y="274638"/>
            <a:ext cx="8713787" cy="1143000"/>
          </a:xfrm>
        </p:spPr>
        <p:txBody>
          <a:bodyPr/>
          <a:lstStyle/>
          <a:p>
            <a:r>
              <a:rPr lang="ru-RU" altLang="ru-RU" sz="2800"/>
              <a:t>ЛЕЧЕНИЕ</a:t>
            </a:r>
            <a:br>
              <a:rPr lang="ru-RU" altLang="ru-RU" sz="2800"/>
            </a:br>
            <a:r>
              <a:rPr lang="ru-RU" altLang="ru-RU" sz="2800">
                <a:solidFill>
                  <a:srgbClr val="FF9900"/>
                </a:solidFill>
              </a:rPr>
              <a:t>ожоговая травма одна из трудных травм для лечения</a:t>
            </a:r>
          </a:p>
        </p:txBody>
      </p:sp>
      <p:sp>
        <p:nvSpPr>
          <p:cNvPr id="41987" name="Rectangle 3"/>
          <p:cNvSpPr>
            <a:spLocks noGrp="1" noChangeArrowheads="1"/>
          </p:cNvSpPr>
          <p:nvPr>
            <p:ph type="body" idx="1"/>
          </p:nvPr>
        </p:nvSpPr>
        <p:spPr>
          <a:xfrm>
            <a:off x="179388" y="1600200"/>
            <a:ext cx="8785225" cy="4525963"/>
          </a:xfrm>
        </p:spPr>
        <p:txBody>
          <a:bodyPr/>
          <a:lstStyle/>
          <a:p>
            <a:pPr>
              <a:lnSpc>
                <a:spcPct val="90000"/>
              </a:lnSpc>
              <a:buFontTx/>
              <a:buNone/>
            </a:pPr>
            <a:r>
              <a:rPr lang="ru-RU" altLang="ru-RU"/>
              <a:t>    </a:t>
            </a:r>
            <a:r>
              <a:rPr lang="ru-RU" altLang="ru-RU">
                <a:solidFill>
                  <a:srgbClr val="FFFF00"/>
                </a:solidFill>
              </a:rPr>
              <a:t>Первая неспециализированная помощь на месте получения ожога</a:t>
            </a:r>
            <a:r>
              <a:rPr lang="ru-RU" altLang="ru-RU"/>
              <a:t> – обильное осторожное промывание водой, дистиллированной водой, физиологическим раствором и другими растворами, сердечные, успокаивающие ,повязка и доставка в ближайшее учреждение.</a:t>
            </a:r>
          </a:p>
          <a:p>
            <a:pPr>
              <a:lnSpc>
                <a:spcPct val="90000"/>
              </a:lnSpc>
              <a:buFontTx/>
              <a:buNone/>
            </a:pPr>
            <a:r>
              <a:rPr lang="ru-RU" altLang="ru-RU"/>
              <a:t>    Специализированную первую помощь оказывает врач – офтальмолог:</a:t>
            </a:r>
          </a:p>
          <a:p>
            <a:pPr>
              <a:lnSpc>
                <a:spcPct val="90000"/>
              </a:lnSpc>
              <a:buFontTx/>
              <a:buNone/>
            </a:pPr>
            <a:r>
              <a:rPr lang="ru-RU" altLang="ru-RU"/>
              <a:t>    Повторное обильное, но осторожное промывание водой, удаление остатков карбида, извести, марганца или инородных тел, закапывание дезинфицирующих капель, закладывание мази, введение ПСС.</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250825" y="1063625"/>
            <a:ext cx="8713788" cy="4525963"/>
          </a:xfrm>
        </p:spPr>
        <p:txBody>
          <a:bodyPr/>
          <a:lstStyle/>
          <a:p>
            <a:pPr>
              <a:lnSpc>
                <a:spcPct val="130000"/>
              </a:lnSpc>
              <a:buFontTx/>
              <a:buNone/>
            </a:pPr>
            <a:r>
              <a:rPr lang="ru-RU" altLang="ru-RU" sz="2800"/>
              <a:t>   При всех видах тяжелых ожогов лечение должно проводиться в специальном ожоговом центре опытными специалистами.</a:t>
            </a:r>
          </a:p>
          <a:p>
            <a:pPr>
              <a:lnSpc>
                <a:spcPct val="130000"/>
              </a:lnSpc>
              <a:buFontTx/>
              <a:buNone/>
            </a:pPr>
            <a:r>
              <a:rPr lang="ru-RU" altLang="ru-RU" sz="2800"/>
              <a:t>   Метод сорбции применяется, как при оказании первой помощи, так и для дальнейшего лечения </a:t>
            </a:r>
          </a:p>
          <a:p>
            <a:pPr>
              <a:lnSpc>
                <a:spcPct val="130000"/>
              </a:lnSpc>
              <a:buFontTx/>
              <a:buNone/>
            </a:pPr>
            <a:r>
              <a:rPr lang="ru-RU" altLang="ru-RU" sz="2800"/>
              <a:t>   (селикогель, энтерособент, «полисорб»)</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6107112"/>
          </a:xfrm>
        </p:spPr>
        <p:txBody>
          <a:bodyPr/>
          <a:lstStyle/>
          <a:p>
            <a:pPr algn="l"/>
            <a:r>
              <a:rPr lang="ru-RU" altLang="ru-RU" sz="2800"/>
              <a:t>В стационаре: </a:t>
            </a:r>
            <a:br>
              <a:rPr lang="ru-RU" altLang="ru-RU" sz="2800"/>
            </a:br>
            <a:r>
              <a:rPr lang="ru-RU" altLang="ru-RU" sz="2800"/>
              <a:t>Секторная меридиональная конъюнктивотомия по Поляку Б.Л. в случаях отека и ишемии слизистой.</a:t>
            </a:r>
            <a:br>
              <a:rPr lang="ru-RU" altLang="ru-RU" sz="2800"/>
            </a:br>
            <a:r>
              <a:rPr lang="ru-RU" altLang="ru-RU" sz="2800"/>
              <a:t/>
            </a:r>
            <a:br>
              <a:rPr lang="ru-RU" altLang="ru-RU" sz="2800"/>
            </a:br>
            <a:r>
              <a:rPr lang="ru-RU" altLang="ru-RU" sz="2800"/>
              <a:t>В случаях некроза конъюнктивы ткань удалить и обнаженную склеру покрыть трансплантатом слизистой, взятой с губы больного. (операция Денига)</a:t>
            </a:r>
            <a:br>
              <a:rPr lang="ru-RU" altLang="ru-RU" sz="2800"/>
            </a:br>
            <a:r>
              <a:rPr lang="ru-RU" altLang="ru-RU" sz="2800"/>
              <a:t/>
            </a:r>
            <a:br>
              <a:rPr lang="ru-RU" altLang="ru-RU" sz="2800"/>
            </a:br>
            <a:r>
              <a:rPr lang="ru-RU" altLang="ru-RU" sz="2800"/>
              <a:t>Иногда одновременно необходима ранняя послойная лечебная кератопластика.</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435975" cy="6178550"/>
          </a:xfrm>
        </p:spPr>
        <p:txBody>
          <a:bodyPr/>
          <a:lstStyle/>
          <a:p>
            <a:pPr algn="l">
              <a:lnSpc>
                <a:spcPct val="110000"/>
              </a:lnSpc>
            </a:pPr>
            <a:r>
              <a:rPr lang="ru-RU" altLang="ru-RU" sz="2800"/>
              <a:t>После удаления некротических масс осушивать ложе струей кислорода с нанесением лиофилизированной плазмы крови, растворенной в физиологическом растворе, которая оказывает противовоспалительное, сорбирующее и детоксикационное действие, инактивируя продукты "обломков" поврежденных клеток.</a:t>
            </a:r>
            <a:br>
              <a:rPr lang="ru-RU" altLang="ru-RU" sz="2800"/>
            </a:br>
            <a:r>
              <a:rPr lang="ru-RU" altLang="ru-RU" sz="2800"/>
              <a:t/>
            </a:r>
            <a:br>
              <a:rPr lang="ru-RU" altLang="ru-RU" sz="2800"/>
            </a:br>
            <a:r>
              <a:rPr lang="ru-RU" altLang="ru-RU" sz="2800"/>
              <a:t>Это предупреждает аутосенсибилизацию и изменение иммунореактивности пораженного организма.</a:t>
            </a:r>
            <a:br>
              <a:rPr lang="ru-RU" altLang="ru-RU" sz="2800"/>
            </a:br>
            <a:endParaRPr lang="ru-RU" altLang="ru-RU" sz="2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457200" y="188913"/>
            <a:ext cx="8229600" cy="868362"/>
          </a:xfrm>
        </p:spPr>
        <p:txBody>
          <a:bodyPr/>
          <a:lstStyle/>
          <a:p>
            <a:r>
              <a:rPr lang="ru-RU" altLang="ru-RU"/>
              <a:t>По тяжести ожоги могут быть :</a:t>
            </a:r>
          </a:p>
        </p:txBody>
      </p:sp>
      <p:sp>
        <p:nvSpPr>
          <p:cNvPr id="6149" name="Rectangle 5"/>
          <p:cNvSpPr>
            <a:spLocks noGrp="1" noChangeArrowheads="1"/>
          </p:cNvSpPr>
          <p:nvPr>
            <p:ph type="body" sz="half" idx="1"/>
          </p:nvPr>
        </p:nvSpPr>
        <p:spPr>
          <a:xfrm>
            <a:off x="395288" y="2349500"/>
            <a:ext cx="1800225" cy="604838"/>
          </a:xfrm>
        </p:spPr>
        <p:txBody>
          <a:bodyPr/>
          <a:lstStyle/>
          <a:p>
            <a:pPr>
              <a:buFontTx/>
              <a:buNone/>
            </a:pPr>
            <a:r>
              <a:rPr lang="ru-RU" altLang="ru-RU" sz="3200"/>
              <a:t>Легкие</a:t>
            </a:r>
          </a:p>
        </p:txBody>
      </p:sp>
      <p:pic>
        <p:nvPicPr>
          <p:cNvPr id="6152" name="Picture 8" descr="6"/>
          <p:cNvPicPr>
            <a:picLocks noChangeAspect="1" noChangeArrowheads="1"/>
          </p:cNvPicPr>
          <p:nvPr/>
        </p:nvPicPr>
        <p:blipFill>
          <a:blip r:embed="rId3">
            <a:lum bright="18000" contrast="24000"/>
            <a:extLst>
              <a:ext uri="{28A0092B-C50C-407E-A947-70E740481C1C}">
                <a14:useLocalDpi xmlns:a14="http://schemas.microsoft.com/office/drawing/2010/main" val="0"/>
              </a:ext>
            </a:extLst>
          </a:blip>
          <a:srcRect/>
          <a:stretch>
            <a:fillRect/>
          </a:stretch>
        </p:blipFill>
        <p:spPr bwMode="auto">
          <a:xfrm>
            <a:off x="2484438" y="1196975"/>
            <a:ext cx="4679950" cy="3363913"/>
          </a:xfrm>
          <a:prstGeom prst="rect">
            <a:avLst/>
          </a:prstGeom>
          <a:noFill/>
          <a:extLst>
            <a:ext uri="{909E8E84-426E-40DD-AFC4-6F175D3DCCD1}">
              <a14:hiddenFill xmlns:a14="http://schemas.microsoft.com/office/drawing/2010/main">
                <a:solidFill>
                  <a:srgbClr val="FFFFFF"/>
                </a:solidFill>
              </a14:hiddenFill>
            </a:ext>
          </a:extLst>
        </p:spPr>
      </p:pic>
      <p:sp>
        <p:nvSpPr>
          <p:cNvPr id="6153" name="Text Box 9"/>
          <p:cNvSpPr txBox="1">
            <a:spLocks noChangeArrowheads="1"/>
          </p:cNvSpPr>
          <p:nvPr/>
        </p:nvSpPr>
        <p:spPr bwMode="auto">
          <a:xfrm>
            <a:off x="2195513" y="5084763"/>
            <a:ext cx="54054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b="1">
                <a:solidFill>
                  <a:srgbClr val="FFFF00"/>
                </a:solidFill>
              </a:rPr>
              <a:t>Термический ожог расплавленным металлом</a:t>
            </a:r>
          </a:p>
        </p:txBody>
      </p:sp>
      <p:pic>
        <p:nvPicPr>
          <p:cNvPr id="6154" name="Picture 10" descr="6"/>
          <p:cNvPicPr>
            <a:picLocks noChangeAspect="1" noChangeArrowheads="1"/>
          </p:cNvPicPr>
          <p:nvPr/>
        </p:nvPicPr>
        <p:blipFill>
          <a:blip r:embed="rId3">
            <a:lum bright="18000" contrast="24000"/>
            <a:extLst>
              <a:ext uri="{28A0092B-C50C-407E-A947-70E740481C1C}">
                <a14:useLocalDpi xmlns:a14="http://schemas.microsoft.com/office/drawing/2010/main" val="0"/>
              </a:ext>
            </a:extLst>
          </a:blip>
          <a:srcRect/>
          <a:stretch>
            <a:fillRect/>
          </a:stretch>
        </p:blipFill>
        <p:spPr bwMode="auto">
          <a:xfrm>
            <a:off x="2484438" y="1217613"/>
            <a:ext cx="4679950" cy="3363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6107112"/>
          </a:xfrm>
        </p:spPr>
        <p:txBody>
          <a:bodyPr/>
          <a:lstStyle/>
          <a:p>
            <a:r>
              <a:rPr lang="ru-RU" altLang="ru-RU"/>
              <a:t>В случаях обугливания или некроза кожи можно прибегнуть к раннему пластическому закрытию обожженной поверхности кожей, взятой с внутренней поверхности плеча.</a:t>
            </a:r>
            <a:br>
              <a:rPr lang="ru-RU" altLang="ru-RU"/>
            </a:br>
            <a:r>
              <a:rPr lang="ru-RU" altLang="ru-RU"/>
              <a:t/>
            </a:r>
            <a:br>
              <a:rPr lang="ru-RU" altLang="ru-RU"/>
            </a:br>
            <a:r>
              <a:rPr lang="ru-RU" altLang="ru-RU"/>
              <a:t>Для оказания неотложной помощи при химических ожогах применяются ионообменные лечебные вкладыши (ГЛИВ) двух видов – для лечения ожогов кислотой и ожогов щелочью.</a:t>
            </a:r>
            <a:br>
              <a:rPr lang="ru-RU" altLang="ru-RU"/>
            </a:br>
            <a:r>
              <a:rPr lang="ru-RU" altLang="ru-RU"/>
              <a:t>Есть универсальный ГЛИВ.</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6034087"/>
          </a:xfrm>
        </p:spPr>
        <p:txBody>
          <a:bodyPr/>
          <a:lstStyle/>
          <a:p>
            <a:pPr algn="l">
              <a:lnSpc>
                <a:spcPct val="110000"/>
              </a:lnSpc>
            </a:pPr>
            <a:r>
              <a:rPr lang="ru-RU" altLang="ru-RU" sz="2100"/>
              <a:t>    Лечат общее состояние больного:</a:t>
            </a:r>
            <a:br>
              <a:rPr lang="ru-RU" altLang="ru-RU" sz="2100"/>
            </a:br>
            <a:r>
              <a:rPr lang="ru-RU" altLang="ru-RU" sz="2100"/>
              <a:t>в/в 40% р-р глюкозы, переливание плазмы, крови, полиглюкин, гемодез, в/м антибиотики.</a:t>
            </a:r>
            <a:br>
              <a:rPr lang="ru-RU" altLang="ru-RU" sz="2100"/>
            </a:br>
            <a:r>
              <a:rPr lang="ru-RU" altLang="ru-RU" sz="2100"/>
              <a:t>    Делается инфузия 0,1% р-ра новокаина </a:t>
            </a:r>
            <a:br>
              <a:rPr lang="ru-RU" altLang="ru-RU" sz="2100"/>
            </a:br>
            <a:r>
              <a:rPr lang="ru-RU" altLang="ru-RU" sz="2100"/>
              <a:t>(на р-ре Рингера) из расчета 8 - 10 мл на 1 кг веса больного.</a:t>
            </a:r>
            <a:br>
              <a:rPr lang="ru-RU" altLang="ru-RU" sz="2100"/>
            </a:br>
            <a:r>
              <a:rPr lang="ru-RU" altLang="ru-RU" sz="2100"/>
              <a:t>В среднем получается 600 - 800 мл в 2 - 3 приема.</a:t>
            </a:r>
            <a:br>
              <a:rPr lang="ru-RU" altLang="ru-RU" sz="2100"/>
            </a:br>
            <a:r>
              <a:rPr lang="ru-RU" altLang="ru-RU" sz="2100"/>
              <a:t>    За сутки полиглюкина вводят от 500 до 1500 мл, в зависимости от тяжести шока.</a:t>
            </a:r>
            <a:br>
              <a:rPr lang="ru-RU" altLang="ru-RU" sz="2100"/>
            </a:br>
            <a:r>
              <a:rPr lang="ru-RU" altLang="ru-RU" sz="2100"/>
              <a:t>   Гемодез от 400 до 800 мл. </a:t>
            </a:r>
            <a:br>
              <a:rPr lang="ru-RU" altLang="ru-RU" sz="2100"/>
            </a:br>
            <a:r>
              <a:rPr lang="ru-RU" altLang="ru-RU" sz="2100"/>
              <a:t>   Переливание крови не ранее конца первых суток ожогового шока,  количестве 250 - 500 мл.</a:t>
            </a:r>
            <a:br>
              <a:rPr lang="ru-RU" altLang="ru-RU" sz="2100"/>
            </a:br>
            <a:r>
              <a:rPr lang="ru-RU" altLang="ru-RU" sz="2100"/>
              <a:t>   Вводят 200 мл 25% р-ра альбумина, </a:t>
            </a:r>
            <a:br>
              <a:rPr lang="ru-RU" altLang="ru-RU" sz="2100"/>
            </a:br>
            <a:r>
              <a:rPr lang="ru-RU" altLang="ru-RU" sz="2100"/>
              <a:t>промедол 2% - 1мл  3 - 4 р/сут,</a:t>
            </a:r>
            <a:br>
              <a:rPr lang="ru-RU" altLang="ru-RU" sz="2100"/>
            </a:br>
            <a:r>
              <a:rPr lang="ru-RU" altLang="ru-RU" sz="2100"/>
              <a:t> пипольфен 2,5% - 2мл, анальгин 50% - 2мл.</a:t>
            </a:r>
            <a:br>
              <a:rPr lang="ru-RU" altLang="ru-RU" sz="2100"/>
            </a:br>
            <a:r>
              <a:rPr lang="ru-RU" altLang="ru-RU" sz="2100"/>
              <a:t>   Сердечные средства – корглюкон 0,06% 1,0 3 - 4 р/сут, комплекс витаминов В</a:t>
            </a:r>
            <a:r>
              <a:rPr lang="ru-RU" altLang="ru-RU" sz="2100" baseline="-25000"/>
              <a:t>1</a:t>
            </a:r>
            <a:r>
              <a:rPr lang="ru-RU" altLang="ru-RU" sz="2100"/>
              <a:t> В</a:t>
            </a:r>
            <a:r>
              <a:rPr lang="ru-RU" altLang="ru-RU" sz="2100" baseline="-25000"/>
              <a:t>6</a:t>
            </a:r>
            <a:r>
              <a:rPr lang="ru-RU" altLang="ru-RU" sz="2100"/>
              <a:t> С.</a:t>
            </a:r>
            <a:br>
              <a:rPr lang="ru-RU" altLang="ru-RU" sz="2100"/>
            </a:br>
            <a:r>
              <a:rPr lang="ru-RU" altLang="ru-RU" sz="2100"/>
              <a:t>   Кортикостероиды – преднизолон в дозе 60мг.</a:t>
            </a:r>
            <a:br>
              <a:rPr lang="ru-RU" altLang="ru-RU" sz="2100"/>
            </a:br>
            <a:r>
              <a:rPr lang="ru-RU" altLang="ru-RU" sz="2100"/>
              <a:t>   Нейролептик – дроперидол – 2мл 4 - 6 р/сут.</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6323012"/>
          </a:xfrm>
        </p:spPr>
        <p:txBody>
          <a:bodyPr/>
          <a:lstStyle/>
          <a:p>
            <a:pPr algn="l"/>
            <a:r>
              <a:rPr lang="ru-RU" altLang="ru-RU" sz="2800"/>
              <a:t>Гемодез по 3 - 5 мл вводят в конъюнктиву сводов ежедневно 3 - 4 дня подряд.</a:t>
            </a:r>
            <a:br>
              <a:rPr lang="ru-RU" altLang="ru-RU" sz="2800"/>
            </a:br>
            <a:r>
              <a:rPr lang="ru-RU" altLang="ru-RU" sz="2800"/>
              <a:t>Применяются сосудорасширяющие средства и гомологическая сыворотка ожоговых реконвалесцентов.</a:t>
            </a:r>
            <a:br>
              <a:rPr lang="ru-RU" altLang="ru-RU" sz="2800"/>
            </a:br>
            <a:r>
              <a:rPr lang="ru-RU" altLang="ru-RU" sz="2800"/>
              <a:t>Гомосыворотка и плазма вводятся под конъюнктиву по 0,5 - 0,1 мл ежедневно, а затем через 2 - 3 дня. Всего </a:t>
            </a:r>
            <a:r>
              <a:rPr lang="en-US" altLang="ru-RU" sz="2800"/>
              <a:t>N</a:t>
            </a:r>
            <a:r>
              <a:rPr lang="ru-RU" altLang="ru-RU" sz="2800"/>
              <a:t> 10 - 15.</a:t>
            </a:r>
            <a:br>
              <a:rPr lang="ru-RU" altLang="ru-RU" sz="2800"/>
            </a:br>
            <a:r>
              <a:rPr lang="ru-RU" altLang="ru-RU" sz="2800"/>
              <a:t/>
            </a:r>
            <a:br>
              <a:rPr lang="ru-RU" altLang="ru-RU" sz="2800"/>
            </a:br>
            <a:r>
              <a:rPr lang="ru-RU" altLang="ru-RU" sz="2800"/>
              <a:t>При интенсивном серозно-фибринозном выпоте в переднюю камеру – парацентез с последующим промыванием слабыми растворами фибринолизина, физиологическим раствором.</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23850" y="274638"/>
            <a:ext cx="8820150" cy="6323012"/>
          </a:xfrm>
        </p:spPr>
        <p:txBody>
          <a:bodyPr/>
          <a:lstStyle/>
          <a:p>
            <a:pPr algn="l">
              <a:lnSpc>
                <a:spcPct val="120000"/>
              </a:lnSpc>
            </a:pPr>
            <a:r>
              <a:rPr lang="ru-RU" altLang="ru-RU" sz="2800"/>
              <a:t>Десесибилизирующая (супрастин, димедрол, кларитин, тавегил и др.), дегитратационная (диакарб 0,025 х 2 р/сут, глицерол 50% р-р 1-1,5 г на кг веса), противоинфекционная терапия (закапывают сульфацил </a:t>
            </a:r>
            <a:r>
              <a:rPr lang="en-US" altLang="ru-RU" sz="2800"/>
              <a:t>Na</a:t>
            </a:r>
            <a:r>
              <a:rPr lang="ru-RU" altLang="ru-RU" sz="2800"/>
              <a:t> 30%, такую же мазь, 1% р-р солянокислого хинина, подконъюнктивально антибиотики).</a:t>
            </a:r>
            <a:br>
              <a:rPr lang="ru-RU" altLang="ru-RU" sz="2800"/>
            </a:br>
            <a:r>
              <a:rPr lang="ru-RU" altLang="ru-RU" sz="2800"/>
              <a:t>Средства расширяющие зрачок.</a:t>
            </a:r>
            <a:br>
              <a:rPr lang="ru-RU" altLang="ru-RU" sz="2800"/>
            </a:br>
            <a:r>
              <a:rPr lang="ru-RU" altLang="ru-RU" sz="2800"/>
              <a:t>Осторожно кортикостероиды в каплях 1-2 р/сут.</a:t>
            </a:r>
            <a:br>
              <a:rPr lang="ru-RU" altLang="ru-RU" sz="2800"/>
            </a:br>
            <a:r>
              <a:rPr lang="ru-RU" altLang="ru-RU" sz="2800"/>
              <a:t>После полной эпителизации роговицы кортикостероиды закапывают чаще, они уменьшают неоваскуляризацию роговицы.</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50825" y="274638"/>
            <a:ext cx="8713788" cy="6249987"/>
          </a:xfrm>
        </p:spPr>
        <p:txBody>
          <a:bodyPr/>
          <a:lstStyle/>
          <a:p>
            <a:pPr algn="l"/>
            <a:r>
              <a:rPr lang="ru-RU" altLang="ru-RU" sz="2400"/>
              <a:t>Активизирует регенеративные процессы антипротеолитический препарат гордокс.</a:t>
            </a:r>
            <a:br>
              <a:rPr lang="ru-RU" altLang="ru-RU" sz="2400"/>
            </a:br>
            <a:r>
              <a:rPr lang="ru-RU" altLang="ru-RU" sz="2400"/>
              <a:t>Сходное действие оказывают кантрикал, апротин, тросилол. Они уменьшают риск перфорации роговицы.</a:t>
            </a:r>
            <a:br>
              <a:rPr lang="ru-RU" altLang="ru-RU" sz="2400"/>
            </a:br>
            <a:r>
              <a:rPr lang="ru-RU" altLang="ru-RU" sz="1400"/>
              <a:t/>
            </a:r>
            <a:br>
              <a:rPr lang="ru-RU" altLang="ru-RU" sz="1400"/>
            </a:br>
            <a:r>
              <a:rPr lang="ru-RU" altLang="ru-RU" sz="2400" u="sng"/>
              <a:t>Эмоксипин</a:t>
            </a:r>
            <a:r>
              <a:rPr lang="ru-RU" altLang="ru-RU" sz="2400"/>
              <a:t> – антиоксидант и иммунокорректор активизирует макрофагальную реакцию, направленную на рассасывание фибрина и следовательно способствует более раннему заполнению раневой поверхности кератобластами и формирует более нежный рубец. (Хорошилова-Маслова)</a:t>
            </a:r>
            <a:br>
              <a:rPr lang="ru-RU" altLang="ru-RU" sz="2400"/>
            </a:br>
            <a:r>
              <a:rPr lang="ru-RU" altLang="ru-RU" sz="1400"/>
              <a:t/>
            </a:r>
            <a:br>
              <a:rPr lang="ru-RU" altLang="ru-RU" sz="1400"/>
            </a:br>
            <a:r>
              <a:rPr lang="ru-RU" altLang="ru-RU" sz="2400"/>
              <a:t>Некоторые в стационаре проводят промывание конъюнтивальной полости 0,5% раствором пропомикса после 2х кратного орошения в течение 15 - 20 мин. кислородно - глюкозо - белково - витаминной смеси (КГБВС)</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4638"/>
            <a:ext cx="8229600" cy="6394450"/>
          </a:xfrm>
        </p:spPr>
        <p:txBody>
          <a:bodyPr/>
          <a:lstStyle/>
          <a:p>
            <a:pPr algn="l"/>
            <a:r>
              <a:rPr lang="ru-RU" altLang="ru-RU" sz="2400"/>
              <a:t>После орошения в течение каждого часа закапывают 0,5% р-р пропомикса, левомицетина, парабульбарно ежедневно сыворотка ожоговых реконвалесцентов, н/н 1% синтомициновую эмульсию.</a:t>
            </a:r>
            <a:br>
              <a:rPr lang="ru-RU" altLang="ru-RU" sz="2400"/>
            </a:br>
            <a:r>
              <a:rPr lang="ru-RU" altLang="ru-RU" sz="1600"/>
              <a:t/>
            </a:r>
            <a:br>
              <a:rPr lang="ru-RU" altLang="ru-RU" sz="1600"/>
            </a:br>
            <a:r>
              <a:rPr lang="ru-RU" altLang="ru-RU" sz="2400"/>
              <a:t>МКЛ 40% гидрофильности круглосуточного ношения снимают болевой синдром, способствуют ускорению эпителизации роговицы, предупреждают образование симблефарона.</a:t>
            </a:r>
            <a:br>
              <a:rPr lang="ru-RU" altLang="ru-RU" sz="2400"/>
            </a:br>
            <a:r>
              <a:rPr lang="ru-RU" altLang="ru-RU" sz="1600"/>
              <a:t/>
            </a:r>
            <a:br>
              <a:rPr lang="ru-RU" altLang="ru-RU" sz="1600"/>
            </a:br>
            <a:r>
              <a:rPr lang="ru-RU" altLang="ru-RU" sz="2400"/>
              <a:t>Применяют иммунокорректоры типа левамизола внутрь и антилейкоцитарные глобулины (АЛГ)</a:t>
            </a:r>
            <a:br>
              <a:rPr lang="ru-RU" altLang="ru-RU" sz="2400"/>
            </a:br>
            <a:r>
              <a:rPr lang="ru-RU" altLang="ru-RU" sz="2400"/>
              <a:t>Для стимуляции обменных процессов витамины С и В, местно рибофлавин 0,01%, цитраль 0,01%, биомазь, ацетилхолин, кислород под конъюнктиву, АТФ, тканевые препараты.</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4638"/>
            <a:ext cx="8435975" cy="6249987"/>
          </a:xfrm>
        </p:spPr>
        <p:txBody>
          <a:bodyPr/>
          <a:lstStyle/>
          <a:p>
            <a:pPr algn="l"/>
            <a:r>
              <a:rPr lang="ru-RU" altLang="ru-RU" sz="2600"/>
              <a:t>Для улучшения регенерации роговицы – керакол – природный биостимулятор в виде аппликации в дозе 0,005 г 1 р/сут в течении 10-15 дней.</a:t>
            </a:r>
            <a:br>
              <a:rPr lang="ru-RU" altLang="ru-RU" sz="2600"/>
            </a:br>
            <a:r>
              <a:rPr lang="ru-RU" altLang="ru-RU" sz="2600"/>
              <a:t>Применяется метиурациловая мазь (новая форма </a:t>
            </a:r>
            <a:r>
              <a:rPr lang="el-GR" altLang="ru-RU" sz="2600">
                <a:cs typeface="Arial" panose="020B0604020202020204" pitchFamily="34" charset="0"/>
              </a:rPr>
              <a:t>β</a:t>
            </a:r>
            <a:r>
              <a:rPr lang="ru-RU" altLang="ru-RU" sz="2600">
                <a:cs typeface="Arial" panose="020B0604020202020204" pitchFamily="34" charset="0"/>
              </a:rPr>
              <a:t>-мицил 2%)</a:t>
            </a:r>
            <a:br>
              <a:rPr lang="ru-RU" altLang="ru-RU" sz="2600">
                <a:cs typeface="Arial" panose="020B0604020202020204" pitchFamily="34" charset="0"/>
              </a:rPr>
            </a:br>
            <a:r>
              <a:rPr lang="ru-RU" altLang="ru-RU" sz="1600">
                <a:cs typeface="Arial" panose="020B0604020202020204" pitchFamily="34" charset="0"/>
              </a:rPr>
              <a:t/>
            </a:r>
            <a:br>
              <a:rPr lang="ru-RU" altLang="ru-RU" sz="1600">
                <a:cs typeface="Arial" panose="020B0604020202020204" pitchFamily="34" charset="0"/>
              </a:rPr>
            </a:br>
            <a:r>
              <a:rPr lang="ru-RU" altLang="ru-RU" sz="2600">
                <a:cs typeface="Arial" panose="020B0604020202020204" pitchFamily="34" charset="0"/>
              </a:rPr>
              <a:t>Необходимо проводить иногда повторные курсы лечения – рассасывающей и десенсибилизирующей терапии, контроль за ВГД – постожоговая глаукома – одна из тяжелых форм вторичной глаукомы.</a:t>
            </a:r>
            <a:br>
              <a:rPr lang="ru-RU" altLang="ru-RU" sz="2600">
                <a:cs typeface="Arial" panose="020B0604020202020204" pitchFamily="34" charset="0"/>
              </a:rPr>
            </a:br>
            <a:r>
              <a:rPr lang="ru-RU" altLang="ru-RU" sz="2600">
                <a:cs typeface="Arial" panose="020B0604020202020204" pitchFamily="34" charset="0"/>
              </a:rPr>
              <a:t>Последствия ожогов (симблефарон, анкилоблефарон, помутнение роговицы, фистула роговицы, выворот век) исправляют хирургическим путем. При вторичной глаукоме – антиглаукоматозные операции.</a:t>
            </a:r>
            <a:endParaRPr lang="el-GR" altLang="ru-RU" sz="2600">
              <a:cs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74638"/>
            <a:ext cx="8229600" cy="6178550"/>
          </a:xfrm>
        </p:spPr>
        <p:txBody>
          <a:bodyPr/>
          <a:lstStyle/>
          <a:p>
            <a:pPr algn="l"/>
            <a:r>
              <a:rPr lang="ru-RU" altLang="ru-RU" sz="2400"/>
              <a:t>При ожоге аэрозолями из балончиков, из-за нервно-трофических нарушений, к обычному лечению добавляют биостимулятор нервной трофики – деларгин в виде субконъюнктивальных инъекций по 0,3 мл ежедневно </a:t>
            </a:r>
            <a:r>
              <a:rPr lang="en-US" altLang="ru-RU" sz="2400"/>
              <a:t>N</a:t>
            </a:r>
            <a:r>
              <a:rPr lang="ru-RU" altLang="ru-RU" sz="2400"/>
              <a:t> 5-7.</a:t>
            </a:r>
            <a:br>
              <a:rPr lang="ru-RU" altLang="ru-RU" sz="2400"/>
            </a:br>
            <a:r>
              <a:rPr lang="ru-RU" altLang="ru-RU" sz="2400"/>
              <a:t/>
            </a:r>
            <a:br>
              <a:rPr lang="ru-RU" altLang="ru-RU" sz="2400"/>
            </a:br>
            <a:r>
              <a:rPr lang="ru-RU" altLang="ru-RU" sz="2400"/>
              <a:t>В толщу височной мышцы вводили 0,05% р-р прозерина по 1мл </a:t>
            </a:r>
            <a:r>
              <a:rPr lang="en-US" altLang="ru-RU" sz="2400"/>
              <a:t>N</a:t>
            </a:r>
            <a:r>
              <a:rPr lang="ru-RU" altLang="ru-RU" sz="2400"/>
              <a:t> 5-7.</a:t>
            </a:r>
            <a:br>
              <a:rPr lang="ru-RU" altLang="ru-RU" sz="2400"/>
            </a:br>
            <a:r>
              <a:rPr lang="ru-RU" altLang="ru-RU" sz="2400"/>
              <a:t/>
            </a:r>
            <a:br>
              <a:rPr lang="ru-RU" altLang="ru-RU" sz="2400"/>
            </a:br>
            <a:r>
              <a:rPr lang="ru-RU" altLang="ru-RU" sz="2400"/>
              <a:t>При ургентной помощи – трехкратно инстилировали 0,25% р-р дикаина в течении 3 - 5 минут. Далее проводили промывание конъюнктивальной полости 2% р-ром гидрокарбоната </a:t>
            </a:r>
            <a:r>
              <a:rPr lang="en-US" altLang="ru-RU" sz="2400"/>
              <a:t>Na</a:t>
            </a:r>
            <a:r>
              <a:rPr lang="ru-RU" altLang="ru-RU" sz="2400"/>
              <a:t> или р-ром фурациллина 1:5000, инстилляция "противоожоговых капель" (физиологический р-р 500мл, рибофлавин, цитрал, дикаин 0,02, левомицетин 0,06г, гепарин 50.000 ЕА)</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777875"/>
          </a:xfrm>
        </p:spPr>
        <p:txBody>
          <a:bodyPr/>
          <a:lstStyle/>
          <a:p>
            <a:r>
              <a:rPr lang="ru-RU" altLang="ru-RU" sz="2400"/>
              <a:t>Виды кератопластики, показанные при ожогах глаз и их последствиях (Пучковская Н.А. и соавт. 2001)</a:t>
            </a:r>
          </a:p>
        </p:txBody>
      </p:sp>
      <p:graphicFrame>
        <p:nvGraphicFramePr>
          <p:cNvPr id="58371" name="Group 3"/>
          <p:cNvGraphicFramePr>
            <a:graphicFrameLocks noGrp="1"/>
          </p:cNvGraphicFramePr>
          <p:nvPr>
            <p:ph idx="1"/>
          </p:nvPr>
        </p:nvGraphicFramePr>
        <p:xfrm>
          <a:off x="457200" y="1268413"/>
          <a:ext cx="8229600" cy="5332412"/>
        </p:xfrm>
        <a:graphic>
          <a:graphicData uri="http://schemas.openxmlformats.org/drawingml/2006/table">
            <a:tbl>
              <a:tblPr/>
              <a:tblGrid>
                <a:gridCol w="2743200">
                  <a:extLst>
                    <a:ext uri="{9D8B030D-6E8A-4147-A177-3AD203B41FA5}">
                      <a16:colId xmlns:a16="http://schemas.microsoft.com/office/drawing/2014/main" val="3910679615"/>
                    </a:ext>
                  </a:extLst>
                </a:gridCol>
                <a:gridCol w="2743200">
                  <a:extLst>
                    <a:ext uri="{9D8B030D-6E8A-4147-A177-3AD203B41FA5}">
                      <a16:colId xmlns:a16="http://schemas.microsoft.com/office/drawing/2014/main" val="3844133148"/>
                    </a:ext>
                  </a:extLst>
                </a:gridCol>
                <a:gridCol w="2743200">
                  <a:extLst>
                    <a:ext uri="{9D8B030D-6E8A-4147-A177-3AD203B41FA5}">
                      <a16:colId xmlns:a16="http://schemas.microsoft.com/office/drawing/2014/main" val="3945912392"/>
                    </a:ext>
                  </a:extLst>
                </a:gridCol>
              </a:tblGrid>
              <a:tr h="1065213">
                <a:tc>
                  <a:txBody>
                    <a:bodyPr/>
                    <a:lstStyle>
                      <a:lvl1pPr algn="l">
                        <a:spcBef>
                          <a:spcPct val="20000"/>
                        </a:spcBef>
                        <a:defRPr sz="2000" b="1">
                          <a:solidFill>
                            <a:schemeClr val="tx1"/>
                          </a:solidFill>
                          <a:latin typeface="Arial" panose="020B0604020202020204" pitchFamily="34" charset="0"/>
                        </a:defRPr>
                      </a:lvl1pPr>
                      <a:lvl2pPr algn="l">
                        <a:spcBef>
                          <a:spcPct val="20000"/>
                        </a:spcBef>
                        <a:defRPr sz="2000" b="1">
                          <a:solidFill>
                            <a:schemeClr val="tx1"/>
                          </a:solidFill>
                          <a:latin typeface="Arial" panose="020B0604020202020204" pitchFamily="34" charset="0"/>
                        </a:defRPr>
                      </a:lvl2pPr>
                      <a:lvl3pPr algn="l">
                        <a:spcBef>
                          <a:spcPct val="20000"/>
                        </a:spcBef>
                        <a:defRPr sz="2000" b="1">
                          <a:solidFill>
                            <a:schemeClr val="tx1"/>
                          </a:solidFill>
                          <a:latin typeface="Arial" panose="020B0604020202020204" pitchFamily="34" charset="0"/>
                        </a:defRPr>
                      </a:lvl3pPr>
                      <a:lvl4pPr algn="l">
                        <a:spcBef>
                          <a:spcPct val="20000"/>
                        </a:spcBef>
                        <a:defRPr sz="2000" b="1">
                          <a:solidFill>
                            <a:schemeClr val="tx1"/>
                          </a:solidFill>
                          <a:latin typeface="Arial" panose="020B0604020202020204" pitchFamily="34" charset="0"/>
                        </a:defRPr>
                      </a:lvl4pPr>
                      <a:lvl5pPr algn="l">
                        <a:spcBef>
                          <a:spcPct val="20000"/>
                        </a:spcBef>
                        <a:defRPr sz="2000" b="1">
                          <a:solidFill>
                            <a:schemeClr val="tx1"/>
                          </a:solidFill>
                          <a:latin typeface="Arial" panose="020B0604020202020204" pitchFamily="34" charset="0"/>
                        </a:defRPr>
                      </a:lvl5pPr>
                      <a:lvl6pPr fontAlgn="base">
                        <a:spcBef>
                          <a:spcPct val="20000"/>
                        </a:spcBef>
                        <a:spcAft>
                          <a:spcPct val="0"/>
                        </a:spcAft>
                        <a:defRPr sz="2000" b="1">
                          <a:solidFill>
                            <a:schemeClr val="tx1"/>
                          </a:solidFill>
                          <a:latin typeface="Arial" panose="020B0604020202020204" pitchFamily="34" charset="0"/>
                        </a:defRPr>
                      </a:lvl6pPr>
                      <a:lvl7pPr fontAlgn="base">
                        <a:spcBef>
                          <a:spcPct val="20000"/>
                        </a:spcBef>
                        <a:spcAft>
                          <a:spcPct val="0"/>
                        </a:spcAft>
                        <a:defRPr sz="2000" b="1">
                          <a:solidFill>
                            <a:schemeClr val="tx1"/>
                          </a:solidFill>
                          <a:latin typeface="Arial" panose="020B0604020202020204" pitchFamily="34" charset="0"/>
                        </a:defRPr>
                      </a:lvl7pPr>
                      <a:lvl8pPr fontAlgn="base">
                        <a:spcBef>
                          <a:spcPct val="20000"/>
                        </a:spcBef>
                        <a:spcAft>
                          <a:spcPct val="0"/>
                        </a:spcAft>
                        <a:defRPr sz="2000" b="1">
                          <a:solidFill>
                            <a:schemeClr val="tx1"/>
                          </a:solidFill>
                          <a:latin typeface="Arial" panose="020B0604020202020204" pitchFamily="34" charset="0"/>
                        </a:defRPr>
                      </a:lvl8pPr>
                      <a:lvl9pPr fontAlgn="base">
                        <a:spcBef>
                          <a:spcPct val="20000"/>
                        </a:spcBef>
                        <a:spcAft>
                          <a:spcPct val="0"/>
                        </a:spcAft>
                        <a:defRPr sz="20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Arial" panose="020B0604020202020204" pitchFamily="34" charset="0"/>
                        </a:rPr>
                        <a:t>Цель кератопластики</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000" b="1">
                          <a:solidFill>
                            <a:schemeClr val="tx1"/>
                          </a:solidFill>
                          <a:latin typeface="Arial" panose="020B0604020202020204" pitchFamily="34" charset="0"/>
                        </a:defRPr>
                      </a:lvl1pPr>
                      <a:lvl2pPr algn="l">
                        <a:spcBef>
                          <a:spcPct val="20000"/>
                        </a:spcBef>
                        <a:defRPr sz="2000" b="1">
                          <a:solidFill>
                            <a:schemeClr val="tx1"/>
                          </a:solidFill>
                          <a:latin typeface="Arial" panose="020B0604020202020204" pitchFamily="34" charset="0"/>
                        </a:defRPr>
                      </a:lvl2pPr>
                      <a:lvl3pPr algn="l">
                        <a:spcBef>
                          <a:spcPct val="20000"/>
                        </a:spcBef>
                        <a:defRPr sz="2000" b="1">
                          <a:solidFill>
                            <a:schemeClr val="tx1"/>
                          </a:solidFill>
                          <a:latin typeface="Arial" panose="020B0604020202020204" pitchFamily="34" charset="0"/>
                        </a:defRPr>
                      </a:lvl3pPr>
                      <a:lvl4pPr algn="l">
                        <a:spcBef>
                          <a:spcPct val="20000"/>
                        </a:spcBef>
                        <a:defRPr sz="2000" b="1">
                          <a:solidFill>
                            <a:schemeClr val="tx1"/>
                          </a:solidFill>
                          <a:latin typeface="Arial" panose="020B0604020202020204" pitchFamily="34" charset="0"/>
                        </a:defRPr>
                      </a:lvl4pPr>
                      <a:lvl5pPr algn="l">
                        <a:spcBef>
                          <a:spcPct val="20000"/>
                        </a:spcBef>
                        <a:defRPr sz="2000" b="1">
                          <a:solidFill>
                            <a:schemeClr val="tx1"/>
                          </a:solidFill>
                          <a:latin typeface="Arial" panose="020B0604020202020204" pitchFamily="34" charset="0"/>
                        </a:defRPr>
                      </a:lvl5pPr>
                      <a:lvl6pPr fontAlgn="base">
                        <a:spcBef>
                          <a:spcPct val="20000"/>
                        </a:spcBef>
                        <a:spcAft>
                          <a:spcPct val="0"/>
                        </a:spcAft>
                        <a:defRPr sz="2000" b="1">
                          <a:solidFill>
                            <a:schemeClr val="tx1"/>
                          </a:solidFill>
                          <a:latin typeface="Arial" panose="020B0604020202020204" pitchFamily="34" charset="0"/>
                        </a:defRPr>
                      </a:lvl6pPr>
                      <a:lvl7pPr fontAlgn="base">
                        <a:spcBef>
                          <a:spcPct val="20000"/>
                        </a:spcBef>
                        <a:spcAft>
                          <a:spcPct val="0"/>
                        </a:spcAft>
                        <a:defRPr sz="2000" b="1">
                          <a:solidFill>
                            <a:schemeClr val="tx1"/>
                          </a:solidFill>
                          <a:latin typeface="Arial" panose="020B0604020202020204" pitchFamily="34" charset="0"/>
                        </a:defRPr>
                      </a:lvl7pPr>
                      <a:lvl8pPr fontAlgn="base">
                        <a:spcBef>
                          <a:spcPct val="20000"/>
                        </a:spcBef>
                        <a:spcAft>
                          <a:spcPct val="0"/>
                        </a:spcAft>
                        <a:defRPr sz="2000" b="1">
                          <a:solidFill>
                            <a:schemeClr val="tx1"/>
                          </a:solidFill>
                          <a:latin typeface="Arial" panose="020B0604020202020204" pitchFamily="34" charset="0"/>
                        </a:defRPr>
                      </a:lvl8pPr>
                      <a:lvl9pPr fontAlgn="base">
                        <a:spcBef>
                          <a:spcPct val="20000"/>
                        </a:spcBef>
                        <a:spcAft>
                          <a:spcPct val="0"/>
                        </a:spcAft>
                        <a:defRPr sz="20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Arial" panose="020B0604020202020204" pitchFamily="34" charset="0"/>
                        </a:rPr>
                        <a:t>Тип операции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000" b="1">
                          <a:solidFill>
                            <a:schemeClr val="tx1"/>
                          </a:solidFill>
                          <a:latin typeface="Arial" panose="020B0604020202020204" pitchFamily="34" charset="0"/>
                        </a:defRPr>
                      </a:lvl1pPr>
                      <a:lvl2pPr algn="l">
                        <a:spcBef>
                          <a:spcPct val="20000"/>
                        </a:spcBef>
                        <a:defRPr sz="2000" b="1">
                          <a:solidFill>
                            <a:schemeClr val="tx1"/>
                          </a:solidFill>
                          <a:latin typeface="Arial" panose="020B0604020202020204" pitchFamily="34" charset="0"/>
                        </a:defRPr>
                      </a:lvl2pPr>
                      <a:lvl3pPr algn="l">
                        <a:spcBef>
                          <a:spcPct val="20000"/>
                        </a:spcBef>
                        <a:defRPr sz="2000" b="1">
                          <a:solidFill>
                            <a:schemeClr val="tx1"/>
                          </a:solidFill>
                          <a:latin typeface="Arial" panose="020B0604020202020204" pitchFamily="34" charset="0"/>
                        </a:defRPr>
                      </a:lvl3pPr>
                      <a:lvl4pPr algn="l">
                        <a:spcBef>
                          <a:spcPct val="20000"/>
                        </a:spcBef>
                        <a:defRPr sz="2000" b="1">
                          <a:solidFill>
                            <a:schemeClr val="tx1"/>
                          </a:solidFill>
                          <a:latin typeface="Arial" panose="020B0604020202020204" pitchFamily="34" charset="0"/>
                        </a:defRPr>
                      </a:lvl4pPr>
                      <a:lvl5pPr algn="l">
                        <a:spcBef>
                          <a:spcPct val="20000"/>
                        </a:spcBef>
                        <a:defRPr sz="2000" b="1">
                          <a:solidFill>
                            <a:schemeClr val="tx1"/>
                          </a:solidFill>
                          <a:latin typeface="Arial" panose="020B0604020202020204" pitchFamily="34" charset="0"/>
                        </a:defRPr>
                      </a:lvl5pPr>
                      <a:lvl6pPr fontAlgn="base">
                        <a:spcBef>
                          <a:spcPct val="20000"/>
                        </a:spcBef>
                        <a:spcAft>
                          <a:spcPct val="0"/>
                        </a:spcAft>
                        <a:defRPr sz="2000" b="1">
                          <a:solidFill>
                            <a:schemeClr val="tx1"/>
                          </a:solidFill>
                          <a:latin typeface="Arial" panose="020B0604020202020204" pitchFamily="34" charset="0"/>
                        </a:defRPr>
                      </a:lvl6pPr>
                      <a:lvl7pPr fontAlgn="base">
                        <a:spcBef>
                          <a:spcPct val="20000"/>
                        </a:spcBef>
                        <a:spcAft>
                          <a:spcPct val="0"/>
                        </a:spcAft>
                        <a:defRPr sz="2000" b="1">
                          <a:solidFill>
                            <a:schemeClr val="tx1"/>
                          </a:solidFill>
                          <a:latin typeface="Arial" panose="020B0604020202020204" pitchFamily="34" charset="0"/>
                        </a:defRPr>
                      </a:lvl7pPr>
                      <a:lvl8pPr fontAlgn="base">
                        <a:spcBef>
                          <a:spcPct val="20000"/>
                        </a:spcBef>
                        <a:spcAft>
                          <a:spcPct val="0"/>
                        </a:spcAft>
                        <a:defRPr sz="2000" b="1">
                          <a:solidFill>
                            <a:schemeClr val="tx1"/>
                          </a:solidFill>
                          <a:latin typeface="Arial" panose="020B0604020202020204" pitchFamily="34" charset="0"/>
                        </a:defRPr>
                      </a:lvl8pPr>
                      <a:lvl9pPr fontAlgn="base">
                        <a:spcBef>
                          <a:spcPct val="20000"/>
                        </a:spcBef>
                        <a:spcAft>
                          <a:spcPct val="0"/>
                        </a:spcAft>
                        <a:defRPr sz="20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Arial" panose="020B0604020202020204" pitchFamily="34" charset="0"/>
                        </a:rPr>
                        <a:t>Сроки проведения после ожога</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9442020"/>
                  </a:ext>
                </a:extLst>
              </a:tr>
              <a:tr h="1065213">
                <a:tc>
                  <a:txBody>
                    <a:bodyPr/>
                    <a:lstStyle>
                      <a:lvl1pPr algn="l">
                        <a:spcBef>
                          <a:spcPct val="20000"/>
                        </a:spcBef>
                        <a:defRPr sz="2000" b="1">
                          <a:solidFill>
                            <a:schemeClr val="tx1"/>
                          </a:solidFill>
                          <a:latin typeface="Arial" panose="020B0604020202020204" pitchFamily="34" charset="0"/>
                        </a:defRPr>
                      </a:lvl1pPr>
                      <a:lvl2pPr algn="l">
                        <a:spcBef>
                          <a:spcPct val="20000"/>
                        </a:spcBef>
                        <a:defRPr sz="2000" b="1">
                          <a:solidFill>
                            <a:schemeClr val="tx1"/>
                          </a:solidFill>
                          <a:latin typeface="Arial" panose="020B0604020202020204" pitchFamily="34" charset="0"/>
                        </a:defRPr>
                      </a:lvl2pPr>
                      <a:lvl3pPr algn="l">
                        <a:spcBef>
                          <a:spcPct val="20000"/>
                        </a:spcBef>
                        <a:defRPr sz="2000" b="1">
                          <a:solidFill>
                            <a:schemeClr val="tx1"/>
                          </a:solidFill>
                          <a:latin typeface="Arial" panose="020B0604020202020204" pitchFamily="34" charset="0"/>
                        </a:defRPr>
                      </a:lvl3pPr>
                      <a:lvl4pPr algn="l">
                        <a:spcBef>
                          <a:spcPct val="20000"/>
                        </a:spcBef>
                        <a:defRPr sz="2000" b="1">
                          <a:solidFill>
                            <a:schemeClr val="tx1"/>
                          </a:solidFill>
                          <a:latin typeface="Arial" panose="020B0604020202020204" pitchFamily="34" charset="0"/>
                        </a:defRPr>
                      </a:lvl4pPr>
                      <a:lvl5pPr algn="l">
                        <a:spcBef>
                          <a:spcPct val="20000"/>
                        </a:spcBef>
                        <a:defRPr sz="2000" b="1">
                          <a:solidFill>
                            <a:schemeClr val="tx1"/>
                          </a:solidFill>
                          <a:latin typeface="Arial" panose="020B0604020202020204" pitchFamily="34" charset="0"/>
                        </a:defRPr>
                      </a:lvl5pPr>
                      <a:lvl6pPr fontAlgn="base">
                        <a:spcBef>
                          <a:spcPct val="20000"/>
                        </a:spcBef>
                        <a:spcAft>
                          <a:spcPct val="0"/>
                        </a:spcAft>
                        <a:defRPr sz="2000" b="1">
                          <a:solidFill>
                            <a:schemeClr val="tx1"/>
                          </a:solidFill>
                          <a:latin typeface="Arial" panose="020B0604020202020204" pitchFamily="34" charset="0"/>
                        </a:defRPr>
                      </a:lvl6pPr>
                      <a:lvl7pPr fontAlgn="base">
                        <a:spcBef>
                          <a:spcPct val="20000"/>
                        </a:spcBef>
                        <a:spcAft>
                          <a:spcPct val="0"/>
                        </a:spcAft>
                        <a:defRPr sz="2000" b="1">
                          <a:solidFill>
                            <a:schemeClr val="tx1"/>
                          </a:solidFill>
                          <a:latin typeface="Arial" panose="020B0604020202020204" pitchFamily="34" charset="0"/>
                        </a:defRPr>
                      </a:lvl7pPr>
                      <a:lvl8pPr fontAlgn="base">
                        <a:spcBef>
                          <a:spcPct val="20000"/>
                        </a:spcBef>
                        <a:spcAft>
                          <a:spcPct val="0"/>
                        </a:spcAft>
                        <a:defRPr sz="2000" b="1">
                          <a:solidFill>
                            <a:schemeClr val="tx1"/>
                          </a:solidFill>
                          <a:latin typeface="Arial" panose="020B0604020202020204" pitchFamily="34" charset="0"/>
                        </a:defRPr>
                      </a:lvl8pPr>
                      <a:lvl9pPr fontAlgn="base">
                        <a:spcBef>
                          <a:spcPct val="20000"/>
                        </a:spcBef>
                        <a:spcAft>
                          <a:spcPct val="0"/>
                        </a:spcAft>
                        <a:defRPr sz="20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Arial" panose="020B0604020202020204" pitchFamily="34" charset="0"/>
                        </a:rPr>
                        <a:t>Неотложная</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000" b="1">
                          <a:solidFill>
                            <a:schemeClr val="tx1"/>
                          </a:solidFill>
                          <a:latin typeface="Arial" panose="020B0604020202020204" pitchFamily="34" charset="0"/>
                        </a:defRPr>
                      </a:lvl1pPr>
                      <a:lvl2pPr algn="l">
                        <a:spcBef>
                          <a:spcPct val="20000"/>
                        </a:spcBef>
                        <a:defRPr sz="2000" b="1">
                          <a:solidFill>
                            <a:schemeClr val="tx1"/>
                          </a:solidFill>
                          <a:latin typeface="Arial" panose="020B0604020202020204" pitchFamily="34" charset="0"/>
                        </a:defRPr>
                      </a:lvl2pPr>
                      <a:lvl3pPr algn="l">
                        <a:spcBef>
                          <a:spcPct val="20000"/>
                        </a:spcBef>
                        <a:defRPr sz="2000" b="1">
                          <a:solidFill>
                            <a:schemeClr val="tx1"/>
                          </a:solidFill>
                          <a:latin typeface="Arial" panose="020B0604020202020204" pitchFamily="34" charset="0"/>
                        </a:defRPr>
                      </a:lvl3pPr>
                      <a:lvl4pPr algn="l">
                        <a:spcBef>
                          <a:spcPct val="20000"/>
                        </a:spcBef>
                        <a:defRPr sz="2000" b="1">
                          <a:solidFill>
                            <a:schemeClr val="tx1"/>
                          </a:solidFill>
                          <a:latin typeface="Arial" panose="020B0604020202020204" pitchFamily="34" charset="0"/>
                        </a:defRPr>
                      </a:lvl4pPr>
                      <a:lvl5pPr algn="l">
                        <a:spcBef>
                          <a:spcPct val="20000"/>
                        </a:spcBef>
                        <a:defRPr sz="2000" b="1">
                          <a:solidFill>
                            <a:schemeClr val="tx1"/>
                          </a:solidFill>
                          <a:latin typeface="Arial" panose="020B0604020202020204" pitchFamily="34" charset="0"/>
                        </a:defRPr>
                      </a:lvl5pPr>
                      <a:lvl6pPr fontAlgn="base">
                        <a:spcBef>
                          <a:spcPct val="20000"/>
                        </a:spcBef>
                        <a:spcAft>
                          <a:spcPct val="0"/>
                        </a:spcAft>
                        <a:defRPr sz="2000" b="1">
                          <a:solidFill>
                            <a:schemeClr val="tx1"/>
                          </a:solidFill>
                          <a:latin typeface="Arial" panose="020B0604020202020204" pitchFamily="34" charset="0"/>
                        </a:defRPr>
                      </a:lvl6pPr>
                      <a:lvl7pPr fontAlgn="base">
                        <a:spcBef>
                          <a:spcPct val="20000"/>
                        </a:spcBef>
                        <a:spcAft>
                          <a:spcPct val="0"/>
                        </a:spcAft>
                        <a:defRPr sz="2000" b="1">
                          <a:solidFill>
                            <a:schemeClr val="tx1"/>
                          </a:solidFill>
                          <a:latin typeface="Arial" panose="020B0604020202020204" pitchFamily="34" charset="0"/>
                        </a:defRPr>
                      </a:lvl7pPr>
                      <a:lvl8pPr fontAlgn="base">
                        <a:spcBef>
                          <a:spcPct val="20000"/>
                        </a:spcBef>
                        <a:spcAft>
                          <a:spcPct val="0"/>
                        </a:spcAft>
                        <a:defRPr sz="2000" b="1">
                          <a:solidFill>
                            <a:schemeClr val="tx1"/>
                          </a:solidFill>
                          <a:latin typeface="Arial" panose="020B0604020202020204" pitchFamily="34" charset="0"/>
                        </a:defRPr>
                      </a:lvl8pPr>
                      <a:lvl9pPr fontAlgn="base">
                        <a:spcBef>
                          <a:spcPct val="20000"/>
                        </a:spcBef>
                        <a:spcAft>
                          <a:spcPct val="0"/>
                        </a:spcAft>
                        <a:defRPr sz="20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Arial" panose="020B0604020202020204" pitchFamily="34" charset="0"/>
                        </a:rPr>
                        <a:t>Полная послойная (с одновременной некрэктомией)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000" b="1">
                          <a:solidFill>
                            <a:schemeClr val="tx1"/>
                          </a:solidFill>
                          <a:latin typeface="Arial" panose="020B0604020202020204" pitchFamily="34" charset="0"/>
                        </a:defRPr>
                      </a:lvl1pPr>
                      <a:lvl2pPr algn="l">
                        <a:spcBef>
                          <a:spcPct val="20000"/>
                        </a:spcBef>
                        <a:defRPr sz="2000" b="1">
                          <a:solidFill>
                            <a:schemeClr val="tx1"/>
                          </a:solidFill>
                          <a:latin typeface="Arial" panose="020B0604020202020204" pitchFamily="34" charset="0"/>
                        </a:defRPr>
                      </a:lvl2pPr>
                      <a:lvl3pPr algn="l">
                        <a:spcBef>
                          <a:spcPct val="20000"/>
                        </a:spcBef>
                        <a:defRPr sz="2000" b="1">
                          <a:solidFill>
                            <a:schemeClr val="tx1"/>
                          </a:solidFill>
                          <a:latin typeface="Arial" panose="020B0604020202020204" pitchFamily="34" charset="0"/>
                        </a:defRPr>
                      </a:lvl3pPr>
                      <a:lvl4pPr algn="l">
                        <a:spcBef>
                          <a:spcPct val="20000"/>
                        </a:spcBef>
                        <a:defRPr sz="2000" b="1">
                          <a:solidFill>
                            <a:schemeClr val="tx1"/>
                          </a:solidFill>
                          <a:latin typeface="Arial" panose="020B0604020202020204" pitchFamily="34" charset="0"/>
                        </a:defRPr>
                      </a:lvl4pPr>
                      <a:lvl5pPr algn="l">
                        <a:spcBef>
                          <a:spcPct val="20000"/>
                        </a:spcBef>
                        <a:defRPr sz="2000" b="1">
                          <a:solidFill>
                            <a:schemeClr val="tx1"/>
                          </a:solidFill>
                          <a:latin typeface="Arial" panose="020B0604020202020204" pitchFamily="34" charset="0"/>
                        </a:defRPr>
                      </a:lvl5pPr>
                      <a:lvl6pPr fontAlgn="base">
                        <a:spcBef>
                          <a:spcPct val="20000"/>
                        </a:spcBef>
                        <a:spcAft>
                          <a:spcPct val="0"/>
                        </a:spcAft>
                        <a:defRPr sz="2000" b="1">
                          <a:solidFill>
                            <a:schemeClr val="tx1"/>
                          </a:solidFill>
                          <a:latin typeface="Arial" panose="020B0604020202020204" pitchFamily="34" charset="0"/>
                        </a:defRPr>
                      </a:lvl6pPr>
                      <a:lvl7pPr fontAlgn="base">
                        <a:spcBef>
                          <a:spcPct val="20000"/>
                        </a:spcBef>
                        <a:spcAft>
                          <a:spcPct val="0"/>
                        </a:spcAft>
                        <a:defRPr sz="2000" b="1">
                          <a:solidFill>
                            <a:schemeClr val="tx1"/>
                          </a:solidFill>
                          <a:latin typeface="Arial" panose="020B0604020202020204" pitchFamily="34" charset="0"/>
                        </a:defRPr>
                      </a:lvl7pPr>
                      <a:lvl8pPr fontAlgn="base">
                        <a:spcBef>
                          <a:spcPct val="20000"/>
                        </a:spcBef>
                        <a:spcAft>
                          <a:spcPct val="0"/>
                        </a:spcAft>
                        <a:defRPr sz="2000" b="1">
                          <a:solidFill>
                            <a:schemeClr val="tx1"/>
                          </a:solidFill>
                          <a:latin typeface="Arial" panose="020B0604020202020204" pitchFamily="34" charset="0"/>
                        </a:defRPr>
                      </a:lvl8pPr>
                      <a:lvl9pPr fontAlgn="base">
                        <a:spcBef>
                          <a:spcPct val="20000"/>
                        </a:spcBef>
                        <a:spcAft>
                          <a:spcPct val="0"/>
                        </a:spcAft>
                        <a:defRPr sz="20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Arial" panose="020B0604020202020204" pitchFamily="34" charset="0"/>
                        </a:rPr>
                        <a:t>В течении первых 24 часов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07882482"/>
                  </a:ext>
                </a:extLst>
              </a:tr>
              <a:tr h="1068388">
                <a:tc>
                  <a:txBody>
                    <a:bodyPr/>
                    <a:lstStyle>
                      <a:lvl1pPr algn="l">
                        <a:spcBef>
                          <a:spcPct val="20000"/>
                        </a:spcBef>
                        <a:defRPr sz="2000" b="1">
                          <a:solidFill>
                            <a:schemeClr val="tx1"/>
                          </a:solidFill>
                          <a:latin typeface="Arial" panose="020B0604020202020204" pitchFamily="34" charset="0"/>
                        </a:defRPr>
                      </a:lvl1pPr>
                      <a:lvl2pPr algn="l">
                        <a:spcBef>
                          <a:spcPct val="20000"/>
                        </a:spcBef>
                        <a:defRPr sz="2000" b="1">
                          <a:solidFill>
                            <a:schemeClr val="tx1"/>
                          </a:solidFill>
                          <a:latin typeface="Arial" panose="020B0604020202020204" pitchFamily="34" charset="0"/>
                        </a:defRPr>
                      </a:lvl2pPr>
                      <a:lvl3pPr algn="l">
                        <a:spcBef>
                          <a:spcPct val="20000"/>
                        </a:spcBef>
                        <a:defRPr sz="2000" b="1">
                          <a:solidFill>
                            <a:schemeClr val="tx1"/>
                          </a:solidFill>
                          <a:latin typeface="Arial" panose="020B0604020202020204" pitchFamily="34" charset="0"/>
                        </a:defRPr>
                      </a:lvl3pPr>
                      <a:lvl4pPr algn="l">
                        <a:spcBef>
                          <a:spcPct val="20000"/>
                        </a:spcBef>
                        <a:defRPr sz="2000" b="1">
                          <a:solidFill>
                            <a:schemeClr val="tx1"/>
                          </a:solidFill>
                          <a:latin typeface="Arial" panose="020B0604020202020204" pitchFamily="34" charset="0"/>
                        </a:defRPr>
                      </a:lvl4pPr>
                      <a:lvl5pPr algn="l">
                        <a:spcBef>
                          <a:spcPct val="20000"/>
                        </a:spcBef>
                        <a:defRPr sz="2000" b="1">
                          <a:solidFill>
                            <a:schemeClr val="tx1"/>
                          </a:solidFill>
                          <a:latin typeface="Arial" panose="020B0604020202020204" pitchFamily="34" charset="0"/>
                        </a:defRPr>
                      </a:lvl5pPr>
                      <a:lvl6pPr fontAlgn="base">
                        <a:spcBef>
                          <a:spcPct val="20000"/>
                        </a:spcBef>
                        <a:spcAft>
                          <a:spcPct val="0"/>
                        </a:spcAft>
                        <a:defRPr sz="2000" b="1">
                          <a:solidFill>
                            <a:schemeClr val="tx1"/>
                          </a:solidFill>
                          <a:latin typeface="Arial" panose="020B0604020202020204" pitchFamily="34" charset="0"/>
                        </a:defRPr>
                      </a:lvl6pPr>
                      <a:lvl7pPr fontAlgn="base">
                        <a:spcBef>
                          <a:spcPct val="20000"/>
                        </a:spcBef>
                        <a:spcAft>
                          <a:spcPct val="0"/>
                        </a:spcAft>
                        <a:defRPr sz="2000" b="1">
                          <a:solidFill>
                            <a:schemeClr val="tx1"/>
                          </a:solidFill>
                          <a:latin typeface="Arial" panose="020B0604020202020204" pitchFamily="34" charset="0"/>
                        </a:defRPr>
                      </a:lvl7pPr>
                      <a:lvl8pPr fontAlgn="base">
                        <a:spcBef>
                          <a:spcPct val="20000"/>
                        </a:spcBef>
                        <a:spcAft>
                          <a:spcPct val="0"/>
                        </a:spcAft>
                        <a:defRPr sz="2000" b="1">
                          <a:solidFill>
                            <a:schemeClr val="tx1"/>
                          </a:solidFill>
                          <a:latin typeface="Arial" panose="020B0604020202020204" pitchFamily="34" charset="0"/>
                        </a:defRPr>
                      </a:lvl8pPr>
                      <a:lvl9pPr fontAlgn="base">
                        <a:spcBef>
                          <a:spcPct val="20000"/>
                        </a:spcBef>
                        <a:spcAft>
                          <a:spcPct val="0"/>
                        </a:spcAft>
                        <a:defRPr sz="20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Arial" panose="020B0604020202020204" pitchFamily="34" charset="0"/>
                        </a:rPr>
                        <a:t>Ранняя лечебная</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000" b="1">
                          <a:solidFill>
                            <a:schemeClr val="tx1"/>
                          </a:solidFill>
                          <a:latin typeface="Arial" panose="020B0604020202020204" pitchFamily="34" charset="0"/>
                        </a:defRPr>
                      </a:lvl1pPr>
                      <a:lvl2pPr algn="l">
                        <a:spcBef>
                          <a:spcPct val="20000"/>
                        </a:spcBef>
                        <a:defRPr sz="2000" b="1">
                          <a:solidFill>
                            <a:schemeClr val="tx1"/>
                          </a:solidFill>
                          <a:latin typeface="Arial" panose="020B0604020202020204" pitchFamily="34" charset="0"/>
                        </a:defRPr>
                      </a:lvl2pPr>
                      <a:lvl3pPr algn="l">
                        <a:spcBef>
                          <a:spcPct val="20000"/>
                        </a:spcBef>
                        <a:defRPr sz="2000" b="1">
                          <a:solidFill>
                            <a:schemeClr val="tx1"/>
                          </a:solidFill>
                          <a:latin typeface="Arial" panose="020B0604020202020204" pitchFamily="34" charset="0"/>
                        </a:defRPr>
                      </a:lvl3pPr>
                      <a:lvl4pPr algn="l">
                        <a:spcBef>
                          <a:spcPct val="20000"/>
                        </a:spcBef>
                        <a:defRPr sz="2000" b="1">
                          <a:solidFill>
                            <a:schemeClr val="tx1"/>
                          </a:solidFill>
                          <a:latin typeface="Arial" panose="020B0604020202020204" pitchFamily="34" charset="0"/>
                        </a:defRPr>
                      </a:lvl4pPr>
                      <a:lvl5pPr algn="l">
                        <a:spcBef>
                          <a:spcPct val="20000"/>
                        </a:spcBef>
                        <a:defRPr sz="2000" b="1">
                          <a:solidFill>
                            <a:schemeClr val="tx1"/>
                          </a:solidFill>
                          <a:latin typeface="Arial" panose="020B0604020202020204" pitchFamily="34" charset="0"/>
                        </a:defRPr>
                      </a:lvl5pPr>
                      <a:lvl6pPr fontAlgn="base">
                        <a:spcBef>
                          <a:spcPct val="20000"/>
                        </a:spcBef>
                        <a:spcAft>
                          <a:spcPct val="0"/>
                        </a:spcAft>
                        <a:defRPr sz="2000" b="1">
                          <a:solidFill>
                            <a:schemeClr val="tx1"/>
                          </a:solidFill>
                          <a:latin typeface="Arial" panose="020B0604020202020204" pitchFamily="34" charset="0"/>
                        </a:defRPr>
                      </a:lvl6pPr>
                      <a:lvl7pPr fontAlgn="base">
                        <a:spcBef>
                          <a:spcPct val="20000"/>
                        </a:spcBef>
                        <a:spcAft>
                          <a:spcPct val="0"/>
                        </a:spcAft>
                        <a:defRPr sz="2000" b="1">
                          <a:solidFill>
                            <a:schemeClr val="tx1"/>
                          </a:solidFill>
                          <a:latin typeface="Arial" panose="020B0604020202020204" pitchFamily="34" charset="0"/>
                        </a:defRPr>
                      </a:lvl7pPr>
                      <a:lvl8pPr fontAlgn="base">
                        <a:spcBef>
                          <a:spcPct val="20000"/>
                        </a:spcBef>
                        <a:spcAft>
                          <a:spcPct val="0"/>
                        </a:spcAft>
                        <a:defRPr sz="2000" b="1">
                          <a:solidFill>
                            <a:schemeClr val="tx1"/>
                          </a:solidFill>
                          <a:latin typeface="Arial" panose="020B0604020202020204" pitchFamily="34" charset="0"/>
                        </a:defRPr>
                      </a:lvl8pPr>
                      <a:lvl9pPr fontAlgn="base">
                        <a:spcBef>
                          <a:spcPct val="20000"/>
                        </a:spcBef>
                        <a:spcAft>
                          <a:spcPct val="0"/>
                        </a:spcAft>
                        <a:defRPr sz="20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Arial" panose="020B0604020202020204" pitchFamily="34" charset="0"/>
                        </a:rPr>
                        <a:t>Поверхностная послойная (биологическое покрытие), послойная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000" b="1">
                          <a:solidFill>
                            <a:schemeClr val="tx1"/>
                          </a:solidFill>
                          <a:latin typeface="Arial" panose="020B0604020202020204" pitchFamily="34" charset="0"/>
                        </a:defRPr>
                      </a:lvl1pPr>
                      <a:lvl2pPr algn="l">
                        <a:spcBef>
                          <a:spcPct val="20000"/>
                        </a:spcBef>
                        <a:defRPr sz="2000" b="1">
                          <a:solidFill>
                            <a:schemeClr val="tx1"/>
                          </a:solidFill>
                          <a:latin typeface="Arial" panose="020B0604020202020204" pitchFamily="34" charset="0"/>
                        </a:defRPr>
                      </a:lvl2pPr>
                      <a:lvl3pPr algn="l">
                        <a:spcBef>
                          <a:spcPct val="20000"/>
                        </a:spcBef>
                        <a:defRPr sz="2000" b="1">
                          <a:solidFill>
                            <a:schemeClr val="tx1"/>
                          </a:solidFill>
                          <a:latin typeface="Arial" panose="020B0604020202020204" pitchFamily="34" charset="0"/>
                        </a:defRPr>
                      </a:lvl3pPr>
                      <a:lvl4pPr algn="l">
                        <a:spcBef>
                          <a:spcPct val="20000"/>
                        </a:spcBef>
                        <a:defRPr sz="2000" b="1">
                          <a:solidFill>
                            <a:schemeClr val="tx1"/>
                          </a:solidFill>
                          <a:latin typeface="Arial" panose="020B0604020202020204" pitchFamily="34" charset="0"/>
                        </a:defRPr>
                      </a:lvl4pPr>
                      <a:lvl5pPr algn="l">
                        <a:spcBef>
                          <a:spcPct val="20000"/>
                        </a:spcBef>
                        <a:defRPr sz="2000" b="1">
                          <a:solidFill>
                            <a:schemeClr val="tx1"/>
                          </a:solidFill>
                          <a:latin typeface="Arial" panose="020B0604020202020204" pitchFamily="34" charset="0"/>
                        </a:defRPr>
                      </a:lvl5pPr>
                      <a:lvl6pPr fontAlgn="base">
                        <a:spcBef>
                          <a:spcPct val="20000"/>
                        </a:spcBef>
                        <a:spcAft>
                          <a:spcPct val="0"/>
                        </a:spcAft>
                        <a:defRPr sz="2000" b="1">
                          <a:solidFill>
                            <a:schemeClr val="tx1"/>
                          </a:solidFill>
                          <a:latin typeface="Arial" panose="020B0604020202020204" pitchFamily="34" charset="0"/>
                        </a:defRPr>
                      </a:lvl6pPr>
                      <a:lvl7pPr fontAlgn="base">
                        <a:spcBef>
                          <a:spcPct val="20000"/>
                        </a:spcBef>
                        <a:spcAft>
                          <a:spcPct val="0"/>
                        </a:spcAft>
                        <a:defRPr sz="2000" b="1">
                          <a:solidFill>
                            <a:schemeClr val="tx1"/>
                          </a:solidFill>
                          <a:latin typeface="Arial" panose="020B0604020202020204" pitchFamily="34" charset="0"/>
                        </a:defRPr>
                      </a:lvl7pPr>
                      <a:lvl8pPr fontAlgn="base">
                        <a:spcBef>
                          <a:spcPct val="20000"/>
                        </a:spcBef>
                        <a:spcAft>
                          <a:spcPct val="0"/>
                        </a:spcAft>
                        <a:defRPr sz="2000" b="1">
                          <a:solidFill>
                            <a:schemeClr val="tx1"/>
                          </a:solidFill>
                          <a:latin typeface="Arial" panose="020B0604020202020204" pitchFamily="34" charset="0"/>
                        </a:defRPr>
                      </a:lvl8pPr>
                      <a:lvl9pPr fontAlgn="base">
                        <a:spcBef>
                          <a:spcPct val="20000"/>
                        </a:spcBef>
                        <a:spcAft>
                          <a:spcPct val="0"/>
                        </a:spcAft>
                        <a:defRPr sz="20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Arial" panose="020B0604020202020204" pitchFamily="34" charset="0"/>
                        </a:rPr>
                        <a:t>В течении всего ожогового процесса</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0066078"/>
                  </a:ext>
                </a:extLst>
              </a:tr>
              <a:tr h="1065213">
                <a:tc>
                  <a:txBody>
                    <a:bodyPr/>
                    <a:lstStyle>
                      <a:lvl1pPr algn="l">
                        <a:spcBef>
                          <a:spcPct val="20000"/>
                        </a:spcBef>
                        <a:defRPr sz="2000" b="1">
                          <a:solidFill>
                            <a:schemeClr val="tx1"/>
                          </a:solidFill>
                          <a:latin typeface="Arial" panose="020B0604020202020204" pitchFamily="34" charset="0"/>
                        </a:defRPr>
                      </a:lvl1pPr>
                      <a:lvl2pPr algn="l">
                        <a:spcBef>
                          <a:spcPct val="20000"/>
                        </a:spcBef>
                        <a:defRPr sz="2000" b="1">
                          <a:solidFill>
                            <a:schemeClr val="tx1"/>
                          </a:solidFill>
                          <a:latin typeface="Arial" panose="020B0604020202020204" pitchFamily="34" charset="0"/>
                        </a:defRPr>
                      </a:lvl2pPr>
                      <a:lvl3pPr algn="l">
                        <a:spcBef>
                          <a:spcPct val="20000"/>
                        </a:spcBef>
                        <a:defRPr sz="2000" b="1">
                          <a:solidFill>
                            <a:schemeClr val="tx1"/>
                          </a:solidFill>
                          <a:latin typeface="Arial" panose="020B0604020202020204" pitchFamily="34" charset="0"/>
                        </a:defRPr>
                      </a:lvl3pPr>
                      <a:lvl4pPr algn="l">
                        <a:spcBef>
                          <a:spcPct val="20000"/>
                        </a:spcBef>
                        <a:defRPr sz="2000" b="1">
                          <a:solidFill>
                            <a:schemeClr val="tx1"/>
                          </a:solidFill>
                          <a:latin typeface="Arial" panose="020B0604020202020204" pitchFamily="34" charset="0"/>
                        </a:defRPr>
                      </a:lvl4pPr>
                      <a:lvl5pPr algn="l">
                        <a:spcBef>
                          <a:spcPct val="20000"/>
                        </a:spcBef>
                        <a:defRPr sz="2000" b="1">
                          <a:solidFill>
                            <a:schemeClr val="tx1"/>
                          </a:solidFill>
                          <a:latin typeface="Arial" panose="020B0604020202020204" pitchFamily="34" charset="0"/>
                        </a:defRPr>
                      </a:lvl5pPr>
                      <a:lvl6pPr fontAlgn="base">
                        <a:spcBef>
                          <a:spcPct val="20000"/>
                        </a:spcBef>
                        <a:spcAft>
                          <a:spcPct val="0"/>
                        </a:spcAft>
                        <a:defRPr sz="2000" b="1">
                          <a:solidFill>
                            <a:schemeClr val="tx1"/>
                          </a:solidFill>
                          <a:latin typeface="Arial" panose="020B0604020202020204" pitchFamily="34" charset="0"/>
                        </a:defRPr>
                      </a:lvl6pPr>
                      <a:lvl7pPr fontAlgn="base">
                        <a:spcBef>
                          <a:spcPct val="20000"/>
                        </a:spcBef>
                        <a:spcAft>
                          <a:spcPct val="0"/>
                        </a:spcAft>
                        <a:defRPr sz="2000" b="1">
                          <a:solidFill>
                            <a:schemeClr val="tx1"/>
                          </a:solidFill>
                          <a:latin typeface="Arial" panose="020B0604020202020204" pitchFamily="34" charset="0"/>
                        </a:defRPr>
                      </a:lvl7pPr>
                      <a:lvl8pPr fontAlgn="base">
                        <a:spcBef>
                          <a:spcPct val="20000"/>
                        </a:spcBef>
                        <a:spcAft>
                          <a:spcPct val="0"/>
                        </a:spcAft>
                        <a:defRPr sz="2000" b="1">
                          <a:solidFill>
                            <a:schemeClr val="tx1"/>
                          </a:solidFill>
                          <a:latin typeface="Arial" panose="020B0604020202020204" pitchFamily="34" charset="0"/>
                        </a:defRPr>
                      </a:lvl8pPr>
                      <a:lvl9pPr fontAlgn="base">
                        <a:spcBef>
                          <a:spcPct val="20000"/>
                        </a:spcBef>
                        <a:spcAft>
                          <a:spcPct val="0"/>
                        </a:spcAft>
                        <a:defRPr sz="20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Arial" panose="020B0604020202020204" pitchFamily="34" charset="0"/>
                        </a:rPr>
                        <a:t>Ранняя тектоническая</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000" b="1">
                          <a:solidFill>
                            <a:schemeClr val="tx1"/>
                          </a:solidFill>
                          <a:latin typeface="Arial" panose="020B0604020202020204" pitchFamily="34" charset="0"/>
                        </a:defRPr>
                      </a:lvl1pPr>
                      <a:lvl2pPr algn="l">
                        <a:spcBef>
                          <a:spcPct val="20000"/>
                        </a:spcBef>
                        <a:defRPr sz="2000" b="1">
                          <a:solidFill>
                            <a:schemeClr val="tx1"/>
                          </a:solidFill>
                          <a:latin typeface="Arial" panose="020B0604020202020204" pitchFamily="34" charset="0"/>
                        </a:defRPr>
                      </a:lvl2pPr>
                      <a:lvl3pPr algn="l">
                        <a:spcBef>
                          <a:spcPct val="20000"/>
                        </a:spcBef>
                        <a:defRPr sz="2000" b="1">
                          <a:solidFill>
                            <a:schemeClr val="tx1"/>
                          </a:solidFill>
                          <a:latin typeface="Arial" panose="020B0604020202020204" pitchFamily="34" charset="0"/>
                        </a:defRPr>
                      </a:lvl3pPr>
                      <a:lvl4pPr algn="l">
                        <a:spcBef>
                          <a:spcPct val="20000"/>
                        </a:spcBef>
                        <a:defRPr sz="2000" b="1">
                          <a:solidFill>
                            <a:schemeClr val="tx1"/>
                          </a:solidFill>
                          <a:latin typeface="Arial" panose="020B0604020202020204" pitchFamily="34" charset="0"/>
                        </a:defRPr>
                      </a:lvl4pPr>
                      <a:lvl5pPr algn="l">
                        <a:spcBef>
                          <a:spcPct val="20000"/>
                        </a:spcBef>
                        <a:defRPr sz="2000" b="1">
                          <a:solidFill>
                            <a:schemeClr val="tx1"/>
                          </a:solidFill>
                          <a:latin typeface="Arial" panose="020B0604020202020204" pitchFamily="34" charset="0"/>
                        </a:defRPr>
                      </a:lvl5pPr>
                      <a:lvl6pPr fontAlgn="base">
                        <a:spcBef>
                          <a:spcPct val="20000"/>
                        </a:spcBef>
                        <a:spcAft>
                          <a:spcPct val="0"/>
                        </a:spcAft>
                        <a:defRPr sz="2000" b="1">
                          <a:solidFill>
                            <a:schemeClr val="tx1"/>
                          </a:solidFill>
                          <a:latin typeface="Arial" panose="020B0604020202020204" pitchFamily="34" charset="0"/>
                        </a:defRPr>
                      </a:lvl6pPr>
                      <a:lvl7pPr fontAlgn="base">
                        <a:spcBef>
                          <a:spcPct val="20000"/>
                        </a:spcBef>
                        <a:spcAft>
                          <a:spcPct val="0"/>
                        </a:spcAft>
                        <a:defRPr sz="2000" b="1">
                          <a:solidFill>
                            <a:schemeClr val="tx1"/>
                          </a:solidFill>
                          <a:latin typeface="Arial" panose="020B0604020202020204" pitchFamily="34" charset="0"/>
                        </a:defRPr>
                      </a:lvl7pPr>
                      <a:lvl8pPr fontAlgn="base">
                        <a:spcBef>
                          <a:spcPct val="20000"/>
                        </a:spcBef>
                        <a:spcAft>
                          <a:spcPct val="0"/>
                        </a:spcAft>
                        <a:defRPr sz="2000" b="1">
                          <a:solidFill>
                            <a:schemeClr val="tx1"/>
                          </a:solidFill>
                          <a:latin typeface="Arial" panose="020B0604020202020204" pitchFamily="34" charset="0"/>
                        </a:defRPr>
                      </a:lvl8pPr>
                      <a:lvl9pPr fontAlgn="base">
                        <a:spcBef>
                          <a:spcPct val="20000"/>
                        </a:spcBef>
                        <a:spcAft>
                          <a:spcPct val="0"/>
                        </a:spcAft>
                        <a:defRPr sz="20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Arial" panose="020B0604020202020204" pitchFamily="34" charset="0"/>
                        </a:rPr>
                        <a:t>Послойная, сквозная и послойно-сквозная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000" b="1">
                          <a:solidFill>
                            <a:schemeClr val="tx1"/>
                          </a:solidFill>
                          <a:latin typeface="Arial" panose="020B0604020202020204" pitchFamily="34" charset="0"/>
                        </a:defRPr>
                      </a:lvl1pPr>
                      <a:lvl2pPr algn="l">
                        <a:spcBef>
                          <a:spcPct val="20000"/>
                        </a:spcBef>
                        <a:defRPr sz="2000" b="1">
                          <a:solidFill>
                            <a:schemeClr val="tx1"/>
                          </a:solidFill>
                          <a:latin typeface="Arial" panose="020B0604020202020204" pitchFamily="34" charset="0"/>
                        </a:defRPr>
                      </a:lvl2pPr>
                      <a:lvl3pPr algn="l">
                        <a:spcBef>
                          <a:spcPct val="20000"/>
                        </a:spcBef>
                        <a:defRPr sz="2000" b="1">
                          <a:solidFill>
                            <a:schemeClr val="tx1"/>
                          </a:solidFill>
                          <a:latin typeface="Arial" panose="020B0604020202020204" pitchFamily="34" charset="0"/>
                        </a:defRPr>
                      </a:lvl3pPr>
                      <a:lvl4pPr algn="l">
                        <a:spcBef>
                          <a:spcPct val="20000"/>
                        </a:spcBef>
                        <a:defRPr sz="2000" b="1">
                          <a:solidFill>
                            <a:schemeClr val="tx1"/>
                          </a:solidFill>
                          <a:latin typeface="Arial" panose="020B0604020202020204" pitchFamily="34" charset="0"/>
                        </a:defRPr>
                      </a:lvl4pPr>
                      <a:lvl5pPr algn="l">
                        <a:spcBef>
                          <a:spcPct val="20000"/>
                        </a:spcBef>
                        <a:defRPr sz="2000" b="1">
                          <a:solidFill>
                            <a:schemeClr val="tx1"/>
                          </a:solidFill>
                          <a:latin typeface="Arial" panose="020B0604020202020204" pitchFamily="34" charset="0"/>
                        </a:defRPr>
                      </a:lvl5pPr>
                      <a:lvl6pPr fontAlgn="base">
                        <a:spcBef>
                          <a:spcPct val="20000"/>
                        </a:spcBef>
                        <a:spcAft>
                          <a:spcPct val="0"/>
                        </a:spcAft>
                        <a:defRPr sz="2000" b="1">
                          <a:solidFill>
                            <a:schemeClr val="tx1"/>
                          </a:solidFill>
                          <a:latin typeface="Arial" panose="020B0604020202020204" pitchFamily="34" charset="0"/>
                        </a:defRPr>
                      </a:lvl6pPr>
                      <a:lvl7pPr fontAlgn="base">
                        <a:spcBef>
                          <a:spcPct val="20000"/>
                        </a:spcBef>
                        <a:spcAft>
                          <a:spcPct val="0"/>
                        </a:spcAft>
                        <a:defRPr sz="2000" b="1">
                          <a:solidFill>
                            <a:schemeClr val="tx1"/>
                          </a:solidFill>
                          <a:latin typeface="Arial" panose="020B0604020202020204" pitchFamily="34" charset="0"/>
                        </a:defRPr>
                      </a:lvl7pPr>
                      <a:lvl8pPr fontAlgn="base">
                        <a:spcBef>
                          <a:spcPct val="20000"/>
                        </a:spcBef>
                        <a:spcAft>
                          <a:spcPct val="0"/>
                        </a:spcAft>
                        <a:defRPr sz="2000" b="1">
                          <a:solidFill>
                            <a:schemeClr val="tx1"/>
                          </a:solidFill>
                          <a:latin typeface="Arial" panose="020B0604020202020204" pitchFamily="34" charset="0"/>
                        </a:defRPr>
                      </a:lvl8pPr>
                      <a:lvl9pPr fontAlgn="base">
                        <a:spcBef>
                          <a:spcPct val="20000"/>
                        </a:spcBef>
                        <a:spcAft>
                          <a:spcPct val="0"/>
                        </a:spcAft>
                        <a:defRPr sz="20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Arial" panose="020B0604020202020204" pitchFamily="34" charset="0"/>
                        </a:rPr>
                        <a:t>То же</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4091733"/>
                  </a:ext>
                </a:extLst>
              </a:tr>
              <a:tr h="1065213">
                <a:tc>
                  <a:txBody>
                    <a:bodyPr/>
                    <a:lstStyle>
                      <a:lvl1pPr algn="l">
                        <a:spcBef>
                          <a:spcPct val="20000"/>
                        </a:spcBef>
                        <a:defRPr sz="2000" b="1">
                          <a:solidFill>
                            <a:schemeClr val="tx1"/>
                          </a:solidFill>
                          <a:latin typeface="Arial" panose="020B0604020202020204" pitchFamily="34" charset="0"/>
                        </a:defRPr>
                      </a:lvl1pPr>
                      <a:lvl2pPr algn="l">
                        <a:spcBef>
                          <a:spcPct val="20000"/>
                        </a:spcBef>
                        <a:defRPr sz="2000" b="1">
                          <a:solidFill>
                            <a:schemeClr val="tx1"/>
                          </a:solidFill>
                          <a:latin typeface="Arial" panose="020B0604020202020204" pitchFamily="34" charset="0"/>
                        </a:defRPr>
                      </a:lvl2pPr>
                      <a:lvl3pPr algn="l">
                        <a:spcBef>
                          <a:spcPct val="20000"/>
                        </a:spcBef>
                        <a:defRPr sz="2000" b="1">
                          <a:solidFill>
                            <a:schemeClr val="tx1"/>
                          </a:solidFill>
                          <a:latin typeface="Arial" panose="020B0604020202020204" pitchFamily="34" charset="0"/>
                        </a:defRPr>
                      </a:lvl3pPr>
                      <a:lvl4pPr algn="l">
                        <a:spcBef>
                          <a:spcPct val="20000"/>
                        </a:spcBef>
                        <a:defRPr sz="2000" b="1">
                          <a:solidFill>
                            <a:schemeClr val="tx1"/>
                          </a:solidFill>
                          <a:latin typeface="Arial" panose="020B0604020202020204" pitchFamily="34" charset="0"/>
                        </a:defRPr>
                      </a:lvl4pPr>
                      <a:lvl5pPr algn="l">
                        <a:spcBef>
                          <a:spcPct val="20000"/>
                        </a:spcBef>
                        <a:defRPr sz="2000" b="1">
                          <a:solidFill>
                            <a:schemeClr val="tx1"/>
                          </a:solidFill>
                          <a:latin typeface="Arial" panose="020B0604020202020204" pitchFamily="34" charset="0"/>
                        </a:defRPr>
                      </a:lvl5pPr>
                      <a:lvl6pPr fontAlgn="base">
                        <a:spcBef>
                          <a:spcPct val="20000"/>
                        </a:spcBef>
                        <a:spcAft>
                          <a:spcPct val="0"/>
                        </a:spcAft>
                        <a:defRPr sz="2000" b="1">
                          <a:solidFill>
                            <a:schemeClr val="tx1"/>
                          </a:solidFill>
                          <a:latin typeface="Arial" panose="020B0604020202020204" pitchFamily="34" charset="0"/>
                        </a:defRPr>
                      </a:lvl6pPr>
                      <a:lvl7pPr fontAlgn="base">
                        <a:spcBef>
                          <a:spcPct val="20000"/>
                        </a:spcBef>
                        <a:spcAft>
                          <a:spcPct val="0"/>
                        </a:spcAft>
                        <a:defRPr sz="2000" b="1">
                          <a:solidFill>
                            <a:schemeClr val="tx1"/>
                          </a:solidFill>
                          <a:latin typeface="Arial" panose="020B0604020202020204" pitchFamily="34" charset="0"/>
                        </a:defRPr>
                      </a:lvl7pPr>
                      <a:lvl8pPr fontAlgn="base">
                        <a:spcBef>
                          <a:spcPct val="20000"/>
                        </a:spcBef>
                        <a:spcAft>
                          <a:spcPct val="0"/>
                        </a:spcAft>
                        <a:defRPr sz="2000" b="1">
                          <a:solidFill>
                            <a:schemeClr val="tx1"/>
                          </a:solidFill>
                          <a:latin typeface="Arial" panose="020B0604020202020204" pitchFamily="34" charset="0"/>
                        </a:defRPr>
                      </a:lvl8pPr>
                      <a:lvl9pPr fontAlgn="base">
                        <a:spcBef>
                          <a:spcPct val="20000"/>
                        </a:spcBef>
                        <a:spcAft>
                          <a:spcPct val="0"/>
                        </a:spcAft>
                        <a:defRPr sz="20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Arial" panose="020B0604020202020204" pitchFamily="34" charset="0"/>
                        </a:rPr>
                        <a:t>Оптическая</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000" b="1">
                          <a:solidFill>
                            <a:schemeClr val="tx1"/>
                          </a:solidFill>
                          <a:latin typeface="Arial" panose="020B0604020202020204" pitchFamily="34" charset="0"/>
                        </a:defRPr>
                      </a:lvl1pPr>
                      <a:lvl2pPr algn="l">
                        <a:spcBef>
                          <a:spcPct val="20000"/>
                        </a:spcBef>
                        <a:defRPr sz="2000" b="1">
                          <a:solidFill>
                            <a:schemeClr val="tx1"/>
                          </a:solidFill>
                          <a:latin typeface="Arial" panose="020B0604020202020204" pitchFamily="34" charset="0"/>
                        </a:defRPr>
                      </a:lvl2pPr>
                      <a:lvl3pPr algn="l">
                        <a:spcBef>
                          <a:spcPct val="20000"/>
                        </a:spcBef>
                        <a:defRPr sz="2000" b="1">
                          <a:solidFill>
                            <a:schemeClr val="tx1"/>
                          </a:solidFill>
                          <a:latin typeface="Arial" panose="020B0604020202020204" pitchFamily="34" charset="0"/>
                        </a:defRPr>
                      </a:lvl3pPr>
                      <a:lvl4pPr algn="l">
                        <a:spcBef>
                          <a:spcPct val="20000"/>
                        </a:spcBef>
                        <a:defRPr sz="2000" b="1">
                          <a:solidFill>
                            <a:schemeClr val="tx1"/>
                          </a:solidFill>
                          <a:latin typeface="Arial" panose="020B0604020202020204" pitchFamily="34" charset="0"/>
                        </a:defRPr>
                      </a:lvl4pPr>
                      <a:lvl5pPr algn="l">
                        <a:spcBef>
                          <a:spcPct val="20000"/>
                        </a:spcBef>
                        <a:defRPr sz="2000" b="1">
                          <a:solidFill>
                            <a:schemeClr val="tx1"/>
                          </a:solidFill>
                          <a:latin typeface="Arial" panose="020B0604020202020204" pitchFamily="34" charset="0"/>
                        </a:defRPr>
                      </a:lvl5pPr>
                      <a:lvl6pPr fontAlgn="base">
                        <a:spcBef>
                          <a:spcPct val="20000"/>
                        </a:spcBef>
                        <a:spcAft>
                          <a:spcPct val="0"/>
                        </a:spcAft>
                        <a:defRPr sz="2000" b="1">
                          <a:solidFill>
                            <a:schemeClr val="tx1"/>
                          </a:solidFill>
                          <a:latin typeface="Arial" panose="020B0604020202020204" pitchFamily="34" charset="0"/>
                        </a:defRPr>
                      </a:lvl6pPr>
                      <a:lvl7pPr fontAlgn="base">
                        <a:spcBef>
                          <a:spcPct val="20000"/>
                        </a:spcBef>
                        <a:spcAft>
                          <a:spcPct val="0"/>
                        </a:spcAft>
                        <a:defRPr sz="2000" b="1">
                          <a:solidFill>
                            <a:schemeClr val="tx1"/>
                          </a:solidFill>
                          <a:latin typeface="Arial" panose="020B0604020202020204" pitchFamily="34" charset="0"/>
                        </a:defRPr>
                      </a:lvl7pPr>
                      <a:lvl8pPr fontAlgn="base">
                        <a:spcBef>
                          <a:spcPct val="20000"/>
                        </a:spcBef>
                        <a:spcAft>
                          <a:spcPct val="0"/>
                        </a:spcAft>
                        <a:defRPr sz="2000" b="1">
                          <a:solidFill>
                            <a:schemeClr val="tx1"/>
                          </a:solidFill>
                          <a:latin typeface="Arial" panose="020B0604020202020204" pitchFamily="34" charset="0"/>
                        </a:defRPr>
                      </a:lvl8pPr>
                      <a:lvl9pPr fontAlgn="base">
                        <a:spcBef>
                          <a:spcPct val="20000"/>
                        </a:spcBef>
                        <a:spcAft>
                          <a:spcPct val="0"/>
                        </a:spcAft>
                        <a:defRPr sz="20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Arial" panose="020B0604020202020204" pitchFamily="34" charset="0"/>
                        </a:rPr>
                        <a:t>Частичная, почти полная и полная послойная, периферическая послойная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000" b="1">
                          <a:solidFill>
                            <a:schemeClr val="tx1"/>
                          </a:solidFill>
                          <a:latin typeface="Arial" panose="020B0604020202020204" pitchFamily="34" charset="0"/>
                        </a:defRPr>
                      </a:lvl1pPr>
                      <a:lvl2pPr algn="l">
                        <a:spcBef>
                          <a:spcPct val="20000"/>
                        </a:spcBef>
                        <a:defRPr sz="2000" b="1">
                          <a:solidFill>
                            <a:schemeClr val="tx1"/>
                          </a:solidFill>
                          <a:latin typeface="Arial" panose="020B0604020202020204" pitchFamily="34" charset="0"/>
                        </a:defRPr>
                      </a:lvl2pPr>
                      <a:lvl3pPr algn="l">
                        <a:spcBef>
                          <a:spcPct val="20000"/>
                        </a:spcBef>
                        <a:defRPr sz="2000" b="1">
                          <a:solidFill>
                            <a:schemeClr val="tx1"/>
                          </a:solidFill>
                          <a:latin typeface="Arial" panose="020B0604020202020204" pitchFamily="34" charset="0"/>
                        </a:defRPr>
                      </a:lvl3pPr>
                      <a:lvl4pPr algn="l">
                        <a:spcBef>
                          <a:spcPct val="20000"/>
                        </a:spcBef>
                        <a:defRPr sz="2000" b="1">
                          <a:solidFill>
                            <a:schemeClr val="tx1"/>
                          </a:solidFill>
                          <a:latin typeface="Arial" panose="020B0604020202020204" pitchFamily="34" charset="0"/>
                        </a:defRPr>
                      </a:lvl4pPr>
                      <a:lvl5pPr algn="l">
                        <a:spcBef>
                          <a:spcPct val="20000"/>
                        </a:spcBef>
                        <a:defRPr sz="2000" b="1">
                          <a:solidFill>
                            <a:schemeClr val="tx1"/>
                          </a:solidFill>
                          <a:latin typeface="Arial" panose="020B0604020202020204" pitchFamily="34" charset="0"/>
                        </a:defRPr>
                      </a:lvl5pPr>
                      <a:lvl6pPr fontAlgn="base">
                        <a:spcBef>
                          <a:spcPct val="20000"/>
                        </a:spcBef>
                        <a:spcAft>
                          <a:spcPct val="0"/>
                        </a:spcAft>
                        <a:defRPr sz="2000" b="1">
                          <a:solidFill>
                            <a:schemeClr val="tx1"/>
                          </a:solidFill>
                          <a:latin typeface="Arial" panose="020B0604020202020204" pitchFamily="34" charset="0"/>
                        </a:defRPr>
                      </a:lvl6pPr>
                      <a:lvl7pPr fontAlgn="base">
                        <a:spcBef>
                          <a:spcPct val="20000"/>
                        </a:spcBef>
                        <a:spcAft>
                          <a:spcPct val="0"/>
                        </a:spcAft>
                        <a:defRPr sz="2000" b="1">
                          <a:solidFill>
                            <a:schemeClr val="tx1"/>
                          </a:solidFill>
                          <a:latin typeface="Arial" panose="020B0604020202020204" pitchFamily="34" charset="0"/>
                        </a:defRPr>
                      </a:lvl7pPr>
                      <a:lvl8pPr fontAlgn="base">
                        <a:spcBef>
                          <a:spcPct val="20000"/>
                        </a:spcBef>
                        <a:spcAft>
                          <a:spcPct val="0"/>
                        </a:spcAft>
                        <a:defRPr sz="2000" b="1">
                          <a:solidFill>
                            <a:schemeClr val="tx1"/>
                          </a:solidFill>
                          <a:latin typeface="Arial" panose="020B0604020202020204" pitchFamily="34" charset="0"/>
                        </a:defRPr>
                      </a:lvl8pPr>
                      <a:lvl9pPr fontAlgn="base">
                        <a:spcBef>
                          <a:spcPct val="20000"/>
                        </a:spcBef>
                        <a:spcAft>
                          <a:spcPct val="0"/>
                        </a:spcAft>
                        <a:defRPr sz="20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Arial" panose="020B0604020202020204" pitchFamily="34" charset="0"/>
                        </a:rPr>
                        <a:t>Через 10 – 12 мес и более</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5666590"/>
                  </a:ext>
                </a:extLst>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ru-RU" altLang="ru-RU"/>
              <a:t>Хирургическое лечение при последствиях ожогов глаз</a:t>
            </a:r>
          </a:p>
        </p:txBody>
      </p:sp>
      <p:sp>
        <p:nvSpPr>
          <p:cNvPr id="59395" name="Rectangle 3"/>
          <p:cNvSpPr>
            <a:spLocks noGrp="1" noChangeArrowheads="1"/>
          </p:cNvSpPr>
          <p:nvPr>
            <p:ph type="body" idx="1"/>
          </p:nvPr>
        </p:nvSpPr>
        <p:spPr>
          <a:xfrm>
            <a:off x="179388" y="1600200"/>
            <a:ext cx="8713787" cy="4997450"/>
          </a:xfrm>
        </p:spPr>
        <p:txBody>
          <a:bodyPr/>
          <a:lstStyle/>
          <a:p>
            <a:pPr>
              <a:lnSpc>
                <a:spcPct val="90000"/>
              </a:lnSpc>
            </a:pPr>
            <a:r>
              <a:rPr lang="ru-RU" altLang="ru-RU"/>
              <a:t>Устранение обширных и полных симблефаронов анкилоблефаронов.</a:t>
            </a:r>
          </a:p>
          <a:p>
            <a:pPr>
              <a:lnSpc>
                <a:spcPct val="90000"/>
              </a:lnSpc>
            </a:pPr>
            <a:r>
              <a:rPr lang="ru-RU" altLang="ru-RU"/>
              <a:t>Пересадка свободных кожных лоскутов при рубцовом вывороте век</a:t>
            </a:r>
          </a:p>
          <a:p>
            <a:pPr>
              <a:lnSpc>
                <a:spcPct val="90000"/>
              </a:lnSpc>
            </a:pPr>
            <a:r>
              <a:rPr lang="ru-RU" altLang="ru-RU"/>
              <a:t>Восстановление свободного края века, угла глазной щели и пересадка ресниц</a:t>
            </a:r>
          </a:p>
          <a:p>
            <a:pPr>
              <a:lnSpc>
                <a:spcPct val="90000"/>
              </a:lnSpc>
            </a:pPr>
            <a:r>
              <a:rPr lang="ru-RU" altLang="ru-RU"/>
              <a:t>Устранение рубцовой недостаточности конъюктивальной полости при анофтальме и её протезировании</a:t>
            </a:r>
          </a:p>
          <a:p>
            <a:pPr>
              <a:lnSpc>
                <a:spcPct val="90000"/>
              </a:lnSpc>
            </a:pPr>
            <a:r>
              <a:rPr lang="ru-RU" altLang="ru-RU"/>
              <a:t>Косметическое протезирование при наличии глазного яблока</a:t>
            </a:r>
          </a:p>
          <a:p>
            <a:pPr>
              <a:lnSpc>
                <a:spcPct val="90000"/>
              </a:lnSpc>
            </a:pPr>
            <a:r>
              <a:rPr lang="ru-RU" altLang="ru-RU"/>
              <a:t>Хирургическое лечение вторичной послеожоговой глаукомы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2484438" y="981075"/>
            <a:ext cx="3816350" cy="60483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20000"/>
              </a:spcBef>
              <a:buChar char="•"/>
              <a:defRPr sz="2000" b="1">
                <a:solidFill>
                  <a:schemeClr val="tx1"/>
                </a:solidFill>
                <a:latin typeface="Arial" panose="020B0604020202020204" pitchFamily="34" charset="0"/>
              </a:defRPr>
            </a:lvl1pPr>
            <a:lvl2pPr marL="742950" indent="-285750" algn="l">
              <a:spcBef>
                <a:spcPct val="20000"/>
              </a:spcBef>
              <a:buChar char="–"/>
              <a:defRPr sz="2000" b="1">
                <a:solidFill>
                  <a:schemeClr val="tx1"/>
                </a:solidFill>
                <a:latin typeface="Arial" panose="020B0604020202020204" pitchFamily="34" charset="0"/>
              </a:defRPr>
            </a:lvl2pPr>
            <a:lvl3pPr marL="1143000" indent="-228600" algn="l">
              <a:spcBef>
                <a:spcPct val="20000"/>
              </a:spcBef>
              <a:buChar char="•"/>
              <a:defRPr sz="2000" b="1">
                <a:solidFill>
                  <a:schemeClr val="tx1"/>
                </a:solidFill>
                <a:latin typeface="Arial" panose="020B0604020202020204" pitchFamily="34" charset="0"/>
              </a:defRPr>
            </a:lvl3pPr>
            <a:lvl4pPr marL="1600200" indent="-228600" algn="l">
              <a:spcBef>
                <a:spcPct val="20000"/>
              </a:spcBef>
              <a:buChar char="–"/>
              <a:defRPr sz="2000" b="1">
                <a:solidFill>
                  <a:schemeClr val="tx1"/>
                </a:solidFill>
                <a:latin typeface="Arial" panose="020B0604020202020204" pitchFamily="34" charset="0"/>
              </a:defRPr>
            </a:lvl4pPr>
            <a:lvl5pPr marL="2057400" indent="-228600" algn="l">
              <a:spcBef>
                <a:spcPct val="20000"/>
              </a:spcBef>
              <a:buChar char="»"/>
              <a:defRPr sz="2000" b="1">
                <a:solidFill>
                  <a:schemeClr val="tx1"/>
                </a:solidFill>
                <a:latin typeface="Arial" panose="020B0604020202020204" pitchFamily="34" charset="0"/>
              </a:defRPr>
            </a:lvl5pPr>
            <a:lvl6pPr marL="2514600" indent="-228600" fontAlgn="base">
              <a:spcBef>
                <a:spcPct val="20000"/>
              </a:spcBef>
              <a:spcAft>
                <a:spcPct val="0"/>
              </a:spcAft>
              <a:buChar char="»"/>
              <a:defRPr sz="2000" b="1">
                <a:solidFill>
                  <a:schemeClr val="tx1"/>
                </a:solidFill>
                <a:latin typeface="Arial" panose="020B0604020202020204" pitchFamily="34" charset="0"/>
              </a:defRPr>
            </a:lvl6pPr>
            <a:lvl7pPr marL="2971800" indent="-228600" fontAlgn="base">
              <a:spcBef>
                <a:spcPct val="20000"/>
              </a:spcBef>
              <a:spcAft>
                <a:spcPct val="0"/>
              </a:spcAft>
              <a:buChar char="»"/>
              <a:defRPr sz="2000" b="1">
                <a:solidFill>
                  <a:schemeClr val="tx1"/>
                </a:solidFill>
                <a:latin typeface="Arial" panose="020B0604020202020204" pitchFamily="34" charset="0"/>
              </a:defRPr>
            </a:lvl7pPr>
            <a:lvl8pPr marL="3429000" indent="-228600" fontAlgn="base">
              <a:spcBef>
                <a:spcPct val="20000"/>
              </a:spcBef>
              <a:spcAft>
                <a:spcPct val="0"/>
              </a:spcAft>
              <a:buChar char="»"/>
              <a:defRPr sz="2000" b="1">
                <a:solidFill>
                  <a:schemeClr val="tx1"/>
                </a:solidFill>
                <a:latin typeface="Arial" panose="020B0604020202020204" pitchFamily="34" charset="0"/>
              </a:defRPr>
            </a:lvl8pPr>
            <a:lvl9pPr marL="3886200" indent="-228600" fontAlgn="base">
              <a:spcBef>
                <a:spcPct val="20000"/>
              </a:spcBef>
              <a:spcAft>
                <a:spcPct val="0"/>
              </a:spcAft>
              <a:buChar char="»"/>
              <a:defRPr sz="2000" b="1">
                <a:solidFill>
                  <a:schemeClr val="tx1"/>
                </a:solidFill>
                <a:latin typeface="Arial" panose="020B0604020202020204" pitchFamily="34" charset="0"/>
              </a:defRPr>
            </a:lvl9pPr>
          </a:lstStyle>
          <a:p>
            <a:pPr>
              <a:buFontTx/>
              <a:buNone/>
            </a:pPr>
            <a:r>
              <a:rPr lang="ru-RU" altLang="ru-RU" sz="3200"/>
              <a:t>Средней тяжести</a:t>
            </a:r>
          </a:p>
        </p:txBody>
      </p:sp>
      <p:pic>
        <p:nvPicPr>
          <p:cNvPr id="8197" name="Picture 5" descr="6"/>
          <p:cNvPicPr>
            <a:picLocks noChangeAspect="1" noChangeArrowheads="1"/>
          </p:cNvPicPr>
          <p:nvPr/>
        </p:nvPicPr>
        <p:blipFill>
          <a:blip r:embed="rId3">
            <a:lum bright="12000" contrast="42000"/>
            <a:extLst>
              <a:ext uri="{28A0092B-C50C-407E-A947-70E740481C1C}">
                <a14:useLocalDpi xmlns:a14="http://schemas.microsoft.com/office/drawing/2010/main" val="0"/>
              </a:ext>
            </a:extLst>
          </a:blip>
          <a:srcRect/>
          <a:stretch>
            <a:fillRect/>
          </a:stretch>
        </p:blipFill>
        <p:spPr bwMode="auto">
          <a:xfrm>
            <a:off x="179388" y="2309813"/>
            <a:ext cx="4103687" cy="294481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303463"/>
            <a:ext cx="4105275" cy="2976562"/>
          </a:xfrm>
          <a:prstGeom prst="rect">
            <a:avLst/>
          </a:prstGeom>
          <a:noFill/>
          <a:extLst>
            <a:ext uri="{909E8E84-426E-40DD-AFC4-6F175D3DCCD1}">
              <a14:hiddenFill xmlns:a14="http://schemas.microsoft.com/office/drawing/2010/main">
                <a:solidFill>
                  <a:srgbClr val="FFFFFF"/>
                </a:solidFill>
              </a14:hiddenFill>
            </a:ext>
          </a:extLst>
        </p:spPr>
      </p:pic>
      <p:sp>
        <p:nvSpPr>
          <p:cNvPr id="8199" name="Text Box 7"/>
          <p:cNvSpPr txBox="1">
            <a:spLocks noChangeArrowheads="1"/>
          </p:cNvSpPr>
          <p:nvPr/>
        </p:nvSpPr>
        <p:spPr bwMode="auto">
          <a:xfrm>
            <a:off x="100013" y="5589588"/>
            <a:ext cx="4479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b="1">
                <a:solidFill>
                  <a:srgbClr val="FFFF00"/>
                </a:solidFill>
              </a:rPr>
              <a:t>Химический ожог раствором цемента</a:t>
            </a:r>
          </a:p>
        </p:txBody>
      </p:sp>
      <p:sp>
        <p:nvSpPr>
          <p:cNvPr id="8200" name="Text Box 8"/>
          <p:cNvSpPr txBox="1">
            <a:spLocks noChangeArrowheads="1"/>
          </p:cNvSpPr>
          <p:nvPr/>
        </p:nvSpPr>
        <p:spPr bwMode="auto">
          <a:xfrm>
            <a:off x="4799013" y="5589588"/>
            <a:ext cx="42116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b="1">
                <a:solidFill>
                  <a:srgbClr val="FFFF00"/>
                </a:solidFill>
              </a:rPr>
              <a:t>Химический ожог,</a:t>
            </a:r>
          </a:p>
          <a:p>
            <a:r>
              <a:rPr lang="ru-RU" altLang="ru-RU" b="1">
                <a:solidFill>
                  <a:srgbClr val="FFFF00"/>
                </a:solidFill>
              </a:rPr>
              <a:t> персистируящая эрозия роговицы</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50825" y="274638"/>
            <a:ext cx="8642350" cy="1143000"/>
          </a:xfrm>
        </p:spPr>
        <p:txBody>
          <a:bodyPr/>
          <a:lstStyle/>
          <a:p>
            <a:r>
              <a:rPr lang="ru-RU" altLang="ru-RU" sz="2800"/>
              <a:t>Оптическая кератопластика и другие оптические операции при бельмах ожоговой этиологии</a:t>
            </a:r>
          </a:p>
        </p:txBody>
      </p:sp>
      <p:sp>
        <p:nvSpPr>
          <p:cNvPr id="60419" name="Rectangle 3"/>
          <p:cNvSpPr>
            <a:spLocks noGrp="1" noChangeArrowheads="1"/>
          </p:cNvSpPr>
          <p:nvPr>
            <p:ph type="body" idx="1"/>
          </p:nvPr>
        </p:nvSpPr>
        <p:spPr>
          <a:xfrm>
            <a:off x="179388" y="1600200"/>
            <a:ext cx="8713787" cy="4525963"/>
          </a:xfrm>
        </p:spPr>
        <p:txBody>
          <a:bodyPr/>
          <a:lstStyle/>
          <a:p>
            <a:pPr>
              <a:lnSpc>
                <a:spcPct val="130000"/>
              </a:lnSpc>
            </a:pPr>
            <a:r>
              <a:rPr lang="ru-RU" altLang="ru-RU"/>
              <a:t>Основной оптической операцией при последствиях ожогов глаз является пересадка роговицы</a:t>
            </a:r>
          </a:p>
          <a:p>
            <a:pPr>
              <a:lnSpc>
                <a:spcPct val="130000"/>
              </a:lnSpc>
            </a:pPr>
            <a:r>
              <a:rPr lang="ru-RU" altLang="ru-RU"/>
              <a:t>Производят в основном не сквозную, а послойную пересадку роговицы</a:t>
            </a:r>
          </a:p>
          <a:p>
            <a:pPr>
              <a:lnSpc>
                <a:spcPct val="130000"/>
              </a:lnSpc>
            </a:pPr>
            <a:r>
              <a:rPr lang="ru-RU" altLang="ru-RU"/>
              <a:t>Производят также операции – иридэктомию, сфинктерэктомию, экстракцию катаракты</a:t>
            </a:r>
          </a:p>
          <a:p>
            <a:pPr>
              <a:lnSpc>
                <a:spcPct val="130000"/>
              </a:lnSpc>
            </a:pPr>
            <a:r>
              <a:rPr lang="ru-RU" altLang="ru-RU"/>
              <a:t>При полных бельмах хрусталик удаляют при сквозном кератопротезировании</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539750" y="333375"/>
            <a:ext cx="7772400" cy="1182688"/>
          </a:xfrm>
        </p:spPr>
        <p:txBody>
          <a:bodyPr anchor="ctr"/>
          <a:lstStyle/>
          <a:p>
            <a:r>
              <a:rPr lang="ru-RU" altLang="ru-RU" sz="4400"/>
              <a:t>Кератопротезирование</a:t>
            </a:r>
          </a:p>
        </p:txBody>
      </p:sp>
      <p:sp>
        <p:nvSpPr>
          <p:cNvPr id="61443" name="Rectangle 3"/>
          <p:cNvSpPr>
            <a:spLocks noGrp="1" noChangeArrowheads="1"/>
          </p:cNvSpPr>
          <p:nvPr>
            <p:ph type="subTitle" idx="1"/>
          </p:nvPr>
        </p:nvSpPr>
        <p:spPr>
          <a:xfrm>
            <a:off x="179388" y="1557338"/>
            <a:ext cx="8964612" cy="3600450"/>
          </a:xfrm>
        </p:spPr>
        <p:txBody>
          <a:bodyPr/>
          <a:lstStyle/>
          <a:p>
            <a:pPr algn="l"/>
            <a:r>
              <a:rPr lang="ru-RU" altLang="ru-RU" sz="2800"/>
              <a:t>Абсолютные показания к оптическому кератопротезиованию при ожогах – это груборубцовые тотальные сосудистые неосложненные бельма .</a:t>
            </a:r>
          </a:p>
          <a:p>
            <a:pPr algn="l"/>
            <a:endParaRPr lang="ru-RU" altLang="ru-RU" sz="2800"/>
          </a:p>
          <a:p>
            <a:pPr algn="l"/>
            <a:r>
              <a:rPr lang="ru-RU" altLang="ru-RU" sz="2800"/>
              <a:t>Относительные показания решаются индивидуально.</a:t>
            </a:r>
          </a:p>
          <a:p>
            <a:pPr algn="l"/>
            <a:endParaRPr lang="ru-RU" altLang="ru-RU" sz="28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ru-RU" altLang="ru-RU"/>
              <a:t>Осложнения кератопротезирования</a:t>
            </a:r>
          </a:p>
        </p:txBody>
      </p:sp>
      <p:sp>
        <p:nvSpPr>
          <p:cNvPr id="62467" name="Rectangle 3"/>
          <p:cNvSpPr>
            <a:spLocks noGrp="1" noChangeArrowheads="1"/>
          </p:cNvSpPr>
          <p:nvPr>
            <p:ph type="body" idx="1"/>
          </p:nvPr>
        </p:nvSpPr>
        <p:spPr/>
        <p:txBody>
          <a:bodyPr/>
          <a:lstStyle/>
          <a:p>
            <a:r>
              <a:rPr lang="ru-RU" altLang="ru-RU"/>
              <a:t>Асептический некроз роговицы вокруг кератопротеза в результате которого обнажается опорная часть кератопротеза, возникает фильтрация внутриглазной жидкости вдоль оптического цилиндра кератопротеза и его отторжение</a:t>
            </a:r>
          </a:p>
          <a:p>
            <a:r>
              <a:rPr lang="ru-RU" altLang="ru-RU"/>
              <a:t>Ретропротезные мембраны, ирит,иридоциклит, увеит, эндофтальмит, отслойка сетчатки, глаукома.</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115888"/>
            <a:ext cx="8229600" cy="1143000"/>
          </a:xfrm>
        </p:spPr>
        <p:txBody>
          <a:bodyPr/>
          <a:lstStyle/>
          <a:p>
            <a:r>
              <a:rPr lang="ru-RU" altLang="ru-RU"/>
              <a:t>Способы укрепления бельма при кератопротезировании</a:t>
            </a:r>
          </a:p>
        </p:txBody>
      </p:sp>
      <p:sp>
        <p:nvSpPr>
          <p:cNvPr id="63491" name="Rectangle 3"/>
          <p:cNvSpPr>
            <a:spLocks noGrp="1" noChangeArrowheads="1"/>
          </p:cNvSpPr>
          <p:nvPr>
            <p:ph type="body" idx="1"/>
          </p:nvPr>
        </p:nvSpPr>
        <p:spPr>
          <a:xfrm>
            <a:off x="179388" y="1412875"/>
            <a:ext cx="8785225" cy="5111750"/>
          </a:xfrm>
        </p:spPr>
        <p:txBody>
          <a:bodyPr/>
          <a:lstStyle/>
          <a:p>
            <a:pPr>
              <a:lnSpc>
                <a:spcPct val="120000"/>
              </a:lnSpc>
            </a:pPr>
            <a:r>
              <a:rPr lang="ru-RU" altLang="ru-RU" sz="2000"/>
              <a:t>Поверхностное укрепление бельма – поверхностной кератопластикой послойным или сквозным роговичным трансплантатом, пересадку ткани слизистой полости рта или перемещение конъюктивы глазного яблока.</a:t>
            </a:r>
          </a:p>
          <a:p>
            <a:pPr>
              <a:lnSpc>
                <a:spcPct val="120000"/>
              </a:lnSpc>
            </a:pPr>
            <a:r>
              <a:rPr lang="ru-RU" altLang="ru-RU" sz="2000"/>
              <a:t>Внутрироговичная укрепляющая кератопластика роговичным или склеральным трансплантатом донорского глаза.</a:t>
            </a:r>
          </a:p>
          <a:p>
            <a:pPr>
              <a:lnSpc>
                <a:spcPct val="120000"/>
              </a:lnSpc>
            </a:pPr>
            <a:r>
              <a:rPr lang="ru-RU" altLang="ru-RU" sz="2000"/>
              <a:t>Трансплантатом из твердой мозговой оболочки, хрящом ушной раковины больного, из надкосницы большеберцовой кости, фасции височной мышцы.</a:t>
            </a:r>
          </a:p>
          <a:p>
            <a:pPr>
              <a:lnSpc>
                <a:spcPct val="120000"/>
              </a:lnSpc>
            </a:pPr>
            <a:r>
              <a:rPr lang="ru-RU" altLang="ru-RU" sz="2000"/>
              <a:t>Комбинируются методы поверхностной и интраламелярной кератопластики или с одномоментным кератопротезированием или до него.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600000">
            <a:off x="1042988" y="1052513"/>
            <a:ext cx="7067550" cy="3943350"/>
          </a:xfrm>
          <a:prstGeom prst="rect">
            <a:avLst/>
          </a:prstGeom>
          <a:noFill/>
          <a:extLst>
            <a:ext uri="{909E8E84-426E-40DD-AFC4-6F175D3DCCD1}">
              <a14:hiddenFill xmlns:a14="http://schemas.microsoft.com/office/drawing/2010/main">
                <a:solidFill>
                  <a:srgbClr val="FFFFFF"/>
                </a:solidFill>
              </a14:hiddenFill>
            </a:ext>
          </a:extLst>
        </p:spPr>
      </p:pic>
      <p:sp>
        <p:nvSpPr>
          <p:cNvPr id="64518" name="Text Box 6"/>
          <p:cNvSpPr txBox="1">
            <a:spLocks noChangeArrowheads="1"/>
          </p:cNvSpPr>
          <p:nvPr/>
        </p:nvSpPr>
        <p:spPr bwMode="auto">
          <a:xfrm>
            <a:off x="2560638" y="5516563"/>
            <a:ext cx="3943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b="1">
                <a:solidFill>
                  <a:srgbClr val="FFFF00"/>
                </a:solidFill>
              </a:rPr>
              <a:t>Ожог роговицы средней тяжести</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60350"/>
            <a:ext cx="4848225" cy="5410200"/>
          </a:xfrm>
          <a:prstGeom prst="rect">
            <a:avLst/>
          </a:prstGeom>
          <a:noFill/>
          <a:extLst>
            <a:ext uri="{909E8E84-426E-40DD-AFC4-6F175D3DCCD1}">
              <a14:hiddenFill xmlns:a14="http://schemas.microsoft.com/office/drawing/2010/main">
                <a:solidFill>
                  <a:srgbClr val="FFFFFF"/>
                </a:solidFill>
              </a14:hiddenFill>
            </a:ext>
          </a:extLst>
        </p:spPr>
      </p:pic>
      <p:sp>
        <p:nvSpPr>
          <p:cNvPr id="65541" name="Text Box 5"/>
          <p:cNvSpPr txBox="1">
            <a:spLocks noChangeArrowheads="1"/>
          </p:cNvSpPr>
          <p:nvPr/>
        </p:nvSpPr>
        <p:spPr bwMode="auto">
          <a:xfrm>
            <a:off x="847725" y="6021388"/>
            <a:ext cx="73929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b="1">
                <a:solidFill>
                  <a:srgbClr val="FFFF00"/>
                </a:solidFill>
              </a:rPr>
              <a:t>Разрастание ткани после ожога, бельмо роговицы </a:t>
            </a:r>
            <a:r>
              <a:rPr lang="en-US" altLang="ru-RU" b="1">
                <a:solidFill>
                  <a:srgbClr val="FFFF00"/>
                </a:solidFill>
                <a:latin typeface="Times New Roman" panose="02020603050405020304" pitchFamily="18" charset="0"/>
              </a:rPr>
              <a:t>V </a:t>
            </a:r>
            <a:r>
              <a:rPr lang="ru-RU" altLang="ru-RU" b="1">
                <a:solidFill>
                  <a:srgbClr val="FFFF00"/>
                </a:solidFill>
              </a:rPr>
              <a:t>категории</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476250"/>
            <a:ext cx="6943725" cy="4933950"/>
          </a:xfrm>
          <a:prstGeom prst="rect">
            <a:avLst/>
          </a:prstGeom>
          <a:noFill/>
          <a:extLst>
            <a:ext uri="{909E8E84-426E-40DD-AFC4-6F175D3DCCD1}">
              <a14:hiddenFill xmlns:a14="http://schemas.microsoft.com/office/drawing/2010/main">
                <a:solidFill>
                  <a:srgbClr val="FFFFFF"/>
                </a:solidFill>
              </a14:hiddenFill>
            </a:ext>
          </a:extLst>
        </p:spPr>
      </p:pic>
      <p:sp>
        <p:nvSpPr>
          <p:cNvPr id="66565" name="Text Box 5"/>
          <p:cNvSpPr txBox="1">
            <a:spLocks noChangeArrowheads="1"/>
          </p:cNvSpPr>
          <p:nvPr/>
        </p:nvSpPr>
        <p:spPr bwMode="auto">
          <a:xfrm>
            <a:off x="1979613" y="5949950"/>
            <a:ext cx="5184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ru-RU" altLang="ru-RU" b="1">
                <a:solidFill>
                  <a:srgbClr val="FFFF00"/>
                </a:solidFill>
              </a:rPr>
              <a:t> Симблефарон, бельмо </a:t>
            </a:r>
            <a:r>
              <a:rPr lang="en-US" altLang="ru-RU" b="1">
                <a:solidFill>
                  <a:srgbClr val="FFFF00"/>
                </a:solidFill>
              </a:rPr>
              <a:t>V</a:t>
            </a:r>
            <a:r>
              <a:rPr lang="ru-RU" altLang="ru-RU" b="1">
                <a:solidFill>
                  <a:srgbClr val="FFFF00"/>
                </a:solidFill>
              </a:rPr>
              <a:t> каегории</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15888"/>
            <a:ext cx="3987800" cy="5927725"/>
          </a:xfrm>
          <a:prstGeom prst="rect">
            <a:avLst/>
          </a:prstGeom>
          <a:noFill/>
          <a:extLst>
            <a:ext uri="{909E8E84-426E-40DD-AFC4-6F175D3DCCD1}">
              <a14:hiddenFill xmlns:a14="http://schemas.microsoft.com/office/drawing/2010/main">
                <a:solidFill>
                  <a:srgbClr val="FFFFFF"/>
                </a:solidFill>
              </a14:hiddenFill>
            </a:ext>
          </a:extLst>
        </p:spPr>
      </p:pic>
      <p:sp>
        <p:nvSpPr>
          <p:cNvPr id="67589" name="Text Box 5"/>
          <p:cNvSpPr txBox="1">
            <a:spLocks noChangeArrowheads="1"/>
          </p:cNvSpPr>
          <p:nvPr/>
        </p:nvSpPr>
        <p:spPr bwMode="auto">
          <a:xfrm>
            <a:off x="2627313" y="6308725"/>
            <a:ext cx="5184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ru-RU" altLang="ru-RU" b="1">
                <a:solidFill>
                  <a:srgbClr val="FFFF00"/>
                </a:solidFill>
              </a:rPr>
              <a:t> Кератопротез после ожога</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68 (коп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088" y="188913"/>
            <a:ext cx="5862637" cy="5553075"/>
          </a:xfrm>
          <a:prstGeom prst="rect">
            <a:avLst/>
          </a:prstGeom>
          <a:noFill/>
          <a:extLst>
            <a:ext uri="{909E8E84-426E-40DD-AFC4-6F175D3DCCD1}">
              <a14:hiddenFill xmlns:a14="http://schemas.microsoft.com/office/drawing/2010/main">
                <a:solidFill>
                  <a:srgbClr val="FFFFFF"/>
                </a:solidFill>
              </a14:hiddenFill>
            </a:ext>
          </a:extLst>
        </p:spPr>
      </p:pic>
      <p:sp>
        <p:nvSpPr>
          <p:cNvPr id="68613" name="Text Box 5"/>
          <p:cNvSpPr txBox="1">
            <a:spLocks noChangeArrowheads="1"/>
          </p:cNvSpPr>
          <p:nvPr/>
        </p:nvSpPr>
        <p:spPr bwMode="auto">
          <a:xfrm>
            <a:off x="1763713" y="5876925"/>
            <a:ext cx="51847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ru-RU" altLang="ru-RU" b="1">
                <a:solidFill>
                  <a:srgbClr val="FFFF00"/>
                </a:solidFill>
              </a:rPr>
              <a:t> Кератопротез после ожогового помутнения роговицы</a:t>
            </a:r>
            <a:r>
              <a:rPr lang="en-US" altLang="ru-RU" b="1">
                <a:solidFill>
                  <a:srgbClr val="FFFF00"/>
                </a:solidFill>
              </a:rPr>
              <a:t> OD</a:t>
            </a:r>
            <a:r>
              <a:rPr lang="ru-RU" altLang="ru-RU" b="1">
                <a:solidFill>
                  <a:srgbClr val="FFFF00"/>
                </a:solidFill>
              </a:rPr>
              <a:t>, помутнение роговицы </a:t>
            </a:r>
            <a:r>
              <a:rPr lang="en-US" altLang="ru-RU" b="1">
                <a:solidFill>
                  <a:srgbClr val="FFFF00"/>
                </a:solidFill>
              </a:rPr>
              <a:t>OS</a:t>
            </a:r>
            <a:endParaRPr lang="ru-RU" altLang="ru-RU" b="1">
              <a:solidFill>
                <a:srgbClr val="FFFF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476250"/>
            <a:ext cx="3795713" cy="5659438"/>
          </a:xfrm>
          <a:prstGeom prst="rect">
            <a:avLst/>
          </a:prstGeom>
          <a:noFill/>
          <a:extLst>
            <a:ext uri="{909E8E84-426E-40DD-AFC4-6F175D3DCCD1}">
              <a14:hiddenFill xmlns:a14="http://schemas.microsoft.com/office/drawing/2010/main">
                <a:solidFill>
                  <a:srgbClr val="FFFFFF"/>
                </a:solidFill>
              </a14:hiddenFill>
            </a:ext>
          </a:extLst>
        </p:spPr>
      </p:pic>
      <p:sp>
        <p:nvSpPr>
          <p:cNvPr id="69637" name="Text Box 5"/>
          <p:cNvSpPr txBox="1">
            <a:spLocks noChangeArrowheads="1"/>
          </p:cNvSpPr>
          <p:nvPr/>
        </p:nvSpPr>
        <p:spPr bwMode="auto">
          <a:xfrm>
            <a:off x="2268538" y="6491288"/>
            <a:ext cx="5184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ru-RU" altLang="ru-RU" b="1">
                <a:solidFill>
                  <a:srgbClr val="FFFF00"/>
                </a:solidFill>
              </a:rPr>
              <a:t> Портрет после операции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3276600" y="765175"/>
            <a:ext cx="2303463" cy="60483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20000"/>
              </a:spcBef>
              <a:buChar char="•"/>
              <a:defRPr sz="2000" b="1">
                <a:solidFill>
                  <a:schemeClr val="tx1"/>
                </a:solidFill>
                <a:latin typeface="Arial" panose="020B0604020202020204" pitchFamily="34" charset="0"/>
              </a:defRPr>
            </a:lvl1pPr>
            <a:lvl2pPr marL="742950" indent="-285750" algn="l">
              <a:spcBef>
                <a:spcPct val="20000"/>
              </a:spcBef>
              <a:buChar char="–"/>
              <a:defRPr sz="2000" b="1">
                <a:solidFill>
                  <a:schemeClr val="tx1"/>
                </a:solidFill>
                <a:latin typeface="Arial" panose="020B0604020202020204" pitchFamily="34" charset="0"/>
              </a:defRPr>
            </a:lvl2pPr>
            <a:lvl3pPr marL="1143000" indent="-228600" algn="l">
              <a:spcBef>
                <a:spcPct val="20000"/>
              </a:spcBef>
              <a:buChar char="•"/>
              <a:defRPr sz="2000" b="1">
                <a:solidFill>
                  <a:schemeClr val="tx1"/>
                </a:solidFill>
                <a:latin typeface="Arial" panose="020B0604020202020204" pitchFamily="34" charset="0"/>
              </a:defRPr>
            </a:lvl3pPr>
            <a:lvl4pPr marL="1600200" indent="-228600" algn="l">
              <a:spcBef>
                <a:spcPct val="20000"/>
              </a:spcBef>
              <a:buChar char="–"/>
              <a:defRPr sz="2000" b="1">
                <a:solidFill>
                  <a:schemeClr val="tx1"/>
                </a:solidFill>
                <a:latin typeface="Arial" panose="020B0604020202020204" pitchFamily="34" charset="0"/>
              </a:defRPr>
            </a:lvl4pPr>
            <a:lvl5pPr marL="2057400" indent="-228600" algn="l">
              <a:spcBef>
                <a:spcPct val="20000"/>
              </a:spcBef>
              <a:buChar char="»"/>
              <a:defRPr sz="2000" b="1">
                <a:solidFill>
                  <a:schemeClr val="tx1"/>
                </a:solidFill>
                <a:latin typeface="Arial" panose="020B0604020202020204" pitchFamily="34" charset="0"/>
              </a:defRPr>
            </a:lvl5pPr>
            <a:lvl6pPr marL="2514600" indent="-228600" fontAlgn="base">
              <a:spcBef>
                <a:spcPct val="20000"/>
              </a:spcBef>
              <a:spcAft>
                <a:spcPct val="0"/>
              </a:spcAft>
              <a:buChar char="»"/>
              <a:defRPr sz="2000" b="1">
                <a:solidFill>
                  <a:schemeClr val="tx1"/>
                </a:solidFill>
                <a:latin typeface="Arial" panose="020B0604020202020204" pitchFamily="34" charset="0"/>
              </a:defRPr>
            </a:lvl6pPr>
            <a:lvl7pPr marL="2971800" indent="-228600" fontAlgn="base">
              <a:spcBef>
                <a:spcPct val="20000"/>
              </a:spcBef>
              <a:spcAft>
                <a:spcPct val="0"/>
              </a:spcAft>
              <a:buChar char="»"/>
              <a:defRPr sz="2000" b="1">
                <a:solidFill>
                  <a:schemeClr val="tx1"/>
                </a:solidFill>
                <a:latin typeface="Arial" panose="020B0604020202020204" pitchFamily="34" charset="0"/>
              </a:defRPr>
            </a:lvl7pPr>
            <a:lvl8pPr marL="3429000" indent="-228600" fontAlgn="base">
              <a:spcBef>
                <a:spcPct val="20000"/>
              </a:spcBef>
              <a:spcAft>
                <a:spcPct val="0"/>
              </a:spcAft>
              <a:buChar char="»"/>
              <a:defRPr sz="2000" b="1">
                <a:solidFill>
                  <a:schemeClr val="tx1"/>
                </a:solidFill>
                <a:latin typeface="Arial" panose="020B0604020202020204" pitchFamily="34" charset="0"/>
              </a:defRPr>
            </a:lvl8pPr>
            <a:lvl9pPr marL="3886200" indent="-228600" fontAlgn="base">
              <a:spcBef>
                <a:spcPct val="20000"/>
              </a:spcBef>
              <a:spcAft>
                <a:spcPct val="0"/>
              </a:spcAft>
              <a:buChar char="»"/>
              <a:defRPr sz="2000" b="1">
                <a:solidFill>
                  <a:schemeClr val="tx1"/>
                </a:solidFill>
                <a:latin typeface="Arial" panose="020B0604020202020204" pitchFamily="34" charset="0"/>
              </a:defRPr>
            </a:lvl9pPr>
          </a:lstStyle>
          <a:p>
            <a:pPr>
              <a:buFontTx/>
              <a:buNone/>
            </a:pPr>
            <a:r>
              <a:rPr lang="ru-RU" altLang="ru-RU" sz="3200"/>
              <a:t> тяжелые</a:t>
            </a:r>
          </a:p>
        </p:txBody>
      </p:sp>
      <p:pic>
        <p:nvPicPr>
          <p:cNvPr id="9221" name="Picture 5" descr="6"/>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323850" y="2133600"/>
            <a:ext cx="4105275" cy="2921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2135188"/>
            <a:ext cx="4032250" cy="2882900"/>
          </a:xfrm>
          <a:prstGeom prst="rect">
            <a:avLst/>
          </a:prstGeom>
          <a:noFill/>
          <a:extLst>
            <a:ext uri="{909E8E84-426E-40DD-AFC4-6F175D3DCCD1}">
              <a14:hiddenFill xmlns:a14="http://schemas.microsoft.com/office/drawing/2010/main">
                <a:solidFill>
                  <a:srgbClr val="FFFFFF"/>
                </a:solidFill>
              </a14:hiddenFill>
            </a:ext>
          </a:extLst>
        </p:spPr>
      </p:pic>
      <p:sp>
        <p:nvSpPr>
          <p:cNvPr id="9223" name="Text Box 7"/>
          <p:cNvSpPr txBox="1">
            <a:spLocks noChangeArrowheads="1"/>
          </p:cNvSpPr>
          <p:nvPr/>
        </p:nvSpPr>
        <p:spPr bwMode="auto">
          <a:xfrm>
            <a:off x="703263" y="5589588"/>
            <a:ext cx="3271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b="1">
                <a:solidFill>
                  <a:srgbClr val="FFFF00"/>
                </a:solidFill>
              </a:rPr>
              <a:t>Щелочной  ожог  известью</a:t>
            </a:r>
          </a:p>
        </p:txBody>
      </p:sp>
      <p:sp>
        <p:nvSpPr>
          <p:cNvPr id="9224" name="Text Box 8"/>
          <p:cNvSpPr txBox="1">
            <a:spLocks noChangeArrowheads="1"/>
          </p:cNvSpPr>
          <p:nvPr/>
        </p:nvSpPr>
        <p:spPr bwMode="auto">
          <a:xfrm>
            <a:off x="4695825" y="5589588"/>
            <a:ext cx="4271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b="1">
                <a:solidFill>
                  <a:srgbClr val="FFFF00"/>
                </a:solidFill>
              </a:rPr>
              <a:t>Химический ожог , персистируящая</a:t>
            </a:r>
          </a:p>
          <a:p>
            <a:r>
              <a:rPr lang="ru-RU" altLang="ru-RU" b="1">
                <a:solidFill>
                  <a:srgbClr val="FFFF00"/>
                </a:solidFill>
              </a:rPr>
              <a:t> эрозия роговицы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2771775" y="620713"/>
            <a:ext cx="3743325" cy="6048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20000"/>
              </a:spcBef>
              <a:buChar char="•"/>
              <a:defRPr sz="2000" b="1">
                <a:solidFill>
                  <a:schemeClr val="tx1"/>
                </a:solidFill>
                <a:latin typeface="Arial" panose="020B0604020202020204" pitchFamily="34" charset="0"/>
              </a:defRPr>
            </a:lvl1pPr>
            <a:lvl2pPr marL="742950" indent="-285750" algn="l">
              <a:spcBef>
                <a:spcPct val="20000"/>
              </a:spcBef>
              <a:buChar char="–"/>
              <a:defRPr sz="2000" b="1">
                <a:solidFill>
                  <a:schemeClr val="tx1"/>
                </a:solidFill>
                <a:latin typeface="Arial" panose="020B0604020202020204" pitchFamily="34" charset="0"/>
              </a:defRPr>
            </a:lvl2pPr>
            <a:lvl3pPr marL="1143000" indent="-228600" algn="l">
              <a:spcBef>
                <a:spcPct val="20000"/>
              </a:spcBef>
              <a:buChar char="•"/>
              <a:defRPr sz="2000" b="1">
                <a:solidFill>
                  <a:schemeClr val="tx1"/>
                </a:solidFill>
                <a:latin typeface="Arial" panose="020B0604020202020204" pitchFamily="34" charset="0"/>
              </a:defRPr>
            </a:lvl3pPr>
            <a:lvl4pPr marL="1600200" indent="-228600" algn="l">
              <a:spcBef>
                <a:spcPct val="20000"/>
              </a:spcBef>
              <a:buChar char="–"/>
              <a:defRPr sz="2000" b="1">
                <a:solidFill>
                  <a:schemeClr val="tx1"/>
                </a:solidFill>
                <a:latin typeface="Arial" panose="020B0604020202020204" pitchFamily="34" charset="0"/>
              </a:defRPr>
            </a:lvl4pPr>
            <a:lvl5pPr marL="2057400" indent="-228600" algn="l">
              <a:spcBef>
                <a:spcPct val="20000"/>
              </a:spcBef>
              <a:buChar char="»"/>
              <a:defRPr sz="2000" b="1">
                <a:solidFill>
                  <a:schemeClr val="tx1"/>
                </a:solidFill>
                <a:latin typeface="Arial" panose="020B0604020202020204" pitchFamily="34" charset="0"/>
              </a:defRPr>
            </a:lvl5pPr>
            <a:lvl6pPr marL="2514600" indent="-228600" fontAlgn="base">
              <a:spcBef>
                <a:spcPct val="20000"/>
              </a:spcBef>
              <a:spcAft>
                <a:spcPct val="0"/>
              </a:spcAft>
              <a:buChar char="»"/>
              <a:defRPr sz="2000" b="1">
                <a:solidFill>
                  <a:schemeClr val="tx1"/>
                </a:solidFill>
                <a:latin typeface="Arial" panose="020B0604020202020204" pitchFamily="34" charset="0"/>
              </a:defRPr>
            </a:lvl6pPr>
            <a:lvl7pPr marL="2971800" indent="-228600" fontAlgn="base">
              <a:spcBef>
                <a:spcPct val="20000"/>
              </a:spcBef>
              <a:spcAft>
                <a:spcPct val="0"/>
              </a:spcAft>
              <a:buChar char="»"/>
              <a:defRPr sz="2000" b="1">
                <a:solidFill>
                  <a:schemeClr val="tx1"/>
                </a:solidFill>
                <a:latin typeface="Arial" panose="020B0604020202020204" pitchFamily="34" charset="0"/>
              </a:defRPr>
            </a:lvl7pPr>
            <a:lvl8pPr marL="3429000" indent="-228600" fontAlgn="base">
              <a:spcBef>
                <a:spcPct val="20000"/>
              </a:spcBef>
              <a:spcAft>
                <a:spcPct val="0"/>
              </a:spcAft>
              <a:buChar char="»"/>
              <a:defRPr sz="2000" b="1">
                <a:solidFill>
                  <a:schemeClr val="tx1"/>
                </a:solidFill>
                <a:latin typeface="Arial" panose="020B0604020202020204" pitchFamily="34" charset="0"/>
              </a:defRPr>
            </a:lvl8pPr>
            <a:lvl9pPr marL="3886200" indent="-228600" fontAlgn="base">
              <a:spcBef>
                <a:spcPct val="20000"/>
              </a:spcBef>
              <a:spcAft>
                <a:spcPct val="0"/>
              </a:spcAft>
              <a:buChar char="»"/>
              <a:defRPr sz="2000" b="1">
                <a:solidFill>
                  <a:schemeClr val="tx1"/>
                </a:solidFill>
                <a:latin typeface="Arial" panose="020B0604020202020204" pitchFamily="34" charset="0"/>
              </a:defRPr>
            </a:lvl9pPr>
          </a:lstStyle>
          <a:p>
            <a:pPr>
              <a:buFontTx/>
              <a:buNone/>
            </a:pPr>
            <a:r>
              <a:rPr lang="ru-RU" altLang="ru-RU" sz="3200"/>
              <a:t>  очень тяжелые</a:t>
            </a:r>
          </a:p>
        </p:txBody>
      </p:sp>
      <p:pic>
        <p:nvPicPr>
          <p:cNvPr id="10245" name="Picture 5" descr="6"/>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1619250" y="1773238"/>
            <a:ext cx="5761038" cy="4113212"/>
          </a:xfrm>
          <a:prstGeom prst="rect">
            <a:avLst/>
          </a:prstGeom>
          <a:noFill/>
          <a:extLst>
            <a:ext uri="{909E8E84-426E-40DD-AFC4-6F175D3DCCD1}">
              <a14:hiddenFill xmlns:a14="http://schemas.microsoft.com/office/drawing/2010/main">
                <a:solidFill>
                  <a:srgbClr val="FFFFFF"/>
                </a:solidFill>
              </a14:hiddenFill>
            </a:ext>
          </a:extLst>
        </p:spPr>
      </p:pic>
      <p:sp>
        <p:nvSpPr>
          <p:cNvPr id="10246" name="Text Box 6"/>
          <p:cNvSpPr txBox="1">
            <a:spLocks noChangeArrowheads="1"/>
          </p:cNvSpPr>
          <p:nvPr/>
        </p:nvSpPr>
        <p:spPr bwMode="auto">
          <a:xfrm>
            <a:off x="55563" y="6165850"/>
            <a:ext cx="912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b="1">
                <a:solidFill>
                  <a:srgbClr val="FFFF00"/>
                </a:solidFill>
              </a:rPr>
              <a:t>Химический ожог , тотальный некроз конъюктивы глазного яблока, катаракта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179388" y="2708275"/>
            <a:ext cx="8713787" cy="1143000"/>
          </a:xfrm>
        </p:spPr>
        <p:txBody>
          <a:bodyPr/>
          <a:lstStyle/>
          <a:p>
            <a:pPr algn="l">
              <a:lnSpc>
                <a:spcPct val="150000"/>
              </a:lnSpc>
            </a:pPr>
            <a:r>
              <a:rPr lang="ru-RU" altLang="ru-RU" sz="2400"/>
              <a:t>У детей ожоги носят более тяжелый характер, чем </a:t>
            </a:r>
            <a:br>
              <a:rPr lang="ru-RU" altLang="ru-RU" sz="2400"/>
            </a:br>
            <a:r>
              <a:rPr lang="ru-RU" altLang="ru-RU" sz="2400"/>
              <a:t>у взрослых, что объясняется повышенной проницаемостью оболочек глаза и всех барьерных систем, небольшим количеством коньюктивальной  аденоидной ткани, особенно у детей первого года жизни, тонкостью склеры, тонкостью и нежностью кожи, </a:t>
            </a:r>
            <a:br>
              <a:rPr lang="ru-RU" altLang="ru-RU" sz="2400"/>
            </a:br>
            <a:r>
              <a:rPr lang="ru-RU" altLang="ru-RU" sz="2400"/>
              <a:t>а также несовершенством нервных регулирующих механизмов, низкой активностью специфического</a:t>
            </a:r>
            <a:br>
              <a:rPr lang="ru-RU" altLang="ru-RU" sz="2400"/>
            </a:br>
            <a:r>
              <a:rPr lang="ru-RU" altLang="ru-RU" sz="2400"/>
              <a:t> и неспецифического иммунитета.</a:t>
            </a:r>
            <a:br>
              <a:rPr lang="ru-RU" altLang="ru-RU" sz="2400"/>
            </a:br>
            <a:r>
              <a:rPr lang="ru-RU" altLang="ru-RU" sz="2400"/>
              <a:t>Тяжесть поражения у новорожденных обуславливается ещё и отсутствием слезы.</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611188" y="3141663"/>
            <a:ext cx="8229600" cy="1143000"/>
          </a:xfrm>
        </p:spPr>
        <p:txBody>
          <a:bodyPr/>
          <a:lstStyle/>
          <a:p>
            <a:pPr algn="l"/>
            <a:r>
              <a:rPr lang="ru-RU" altLang="ru-RU" sz="2000"/>
              <a:t>Термические ожоги могут вызываться расплавленным металлом, горячим шлаком, пламенем, горячей водой, паром.</a:t>
            </a:r>
            <a:br>
              <a:rPr lang="ru-RU" altLang="ru-RU" sz="2000"/>
            </a:br>
            <a:r>
              <a:rPr lang="ru-RU" altLang="ru-RU" sz="2000"/>
              <a:t>При термическом ожоге повреждается эпителий роговицы, нарушается обменные процессы во всех тканях роговицы.</a:t>
            </a:r>
            <a:br>
              <a:rPr lang="ru-RU" altLang="ru-RU" sz="2000"/>
            </a:br>
            <a:r>
              <a:rPr lang="ru-RU" altLang="ru-RU" sz="2000"/>
              <a:t>Возникает дефицит аскорбиновой кислоты,рибофлабина, глютатиона, нуклеиновых кислот, липопротеинов, разрушается гликоген, ферменты.</a:t>
            </a:r>
            <a:br>
              <a:rPr lang="ru-RU" altLang="ru-RU" sz="2000"/>
            </a:br>
            <a:r>
              <a:rPr lang="ru-RU" altLang="ru-RU" sz="2000"/>
              <a:t>Разрушение ферментов ведет к угнетению функций дыхания, окисления и восстановления.</a:t>
            </a:r>
            <a:br>
              <a:rPr lang="ru-RU" altLang="ru-RU" sz="2000"/>
            </a:br>
            <a:r>
              <a:rPr lang="ru-RU" altLang="ru-RU" sz="2000"/>
              <a:t>Причиной прогрессирования поражения тканей является нарушение, прежде всего водного баланса и всех обменных процессов.</a:t>
            </a:r>
            <a:br>
              <a:rPr lang="ru-RU" altLang="ru-RU" sz="2000"/>
            </a:br>
            <a:endParaRPr lang="ru-RU" altLang="ru-RU" sz="2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179388" y="274638"/>
            <a:ext cx="8507412" cy="1143000"/>
          </a:xfrm>
        </p:spPr>
        <p:txBody>
          <a:bodyPr/>
          <a:lstStyle/>
          <a:p>
            <a:r>
              <a:rPr lang="ru-RU" altLang="ru-RU" sz="2000"/>
              <a:t>Так как белковые молекулы подвергаются термической денатурации, возникает новая  антигенная характеристика их, что приводит к аутосенсибилизации и прогрессированию процесса.</a:t>
            </a:r>
          </a:p>
        </p:txBody>
      </p:sp>
      <p:pic>
        <p:nvPicPr>
          <p:cNvPr id="15365" name="Picture 5" descr="6"/>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l="9731"/>
          <a:stretch>
            <a:fillRect/>
          </a:stretch>
        </p:blipFill>
        <p:spPr bwMode="auto">
          <a:xfrm>
            <a:off x="107950" y="1557338"/>
            <a:ext cx="2665413" cy="212725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05263"/>
            <a:ext cx="2871788" cy="2160587"/>
          </a:xfrm>
          <a:prstGeom prst="rect">
            <a:avLst/>
          </a:prstGeom>
          <a:noFill/>
          <a:extLst>
            <a:ext uri="{909E8E84-426E-40DD-AFC4-6F175D3DCCD1}">
              <a14:hiddenFill xmlns:a14="http://schemas.microsoft.com/office/drawing/2010/main">
                <a:solidFill>
                  <a:srgbClr val="FFFFFF"/>
                </a:solidFill>
              </a14:hiddenFill>
            </a:ext>
          </a:extLst>
        </p:spPr>
      </p:pic>
      <p:sp>
        <p:nvSpPr>
          <p:cNvPr id="15370" name="Text Box 10"/>
          <p:cNvSpPr txBox="1">
            <a:spLocks noChangeArrowheads="1"/>
          </p:cNvSpPr>
          <p:nvPr/>
        </p:nvSpPr>
        <p:spPr bwMode="auto">
          <a:xfrm>
            <a:off x="3059113" y="2205038"/>
            <a:ext cx="4337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altLang="ru-RU" b="1">
                <a:solidFill>
                  <a:srgbClr val="FFFF00"/>
                </a:solidFill>
              </a:rPr>
              <a:t>Термический ожог средней тяжести </a:t>
            </a:r>
          </a:p>
          <a:p>
            <a:pPr algn="l"/>
            <a:r>
              <a:rPr lang="ru-RU" altLang="ru-RU" b="1">
                <a:solidFill>
                  <a:srgbClr val="FFFF00"/>
                </a:solidFill>
              </a:rPr>
              <a:t>с новообразованными сосудами</a:t>
            </a:r>
          </a:p>
        </p:txBody>
      </p:sp>
      <p:sp>
        <p:nvSpPr>
          <p:cNvPr id="15371" name="Text Box 11"/>
          <p:cNvSpPr txBox="1">
            <a:spLocks noChangeArrowheads="1"/>
          </p:cNvSpPr>
          <p:nvPr/>
        </p:nvSpPr>
        <p:spPr bwMode="auto">
          <a:xfrm>
            <a:off x="3276600" y="4508500"/>
            <a:ext cx="43735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altLang="ru-RU" b="1">
                <a:solidFill>
                  <a:srgbClr val="FFFF00"/>
                </a:solidFill>
              </a:rPr>
              <a:t> Очень тяжелый термический ожог   </a:t>
            </a:r>
          </a:p>
          <a:p>
            <a:pPr algn="l"/>
            <a:r>
              <a:rPr lang="ru-RU" altLang="ru-RU" b="1">
                <a:solidFill>
                  <a:srgbClr val="FFFF00"/>
                </a:solidFill>
              </a:rPr>
              <a:t>расплавленным металлом</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1370</Words>
  <Application>Microsoft Office PowerPoint</Application>
  <PresentationFormat>Экран (4:3)</PresentationFormat>
  <Paragraphs>208</Paragraphs>
  <Slides>49</Slides>
  <Notes>49</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49</vt:i4>
      </vt:variant>
    </vt:vector>
  </HeadingPairs>
  <TitlesOfParts>
    <vt:vector size="52" baseType="lpstr">
      <vt:lpstr>Arial</vt:lpstr>
      <vt:lpstr>Times New Roman</vt:lpstr>
      <vt:lpstr>Оформление по умолчанию</vt:lpstr>
      <vt:lpstr>Ожоги глаза и его придатков</vt:lpstr>
      <vt:lpstr>Ожоги глаза и его придатков бывают :</vt:lpstr>
      <vt:lpstr>По тяжести ожоги могут быть :</vt:lpstr>
      <vt:lpstr>Презентация PowerPoint</vt:lpstr>
      <vt:lpstr>Презентация PowerPoint</vt:lpstr>
      <vt:lpstr>Презентация PowerPoint</vt:lpstr>
      <vt:lpstr>У детей ожоги носят более тяжелый характер, чем  у взрослых, что объясняется повышенной проницаемостью оболочек глаза и всех барьерных систем, небольшим количеством коньюктивальной  аденоидной ткани, особенно у детей первого года жизни, тонкостью склеры, тонкостью и нежностью кожи,  а также несовершенством нервных регулирующих механизмов, низкой активностью специфического  и неспецифического иммунитета. Тяжесть поражения у новорожденных обуславливается ещё и отсутствием слезы.</vt:lpstr>
      <vt:lpstr>Термические ожоги могут вызываться расплавленным металлом, горячим шлаком, пламенем, горячей водой, паром. При термическом ожоге повреждается эпителий роговицы, нарушается обменные процессы во всех тканях роговицы. Возникает дефицит аскорбиновой кислоты,рибофлабина, глютатиона, нуклеиновых кислот, липопротеинов, разрушается гликоген, ферменты. Разрушение ферментов ведет к угнетению функций дыхания, окисления и восстановления. Причиной прогрессирования поражения тканей является нарушение, прежде всего водного баланса и всех обменных процессов. </vt:lpstr>
      <vt:lpstr>Так как белковые молекулы подвергаются термической денатурации, возникает новая  антигенная характеристика их, что приводит к аутосенсибилизации и прогрессированию процесса.</vt:lpstr>
      <vt:lpstr>Презентация PowerPoint</vt:lpstr>
      <vt:lpstr>Ожоги при катастрофах часто бывают комбинированные с механическими травмами, а также термохимические.</vt:lpstr>
      <vt:lpstr>Химические ожоги.</vt:lpstr>
      <vt:lpstr>Ожоги кислотой вызывают коагуляционной некроз.</vt:lpstr>
      <vt:lpstr>Ожоги щелочью – коликвационный некроз.</vt:lpstr>
      <vt:lpstr>Кроме щелочного альбумината , в который преобразуются белковые молекулы после действия щелочи, возникают продукты распада - меркаптаны , фенол, индол, пентаны и др., обладающие токсичностью. Распад молекул приводит к возникновению новой антигенной специфичности. Возникает аутосенсибилизация. Страдает тканевое дыхание. Длительность аноксии ведет к отеку.</vt:lpstr>
      <vt:lpstr>Ожоги легкие </vt:lpstr>
      <vt:lpstr>Ожоги средней тяжести</vt:lpstr>
      <vt:lpstr>Тяжелые ожоги</vt:lpstr>
      <vt:lpstr>Очень тяжелые ожоги</vt:lpstr>
      <vt:lpstr> </vt:lpstr>
      <vt:lpstr>Презентация PowerPoint</vt:lpstr>
      <vt:lpstr>Презентация PowerPoint</vt:lpstr>
      <vt:lpstr>Презентация PowerPoint</vt:lpstr>
      <vt:lpstr>Общие реакции при ожоговой травме:</vt:lpstr>
      <vt:lpstr>Патогенетическая классификация ожогов         (по А.Б. Кацнельсону)</vt:lpstr>
      <vt:lpstr>ЛЕЧЕНИЕ ожоговая травма одна из трудных травм для лечения</vt:lpstr>
      <vt:lpstr>Презентация PowerPoint</vt:lpstr>
      <vt:lpstr>В стационаре:  Секторная меридиональная конъюнктивотомия по Поляку Б.Л. в случаях отека и ишемии слизистой.  В случаях некроза конъюнктивы ткань удалить и обнаженную склеру покрыть трансплантатом слизистой, взятой с губы больного. (операция Денига)  Иногда одновременно необходима ранняя послойная лечебная кератопластика.</vt:lpstr>
      <vt:lpstr>После удаления некротических масс осушивать ложе струей кислорода с нанесением лиофилизированной плазмы крови, растворенной в физиологическом растворе, которая оказывает противовоспалительное, сорбирующее и детоксикационное действие, инактивируя продукты "обломков" поврежденных клеток.  Это предупреждает аутосенсибилизацию и изменение иммунореактивности пораженного организма. </vt:lpstr>
      <vt:lpstr>В случаях обугливания или некроза кожи можно прибегнуть к раннему пластическому закрытию обожженной поверхности кожей, взятой с внутренней поверхности плеча.  Для оказания неотложной помощи при химических ожогах применяются ионообменные лечебные вкладыши (ГЛИВ) двух видов – для лечения ожогов кислотой и ожогов щелочью. Есть универсальный ГЛИВ.</vt:lpstr>
      <vt:lpstr>    Лечат общее состояние больного: в/в 40% р-р глюкозы, переливание плазмы, крови, полиглюкин, гемодез, в/м антибиотики.     Делается инфузия 0,1% р-ра новокаина  (на р-ре Рингера) из расчета 8 - 10 мл на 1 кг веса больного. В среднем получается 600 - 800 мл в 2 - 3 приема.     За сутки полиглюкина вводят от 500 до 1500 мл, в зависимости от тяжести шока.    Гемодез от 400 до 800 мл.     Переливание крови не ранее конца первых суток ожогового шока,  количестве 250 - 500 мл.    Вводят 200 мл 25% р-ра альбумина,  промедол 2% - 1мл  3 - 4 р/сут,  пипольфен 2,5% - 2мл, анальгин 50% - 2мл.    Сердечные средства – корглюкон 0,06% 1,0 3 - 4 р/сут, комплекс витаминов В1 В6 С.    Кортикостероиды – преднизолон в дозе 60мг.    Нейролептик – дроперидол – 2мл 4 - 6 р/сут.</vt:lpstr>
      <vt:lpstr>Гемодез по 3 - 5 мл вводят в конъюнктиву сводов ежедневно 3 - 4 дня подряд. Применяются сосудорасширяющие средства и гомологическая сыворотка ожоговых реконвалесцентов. Гомосыворотка и плазма вводятся под конъюнктиву по 0,5 - 0,1 мл ежедневно, а затем через 2 - 3 дня. Всего N 10 - 15.  При интенсивном серозно-фибринозном выпоте в переднюю камеру – парацентез с последующим промыванием слабыми растворами фибринолизина, физиологическим раствором.</vt:lpstr>
      <vt:lpstr>Десесибилизирующая (супрастин, димедрол, кларитин, тавегил и др.), дегитратационная (диакарб 0,025 х 2 р/сут, глицерол 50% р-р 1-1,5 г на кг веса), противоинфекционная терапия (закапывают сульфацил Na 30%, такую же мазь, 1% р-р солянокислого хинина, подконъюнктивально антибиотики). Средства расширяющие зрачок. Осторожно кортикостероиды в каплях 1-2 р/сут. После полной эпителизации роговицы кортикостероиды закапывают чаще, они уменьшают неоваскуляризацию роговицы.</vt:lpstr>
      <vt:lpstr>Активизирует регенеративные процессы антипротеолитический препарат гордокс. Сходное действие оказывают кантрикал, апротин, тросилол. Они уменьшают риск перфорации роговицы.  Эмоксипин – антиоксидант и иммунокорректор активизирует макрофагальную реакцию, направленную на рассасывание фибрина и следовательно способствует более раннему заполнению раневой поверхности кератобластами и формирует более нежный рубец. (Хорошилова-Маслова)  Некоторые в стационаре проводят промывание конъюнтивальной полости 0,5% раствором пропомикса после 2х кратного орошения в течение 15 - 20 мин. кислородно - глюкозо - белково - витаминной смеси (КГБВС)</vt:lpstr>
      <vt:lpstr>После орошения в течение каждого часа закапывают 0,5% р-р пропомикса, левомицетина, парабульбарно ежедневно сыворотка ожоговых реконвалесцентов, н/н 1% синтомициновую эмульсию.  МКЛ 40% гидрофильности круглосуточного ношения снимают болевой синдром, способствуют ускорению эпителизации роговицы, предупреждают образование симблефарона.  Применяют иммунокорректоры типа левамизола внутрь и антилейкоцитарные глобулины (АЛГ) Для стимуляции обменных процессов витамины С и В, местно рибофлавин 0,01%, цитраль 0,01%, биомазь, ацетилхолин, кислород под конъюнктиву, АТФ, тканевые препараты.</vt:lpstr>
      <vt:lpstr>Для улучшения регенерации роговицы – керакол – природный биостимулятор в виде аппликации в дозе 0,005 г 1 р/сут в течении 10-15 дней. Применяется метиурациловая мазь (новая форма β-мицил 2%)  Необходимо проводить иногда повторные курсы лечения – рассасывающей и десенсибилизирующей терапии, контроль за ВГД – постожоговая глаукома – одна из тяжелых форм вторичной глаукомы. Последствия ожогов (симблефарон, анкилоблефарон, помутнение роговицы, фистула роговицы, выворот век) исправляют хирургическим путем. При вторичной глаукоме – антиглаукоматозные операции.</vt:lpstr>
      <vt:lpstr>При ожоге аэрозолями из балончиков, из-за нервно-трофических нарушений, к обычному лечению добавляют биостимулятор нервной трофики – деларгин в виде субконъюнктивальных инъекций по 0,3 мл ежедневно N 5-7.  В толщу височной мышцы вводили 0,05% р-р прозерина по 1мл N 5-7.  При ургентной помощи – трехкратно инстилировали 0,25% р-р дикаина в течении 3 - 5 минут. Далее проводили промывание конъюнктивальной полости 2% р-ром гидрокарбоната Na или р-ром фурациллина 1:5000, инстилляция "противоожоговых капель" (физиологический р-р 500мл, рибофлавин, цитрал, дикаин 0,02, левомицетин 0,06г, гепарин 50.000 ЕА)</vt:lpstr>
      <vt:lpstr>Виды кератопластики, показанные при ожогах глаз и их последствиях (Пучковская Н.А. и соавт. 2001)</vt:lpstr>
      <vt:lpstr>Хирургическое лечение при последствиях ожогов глаз</vt:lpstr>
      <vt:lpstr>Оптическая кератопластика и другие оптические операции при бельмах ожоговой этиологии</vt:lpstr>
      <vt:lpstr>Кератопротезирование</vt:lpstr>
      <vt:lpstr>Осложнения кератопротезирования</vt:lpstr>
      <vt:lpstr>Способы укрепления бельма при кератопротезировании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ITT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Ожоги глаза и его придатков</dc:title>
  <dc:creator>Гена</dc:creator>
  <cp:lastModifiedBy>User</cp:lastModifiedBy>
  <cp:revision>39</cp:revision>
  <dcterms:created xsi:type="dcterms:W3CDTF">2006-06-02T05:51:43Z</dcterms:created>
  <dcterms:modified xsi:type="dcterms:W3CDTF">2019-02-13T17:56:45Z</dcterms:modified>
</cp:coreProperties>
</file>