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Темный стиль 1 — акцент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snapToGrid="0">
      <p:cViewPr varScale="1">
        <p:scale>
          <a:sx n="84" d="100"/>
          <a:sy n="84" d="100"/>
        </p:scale>
        <p:origin x="-600" y="-8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197408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388846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295929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322859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279775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3485641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385866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171251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184015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292320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742B7B3-D390-4065-A917-B8129ED0E2DA}" type="datetimeFigureOut">
              <a:rPr lang="ru-RU" smtClean="0"/>
              <a:pPr/>
              <a:t>08.12.2019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48778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FDDDD"/>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2B7B3-D390-4065-A917-B8129ED0E2DA}" type="datetimeFigureOut">
              <a:rPr lang="ru-RU" smtClean="0"/>
              <a:pPr/>
              <a:t>08.12.2019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6D0EE-5B9B-4391-B0D8-A78238955D84}" type="slidenum">
              <a:rPr lang="ru-RU" smtClean="0"/>
              <a:pPr/>
              <a:t>‹#›</a:t>
            </a:fld>
            <a:endParaRPr lang="ru-RU"/>
          </a:p>
        </p:txBody>
      </p:sp>
    </p:spTree>
    <p:extLst>
      <p:ext uri="{BB962C8B-B14F-4D97-AF65-F5344CB8AC3E}">
        <p14:creationId xmlns:p14="http://schemas.microsoft.com/office/powerpoint/2010/main" xmlns="" val="2899067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84796" y="2353380"/>
            <a:ext cx="9431428" cy="1754326"/>
          </a:xfrm>
          <a:prstGeom prst="rect">
            <a:avLst/>
          </a:prstGeom>
          <a:noFill/>
        </p:spPr>
        <p:txBody>
          <a:bodyPr wrap="none" lIns="91440" tIns="45720" rIns="91440" bIns="45720">
            <a:spAutoFit/>
          </a:bodyPr>
          <a:lstStyle/>
          <a:p>
            <a:pPr algn="ctr"/>
            <a:r>
              <a:rPr lang="ru-RU" sz="5400" b="1" cap="none" spc="0" dirty="0" smtClean="0">
                <a:ln w="22225">
                  <a:solidFill>
                    <a:sysClr val="windowText" lastClr="000000"/>
                  </a:solidFill>
                  <a:prstDash val="solid"/>
                </a:ln>
                <a:solidFill>
                  <a:schemeClr val="bg2">
                    <a:lumMod val="50000"/>
                  </a:schemeClr>
                </a:solidFill>
                <a:effectLst/>
              </a:rPr>
              <a:t>ОКАЗАНИЕ ПЕРВОЙ ПОМОЩИ </a:t>
            </a:r>
          </a:p>
          <a:p>
            <a:pPr algn="ctr"/>
            <a:r>
              <a:rPr lang="ru-RU" sz="5400" b="1" cap="none" spc="0" dirty="0" smtClean="0">
                <a:ln w="22225">
                  <a:solidFill>
                    <a:sysClr val="windowText" lastClr="000000"/>
                  </a:solidFill>
                  <a:prstDash val="solid"/>
                </a:ln>
                <a:solidFill>
                  <a:schemeClr val="bg2">
                    <a:lumMod val="50000"/>
                  </a:schemeClr>
                </a:solidFill>
                <a:effectLst/>
              </a:rPr>
              <a:t>ПРИ ОЖОГАХ</a:t>
            </a:r>
            <a:endParaRPr lang="ru-RU" sz="5400" b="1" cap="none" spc="0" dirty="0">
              <a:ln w="22225">
                <a:solidFill>
                  <a:sysClr val="windowText" lastClr="000000"/>
                </a:solidFill>
                <a:prstDash val="solid"/>
              </a:ln>
              <a:solidFill>
                <a:schemeClr val="bg2">
                  <a:lumMod val="50000"/>
                </a:schemeClr>
              </a:solidFill>
              <a:effectLst/>
            </a:endParaRPr>
          </a:p>
        </p:txBody>
      </p:sp>
      <p:sp>
        <p:nvSpPr>
          <p:cNvPr id="4" name="TextBox 3"/>
          <p:cNvSpPr txBox="1"/>
          <p:nvPr/>
        </p:nvSpPr>
        <p:spPr>
          <a:xfrm>
            <a:off x="1576137" y="330877"/>
            <a:ext cx="9637295" cy="646331"/>
          </a:xfrm>
          <a:prstGeom prst="rect">
            <a:avLst/>
          </a:prstGeom>
          <a:noFill/>
        </p:spPr>
        <p:txBody>
          <a:bodyPr wrap="square" rtlCol="0">
            <a:spAutoFit/>
          </a:bodyPr>
          <a:lstStyle/>
          <a:p>
            <a:pPr lvl="0" algn="ctr"/>
            <a:r>
              <a:rPr lang="ru-RU" dirty="0">
                <a:solidFill>
                  <a:schemeClr val="bg2">
                    <a:lumMod val="50000"/>
                  </a:schemeClr>
                </a:solidFill>
              </a:rPr>
              <a:t/>
            </a:r>
            <a:br>
              <a:rPr lang="ru-RU" dirty="0">
                <a:solidFill>
                  <a:schemeClr val="bg2">
                    <a:lumMod val="50000"/>
                  </a:schemeClr>
                </a:solidFill>
              </a:rPr>
            </a:br>
            <a:endParaRPr lang="ru-RU" dirty="0">
              <a:solidFill>
                <a:schemeClr val="bg2">
                  <a:lumMod val="50000"/>
                </a:schemeClr>
              </a:solidFill>
            </a:endParaRPr>
          </a:p>
        </p:txBody>
      </p:sp>
    </p:spTree>
    <p:extLst>
      <p:ext uri="{BB962C8B-B14F-4D97-AF65-F5344CB8AC3E}">
        <p14:creationId xmlns:p14="http://schemas.microsoft.com/office/powerpoint/2010/main" xmlns="" val="3877938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9023" y="833711"/>
            <a:ext cx="11898056" cy="5302394"/>
          </a:xfrm>
          <a:prstGeom prst="rect">
            <a:avLst/>
          </a:prstGeom>
        </p:spPr>
      </p:pic>
    </p:spTree>
    <p:extLst>
      <p:ext uri="{BB962C8B-B14F-4D97-AF65-F5344CB8AC3E}">
        <p14:creationId xmlns:p14="http://schemas.microsoft.com/office/powerpoint/2010/main" xmlns="" val="1510484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9074" y="661735"/>
            <a:ext cx="10852484" cy="5570756"/>
          </a:xfrm>
          <a:prstGeom prst="rect">
            <a:avLst/>
          </a:prstGeom>
          <a:noFill/>
        </p:spPr>
        <p:txBody>
          <a:bodyPr wrap="square" rtlCol="0">
            <a:spAutoFit/>
          </a:bodyPr>
          <a:lstStyle/>
          <a:p>
            <a:r>
              <a:rPr lang="ru-RU" sz="2800" b="1" dirty="0" smtClean="0">
                <a:solidFill>
                  <a:srgbClr val="FF0000"/>
                </a:solidFill>
              </a:rPr>
              <a:t>    </a:t>
            </a:r>
            <a:r>
              <a:rPr lang="ru-RU" sz="3200" b="1" dirty="0" smtClean="0">
                <a:solidFill>
                  <a:srgbClr val="FF0000"/>
                </a:solidFill>
              </a:rPr>
              <a:t>ПЕРВАЯ ПОМОЩЬ ПРИ ТЕРМИЧЕСКИХ ОЖОГАХ:</a:t>
            </a:r>
          </a:p>
          <a:p>
            <a:pPr marL="342900" indent="-342900">
              <a:buFont typeface="Arial" panose="020B0604020202020204" pitchFamily="34" charset="0"/>
              <a:buChar char="•"/>
            </a:pPr>
            <a:r>
              <a:rPr lang="ru-RU" sz="2200" b="1" dirty="0" smtClean="0"/>
              <a:t>УБРАТЬ ПОРАЖАЮЩИЙ ФАКТОР</a:t>
            </a:r>
          </a:p>
          <a:p>
            <a:pPr marL="342900" indent="-342900">
              <a:buFont typeface="Arial" panose="020B0604020202020204" pitchFamily="34" charset="0"/>
              <a:buChar char="•"/>
            </a:pPr>
            <a:r>
              <a:rPr lang="ru-RU" sz="2200" b="1" dirty="0" smtClean="0"/>
              <a:t>СНЯТЬ ВСЕ ВЕЩИ С ОБОЖЖЕННОГО УЧАСТКА ТЕЛА</a:t>
            </a:r>
          </a:p>
          <a:p>
            <a:r>
              <a:rPr lang="ru-RU" sz="2200" b="1" dirty="0" smtClean="0"/>
              <a:t>      (КОЛЬЦА, ЧАСЫ, ОДЕЖДУ)</a:t>
            </a:r>
          </a:p>
          <a:p>
            <a:pPr marL="342900" indent="-342900">
              <a:buFont typeface="Arial" panose="020B0604020202020204" pitchFamily="34" charset="0"/>
              <a:buChar char="•"/>
            </a:pPr>
            <a:r>
              <a:rPr lang="ru-RU" sz="2200" b="1" dirty="0" smtClean="0"/>
              <a:t> ПРИЛИПШУЮ ОДЕЖДУ ОТРЕЗАТЬ ВОКРУГ</a:t>
            </a:r>
          </a:p>
          <a:p>
            <a:pPr marL="342900" indent="-342900">
              <a:buFont typeface="Arial" panose="020B0604020202020204" pitchFamily="34" charset="0"/>
              <a:buChar char="•"/>
            </a:pPr>
            <a:r>
              <a:rPr lang="ru-RU" sz="2200" b="1" dirty="0" smtClean="0"/>
              <a:t>ОХЛАДИТЬ МЕСТО ОЖОГА</a:t>
            </a:r>
          </a:p>
          <a:p>
            <a:pPr marL="342900" indent="-342900">
              <a:buFont typeface="Arial" panose="020B0604020202020204" pitchFamily="34" charset="0"/>
              <a:buChar char="•"/>
            </a:pPr>
            <a:r>
              <a:rPr lang="ru-RU" sz="2200" b="1" dirty="0" smtClean="0"/>
              <a:t>НАЛОЖИТЬ СУХУЮ АСЕПТИЧЕСКУЮ ПОВЯЗКУ</a:t>
            </a:r>
          </a:p>
          <a:p>
            <a:pPr marL="342900" indent="-342900">
              <a:buFont typeface="Arial" panose="020B0604020202020204" pitchFamily="34" charset="0"/>
              <a:buChar char="•"/>
            </a:pPr>
            <a:r>
              <a:rPr lang="ru-RU" sz="2200" b="1" dirty="0" smtClean="0"/>
              <a:t>ОБИЛЬНОЕ ПИТЬЕ</a:t>
            </a:r>
            <a:br>
              <a:rPr lang="ru-RU" sz="2200" b="1" dirty="0" smtClean="0"/>
            </a:br>
            <a:r>
              <a:rPr lang="ru-RU" sz="2200" b="1" dirty="0" smtClean="0"/>
              <a:t>ОБЕСПЕЧИТЬ ПОКОЙ И ТЕПЛО</a:t>
            </a:r>
            <a:br>
              <a:rPr lang="ru-RU" sz="2200" b="1" dirty="0" smtClean="0"/>
            </a:br>
            <a:r>
              <a:rPr lang="ru-RU" sz="2200" b="1" dirty="0" smtClean="0"/>
              <a:t>ГОСПИТАЛИЗИРОВАТЬ</a:t>
            </a:r>
          </a:p>
          <a:p>
            <a:endParaRPr lang="ru-RU" sz="2800" dirty="0"/>
          </a:p>
          <a:p>
            <a:r>
              <a:rPr lang="ru-RU" sz="2800" b="1" dirty="0" smtClean="0">
                <a:solidFill>
                  <a:srgbClr val="FF0000"/>
                </a:solidFill>
              </a:rPr>
              <a:t>    </a:t>
            </a:r>
            <a:r>
              <a:rPr lang="ru-RU" sz="3200" b="1" dirty="0" smtClean="0">
                <a:solidFill>
                  <a:srgbClr val="FF0000"/>
                </a:solidFill>
              </a:rPr>
              <a:t>НЕЛЬЗЯ!!!</a:t>
            </a:r>
          </a:p>
          <a:p>
            <a:pPr marL="342900" indent="-342900">
              <a:buFont typeface="Arial" panose="020B0604020202020204" pitchFamily="34" charset="0"/>
              <a:buChar char="•"/>
            </a:pPr>
            <a:r>
              <a:rPr lang="ru-RU" sz="2200" b="1" dirty="0" smtClean="0"/>
              <a:t>СМАЗЫВАТЬ МЕСТО ОЖОГА КРЕМАМИ, МАСЛОМ</a:t>
            </a:r>
          </a:p>
          <a:p>
            <a:pPr marL="342900" indent="-342900">
              <a:buFont typeface="Arial" panose="020B0604020202020204" pitchFamily="34" charset="0"/>
              <a:buChar char="•"/>
            </a:pPr>
            <a:r>
              <a:rPr lang="ru-RU" sz="2200" b="1" dirty="0" smtClean="0"/>
              <a:t>ПРОКАЛЫВАТЬ ПУЗЫРИ</a:t>
            </a:r>
          </a:p>
          <a:p>
            <a:pPr marL="342900" indent="-342900">
              <a:buFont typeface="Arial" panose="020B0604020202020204" pitchFamily="34" charset="0"/>
              <a:buChar char="•"/>
            </a:pPr>
            <a:r>
              <a:rPr lang="ru-RU" sz="2200" b="1" dirty="0" smtClean="0"/>
              <a:t>ОТРЫВАТЬ ПРИЛИПШУЮ ОДЕЖДУ</a:t>
            </a:r>
            <a:endParaRPr lang="ru-RU" sz="2200" b="1" dirty="0"/>
          </a:p>
        </p:txBody>
      </p:sp>
      <p:pic>
        <p:nvPicPr>
          <p:cNvPr id="4" name="Рисунок 3"/>
          <p:cNvPicPr>
            <a:picLocks noChangeAspect="1"/>
          </p:cNvPicPr>
          <p:nvPr/>
        </p:nvPicPr>
        <p:blipFill rotWithShape="1">
          <a:blip r:embed="rId2" cstate="print">
            <a:extLst>
              <a:ext uri="{28A0092B-C50C-407E-A947-70E740481C1C}">
                <a14:useLocalDpi xmlns:a14="http://schemas.microsoft.com/office/drawing/2010/main" xmlns="" val="0"/>
              </a:ext>
            </a:extLst>
          </a:blip>
          <a:srcRect l="69408" t="34006" r="2566" b="27047"/>
          <a:stretch/>
        </p:blipFill>
        <p:spPr>
          <a:xfrm>
            <a:off x="9882862" y="2289739"/>
            <a:ext cx="2220907" cy="2314747"/>
          </a:xfrm>
          <a:prstGeom prst="rect">
            <a:avLst/>
          </a:prstGeom>
        </p:spPr>
      </p:pic>
      <p:pic>
        <p:nvPicPr>
          <p:cNvPr id="5" name="Рисунок 4"/>
          <p:cNvPicPr>
            <a:picLocks noChangeAspect="1"/>
          </p:cNvPicPr>
          <p:nvPr/>
        </p:nvPicPr>
        <p:blipFill rotWithShape="1">
          <a:blip r:embed="rId2" cstate="print">
            <a:extLst>
              <a:ext uri="{28A0092B-C50C-407E-A947-70E740481C1C}">
                <a14:useLocalDpi xmlns:a14="http://schemas.microsoft.com/office/drawing/2010/main" xmlns="" val="0"/>
              </a:ext>
            </a:extLst>
          </a:blip>
          <a:srcRect l="35658" t="33422" r="35526" b="27368"/>
          <a:stretch/>
        </p:blipFill>
        <p:spPr>
          <a:xfrm>
            <a:off x="7278215" y="1385065"/>
            <a:ext cx="2298920" cy="2346158"/>
          </a:xfrm>
          <a:prstGeom prst="rect">
            <a:avLst/>
          </a:prstGeom>
        </p:spPr>
      </p:pic>
      <p:pic>
        <p:nvPicPr>
          <p:cNvPr id="6" name="Рисунок 5"/>
          <p:cNvPicPr>
            <a:picLocks noChangeAspect="1"/>
          </p:cNvPicPr>
          <p:nvPr/>
        </p:nvPicPr>
        <p:blipFill rotWithShape="1">
          <a:blip r:embed="rId3" cstate="print">
            <a:extLst>
              <a:ext uri="{28A0092B-C50C-407E-A947-70E740481C1C}">
                <a14:useLocalDpi xmlns:a14="http://schemas.microsoft.com/office/drawing/2010/main" xmlns="" val="0"/>
              </a:ext>
            </a:extLst>
          </a:blip>
          <a:srcRect l="1699" t="56496" r="85489" b="26903"/>
          <a:stretch/>
        </p:blipFill>
        <p:spPr>
          <a:xfrm>
            <a:off x="7384382" y="4454553"/>
            <a:ext cx="2086587" cy="2027808"/>
          </a:xfrm>
          <a:prstGeom prst="rect">
            <a:avLst/>
          </a:prstGeom>
        </p:spPr>
      </p:pic>
    </p:spTree>
    <p:extLst>
      <p:ext uri="{BB962C8B-B14F-4D97-AF65-F5344CB8AC3E}">
        <p14:creationId xmlns:p14="http://schemas.microsoft.com/office/powerpoint/2010/main" xmlns="" val="732743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5642" y="759827"/>
            <a:ext cx="10744199" cy="3785652"/>
          </a:xfrm>
          <a:prstGeom prst="rect">
            <a:avLst/>
          </a:prstGeom>
          <a:noFill/>
        </p:spPr>
        <p:txBody>
          <a:bodyPr wrap="square" rtlCol="0">
            <a:spAutoFit/>
          </a:bodyPr>
          <a:lstStyle/>
          <a:p>
            <a:pPr marL="342900" indent="-342900">
              <a:buFont typeface="Arial" panose="020B0604020202020204" pitchFamily="34" charset="0"/>
              <a:buChar char="•"/>
            </a:pPr>
            <a:r>
              <a:rPr lang="ru-RU" sz="2400" b="1" dirty="0" smtClean="0"/>
              <a:t>СНЯТЬ ПРОПИТАННУЮ ХИМИЧЕСКИМИ ВЕЩЕСТВАМИ ОДЕЖДУ</a:t>
            </a:r>
          </a:p>
          <a:p>
            <a:pPr marL="342900" indent="-342900">
              <a:buFont typeface="Arial" panose="020B0604020202020204" pitchFamily="34" charset="0"/>
              <a:buChar char="•"/>
            </a:pPr>
            <a:r>
              <a:rPr lang="ru-RU" sz="2400" b="1" dirty="0" smtClean="0"/>
              <a:t>ОБИЛЬНО ПРОМЫТЬ ОБОЖЖЕННЫЕ УЧАСТКИ ПОД СТРУЕЙ ВОДЫ</a:t>
            </a:r>
          </a:p>
          <a:p>
            <a:pPr marL="342900" indent="-342900">
              <a:buFont typeface="Arial" panose="020B0604020202020204" pitchFamily="34" charset="0"/>
              <a:buChar char="•"/>
            </a:pPr>
            <a:r>
              <a:rPr lang="ru-RU" sz="2400" b="1" dirty="0" smtClean="0"/>
              <a:t>НЕОБХОДИМО ЗНАТЬ, ЧТО В ОКАЗАНИИ ПЕРВОЙ ПОМОЩИ ПРИ ХИМИЧЕСКИХ ОЖОГАХ ВХОДИТ НЕЙТРАЛИЗАЦИЯ ДЕЙСТВИЯ ХИМИЧЕСКИХ ВЕЩЕСТВ</a:t>
            </a:r>
          </a:p>
          <a:p>
            <a:pPr marL="342900" indent="-342900">
              <a:buFont typeface="Arial" panose="020B0604020202020204" pitchFamily="34" charset="0"/>
              <a:buChar char="•"/>
            </a:pPr>
            <a:r>
              <a:rPr lang="ru-RU" sz="2400" b="1" dirty="0" smtClean="0"/>
              <a:t>НАЛОЖЕНИЕ АССЕПТИЧЕСКОЙ ПОВЯЗКИ</a:t>
            </a:r>
          </a:p>
          <a:p>
            <a:pPr marL="342900" indent="-342900">
              <a:buFont typeface="Arial" panose="020B0604020202020204" pitchFamily="34" charset="0"/>
              <a:buChar char="•"/>
            </a:pPr>
            <a:r>
              <a:rPr lang="ru-RU" sz="2400" b="1" dirty="0" smtClean="0"/>
              <a:t>ГОСПИТАЛИЗАЦИЯ </a:t>
            </a:r>
          </a:p>
          <a:p>
            <a:pPr marL="342900" indent="-342900">
              <a:buFont typeface="Arial" panose="020B0604020202020204" pitchFamily="34" charset="0"/>
              <a:buChar char="•"/>
            </a:pPr>
            <a:endParaRPr lang="ru-RU" sz="2400" b="1" dirty="0" smtClean="0"/>
          </a:p>
          <a:p>
            <a:r>
              <a:rPr lang="ru-RU" sz="2400" b="1" dirty="0" smtClean="0">
                <a:solidFill>
                  <a:srgbClr val="262626"/>
                </a:solidFill>
              </a:rPr>
              <a:t>     ПРИ ПОПАДАНИИ В ГЛАЗА  НЕОБХОДИМО КАК МОЖНО СКОРЕЕ ПРОМЫТЬ </a:t>
            </a:r>
          </a:p>
          <a:p>
            <a:r>
              <a:rPr lang="ru-RU" sz="2400" b="1" dirty="0">
                <a:solidFill>
                  <a:srgbClr val="262626"/>
                </a:solidFill>
              </a:rPr>
              <a:t> </a:t>
            </a:r>
            <a:r>
              <a:rPr lang="ru-RU" sz="2400" b="1" dirty="0" smtClean="0">
                <a:solidFill>
                  <a:srgbClr val="262626"/>
                </a:solidFill>
              </a:rPr>
              <a:t>     ИХ БОЛЬШИМ КОЛИЧЕСТВОМ ВОДЫ	</a:t>
            </a:r>
            <a:endParaRPr lang="ru-RU" sz="2400" b="1" dirty="0"/>
          </a:p>
        </p:txBody>
      </p:sp>
      <p:sp>
        <p:nvSpPr>
          <p:cNvPr id="4" name="TextBox 3"/>
          <p:cNvSpPr txBox="1"/>
          <p:nvPr/>
        </p:nvSpPr>
        <p:spPr>
          <a:xfrm>
            <a:off x="1479883" y="175052"/>
            <a:ext cx="8542421" cy="584775"/>
          </a:xfrm>
          <a:prstGeom prst="rect">
            <a:avLst/>
          </a:prstGeom>
          <a:noFill/>
        </p:spPr>
        <p:txBody>
          <a:bodyPr wrap="square" rtlCol="0">
            <a:spAutoFit/>
          </a:bodyPr>
          <a:lstStyle/>
          <a:p>
            <a:pPr algn="ctr"/>
            <a:r>
              <a:rPr lang="ru-RU" sz="3200" b="1" dirty="0" smtClean="0">
                <a:solidFill>
                  <a:srgbClr val="FF0000"/>
                </a:solidFill>
              </a:rPr>
              <a:t>ПЕРВАЯ ПОМОЩЬ ПРИ ХИМИЧЕСКИХ ОЖОГАХ:</a:t>
            </a:r>
            <a:endParaRPr lang="ru-RU" sz="3200" b="1" dirty="0">
              <a:solidFill>
                <a:srgbClr val="FF0000"/>
              </a:solidFill>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64203" y="4226843"/>
            <a:ext cx="5237766" cy="2366461"/>
          </a:xfrm>
          <a:prstGeom prst="rect">
            <a:avLst/>
          </a:prstGeom>
        </p:spPr>
      </p:pic>
    </p:spTree>
    <p:extLst>
      <p:ext uri="{BB962C8B-B14F-4D97-AF65-F5344CB8AC3E}">
        <p14:creationId xmlns:p14="http://schemas.microsoft.com/office/powerpoint/2010/main" xmlns="" val="2565757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xmlns="" val="216897295"/>
              </p:ext>
            </p:extLst>
          </p:nvPr>
        </p:nvGraphicFramePr>
        <p:xfrm>
          <a:off x="1022682" y="719665"/>
          <a:ext cx="9865896" cy="5536755"/>
        </p:xfrm>
        <a:graphic>
          <a:graphicData uri="http://schemas.openxmlformats.org/drawingml/2006/table">
            <a:tbl>
              <a:tblPr firstRow="1" bandRow="1">
                <a:tableStyleId>{D03447BB-5D67-496B-8E87-E561075AD55C}</a:tableStyleId>
              </a:tblPr>
              <a:tblGrid>
                <a:gridCol w="4932948">
                  <a:extLst>
                    <a:ext uri="{9D8B030D-6E8A-4147-A177-3AD203B41FA5}">
                      <a16:colId xmlns:a16="http://schemas.microsoft.com/office/drawing/2014/main" xmlns="" val="3945233723"/>
                    </a:ext>
                  </a:extLst>
                </a:gridCol>
                <a:gridCol w="4932948">
                  <a:extLst>
                    <a:ext uri="{9D8B030D-6E8A-4147-A177-3AD203B41FA5}">
                      <a16:colId xmlns:a16="http://schemas.microsoft.com/office/drawing/2014/main" xmlns="" val="1087405257"/>
                    </a:ext>
                  </a:extLst>
                </a:gridCol>
              </a:tblGrid>
              <a:tr h="1107351">
                <a:tc>
                  <a:txBody>
                    <a:bodyPr/>
                    <a:lstStyle/>
                    <a:p>
                      <a:pPr algn="ctr"/>
                      <a:r>
                        <a:rPr lang="ru-RU" sz="3200" dirty="0" smtClean="0"/>
                        <a:t>ВИД ОЖОГА</a:t>
                      </a:r>
                    </a:p>
                    <a:p>
                      <a:pPr algn="ctr"/>
                      <a:endParaRPr lang="ru-RU" sz="3200" dirty="0" smtClean="0"/>
                    </a:p>
                  </a:txBody>
                  <a:tcPr/>
                </a:tc>
                <a:tc>
                  <a:txBody>
                    <a:bodyPr/>
                    <a:lstStyle/>
                    <a:p>
                      <a:pPr algn="ctr"/>
                      <a:r>
                        <a:rPr lang="ru-RU" sz="3200" dirty="0" smtClean="0"/>
                        <a:t>НЕЙТРАЛИЗАТОР</a:t>
                      </a:r>
                      <a:endParaRPr lang="ru-RU" sz="3200" dirty="0"/>
                    </a:p>
                  </a:txBody>
                  <a:tcPr/>
                </a:tc>
                <a:extLst>
                  <a:ext uri="{0D108BD9-81ED-4DB2-BD59-A6C34878D82A}">
                    <a16:rowId xmlns:a16="http://schemas.microsoft.com/office/drawing/2014/main" xmlns="" val="1399257045"/>
                  </a:ext>
                </a:extLst>
              </a:tr>
              <a:tr h="1107351">
                <a:tc>
                  <a:txBody>
                    <a:bodyPr/>
                    <a:lstStyle/>
                    <a:p>
                      <a:pPr algn="ctr"/>
                      <a:r>
                        <a:rPr lang="ru-RU" sz="3600" b="1" dirty="0" smtClean="0">
                          <a:solidFill>
                            <a:schemeClr val="tx1"/>
                          </a:solidFill>
                        </a:rPr>
                        <a:t>КИСЛОТНЫЙ</a:t>
                      </a:r>
                      <a:endParaRPr lang="ru-RU" sz="3600" b="1" dirty="0">
                        <a:solidFill>
                          <a:schemeClr val="tx1"/>
                        </a:solidFill>
                      </a:endParaRPr>
                    </a:p>
                  </a:txBody>
                  <a:tcPr/>
                </a:tc>
                <a:tc>
                  <a:txBody>
                    <a:bodyPr/>
                    <a:lstStyle/>
                    <a:p>
                      <a:pPr algn="l"/>
                      <a:r>
                        <a:rPr lang="ru-RU" sz="2400" dirty="0" smtClean="0">
                          <a:solidFill>
                            <a:schemeClr val="tx1"/>
                          </a:solidFill>
                        </a:rPr>
                        <a:t>мыльная вода, слабый раствор бикарбоната</a:t>
                      </a:r>
                      <a:endParaRPr lang="ru-RU" sz="2400" dirty="0">
                        <a:solidFill>
                          <a:schemeClr val="tx1"/>
                        </a:solidFill>
                      </a:endParaRPr>
                    </a:p>
                  </a:txBody>
                  <a:tcPr/>
                </a:tc>
                <a:extLst>
                  <a:ext uri="{0D108BD9-81ED-4DB2-BD59-A6C34878D82A}">
                    <a16:rowId xmlns:a16="http://schemas.microsoft.com/office/drawing/2014/main" xmlns="" val="2885488872"/>
                  </a:ext>
                </a:extLst>
              </a:tr>
              <a:tr h="1107351">
                <a:tc>
                  <a:txBody>
                    <a:bodyPr/>
                    <a:lstStyle/>
                    <a:p>
                      <a:pPr algn="ctr"/>
                      <a:r>
                        <a:rPr lang="ru-RU" sz="3600" b="1" dirty="0" smtClean="0">
                          <a:solidFill>
                            <a:schemeClr val="tx1"/>
                          </a:solidFill>
                        </a:rPr>
                        <a:t>ЩЕЛОЧНОЙ</a:t>
                      </a:r>
                      <a:endParaRPr lang="ru-RU" sz="3600" b="1" dirty="0">
                        <a:solidFill>
                          <a:schemeClr val="tx1"/>
                        </a:solidFill>
                      </a:endParaRPr>
                    </a:p>
                  </a:txBody>
                  <a:tcPr/>
                </a:tc>
                <a:tc>
                  <a:txBody>
                    <a:bodyPr/>
                    <a:lstStyle/>
                    <a:p>
                      <a:r>
                        <a:rPr lang="ru-RU" sz="2400" dirty="0" smtClean="0">
                          <a:solidFill>
                            <a:schemeClr val="tx1"/>
                          </a:solidFill>
                        </a:rPr>
                        <a:t>1-2</a:t>
                      </a:r>
                      <a:r>
                        <a:rPr lang="en-US" sz="2400" dirty="0" smtClean="0">
                          <a:solidFill>
                            <a:schemeClr val="tx1"/>
                          </a:solidFill>
                        </a:rPr>
                        <a:t>% </a:t>
                      </a:r>
                      <a:r>
                        <a:rPr lang="ru-RU" sz="2400" dirty="0" smtClean="0">
                          <a:solidFill>
                            <a:schemeClr val="tx1"/>
                          </a:solidFill>
                        </a:rPr>
                        <a:t> раствор уксусной или лимонной кислоты</a:t>
                      </a:r>
                      <a:endParaRPr lang="ru-RU" sz="2400" dirty="0">
                        <a:solidFill>
                          <a:schemeClr val="tx1"/>
                        </a:solidFill>
                      </a:endParaRPr>
                    </a:p>
                  </a:txBody>
                  <a:tcPr/>
                </a:tc>
                <a:extLst>
                  <a:ext uri="{0D108BD9-81ED-4DB2-BD59-A6C34878D82A}">
                    <a16:rowId xmlns:a16="http://schemas.microsoft.com/office/drawing/2014/main" xmlns="" val="3290133141"/>
                  </a:ext>
                </a:extLst>
              </a:tr>
              <a:tr h="1107351">
                <a:tc>
                  <a:txBody>
                    <a:bodyPr/>
                    <a:lstStyle/>
                    <a:p>
                      <a:pPr algn="ctr"/>
                      <a:r>
                        <a:rPr lang="ru-RU" sz="3600" b="1" dirty="0" smtClean="0">
                          <a:solidFill>
                            <a:schemeClr val="tx1"/>
                          </a:solidFill>
                        </a:rPr>
                        <a:t>НЕГАШЕНОЙ ИЗВЕСТЬЮ</a:t>
                      </a:r>
                      <a:endParaRPr lang="ru-RU" sz="3600" b="1" dirty="0">
                        <a:solidFill>
                          <a:schemeClr val="tx1"/>
                        </a:solidFill>
                      </a:endParaRPr>
                    </a:p>
                  </a:txBody>
                  <a:tcPr/>
                </a:tc>
                <a:tc>
                  <a:txBody>
                    <a:bodyPr/>
                    <a:lstStyle/>
                    <a:p>
                      <a:r>
                        <a:rPr lang="ru-RU" sz="2400" b="1" dirty="0" smtClean="0">
                          <a:solidFill>
                            <a:schemeClr val="tx1"/>
                          </a:solidFill>
                        </a:rPr>
                        <a:t>НЕ ИСПОЛЬЗОВАТЬ ВОДУ!!!</a:t>
                      </a:r>
                    </a:p>
                    <a:p>
                      <a:r>
                        <a:rPr lang="ru-RU" sz="2400" dirty="0" smtClean="0">
                          <a:solidFill>
                            <a:schemeClr val="tx1"/>
                          </a:solidFill>
                        </a:rPr>
                        <a:t>подсолнечное масло</a:t>
                      </a:r>
                      <a:endParaRPr lang="ru-RU" sz="2400" dirty="0">
                        <a:solidFill>
                          <a:schemeClr val="tx1"/>
                        </a:solidFill>
                      </a:endParaRPr>
                    </a:p>
                  </a:txBody>
                  <a:tcPr/>
                </a:tc>
                <a:extLst>
                  <a:ext uri="{0D108BD9-81ED-4DB2-BD59-A6C34878D82A}">
                    <a16:rowId xmlns:a16="http://schemas.microsoft.com/office/drawing/2014/main" xmlns="" val="3752031792"/>
                  </a:ext>
                </a:extLst>
              </a:tr>
              <a:tr h="1107351">
                <a:tc>
                  <a:txBody>
                    <a:bodyPr/>
                    <a:lstStyle/>
                    <a:p>
                      <a:pPr algn="ctr"/>
                      <a:r>
                        <a:rPr lang="ru-RU" sz="3600" b="1" dirty="0" smtClean="0">
                          <a:solidFill>
                            <a:schemeClr val="tx1"/>
                          </a:solidFill>
                        </a:rPr>
                        <a:t>ФОСФОРОМ</a:t>
                      </a:r>
                      <a:endParaRPr lang="ru-RU" sz="3600" b="1" dirty="0">
                        <a:solidFill>
                          <a:schemeClr val="tx1"/>
                        </a:solidFill>
                      </a:endParaRPr>
                    </a:p>
                  </a:txBody>
                  <a:tcPr/>
                </a:tc>
                <a:tc>
                  <a:txBody>
                    <a:bodyPr/>
                    <a:lstStyle/>
                    <a:p>
                      <a:r>
                        <a:rPr lang="ru-RU" sz="2400" b="1" dirty="0" smtClean="0">
                          <a:solidFill>
                            <a:schemeClr val="tx1"/>
                          </a:solidFill>
                        </a:rPr>
                        <a:t>ВОДА!!!</a:t>
                      </a:r>
                    </a:p>
                    <a:p>
                      <a:endParaRPr lang="ru-RU" dirty="0" smtClean="0"/>
                    </a:p>
                    <a:p>
                      <a:endParaRPr lang="ru-RU" dirty="0"/>
                    </a:p>
                  </a:txBody>
                  <a:tcPr/>
                </a:tc>
                <a:extLst>
                  <a:ext uri="{0D108BD9-81ED-4DB2-BD59-A6C34878D82A}">
                    <a16:rowId xmlns:a16="http://schemas.microsoft.com/office/drawing/2014/main" xmlns="" val="3985041053"/>
                  </a:ext>
                </a:extLst>
              </a:tr>
            </a:tbl>
          </a:graphicData>
        </a:graphic>
      </p:graphicFrame>
    </p:spTree>
    <p:extLst>
      <p:ext uri="{BB962C8B-B14F-4D97-AF65-F5344CB8AC3E}">
        <p14:creationId xmlns:p14="http://schemas.microsoft.com/office/powerpoint/2010/main" xmlns="" val="1185282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263" y="1179095"/>
            <a:ext cx="10756231" cy="4708981"/>
          </a:xfrm>
          <a:prstGeom prst="rect">
            <a:avLst/>
          </a:prstGeom>
          <a:noFill/>
        </p:spPr>
        <p:txBody>
          <a:bodyPr wrap="square" rtlCol="0">
            <a:spAutoFit/>
          </a:bodyPr>
          <a:lstStyle/>
          <a:p>
            <a:pPr algn="just"/>
            <a:r>
              <a:rPr lang="ru-RU" sz="3000" dirty="0">
                <a:solidFill>
                  <a:srgbClr val="555555"/>
                </a:solidFill>
                <a:latin typeface="Arial" panose="020B0604020202020204" pitchFamily="34" charset="0"/>
              </a:rPr>
              <a:t>Чаще всего ожоги происходят, из-за не внимательности, не знания </a:t>
            </a:r>
            <a:r>
              <a:rPr lang="ru-RU" sz="3000" dirty="0" smtClean="0">
                <a:solidFill>
                  <a:srgbClr val="555555"/>
                </a:solidFill>
                <a:latin typeface="Arial" panose="020B0604020202020204" pitchFamily="34" charset="0"/>
              </a:rPr>
              <a:t>техники </a:t>
            </a:r>
            <a:r>
              <a:rPr lang="ru-RU" sz="3000" dirty="0">
                <a:solidFill>
                  <a:srgbClr val="555555"/>
                </a:solidFill>
                <a:latin typeface="Arial" panose="020B0604020202020204" pitchFamily="34" charset="0"/>
              </a:rPr>
              <a:t>пожарной безопасности и при не правильной эксплуатация оборудования. Важно знать элементарные правила оказания первой помощи, иначе ваша травма перейдёт более сложную степень повреждения, что повлечёт более тяжёлые последствия. Самое главное при получении травмы избавиться от источника повреждения согласно безопасного методам его обезвреживания. При большой площади полученного ожога, необходимо вызвать скорую </a:t>
            </a:r>
            <a:r>
              <a:rPr lang="ru-RU" sz="3000" dirty="0" smtClean="0">
                <a:solidFill>
                  <a:srgbClr val="555555"/>
                </a:solidFill>
                <a:latin typeface="Arial" panose="020B0604020202020204" pitchFamily="34" charset="0"/>
              </a:rPr>
              <a:t>медицинскую.</a:t>
            </a:r>
            <a:endParaRPr lang="ru-RU" sz="3000" dirty="0"/>
          </a:p>
        </p:txBody>
      </p:sp>
    </p:spTree>
    <p:extLst>
      <p:ext uri="{BB962C8B-B14F-4D97-AF65-F5344CB8AC3E}">
        <p14:creationId xmlns:p14="http://schemas.microsoft.com/office/powerpoint/2010/main" xmlns="" val="178345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05493" y="2967335"/>
            <a:ext cx="6781023" cy="923330"/>
          </a:xfrm>
          <a:prstGeom prst="rect">
            <a:avLst/>
          </a:prstGeom>
          <a:noFill/>
        </p:spPr>
        <p:txBody>
          <a:bodyPr wrap="none" lIns="91440" tIns="45720" rIns="91440" bIns="45720">
            <a:spAutoFit/>
          </a:bodyPr>
          <a:lstStyle/>
          <a:p>
            <a:pPr algn="ctr"/>
            <a:r>
              <a:rPr lang="ru-RU" sz="5400" b="0" cap="none" spc="0" dirty="0" smtClean="0">
                <a:ln w="0"/>
                <a:effectLst>
                  <a:outerShdw blurRad="38100" dist="25400" dir="5400000" algn="ctr" rotWithShape="0">
                    <a:srgbClr val="6E747A">
                      <a:alpha val="43000"/>
                    </a:srgbClr>
                  </a:outerShdw>
                </a:effectLst>
              </a:rPr>
              <a:t>Спасибо за внимание!</a:t>
            </a:r>
            <a:endParaRPr lang="ru-RU" sz="5400" b="0" cap="none" spc="0" dirty="0">
              <a:ln w="0"/>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xmlns="" val="1910245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9483" y="261257"/>
            <a:ext cx="10786826" cy="4247317"/>
          </a:xfrm>
          <a:prstGeom prst="rect">
            <a:avLst/>
          </a:prstGeom>
          <a:noFill/>
          <a:ln w="12700" cmpd="dbl">
            <a:noFill/>
          </a:ln>
        </p:spPr>
        <p:txBody>
          <a:bodyPr wrap="square" rtlCol="0">
            <a:spAutoFit/>
          </a:bodyPr>
          <a:lstStyle/>
          <a:p>
            <a:endParaRPr lang="ru-RU" dirty="0" smtClean="0"/>
          </a:p>
          <a:p>
            <a:pPr algn="just"/>
            <a:r>
              <a:rPr lang="ru-RU" sz="2800" b="1" dirty="0" smtClean="0">
                <a:solidFill>
                  <a:srgbClr val="FF0000"/>
                </a:solidFill>
                <a:latin typeface="Arial" panose="020B0604020202020204" pitchFamily="34" charset="0"/>
                <a:cs typeface="Arial" panose="020B0604020202020204" pitchFamily="34" charset="0"/>
              </a:rPr>
              <a:t>Ожог</a:t>
            </a:r>
            <a:r>
              <a:rPr lang="ru-RU" sz="2800" dirty="0" smtClean="0">
                <a:latin typeface="Arial" panose="020B0604020202020204" pitchFamily="34" charset="0"/>
                <a:cs typeface="Arial" panose="020B0604020202020204" pitchFamily="34" charset="0"/>
              </a:rPr>
              <a:t> - это поражение тканей организма под действием высоких температур, электрического тока, ионизирующего вещества или определенных химических веществ.</a:t>
            </a:r>
          </a:p>
          <a:p>
            <a:pPr algn="just"/>
            <a:r>
              <a:rPr lang="ru-RU" sz="2800" dirty="0" smtClean="0">
                <a:latin typeface="Arial" panose="020B0604020202020204" pitchFamily="34" charset="0"/>
                <a:cs typeface="Arial" panose="020B0604020202020204" pitchFamily="34" charset="0"/>
              </a:rPr>
              <a:t> Чаще всего (около 75%) </a:t>
            </a:r>
            <a:r>
              <a:rPr lang="ru-RU" sz="2800" b="1" dirty="0" smtClean="0">
                <a:latin typeface="Arial" panose="020B0604020202020204" pitchFamily="34" charset="0"/>
                <a:cs typeface="Arial" panose="020B0604020202020204" pitchFamily="34" charset="0"/>
              </a:rPr>
              <a:t>ожоги поражают верхние конечности и кисти</a:t>
            </a:r>
            <a:r>
              <a:rPr lang="ru-RU" sz="2800" dirty="0" smtClean="0">
                <a:latin typeface="Arial" panose="020B0604020202020204" pitchFamily="34" charset="0"/>
                <a:cs typeface="Arial" panose="020B0604020202020204" pitchFamily="34" charset="0"/>
              </a:rPr>
              <a:t>.</a:t>
            </a:r>
          </a:p>
          <a:p>
            <a:pPr algn="just"/>
            <a:r>
              <a:rPr lang="ru-RU" sz="2800" dirty="0" smtClean="0">
                <a:latin typeface="Arial" panose="020B0604020202020204" pitchFamily="34" charset="0"/>
                <a:cs typeface="Arial" panose="020B0604020202020204" pitchFamily="34" charset="0"/>
              </a:rPr>
              <a:t>По статистике </a:t>
            </a:r>
            <a:r>
              <a:rPr lang="ru-RU" sz="2800" b="1" dirty="0" smtClean="0">
                <a:latin typeface="Arial" panose="020B0604020202020204" pitchFamily="34" charset="0"/>
                <a:cs typeface="Arial" panose="020B0604020202020204" pitchFamily="34" charset="0"/>
              </a:rPr>
              <a:t>каждым третьим </a:t>
            </a:r>
            <a:r>
              <a:rPr lang="ru-RU" sz="2800" dirty="0" smtClean="0">
                <a:latin typeface="Arial" panose="020B0604020202020204" pitchFamily="34" charset="0"/>
                <a:cs typeface="Arial" panose="020B0604020202020204" pitchFamily="34" charset="0"/>
              </a:rPr>
              <a:t>обожженным</a:t>
            </a:r>
            <a:r>
              <a:rPr lang="ru-RU" sz="2800" b="1" dirty="0" smtClean="0">
                <a:latin typeface="Arial" panose="020B0604020202020204" pitchFamily="34" charset="0"/>
                <a:cs typeface="Arial" panose="020B0604020202020204" pitchFamily="34" charset="0"/>
              </a:rPr>
              <a:t> является ребенок.</a:t>
            </a:r>
          </a:p>
          <a:p>
            <a:pPr algn="just"/>
            <a:r>
              <a:rPr lang="ru-RU" sz="2800" b="1" dirty="0" err="1" smtClean="0">
                <a:latin typeface="Arial" panose="020B0604020202020204" pitchFamily="34" charset="0"/>
                <a:cs typeface="Arial" panose="020B0604020202020204" pitchFamily="34" charset="0"/>
              </a:rPr>
              <a:t>Комбустиология</a:t>
            </a:r>
            <a:r>
              <a:rPr lang="ru-RU" sz="2800" dirty="0" smtClean="0">
                <a:latin typeface="Arial" panose="020B0604020202020204" pitchFamily="34" charset="0"/>
                <a:cs typeface="Arial" panose="020B0604020202020204" pitchFamily="34" charset="0"/>
              </a:rPr>
              <a:t> – это раздел медицины, который изучает ожоговые поражения.</a:t>
            </a:r>
          </a:p>
        </p:txBody>
      </p:sp>
      <p:pic>
        <p:nvPicPr>
          <p:cNvPr id="1026" name="Picture 2" descr="http://www.promed.pro/image/data/IMG_7836_.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36023" y="4153470"/>
            <a:ext cx="3680395" cy="24563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51753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44136" y="74215"/>
            <a:ext cx="10398035" cy="707886"/>
          </a:xfrm>
          <a:prstGeom prst="rect">
            <a:avLst/>
          </a:prstGeom>
        </p:spPr>
        <p:txBody>
          <a:bodyPr wrap="square">
            <a:spAutoFit/>
          </a:bodyPr>
          <a:lstStyle/>
          <a:p>
            <a:pPr algn="ctr"/>
            <a:r>
              <a:rPr lang="ru-RU" sz="4000" b="1" dirty="0" smtClean="0">
                <a:solidFill>
                  <a:srgbClr val="FF0000"/>
                </a:solidFill>
              </a:rPr>
              <a:t>Причины ожогов</a:t>
            </a:r>
          </a:p>
        </p:txBody>
      </p:sp>
      <p:sp>
        <p:nvSpPr>
          <p:cNvPr id="6" name="Прямоугольник 5"/>
          <p:cNvSpPr/>
          <p:nvPr/>
        </p:nvSpPr>
        <p:spPr>
          <a:xfrm>
            <a:off x="444135" y="972628"/>
            <a:ext cx="10398035" cy="800219"/>
          </a:xfrm>
          <a:prstGeom prst="rect">
            <a:avLst/>
          </a:prstGeom>
        </p:spPr>
        <p:txBody>
          <a:bodyPr wrap="square">
            <a:spAutoFit/>
          </a:bodyPr>
          <a:lstStyle/>
          <a:p>
            <a:r>
              <a:rPr lang="ru-RU" sz="2400" b="1" i="0" dirty="0" smtClean="0">
                <a:effectLst/>
                <a:latin typeface="Arial" panose="020B0604020202020204" pitchFamily="34" charset="0"/>
              </a:rPr>
              <a:t>Термическое воздействие</a:t>
            </a:r>
          </a:p>
          <a:p>
            <a:r>
              <a:rPr lang="ru-RU" sz="2200" b="0" i="0" dirty="0" smtClean="0">
                <a:solidFill>
                  <a:srgbClr val="000000"/>
                </a:solidFill>
                <a:effectLst/>
                <a:latin typeface="Arial" panose="020B0604020202020204" pitchFamily="34" charset="0"/>
              </a:rPr>
              <a:t>Ожоги образуются вследствие прямого контакта с огнем, кипятком или паром.</a:t>
            </a:r>
            <a:endParaRPr lang="ru-RU" sz="2200" dirty="0"/>
          </a:p>
        </p:txBody>
      </p:sp>
      <p:sp>
        <p:nvSpPr>
          <p:cNvPr id="7" name="Прямоугольник 6"/>
          <p:cNvSpPr/>
          <p:nvPr/>
        </p:nvSpPr>
        <p:spPr>
          <a:xfrm>
            <a:off x="444135" y="1858583"/>
            <a:ext cx="10567853" cy="1477328"/>
          </a:xfrm>
          <a:prstGeom prst="rect">
            <a:avLst/>
          </a:prstGeom>
        </p:spPr>
        <p:txBody>
          <a:bodyPr wrap="square">
            <a:spAutoFit/>
          </a:bodyPr>
          <a:lstStyle/>
          <a:p>
            <a:r>
              <a:rPr lang="ru-RU" sz="2400" b="1" i="0" dirty="0" smtClean="0">
                <a:effectLst/>
                <a:latin typeface="Arial" panose="020B0604020202020204" pitchFamily="34" charset="0"/>
              </a:rPr>
              <a:t>Химическое воздействие</a:t>
            </a:r>
          </a:p>
          <a:p>
            <a:r>
              <a:rPr lang="ru-RU" sz="2200" b="0" i="0" dirty="0" smtClean="0">
                <a:solidFill>
                  <a:srgbClr val="000000"/>
                </a:solidFill>
                <a:effectLst/>
                <a:latin typeface="Arial" panose="020B0604020202020204" pitchFamily="34" charset="0"/>
              </a:rPr>
              <a:t>Химические ожоги возникают в результате попадания на кожу агрессивных химических веществ (</a:t>
            </a:r>
            <a:r>
              <a:rPr lang="ru-RU" sz="2200" b="0" i="1" dirty="0" smtClean="0">
                <a:solidFill>
                  <a:srgbClr val="000000"/>
                </a:solidFill>
                <a:effectLst/>
                <a:latin typeface="Arial" panose="020B0604020202020204" pitchFamily="34" charset="0"/>
              </a:rPr>
              <a:t>например, кислоты, щелочи</a:t>
            </a:r>
            <a:r>
              <a:rPr lang="ru-RU" sz="2200" b="0" i="0" dirty="0" smtClean="0">
                <a:solidFill>
                  <a:srgbClr val="000000"/>
                </a:solidFill>
                <a:effectLst/>
                <a:latin typeface="Arial" panose="020B0604020202020204" pitchFamily="34" charset="0"/>
              </a:rPr>
              <a:t>). Степень повреждения зависит от его концентрации и длительности контакта.</a:t>
            </a:r>
            <a:endParaRPr lang="ru-RU" sz="2200" dirty="0"/>
          </a:p>
        </p:txBody>
      </p:sp>
      <p:sp>
        <p:nvSpPr>
          <p:cNvPr id="8" name="Прямоугольник 7"/>
          <p:cNvSpPr/>
          <p:nvPr/>
        </p:nvSpPr>
        <p:spPr>
          <a:xfrm>
            <a:off x="444136" y="3421648"/>
            <a:ext cx="10881361" cy="2154436"/>
          </a:xfrm>
          <a:prstGeom prst="rect">
            <a:avLst/>
          </a:prstGeom>
        </p:spPr>
        <p:txBody>
          <a:bodyPr wrap="square">
            <a:spAutoFit/>
          </a:bodyPr>
          <a:lstStyle/>
          <a:p>
            <a:r>
              <a:rPr lang="ru-RU" sz="2400" b="1" i="0" dirty="0" smtClean="0">
                <a:effectLst/>
                <a:latin typeface="Arial" panose="020B0604020202020204" pitchFamily="34" charset="0"/>
              </a:rPr>
              <a:t>Электрическое воздействие</a:t>
            </a:r>
          </a:p>
          <a:p>
            <a:r>
              <a:rPr lang="ru-RU" sz="2200" b="0" i="0" dirty="0" smtClean="0">
                <a:solidFill>
                  <a:srgbClr val="000000"/>
                </a:solidFill>
                <a:effectLst/>
                <a:latin typeface="Arial" panose="020B0604020202020204" pitchFamily="34" charset="0"/>
              </a:rPr>
              <a:t>Электрические ожоги возникают при контакте с токопроводящим материалом. Электрический ток распространяется по тканям с высокой электропроводимостью через кровь, спинномозговую жидкость, мышцы, в меньшей степени - через кожу, кости или жировую ткань. Опасным для жизни человека является ток, когда его величина превышает 0,1 А (</a:t>
            </a:r>
            <a:r>
              <a:rPr lang="ru-RU" sz="2200" b="0" i="1" dirty="0" smtClean="0">
                <a:solidFill>
                  <a:srgbClr val="000000"/>
                </a:solidFill>
                <a:effectLst/>
                <a:latin typeface="Arial" panose="020B0604020202020204" pitchFamily="34" charset="0"/>
              </a:rPr>
              <a:t>ампер</a:t>
            </a:r>
            <a:r>
              <a:rPr lang="ru-RU" sz="2200" b="0" i="0" dirty="0" smtClean="0">
                <a:solidFill>
                  <a:srgbClr val="000000"/>
                </a:solidFill>
                <a:effectLst/>
                <a:latin typeface="Arial" panose="020B0604020202020204" pitchFamily="34" charset="0"/>
              </a:rPr>
              <a:t>).</a:t>
            </a:r>
            <a:endParaRPr lang="ru-RU" sz="2200" dirty="0"/>
          </a:p>
        </p:txBody>
      </p:sp>
      <p:sp>
        <p:nvSpPr>
          <p:cNvPr id="9" name="Прямоугольник 8"/>
          <p:cNvSpPr/>
          <p:nvPr/>
        </p:nvSpPr>
        <p:spPr>
          <a:xfrm>
            <a:off x="444136" y="5576084"/>
            <a:ext cx="10789921" cy="1138773"/>
          </a:xfrm>
          <a:prstGeom prst="rect">
            <a:avLst/>
          </a:prstGeom>
        </p:spPr>
        <p:txBody>
          <a:bodyPr wrap="square">
            <a:spAutoFit/>
          </a:bodyPr>
          <a:lstStyle/>
          <a:p>
            <a:r>
              <a:rPr lang="ru-RU" sz="2400" b="1" i="0" dirty="0" smtClean="0">
                <a:effectLst/>
                <a:latin typeface="Arial" panose="020B0604020202020204" pitchFamily="34" charset="0"/>
              </a:rPr>
              <a:t>Лучевое воздействие</a:t>
            </a:r>
          </a:p>
          <a:p>
            <a:r>
              <a:rPr lang="ru-RU" sz="2200" dirty="0" smtClean="0">
                <a:solidFill>
                  <a:srgbClr val="000000"/>
                </a:solidFill>
                <a:effectLst/>
                <a:latin typeface="inherit"/>
              </a:rPr>
              <a:t>Ожоги по причине лучевого воздействия ( ультрафиолетовое, ионизирующее, инфракрасное). </a:t>
            </a:r>
            <a:endParaRPr lang="ru-RU" sz="2200" dirty="0"/>
          </a:p>
        </p:txBody>
      </p:sp>
    </p:spTree>
    <p:extLst>
      <p:ext uri="{BB962C8B-B14F-4D97-AF65-F5344CB8AC3E}">
        <p14:creationId xmlns:p14="http://schemas.microsoft.com/office/powerpoint/2010/main" xmlns="" val="3258028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08023" y="360047"/>
            <a:ext cx="6622323" cy="5909310"/>
          </a:xfrm>
          <a:prstGeom prst="rect">
            <a:avLst/>
          </a:prstGeom>
        </p:spPr>
        <p:txBody>
          <a:bodyPr wrap="square">
            <a:spAutoFit/>
          </a:bodyPr>
          <a:lstStyle/>
          <a:p>
            <a:pPr algn="just"/>
            <a:r>
              <a:rPr lang="ru-RU" sz="4400" dirty="0" smtClean="0">
                <a:solidFill>
                  <a:srgbClr val="FF0000"/>
                </a:solidFill>
                <a:latin typeface="Arial" panose="020B0604020202020204" pitchFamily="34" charset="0"/>
                <a:cs typeface="Arial" panose="020B0604020202020204" pitchFamily="34" charset="0"/>
              </a:rPr>
              <a:t>Строение кожи</a:t>
            </a:r>
          </a:p>
          <a:p>
            <a:pPr algn="just"/>
            <a:r>
              <a:rPr lang="ru-RU" sz="3000" b="1" dirty="0" smtClean="0">
                <a:latin typeface="Arial" panose="020B0604020202020204" pitchFamily="34" charset="0"/>
                <a:cs typeface="Arial" panose="020B0604020202020204" pitchFamily="34" charset="0"/>
              </a:rPr>
              <a:t>Кожа</a:t>
            </a:r>
            <a:r>
              <a:rPr lang="ru-RU" sz="3000" dirty="0" smtClean="0">
                <a:latin typeface="Arial" panose="020B0604020202020204" pitchFamily="34" charset="0"/>
                <a:cs typeface="Arial" panose="020B0604020202020204" pitchFamily="34" charset="0"/>
              </a:rPr>
              <a:t> - это наружный покров тела, который защищает человека от воздействий внешней среды, а также защите организма от бактерий и инфекций.</a:t>
            </a:r>
          </a:p>
          <a:p>
            <a:pPr algn="just"/>
            <a:r>
              <a:rPr lang="ru-RU" sz="3000" dirty="0" smtClean="0">
                <a:latin typeface="Arial" panose="020B0604020202020204" pitchFamily="34" charset="0"/>
                <a:cs typeface="Arial" panose="020B0604020202020204" pitchFamily="34" charset="0"/>
              </a:rPr>
              <a:t> </a:t>
            </a:r>
            <a:r>
              <a:rPr lang="ru-RU" sz="3000" dirty="0" smtClean="0">
                <a:solidFill>
                  <a:srgbClr val="FF0000"/>
                </a:solidFill>
                <a:latin typeface="Arial" panose="020B0604020202020204" pitchFamily="34" charset="0"/>
                <a:cs typeface="Arial" panose="020B0604020202020204" pitchFamily="34" charset="0"/>
              </a:rPr>
              <a:t>В состав кожи входят следующие слои:</a:t>
            </a:r>
          </a:p>
          <a:p>
            <a:pPr algn="just"/>
            <a:r>
              <a:rPr lang="ru-RU" sz="3000" b="1" dirty="0" smtClean="0">
                <a:latin typeface="Arial" panose="020B0604020202020204" pitchFamily="34" charset="0"/>
                <a:cs typeface="Arial" panose="020B0604020202020204" pitchFamily="34" charset="0"/>
              </a:rPr>
              <a:t>эпидермис </a:t>
            </a:r>
            <a:r>
              <a:rPr lang="ru-RU" sz="3000" dirty="0" smtClean="0">
                <a:latin typeface="Arial" panose="020B0604020202020204" pitchFamily="34" charset="0"/>
                <a:cs typeface="Arial" panose="020B0604020202020204" pitchFamily="34" charset="0"/>
              </a:rPr>
              <a:t>(наружная часть кожи);</a:t>
            </a:r>
          </a:p>
          <a:p>
            <a:pPr algn="just"/>
            <a:r>
              <a:rPr lang="ru-RU" sz="3000" b="1" dirty="0" smtClean="0">
                <a:latin typeface="Arial" panose="020B0604020202020204" pitchFamily="34" charset="0"/>
                <a:cs typeface="Arial" panose="020B0604020202020204" pitchFamily="34" charset="0"/>
              </a:rPr>
              <a:t>дерма </a:t>
            </a:r>
            <a:r>
              <a:rPr lang="ru-RU" sz="3000" dirty="0" smtClean="0">
                <a:latin typeface="Arial" panose="020B0604020202020204" pitchFamily="34" charset="0"/>
                <a:cs typeface="Arial" panose="020B0604020202020204" pitchFamily="34" charset="0"/>
              </a:rPr>
              <a:t>(соединительно-тканная часть кожи);</a:t>
            </a:r>
          </a:p>
          <a:p>
            <a:pPr algn="just"/>
            <a:r>
              <a:rPr lang="ru-RU" sz="3000" b="1" dirty="0" smtClean="0">
                <a:latin typeface="Arial" panose="020B0604020202020204" pitchFamily="34" charset="0"/>
                <a:cs typeface="Arial" panose="020B0604020202020204" pitchFamily="34" charset="0"/>
              </a:rPr>
              <a:t>гиподерма</a:t>
            </a:r>
            <a:r>
              <a:rPr lang="ru-RU" sz="3000" dirty="0" smtClean="0">
                <a:latin typeface="Arial" panose="020B0604020202020204" pitchFamily="34" charset="0"/>
                <a:cs typeface="Arial" panose="020B0604020202020204" pitchFamily="34" charset="0"/>
              </a:rPr>
              <a:t> (подкожная ткань).</a:t>
            </a:r>
            <a:endParaRPr lang="ru-RU" sz="30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clrChange>
              <a:clrFrom>
                <a:srgbClr val="FEFEFE"/>
              </a:clrFrom>
              <a:clrTo>
                <a:srgbClr val="FEFEFE">
                  <a:alpha val="0"/>
                </a:srgbClr>
              </a:clrTo>
            </a:clrChange>
          </a:blip>
          <a:stretch>
            <a:fillRect/>
          </a:stretch>
        </p:blipFill>
        <p:spPr>
          <a:xfrm>
            <a:off x="135526" y="1390241"/>
            <a:ext cx="5272497" cy="3848922"/>
          </a:xfrm>
          <a:prstGeom prst="rect">
            <a:avLst/>
          </a:prstGeom>
        </p:spPr>
      </p:pic>
    </p:spTree>
    <p:extLst>
      <p:ext uri="{BB962C8B-B14F-4D97-AF65-F5344CB8AC3E}">
        <p14:creationId xmlns:p14="http://schemas.microsoft.com/office/powerpoint/2010/main" xmlns="" val="1373162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1702" y="0"/>
            <a:ext cx="11534503" cy="1138773"/>
          </a:xfrm>
          <a:prstGeom prst="rect">
            <a:avLst/>
          </a:prstGeom>
        </p:spPr>
        <p:txBody>
          <a:bodyPr wrap="square">
            <a:spAutoFit/>
          </a:bodyPr>
          <a:lstStyle/>
          <a:p>
            <a:pPr algn="ctr"/>
            <a:r>
              <a:rPr lang="ru-RU" sz="4000" b="1" dirty="0" smtClean="0">
                <a:solidFill>
                  <a:srgbClr val="FF0000"/>
                </a:solidFill>
                <a:latin typeface="Arial" panose="020B0604020202020204" pitchFamily="34" charset="0"/>
                <a:cs typeface="Arial" panose="020B0604020202020204" pitchFamily="34" charset="0"/>
              </a:rPr>
              <a:t>Степени ожогов</a:t>
            </a:r>
          </a:p>
          <a:p>
            <a:pPr algn="ctr"/>
            <a:r>
              <a:rPr lang="ru-RU" sz="2800" dirty="0" smtClean="0">
                <a:latin typeface="Arial" panose="020B0604020202020204" pitchFamily="34" charset="0"/>
                <a:cs typeface="Arial" panose="020B0604020202020204" pitchFamily="34" charset="0"/>
              </a:rPr>
              <a:t>В 1960 году было принято решение классифицировать ожоги</a:t>
            </a:r>
            <a:endParaRPr lang="ru-RU" sz="2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1702" y="1260567"/>
            <a:ext cx="8105502" cy="5286196"/>
          </a:xfrm>
          <a:prstGeom prst="rect">
            <a:avLst/>
          </a:prstGeom>
        </p:spPr>
      </p:pic>
      <p:sp>
        <p:nvSpPr>
          <p:cNvPr id="5" name="TextBox 4"/>
          <p:cNvSpPr txBox="1"/>
          <p:nvPr/>
        </p:nvSpPr>
        <p:spPr>
          <a:xfrm>
            <a:off x="8795084" y="2626392"/>
            <a:ext cx="3164305" cy="2400657"/>
          </a:xfrm>
          <a:prstGeom prst="rect">
            <a:avLst/>
          </a:prstGeom>
          <a:noFill/>
        </p:spPr>
        <p:txBody>
          <a:bodyPr wrap="square" rtlCol="0">
            <a:spAutoFit/>
          </a:bodyPr>
          <a:lstStyle/>
          <a:p>
            <a:r>
              <a:rPr lang="en-US" sz="3000" dirty="0" smtClean="0">
                <a:latin typeface="Arial" panose="020B0604020202020204" pitchFamily="34" charset="0"/>
                <a:cs typeface="Arial" panose="020B0604020202020204" pitchFamily="34" charset="0"/>
              </a:rPr>
              <a:t>I –</a:t>
            </a:r>
            <a:r>
              <a:rPr lang="ru-RU" sz="3000" dirty="0" smtClean="0">
                <a:latin typeface="Arial" panose="020B0604020202020204" pitchFamily="34" charset="0"/>
                <a:cs typeface="Arial" panose="020B0604020202020204" pitchFamily="34" charset="0"/>
              </a:rPr>
              <a:t>СТЕПЕНЬ</a:t>
            </a:r>
          </a:p>
          <a:p>
            <a:r>
              <a:rPr lang="ru-RU" sz="3000" dirty="0" smtClean="0">
                <a:latin typeface="Arial" panose="020B0604020202020204" pitchFamily="34" charset="0"/>
                <a:cs typeface="Arial" panose="020B0604020202020204" pitchFamily="34" charset="0"/>
              </a:rPr>
              <a:t>ПОКРАСНЕНИЕ КОЖИ И СИЛЬНАЯ БОЛЬ</a:t>
            </a:r>
            <a:endParaRPr lang="ru-RU"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9297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85554" y="294323"/>
            <a:ext cx="8112034" cy="5281576"/>
          </a:xfrm>
          <a:prstGeom prst="rect">
            <a:avLst/>
          </a:prstGeom>
        </p:spPr>
      </p:pic>
      <p:sp>
        <p:nvSpPr>
          <p:cNvPr id="4" name="TextBox 3"/>
          <p:cNvSpPr txBox="1"/>
          <p:nvPr/>
        </p:nvSpPr>
        <p:spPr>
          <a:xfrm>
            <a:off x="-91440" y="5839095"/>
            <a:ext cx="12383589" cy="707886"/>
          </a:xfrm>
          <a:prstGeom prst="rect">
            <a:avLst/>
          </a:prstGeom>
          <a:noFill/>
        </p:spPr>
        <p:txBody>
          <a:bodyPr wrap="square" rtlCol="0">
            <a:spAutoFit/>
          </a:bodyPr>
          <a:lstStyle/>
          <a:p>
            <a:pPr algn="ctr"/>
            <a:r>
              <a:rPr lang="en-US" sz="4000" dirty="0" smtClean="0">
                <a:latin typeface="Arial" panose="020B0604020202020204" pitchFamily="34" charset="0"/>
                <a:cs typeface="Arial" panose="020B0604020202020204" pitchFamily="34" charset="0"/>
              </a:rPr>
              <a:t>II –</a:t>
            </a:r>
            <a:r>
              <a:rPr lang="ru-RU" sz="4000" dirty="0" smtClean="0">
                <a:latin typeface="Arial" panose="020B0604020202020204" pitchFamily="34" charset="0"/>
                <a:cs typeface="Arial" panose="020B0604020202020204" pitchFamily="34" charset="0"/>
              </a:rPr>
              <a:t> СПЕПЕНЬ ХАРАКТЕРЕЗУЕТСЯ ВОЛДЫРЯМИ</a:t>
            </a: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63904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81051" y="393873"/>
            <a:ext cx="8138160" cy="5307496"/>
          </a:xfrm>
          <a:prstGeom prst="rect">
            <a:avLst/>
          </a:prstGeom>
        </p:spPr>
      </p:pic>
      <p:sp>
        <p:nvSpPr>
          <p:cNvPr id="4" name="TextBox 3"/>
          <p:cNvSpPr txBox="1"/>
          <p:nvPr/>
        </p:nvSpPr>
        <p:spPr>
          <a:xfrm>
            <a:off x="0" y="5917474"/>
            <a:ext cx="12192000" cy="707886"/>
          </a:xfrm>
          <a:prstGeom prst="rect">
            <a:avLst/>
          </a:prstGeom>
          <a:noFill/>
        </p:spPr>
        <p:txBody>
          <a:bodyPr wrap="square" rtlCol="0">
            <a:spAutoFit/>
          </a:bodyPr>
          <a:lstStyle/>
          <a:p>
            <a:pPr lvl="0" algn="ctr"/>
            <a:r>
              <a:rPr lang="en-US" sz="4000" dirty="0" smtClean="0">
                <a:solidFill>
                  <a:prstClr val="black"/>
                </a:solidFill>
                <a:latin typeface="Arial" panose="020B0604020202020204" pitchFamily="34" charset="0"/>
                <a:cs typeface="Arial" panose="020B0604020202020204" pitchFamily="34" charset="0"/>
              </a:rPr>
              <a:t>III </a:t>
            </a:r>
            <a:r>
              <a:rPr lang="en-US" sz="4000" dirty="0">
                <a:solidFill>
                  <a:prstClr val="black"/>
                </a:solidFill>
                <a:latin typeface="Arial" panose="020B0604020202020204" pitchFamily="34" charset="0"/>
                <a:cs typeface="Arial" panose="020B0604020202020204" pitchFamily="34" charset="0"/>
              </a:rPr>
              <a:t>–</a:t>
            </a:r>
            <a:r>
              <a:rPr lang="ru-RU" sz="4000" dirty="0">
                <a:solidFill>
                  <a:prstClr val="black"/>
                </a:solidFill>
                <a:latin typeface="Arial" panose="020B0604020202020204" pitchFamily="34" charset="0"/>
                <a:cs typeface="Arial" panose="020B0604020202020204" pitchFamily="34" charset="0"/>
              </a:rPr>
              <a:t> СПЕПЕНЬ </a:t>
            </a:r>
            <a:r>
              <a:rPr lang="ru-RU" sz="4000" dirty="0" smtClean="0">
                <a:solidFill>
                  <a:prstClr val="black"/>
                </a:solidFill>
                <a:latin typeface="Arial" panose="020B0604020202020204" pitchFamily="34" charset="0"/>
                <a:cs typeface="Arial" panose="020B0604020202020204" pitchFamily="34" charset="0"/>
              </a:rPr>
              <a:t>НЕКРОЗ ГЛУБОКИХ СЛОЕВ КОЖИ</a:t>
            </a:r>
            <a:endParaRPr lang="ru-RU" sz="4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4835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96343" y="417875"/>
            <a:ext cx="5407479" cy="4791026"/>
          </a:xfrm>
          <a:prstGeom prst="rect">
            <a:avLst/>
          </a:prstGeom>
        </p:spPr>
      </p:pic>
      <p:sp>
        <p:nvSpPr>
          <p:cNvPr id="4" name="TextBox 3"/>
          <p:cNvSpPr txBox="1"/>
          <p:nvPr/>
        </p:nvSpPr>
        <p:spPr>
          <a:xfrm>
            <a:off x="176076" y="5669279"/>
            <a:ext cx="11848011" cy="707886"/>
          </a:xfrm>
          <a:prstGeom prst="rect">
            <a:avLst/>
          </a:prstGeom>
          <a:noFill/>
        </p:spPr>
        <p:txBody>
          <a:bodyPr wrap="square" rtlCol="0">
            <a:spAutoFit/>
          </a:bodyPr>
          <a:lstStyle/>
          <a:p>
            <a:pPr lvl="0" algn="ctr"/>
            <a:r>
              <a:rPr lang="en-US" sz="4000" dirty="0" smtClean="0">
                <a:solidFill>
                  <a:prstClr val="black"/>
                </a:solidFill>
                <a:latin typeface="Arial" panose="020B0604020202020204" pitchFamily="34" charset="0"/>
                <a:cs typeface="Arial" panose="020B0604020202020204" pitchFamily="34" charset="0"/>
              </a:rPr>
              <a:t>IV–</a:t>
            </a:r>
            <a:r>
              <a:rPr lang="ru-RU" sz="4000" dirty="0" smtClean="0">
                <a:solidFill>
                  <a:prstClr val="black"/>
                </a:solidFill>
                <a:latin typeface="Arial" panose="020B0604020202020204" pitchFamily="34" charset="0"/>
                <a:cs typeface="Arial" panose="020B0604020202020204" pitchFamily="34" charset="0"/>
              </a:rPr>
              <a:t> </a:t>
            </a:r>
            <a:r>
              <a:rPr lang="ru-RU" sz="4000" dirty="0">
                <a:solidFill>
                  <a:prstClr val="black"/>
                </a:solidFill>
                <a:latin typeface="Arial" panose="020B0604020202020204" pitchFamily="34" charset="0"/>
                <a:cs typeface="Arial" panose="020B0604020202020204" pitchFamily="34" charset="0"/>
              </a:rPr>
              <a:t>СПЕПЕНЬ </a:t>
            </a:r>
            <a:r>
              <a:rPr lang="ru-RU" sz="4000" dirty="0" smtClean="0">
                <a:solidFill>
                  <a:prstClr val="black"/>
                </a:solidFill>
                <a:latin typeface="Arial" panose="020B0604020202020204" pitchFamily="34" charset="0"/>
                <a:cs typeface="Arial" panose="020B0604020202020204" pitchFamily="34" charset="0"/>
              </a:rPr>
              <a:t>НЕКРОЗ КОЖИ, ОБУГЛИВАНИЕ</a:t>
            </a:r>
            <a:endParaRPr lang="ru-RU" sz="4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33112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9452" y="169817"/>
            <a:ext cx="10842171" cy="1077218"/>
          </a:xfrm>
          <a:prstGeom prst="rect">
            <a:avLst/>
          </a:prstGeom>
          <a:noFill/>
        </p:spPr>
        <p:txBody>
          <a:bodyPr wrap="square" rtlCol="0">
            <a:spAutoFit/>
          </a:bodyPr>
          <a:lstStyle/>
          <a:p>
            <a:pPr algn="just"/>
            <a:r>
              <a:rPr lang="ru-RU" sz="3200" dirty="0">
                <a:solidFill>
                  <a:srgbClr val="000000"/>
                </a:solidFill>
                <a:latin typeface="Arial" panose="020B0604020202020204" pitchFamily="34" charset="0"/>
                <a:cs typeface="Arial" panose="020B0604020202020204" pitchFamily="34" charset="0"/>
              </a:rPr>
              <a:t>Т</a:t>
            </a:r>
            <a:r>
              <a:rPr lang="ru-RU" sz="3200" b="0" i="0" dirty="0" smtClean="0">
                <a:solidFill>
                  <a:srgbClr val="000000"/>
                </a:solidFill>
                <a:effectLst/>
                <a:latin typeface="Arial" panose="020B0604020202020204" pitchFamily="34" charset="0"/>
                <a:cs typeface="Arial" panose="020B0604020202020204" pitchFamily="34" charset="0"/>
              </a:rPr>
              <a:t>яжесть состояния больного зависит не только от степени ожога, но и от площади поражения.</a:t>
            </a:r>
            <a:endParaRPr lang="ru-RU" sz="3200" dirty="0">
              <a:latin typeface="Arial" panose="020B0604020202020204" pitchFamily="34" charset="0"/>
              <a:cs typeface="Arial" panose="020B0604020202020204" pitchFamily="34" charset="0"/>
            </a:endParaRPr>
          </a:p>
        </p:txBody>
      </p:sp>
      <p:sp>
        <p:nvSpPr>
          <p:cNvPr id="3" name="TextBox 2"/>
          <p:cNvSpPr txBox="1"/>
          <p:nvPr/>
        </p:nvSpPr>
        <p:spPr>
          <a:xfrm>
            <a:off x="617736" y="1331256"/>
            <a:ext cx="5421084" cy="2800767"/>
          </a:xfrm>
          <a:prstGeom prst="rect">
            <a:avLst/>
          </a:prstGeom>
          <a:noFill/>
        </p:spPr>
        <p:txBody>
          <a:bodyPr wrap="square" rtlCol="0">
            <a:spAutoFit/>
          </a:bodyPr>
          <a:lstStyle/>
          <a:p>
            <a:r>
              <a:rPr lang="ru-RU" sz="3200" b="1" dirty="0" smtClean="0">
                <a:solidFill>
                  <a:srgbClr val="000000"/>
                </a:solidFill>
                <a:effectLst/>
                <a:latin typeface="Arial" panose="020B0604020202020204" pitchFamily="34" charset="0"/>
                <a:cs typeface="Arial" panose="020B0604020202020204" pitchFamily="34" charset="0"/>
              </a:rPr>
              <a:t>Выделяют следующие методы определения площади ожога</a:t>
            </a:r>
            <a:r>
              <a:rPr lang="ru-RU" sz="3200" b="1" i="1" dirty="0" smtClean="0">
                <a:solidFill>
                  <a:srgbClr val="000000"/>
                </a:solidFill>
                <a:effectLst/>
                <a:latin typeface="Arial" panose="020B0604020202020204" pitchFamily="34" charset="0"/>
                <a:cs typeface="Arial" panose="020B0604020202020204" pitchFamily="34" charset="0"/>
              </a:rPr>
              <a:t>:</a:t>
            </a:r>
            <a:r>
              <a:rPr lang="ru-RU" sz="3200" b="1" dirty="0" smtClean="0">
                <a:latin typeface="Arial" panose="020B0604020202020204" pitchFamily="34" charset="0"/>
                <a:cs typeface="Arial" panose="020B0604020202020204" pitchFamily="34" charset="0"/>
              </a:rPr>
              <a:t/>
            </a:r>
            <a:br>
              <a:rPr lang="ru-RU" sz="3200" b="1" dirty="0" smtClean="0">
                <a:latin typeface="Arial" panose="020B0604020202020204" pitchFamily="34" charset="0"/>
                <a:cs typeface="Arial" panose="020B0604020202020204" pitchFamily="34" charset="0"/>
              </a:rPr>
            </a:br>
            <a:r>
              <a:rPr lang="ru-RU" sz="4400" dirty="0" smtClean="0">
                <a:latin typeface="Arial" panose="020B0604020202020204" pitchFamily="34" charset="0"/>
                <a:cs typeface="Arial" panose="020B0604020202020204" pitchFamily="34" charset="0"/>
              </a:rPr>
              <a:t>-</a:t>
            </a:r>
            <a:r>
              <a:rPr lang="ru-RU" sz="3600" b="0" i="0" dirty="0" smtClean="0">
                <a:solidFill>
                  <a:srgbClr val="000000"/>
                </a:solidFill>
                <a:effectLst/>
                <a:latin typeface="Arial" panose="020B0604020202020204" pitchFamily="34" charset="0"/>
                <a:cs typeface="Arial" panose="020B0604020202020204" pitchFamily="34" charset="0"/>
              </a:rPr>
              <a:t>правило девяток</a:t>
            </a:r>
          </a:p>
          <a:p>
            <a:r>
              <a:rPr lang="ru-RU" sz="3600" b="0" i="0" dirty="0" smtClean="0">
                <a:solidFill>
                  <a:srgbClr val="000000"/>
                </a:solidFill>
                <a:effectLst/>
                <a:latin typeface="Arial" panose="020B0604020202020204" pitchFamily="34" charset="0"/>
                <a:cs typeface="Arial" panose="020B0604020202020204" pitchFamily="34" charset="0"/>
              </a:rPr>
              <a:t>-правило ладони</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44699" y="1427508"/>
            <a:ext cx="5440084" cy="5341966"/>
          </a:xfrm>
          <a:prstGeom prst="rect">
            <a:avLst/>
          </a:prstGeom>
        </p:spPr>
      </p:pic>
      <p:pic>
        <p:nvPicPr>
          <p:cNvPr id="6" name="Рисунок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tretch>
            <a:fillRect/>
          </a:stretch>
        </p:blipFill>
        <p:spPr>
          <a:xfrm>
            <a:off x="1912989" y="3862136"/>
            <a:ext cx="2186445" cy="2907338"/>
          </a:xfrm>
          <a:prstGeom prst="rect">
            <a:avLst/>
          </a:prstGeom>
        </p:spPr>
      </p:pic>
    </p:spTree>
    <p:extLst>
      <p:ext uri="{BB962C8B-B14F-4D97-AF65-F5344CB8AC3E}">
        <p14:creationId xmlns:p14="http://schemas.microsoft.com/office/powerpoint/2010/main" xmlns="" val="814252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473</Words>
  <Application>Microsoft Office PowerPoint</Application>
  <PresentationFormat>Произвольный</PresentationFormat>
  <Paragraphs>68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ЛЕОНИД</dc:creator>
  <cp:lastModifiedBy>Admin</cp:lastModifiedBy>
  <cp:revision>34</cp:revision>
  <dcterms:created xsi:type="dcterms:W3CDTF">2017-02-07T15:24:33Z</dcterms:created>
  <dcterms:modified xsi:type="dcterms:W3CDTF">2019-12-07T20:09:55Z</dcterms:modified>
</cp:coreProperties>
</file>