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73" r:id="rId3"/>
    <p:sldId id="258" r:id="rId4"/>
    <p:sldId id="274" r:id="rId5"/>
    <p:sldId id="272" r:id="rId6"/>
    <p:sldId id="286" r:id="rId7"/>
    <p:sldId id="259" r:id="rId8"/>
    <p:sldId id="260" r:id="rId9"/>
    <p:sldId id="261" r:id="rId10"/>
    <p:sldId id="262" r:id="rId11"/>
    <p:sldId id="281" r:id="rId12"/>
    <p:sldId id="263" r:id="rId13"/>
    <p:sldId id="265" r:id="rId14"/>
    <p:sldId id="266" r:id="rId15"/>
    <p:sldId id="283" r:id="rId16"/>
    <p:sldId id="268" r:id="rId17"/>
    <p:sldId id="269" r:id="rId18"/>
    <p:sldId id="271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069DA-03C2-4BB0-A30A-2DBE5B22EAAB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BD652-1D1E-4182-A23C-666F39CE0F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451EE-6A9D-4527-9C8A-780ACD79B556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8093-DA6A-41B0-A224-D07576A0C6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659EE-319F-4388-88FF-E4626A966086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5F736-6F88-4D33-9FBC-4B15202BC4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327A5-D6C5-4F2E-9659-39AFEE731C53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63F2E-00A6-4249-AFD7-1479C24932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0F005-04BC-4BA1-BB76-86EB685E6843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B34-B8D7-425B-AA45-8B7B328F3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FC840-D2AF-481F-A246-F9BE088C2DD7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C4B53-9859-4707-97F7-B4BB688485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614C9-DD91-45F5-BCD4-9B4F63FEE6DE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7A49F-ED0B-45B3-B4F1-90CAB43DE3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36A02F-E4BB-4870-A9FF-57056A129F7B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49C0C-3A2F-4FA2-A185-F37BBBD1B2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9E3E8B-913B-40D7-B6A3-E15D1BCF0FCD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10580-250F-4166-BF66-C89C3F47C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B26DB-EDC8-4ACA-A306-C859ABE8D02C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D4FC-804A-4442-BAF8-79F6AFA9C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7ED8A7-EB91-4B7C-A761-DDA8DAD84B2C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EB65A-754B-47DB-A63F-4612D73A42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EE4119-2CC4-4A72-B572-4FFF7DA97795}" type="datetimeFigureOut">
              <a:rPr lang="en-US" smtClean="0"/>
              <a:pPr>
                <a:defRPr/>
              </a:pPr>
              <a:t>12/4/2012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AD3B94-6A98-4AB7-AB98-D4B295EB3F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676400" y="1524000"/>
            <a:ext cx="5943600" cy="3733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ЗАБОЛЕВАНИЯ</a:t>
            </a:r>
          </a:p>
          <a:p>
            <a:pPr algn="ctr"/>
            <a:r>
              <a:rPr lang="ru-RU" sz="3600" i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ОРГАНОВ  ДЫХАНИЯ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Т</a:t>
            </a:r>
            <a:r>
              <a:rPr lang="ru-RU" sz="4000" b="1" dirty="0" smtClean="0">
                <a:solidFill>
                  <a:srgbClr val="FFFF00"/>
                </a:solidFill>
                <a:latin typeface="Arial" charset="0"/>
              </a:rPr>
              <a:t>о</a:t>
            </a:r>
            <a:r>
              <a:rPr lang="ru-RU" sz="4000" b="1" dirty="0" smtClean="0">
                <a:solidFill>
                  <a:srgbClr val="FFFF00"/>
                </a:solidFill>
              </a:rPr>
              <a:t>нз</a:t>
            </a:r>
            <a:r>
              <a:rPr lang="ru-RU" sz="4000" b="1" dirty="0" smtClean="0">
                <a:solidFill>
                  <a:srgbClr val="FFFF00"/>
                </a:solidFill>
                <a:latin typeface="Arial" charset="0"/>
              </a:rPr>
              <a:t>ил</a:t>
            </a:r>
            <a:r>
              <a:rPr lang="ru-RU" sz="4000" b="1" dirty="0" smtClean="0">
                <a:solidFill>
                  <a:srgbClr val="FFFF00"/>
                </a:solidFill>
              </a:rPr>
              <a:t>лит</a:t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 (острый ; хронический)</a:t>
            </a:r>
          </a:p>
        </p:txBody>
      </p:sp>
      <p:pic>
        <p:nvPicPr>
          <p:cNvPr id="12291" name="Picture 5" descr="Pages-303-tonsill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1788"/>
            <a:ext cx="716280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04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79248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92D050"/>
                </a:solidFill>
                <a:latin typeface="Arial" charset="0"/>
              </a:rPr>
              <a:t>АНГИНА</a:t>
            </a:r>
            <a:endParaRPr lang="ru-RU" sz="4800" b="1" dirty="0" smtClean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762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92D050"/>
                </a:solidFill>
              </a:rPr>
              <a:t>Ларингит</a:t>
            </a:r>
            <a:endParaRPr lang="ru-RU" sz="4000" b="1" dirty="0" smtClean="0">
              <a:solidFill>
                <a:srgbClr val="92D050"/>
              </a:solidFill>
            </a:endParaRPr>
          </a:p>
        </p:txBody>
      </p:sp>
      <p:pic>
        <p:nvPicPr>
          <p:cNvPr id="13315" name="Picture 4" descr="3f976dec4760caa59769214a7de6db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7577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67000"/>
            <a:ext cx="8229600" cy="141763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4000" b="1" i="1" dirty="0" smtClean="0">
                <a:solidFill>
                  <a:srgbClr val="92D050"/>
                </a:solidFill>
              </a:rPr>
              <a:t>Бронхит(острый; хронический</a:t>
            </a:r>
            <a:r>
              <a:rPr lang="ru-RU" sz="4000" b="1" i="1" dirty="0" smtClean="0">
                <a:solidFill>
                  <a:srgbClr val="92D050"/>
                </a:solidFill>
              </a:rPr>
              <a:t>)</a:t>
            </a:r>
            <a:r>
              <a:rPr lang="ru-RU" sz="4000" dirty="0" smtClean="0">
                <a:solidFill>
                  <a:srgbClr val="92D050"/>
                </a:solidFill>
              </a:rPr>
              <a:t>: </a:t>
            </a:r>
            <a:r>
              <a:rPr lang="ru-RU" sz="3600" b="1" i="1" dirty="0" smtClean="0"/>
              <a:t>заболевания органов дыхания с поражением стенки бронхов. Различают бронхит острый и хронический. </a:t>
            </a:r>
            <a:r>
              <a:rPr lang="ru-RU" sz="3600" b="1" i="1" u="sng" dirty="0" smtClean="0"/>
              <a:t>Признаки</a:t>
            </a:r>
            <a:r>
              <a:rPr lang="ru-RU" sz="3600" b="1" i="1" dirty="0" smtClean="0"/>
              <a:t>: кашель с мокротой, повышение температуры, отдышка. </a:t>
            </a:r>
            <a:r>
              <a:rPr lang="ru-RU" sz="3600" b="1" i="1" u="sng" dirty="0" smtClean="0"/>
              <a:t>Основные причины</a:t>
            </a:r>
            <a:r>
              <a:rPr lang="ru-RU" sz="3600" b="1" i="1" dirty="0" smtClean="0"/>
              <a:t>: инфекции, профессиональные вредности, курение,</a:t>
            </a:r>
            <a:r>
              <a:rPr lang="ru-RU" sz="4000" b="1" i="1" dirty="0" smtClean="0"/>
              <a:t> </a:t>
            </a:r>
            <a:r>
              <a:rPr lang="ru-RU" sz="3600" b="1" i="1" dirty="0" smtClean="0"/>
              <a:t>охлажд</a:t>
            </a:r>
            <a:r>
              <a:rPr lang="ru-RU" sz="3600" b="1" dirty="0" smtClean="0"/>
              <a:t>ение</a:t>
            </a:r>
            <a:r>
              <a:rPr lang="ru-RU" sz="4000" dirty="0" smtClean="0"/>
              <a:t> 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92D050"/>
                </a:solidFill>
              </a:rPr>
              <a:t>Бронхиальная астма</a:t>
            </a:r>
            <a:r>
              <a:rPr lang="ru-RU" sz="4000" b="1" dirty="0" smtClean="0">
                <a:solidFill>
                  <a:srgbClr val="92D050"/>
                </a:solidFill>
              </a:rPr>
              <a:t>:</a:t>
            </a:r>
            <a:r>
              <a:rPr lang="ru-RU" sz="4000" i="1" dirty="0" smtClean="0">
                <a:solidFill>
                  <a:srgbClr val="92D050"/>
                </a:solidFill>
              </a:rPr>
              <a:t> </a:t>
            </a:r>
            <a:r>
              <a:rPr lang="ru-RU" sz="4000" b="1" i="1" dirty="0" smtClean="0"/>
              <a:t>аллергическое заболевание, проявляющееся с признаками удушья, с резко затрудненным выдохом, свистящими хрипами в результате сужения просвета мелких бронхов.</a:t>
            </a:r>
            <a:endParaRPr lang="ru-RU" sz="4000" b="1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163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b="1" i="1" dirty="0" smtClean="0">
                <a:solidFill>
                  <a:srgbClr val="92D050"/>
                </a:solidFill>
              </a:rPr>
              <a:t>Плеврит: </a:t>
            </a:r>
            <a:r>
              <a:rPr lang="ru-RU" b="1" i="1" dirty="0" smtClean="0"/>
              <a:t>воспаление плевры при туберкулезе</a:t>
            </a:r>
            <a:r>
              <a:rPr lang="ru-RU" b="1" dirty="0" smtClean="0"/>
              <a:t>, пневмонии, ревматизме и других заболеваниях .</a:t>
            </a:r>
            <a:br>
              <a:rPr lang="ru-RU" b="1" dirty="0" smtClean="0"/>
            </a:br>
            <a:r>
              <a:rPr lang="ru-RU" b="1" u="sng" dirty="0" smtClean="0"/>
              <a:t>Признаки</a:t>
            </a:r>
            <a:r>
              <a:rPr lang="ru-RU" b="1" dirty="0" smtClean="0"/>
              <a:t>: боль в грудной клетке, связанная с дыханием, кашель, повышение температуры, одышка</a:t>
            </a:r>
            <a:endParaRPr lang="ru-RU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b="1" i="1" dirty="0" smtClean="0">
                <a:solidFill>
                  <a:srgbClr val="92D050"/>
                </a:solidFill>
              </a:rPr>
              <a:t>Туберкулез</a:t>
            </a:r>
            <a:r>
              <a:rPr lang="ru-RU" dirty="0" smtClean="0">
                <a:solidFill>
                  <a:srgbClr val="92D050"/>
                </a:solidFill>
              </a:rPr>
              <a:t>: </a:t>
            </a:r>
            <a:r>
              <a:rPr lang="ru-RU" sz="2700" b="1" dirty="0" smtClean="0"/>
              <a:t>инфекционное заболевание, вызываемое туберкулезной микобактерией. В пораженных органах (легкие, лимфатические узлы, кожа, кости, почки, кишечник и др.) развиваются мелкие бугорки со склонностью к распаду. Основной источник— больной туберкулезом легких, выделяющий мокроту с микобактериями туберкулеза. Лечение (противотуберкулезные препараты в сочетании с гигиеническим режимом, при необходимости — с операцией) длительное. В Российской Федерации создана сеть специальных противотуберкулезных диспансеров, больниц, санаториев.</a:t>
            </a:r>
            <a:br>
              <a:rPr lang="ru-RU" sz="2700" b="1" dirty="0" smtClean="0"/>
            </a:br>
            <a:endParaRPr lang="ru-RU" sz="2700" b="1" dirty="0" smtClean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92D050"/>
                </a:solidFill>
              </a:rPr>
              <a:t>Рак легких:</a:t>
            </a:r>
          </a:p>
        </p:txBody>
      </p:sp>
      <p:pic>
        <p:nvPicPr>
          <p:cNvPr id="19459" name="Picture 4" descr="5394389_legk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96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 descr="5a8e93bb04251a739c73c0cc6ca74673_f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19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247445_lyogkie-kuryaschego-i-ne-kuryaschego-chelove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1626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810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92D050"/>
                </a:solidFill>
                <a:latin typeface="Impact" pitchFamily="34" charset="0"/>
              </a:rPr>
              <a:t>ДЫХАНИЕМ-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10800000" flipV="1">
            <a:off x="0" y="1524000"/>
            <a:ext cx="9144000" cy="41148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ru-RU" dirty="0" smtClean="0"/>
              <a:t>Называют обмен газов между клетками и окружающей средой. У  человека газообмен  состоит из четырех этапов</a:t>
            </a:r>
            <a:r>
              <a:rPr lang="ru-RU" dirty="0" smtClean="0"/>
              <a:t>: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1.Обмен газов между воздушной средой и легкими</a:t>
            </a:r>
            <a:r>
              <a:rPr lang="ru-RU" dirty="0" smtClean="0"/>
              <a:t>;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2.Обмен газов между легкими  кровью</a:t>
            </a:r>
            <a:r>
              <a:rPr lang="ru-RU" dirty="0" smtClean="0"/>
              <a:t>;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3.Транспортировка газов кровью</a:t>
            </a:r>
            <a:r>
              <a:rPr lang="ru-RU" dirty="0" smtClean="0"/>
              <a:t>;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4.Газообмен в тканях.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92D050"/>
                </a:solidFill>
                <a:latin typeface="Arial" charset="0"/>
              </a:rPr>
              <a:t>ЛЕГКИЕ КУРИЛЬЩИКА!</a:t>
            </a:r>
          </a:p>
        </p:txBody>
      </p:sp>
      <p:pic>
        <p:nvPicPr>
          <p:cNvPr id="21507" name="Picture 4" descr="1233807891_l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14500"/>
            <a:ext cx="81534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e74f97fae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5725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u="sng" dirty="0" smtClean="0">
                <a:solidFill>
                  <a:srgbClr val="7030A0"/>
                </a:solidFill>
              </a:rPr>
              <a:t>Органы дыхания!</a:t>
            </a:r>
          </a:p>
        </p:txBody>
      </p:sp>
      <p:cxnSp>
        <p:nvCxnSpPr>
          <p:cNvPr id="7" name="Shape 6"/>
          <p:cNvCxnSpPr>
            <a:stCxn id="3" idx="1"/>
            <a:endCxn id="3" idx="1"/>
          </p:cNvCxnSpPr>
          <p:nvPr/>
        </p:nvCxnSpPr>
        <p:spPr>
          <a:xfrm rot="10800000">
            <a:off x="4267200" y="4114800"/>
            <a:ext cx="1588" cy="1588"/>
          </a:xfrm>
          <a:prstGeom prst="bentConnector3">
            <a:avLst>
              <a:gd name="adj1" fmla="val -13931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82973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92D050"/>
                </a:solidFill>
              </a:rPr>
              <a:t>Строение  легких:</a:t>
            </a:r>
          </a:p>
        </p:txBody>
      </p:sp>
      <p:pic>
        <p:nvPicPr>
          <p:cNvPr id="5123" name="Picture 4" descr="1702-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00150"/>
            <a:ext cx="58674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981200"/>
            <a:ext cx="9144000" cy="56388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i="1" dirty="0" smtClean="0">
                <a:solidFill>
                  <a:schemeClr val="folHlink"/>
                </a:solidFill>
              </a:rPr>
              <a:t/>
            </a:r>
            <a:br>
              <a:rPr lang="ru-RU" sz="4000" i="1" dirty="0" smtClean="0">
                <a:solidFill>
                  <a:schemeClr val="folHlink"/>
                </a:solidFill>
              </a:rPr>
            </a:br>
            <a:r>
              <a:rPr lang="ru-RU" sz="4000" i="1" dirty="0" smtClean="0">
                <a:solidFill>
                  <a:schemeClr val="folHlink"/>
                </a:solidFill>
              </a:rPr>
              <a:t/>
            </a:r>
            <a:br>
              <a:rPr lang="ru-RU" sz="4000" i="1" dirty="0" smtClean="0">
                <a:solidFill>
                  <a:schemeClr val="folHlink"/>
                </a:solidFill>
              </a:rPr>
            </a:br>
            <a:r>
              <a:rPr lang="ru-RU" sz="3600" b="1" i="1" dirty="0" smtClean="0">
                <a:solidFill>
                  <a:srgbClr val="953735"/>
                </a:solidFill>
              </a:rPr>
              <a:t>1.</a:t>
            </a:r>
            <a:r>
              <a:rPr lang="ru-RU" sz="3600" b="1" i="1" dirty="0" smtClean="0">
                <a:solidFill>
                  <a:schemeClr val="tx1"/>
                </a:solidFill>
              </a:rPr>
              <a:t>Ринит (острый; хронический)</a:t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rgbClr val="953735"/>
                </a:solidFill>
              </a:rPr>
              <a:t>2.</a:t>
            </a:r>
            <a:r>
              <a:rPr lang="ru-RU" sz="3600" b="1" i="1" dirty="0" smtClean="0"/>
              <a:t>Гайморит</a:t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rgbClr val="953735"/>
                </a:solidFill>
              </a:rPr>
              <a:t>3.</a:t>
            </a:r>
            <a:r>
              <a:rPr lang="ru-RU" sz="3600" b="1" i="1" dirty="0" smtClean="0"/>
              <a:t>Ангина</a:t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rgbClr val="953735"/>
                </a:solidFill>
              </a:rPr>
              <a:t>4.</a:t>
            </a:r>
            <a:r>
              <a:rPr lang="ru-RU" sz="3600" b="1" i="1" dirty="0" smtClean="0"/>
              <a:t>Тонзиллит(острый; хронический) </a:t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rgbClr val="953735"/>
                </a:solidFill>
              </a:rPr>
              <a:t>5</a:t>
            </a:r>
            <a:r>
              <a:rPr lang="ru-RU" sz="3600" b="1" i="1" dirty="0" smtClean="0">
                <a:solidFill>
                  <a:srgbClr val="953735"/>
                </a:solidFill>
              </a:rPr>
              <a:t>. </a:t>
            </a:r>
            <a:r>
              <a:rPr lang="ru-RU" sz="3600" b="1" i="1" dirty="0" err="1" smtClean="0"/>
              <a:t>Ларенгит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rgbClr val="953735"/>
                </a:solidFill>
              </a:rPr>
              <a:t>6.</a:t>
            </a:r>
            <a:r>
              <a:rPr lang="ru-RU" sz="3600" b="1" i="1" dirty="0" smtClean="0"/>
              <a:t>Трохеит</a:t>
            </a:r>
            <a:br>
              <a:rPr lang="ru-RU" sz="3600" b="1" i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28600" y="5334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92D050"/>
                </a:solidFill>
              </a:rPr>
              <a:t>Заболевание</a:t>
            </a:r>
            <a:r>
              <a:rPr lang="ru-RU" sz="3600" b="1" dirty="0">
                <a:solidFill>
                  <a:srgbClr val="92D050"/>
                </a:solidFill>
              </a:rPr>
              <a:t> </a:t>
            </a:r>
            <a:r>
              <a:rPr lang="ru-RU" sz="3600" b="1" dirty="0" smtClean="0">
                <a:solidFill>
                  <a:srgbClr val="92D050"/>
                </a:solidFill>
              </a:rPr>
              <a:t>дыхательной системы:</a:t>
            </a:r>
            <a:endParaRPr lang="ru-RU" sz="36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09600" y="1447800"/>
            <a:ext cx="815402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953735"/>
                </a:solidFill>
                <a:latin typeface="Arial" charset="0"/>
              </a:rPr>
              <a:t>7.</a:t>
            </a:r>
            <a:r>
              <a:rPr lang="ru-RU" sz="3600" b="1" i="1" dirty="0">
                <a:latin typeface="Arial" charset="0"/>
              </a:rPr>
              <a:t>Бронхит(острый; хронический)</a:t>
            </a:r>
            <a:br>
              <a:rPr lang="ru-RU" sz="3600" b="1" i="1" dirty="0">
                <a:latin typeface="Arial" charset="0"/>
              </a:rPr>
            </a:br>
            <a:r>
              <a:rPr lang="ru-RU" sz="3600" b="1" i="1" dirty="0">
                <a:solidFill>
                  <a:srgbClr val="953735"/>
                </a:solidFill>
                <a:latin typeface="Arial" charset="0"/>
              </a:rPr>
              <a:t>8.</a:t>
            </a:r>
            <a:r>
              <a:rPr lang="ru-RU" sz="3600" b="1" i="1" dirty="0">
                <a:latin typeface="Arial" charset="0"/>
              </a:rPr>
              <a:t>Бронхиальная астма</a:t>
            </a:r>
            <a:br>
              <a:rPr lang="ru-RU" sz="3600" b="1" i="1" dirty="0">
                <a:latin typeface="Arial" charset="0"/>
              </a:rPr>
            </a:br>
            <a:r>
              <a:rPr lang="ru-RU" sz="3600" b="1" i="1" dirty="0">
                <a:solidFill>
                  <a:srgbClr val="953735"/>
                </a:solidFill>
                <a:latin typeface="Arial" charset="0"/>
              </a:rPr>
              <a:t>9.</a:t>
            </a:r>
            <a:r>
              <a:rPr lang="ru-RU" sz="3600" b="1" i="1" dirty="0">
                <a:latin typeface="Arial" charset="0"/>
              </a:rPr>
              <a:t>Пневмания</a:t>
            </a:r>
            <a:br>
              <a:rPr lang="ru-RU" sz="3600" b="1" i="1" dirty="0">
                <a:latin typeface="Arial" charset="0"/>
              </a:rPr>
            </a:br>
            <a:r>
              <a:rPr lang="ru-RU" sz="3600" b="1" i="1" dirty="0">
                <a:solidFill>
                  <a:srgbClr val="953735"/>
                </a:solidFill>
                <a:latin typeface="Arial" charset="0"/>
              </a:rPr>
              <a:t>10.</a:t>
            </a:r>
            <a:r>
              <a:rPr lang="ru-RU" sz="3600" b="1" i="1" dirty="0">
                <a:latin typeface="Arial" charset="0"/>
              </a:rPr>
              <a:t>Плеврит</a:t>
            </a:r>
            <a:br>
              <a:rPr lang="ru-RU" sz="3600" b="1" i="1" dirty="0">
                <a:latin typeface="Arial" charset="0"/>
              </a:rPr>
            </a:br>
            <a:r>
              <a:rPr lang="ru-RU" sz="3600" b="1" i="1" dirty="0">
                <a:solidFill>
                  <a:srgbClr val="953735"/>
                </a:solidFill>
                <a:latin typeface="Arial" charset="0"/>
              </a:rPr>
              <a:t>11.</a:t>
            </a:r>
            <a:r>
              <a:rPr lang="ru-RU" sz="3600" b="1" i="1" dirty="0">
                <a:latin typeface="Arial" charset="0"/>
              </a:rPr>
              <a:t>Туберкулёз</a:t>
            </a:r>
            <a:br>
              <a:rPr lang="ru-RU" sz="3600" b="1" i="1" dirty="0">
                <a:latin typeface="Arial" charset="0"/>
              </a:rPr>
            </a:br>
            <a:r>
              <a:rPr lang="ru-RU" sz="3600" b="1" i="1" dirty="0">
                <a:solidFill>
                  <a:srgbClr val="953735"/>
                </a:solidFill>
                <a:latin typeface="Arial" charset="0"/>
              </a:rPr>
              <a:t>12.</a:t>
            </a:r>
            <a:r>
              <a:rPr lang="ru-RU" sz="3600" b="1" i="1" dirty="0">
                <a:latin typeface="Arial" charset="0"/>
              </a:rPr>
              <a:t>Эмфизема легких</a:t>
            </a:r>
            <a:br>
              <a:rPr lang="ru-RU" sz="3600" b="1" i="1" dirty="0">
                <a:latin typeface="Arial" charset="0"/>
              </a:rPr>
            </a:br>
            <a:r>
              <a:rPr lang="ru-RU" sz="3600" b="1" i="1" dirty="0">
                <a:solidFill>
                  <a:srgbClr val="953735"/>
                </a:solidFill>
                <a:latin typeface="Arial" charset="0"/>
              </a:rPr>
              <a:t>13.</a:t>
            </a:r>
            <a:r>
              <a:rPr lang="ru-RU" sz="3600" b="1" i="1" dirty="0">
                <a:latin typeface="Arial" charset="0"/>
              </a:rPr>
              <a:t>Рак легких</a:t>
            </a:r>
            <a:r>
              <a:rPr lang="ru-RU" sz="3600" b="1" dirty="0">
                <a:latin typeface="Arial" charset="0"/>
              </a:rPr>
              <a:t/>
            </a:r>
            <a:br>
              <a:rPr lang="ru-RU" sz="3600" b="1" dirty="0">
                <a:latin typeface="Arial" charset="0"/>
              </a:rPr>
            </a:br>
            <a:endParaRPr lang="ru-RU" sz="3600" b="1" dirty="0">
              <a:latin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36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92D050"/>
                </a:solidFill>
              </a:rPr>
              <a:t>РИНИТ:</a:t>
            </a:r>
            <a:r>
              <a:rPr lang="ru-RU" sz="4000" b="1" i="1" dirty="0" smtClean="0">
                <a:solidFill>
                  <a:schemeClr val="folHlink"/>
                </a:solidFill>
              </a:rPr>
              <a:t/>
            </a:r>
            <a:br>
              <a:rPr lang="ru-RU" sz="4000" b="1" i="1" dirty="0" smtClean="0">
                <a:solidFill>
                  <a:schemeClr val="folHlink"/>
                </a:solidFill>
              </a:rPr>
            </a:br>
            <a:r>
              <a:rPr lang="ru-RU" sz="4000" i="1" dirty="0" smtClean="0"/>
              <a:t>Воспаление слизистой оболочки носа в результате охлаждения, инфекции, аллергии</a:t>
            </a:r>
          </a:p>
        </p:txBody>
      </p:sp>
      <p:pic>
        <p:nvPicPr>
          <p:cNvPr id="8195" name="Picture 4" descr="rin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20925"/>
            <a:ext cx="6705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b="1" i="1" dirty="0" smtClean="0">
                <a:solidFill>
                  <a:srgbClr val="92D050"/>
                </a:solidFill>
              </a:rPr>
              <a:t>ГАЙМОРИТ : </a:t>
            </a:r>
            <a:r>
              <a:rPr lang="ru-RU" sz="4000" b="1" i="1" dirty="0" smtClean="0"/>
              <a:t>воспаление слизистой оболочки или костных стенок  верхнечелюстной (гайморовой) пазухе, часть возникает как осложнение гриппа . </a:t>
            </a:r>
            <a:r>
              <a:rPr lang="ru-RU" sz="4000" b="1" i="1" u="sng" dirty="0" smtClean="0"/>
              <a:t>Симптомы</a:t>
            </a:r>
            <a:r>
              <a:rPr lang="ru-RU" sz="4000" b="1" i="1" dirty="0" smtClean="0"/>
              <a:t>: боль в области пораженной пазухи, заложенность соответствующей половины носа, слизистой или гнойные выделения из носа.</a:t>
            </a:r>
            <a:r>
              <a:rPr lang="ru-RU" sz="4000" i="1" dirty="0" smtClean="0"/>
              <a:t> </a:t>
            </a:r>
            <a:br>
              <a:rPr lang="ru-RU" sz="4000" i="1" dirty="0" smtClean="0"/>
            </a:br>
            <a:r>
              <a:rPr lang="ru-RU" sz="4000" i="1" dirty="0" smtClean="0"/>
              <a:t> 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67000"/>
            <a:ext cx="8229600" cy="1249363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600" b="1" i="1" dirty="0" smtClean="0">
                <a:solidFill>
                  <a:srgbClr val="FFC000"/>
                </a:solidFill>
              </a:rPr>
              <a:t>АНГИНА</a:t>
            </a:r>
            <a:r>
              <a:rPr lang="ru-RU" sz="3600" i="1" dirty="0" smtClean="0">
                <a:solidFill>
                  <a:srgbClr val="FFC000"/>
                </a:solidFill>
              </a:rPr>
              <a:t>: </a:t>
            </a:r>
            <a:r>
              <a:rPr lang="ru-RU" sz="3600" b="1" i="1" dirty="0" smtClean="0"/>
              <a:t>острое инфекционное заболевание ,характеризующееся воспалением небных миндалин. Возбудители </a:t>
            </a:r>
            <a:r>
              <a:rPr lang="ru-RU" sz="3600" b="1" i="1" dirty="0" err="1" smtClean="0"/>
              <a:t>стрепто</a:t>
            </a:r>
            <a:r>
              <a:rPr lang="ru-RU" sz="3600" b="1" i="1" dirty="0" smtClean="0"/>
              <a:t>- и стафилококки. Боль в горле при глотании, повышение температуры тела. Возможны местные (абсцесс) и общие (поражение суставов, сердца, почек и </a:t>
            </a:r>
            <a:r>
              <a:rPr lang="ru-RU" sz="3600" b="1" i="1" dirty="0" err="1" smtClean="0"/>
              <a:t>т.д</a:t>
            </a:r>
            <a:r>
              <a:rPr lang="ru-RU" sz="3600" b="1" i="1" dirty="0" smtClean="0"/>
              <a:t>)осложнения.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219</TotalTime>
  <Words>310</Words>
  <Application>Microsoft Office PowerPoint</Application>
  <PresentationFormat>Экран (4:3)</PresentationFormat>
  <Paragraphs>25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Impact</vt:lpstr>
      <vt:lpstr>Winter</vt:lpstr>
      <vt:lpstr>Презентация PowerPoint</vt:lpstr>
      <vt:lpstr>ДЫХАНИЕМ-</vt:lpstr>
      <vt:lpstr>Органы дыхания!</vt:lpstr>
      <vt:lpstr>Строение  легких:</vt:lpstr>
      <vt:lpstr>  1.Ринит (острый; хронический) 2.Гайморит 3.Ангина 4.Тонзиллит(острый; хронический)  5. Ларенгит 6.Трохеит   </vt:lpstr>
      <vt:lpstr>Презентация PowerPoint</vt:lpstr>
      <vt:lpstr>РИНИТ: Воспаление слизистой оболочки носа в результате охлаждения, инфекции, аллергии</vt:lpstr>
      <vt:lpstr>ГАЙМОРИТ : воспаление слизистой оболочки или костных стенок  верхнечелюстной (гайморовой) пазухе, часть возникает как осложнение гриппа . Симптомы: боль в области пораженной пазухи, заложенность соответствующей половины носа, слизистой или гнойные выделения из носа.    </vt:lpstr>
      <vt:lpstr>АНГИНА: острое инфекционное заболевание ,характеризующееся воспалением небных миндалин. Возбудители стрепто- и стафилококки. Боль в горле при глотании, повышение температуры тела. Возможны местные (абсцесс) и общие (поражение суставов, сердца, почек и т.д)осложнения.</vt:lpstr>
      <vt:lpstr>Тонзиллит  (острый ; хронический)</vt:lpstr>
      <vt:lpstr>АНГИНА</vt:lpstr>
      <vt:lpstr>Ларингит</vt:lpstr>
      <vt:lpstr>Бронхит(острый; хронический): заболевания органов дыхания с поражением стенки бронхов. Различают бронхит острый и хронический. Признаки: кашель с мокротой, повышение температуры, отдышка. Основные причины: инфекции, профессиональные вредности, курение, охлаждение </vt:lpstr>
      <vt:lpstr>Бронхиальная астма: аллергическое заболевание, проявляющееся с признаками удушья, с резко затрудненным выдохом, свистящими хрипами в результате сужения просвета мелких бронхов.</vt:lpstr>
      <vt:lpstr>Презентация PowerPoint</vt:lpstr>
      <vt:lpstr>Плеврит: воспаление плевры при туберкулезе, пневмонии, ревматизме и других заболеваниях . Признаки: боль в грудной клетке, связанная с дыханием, кашель, повышение температуры, одышка</vt:lpstr>
      <vt:lpstr>Туберкулез: инфекционное заболевание, вызываемое туберкулезной микобактерией. В пораженных органах (легкие, лимфатические узлы, кожа, кости, почки, кишечник и др.) развиваются мелкие бугорки со склонностью к распаду. Основной источник— больной туберкулезом легких, выделяющий мокроту с микобактериями туберкулеза. Лечение (противотуберкулезные препараты в сочетании с гигиеническим режимом, при необходимости — с операцией) длительное. В Российской Федерации создана сеть специальных противотуберкулезных диспансеров, больниц, санаториев. </vt:lpstr>
      <vt:lpstr>Рак легких:</vt:lpstr>
      <vt:lpstr>Презентация PowerPoint</vt:lpstr>
      <vt:lpstr>ЛЕГКИЕ КУРИЛЬЩИКА!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ДЫХАНИЕ</dc:title>
  <dc:subject>Заболевания органов дыхания</dc:subject>
  <dc:creator>Аида Генриховна</dc:creator>
  <cp:lastModifiedBy>OLGA</cp:lastModifiedBy>
  <cp:revision>20</cp:revision>
  <dcterms:modified xsi:type="dcterms:W3CDTF">2012-12-04T17:36:06Z</dcterms:modified>
</cp:coreProperties>
</file>