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
      <p:font typeface="Tino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ino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Tinos-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Tinos-italic.fntdata"/><Relationship Id="rId16" Type="http://schemas.openxmlformats.org/officeDocument/2006/relationships/slide" Target="slides/slide11.xml"/><Relationship Id="rId38" Type="http://schemas.openxmlformats.org/officeDocument/2006/relationships/font" Target="fonts/Tino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4ecace9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4ecace9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whole joke of the presentation is that it is themed around laws.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d8902f492e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d8902f492e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8902f492e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d8902f492e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d8902f492e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d8902f492e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8902f492e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d8902f492e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d8902f492e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d8902f492e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4ecace9e1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a4ecace9e1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4ecace9e1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4ecace9e1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SPOILERS AHEAD! Skip slide #21 if you don’t want any spoilers.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4ecace9e1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4ecace9e1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a4ecace9e1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a4ecace9e1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4ecace9e1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a4ecace9e1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4ecace9e1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4ecace9e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Warning: This presentation has spoilers for upcoming episodes!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4ecace9e1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a4ecace9e1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4ecace9e1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4ecace9e1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Told you it would have spoilers.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4ecace9e1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a4ecace9e1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d8902f492e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d8902f492e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4ecace9e1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4ecace9e1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d8902f492e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d8902f492e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d8902f492e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d8902f492e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a4ecace9e1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a4ecace9e1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8902f492e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8902f492e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8902f492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d8902f492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8902f492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8902f492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d8902f492e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d8902f492e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8902f492e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8902f492e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d8902f492e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d8902f492e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8902f492e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d8902f492e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1030800" y="1030700"/>
            <a:ext cx="7082400" cy="3082200"/>
          </a:xfrm>
          <a:prstGeom prst="rect">
            <a:avLst/>
          </a:prstGeom>
          <a:solidFill>
            <a:srgbClr val="FFFFFF"/>
          </a:solidFill>
          <a:ln>
            <a:noFill/>
          </a:ln>
          <a:effectLst>
            <a:outerShdw blurRad="185738" rotWithShape="0" algn="bl" dir="5400000" dist="9525">
              <a:srgbClr val="66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5400000">
            <a:off x="3449925" y="-39825"/>
            <a:ext cx="2244000" cy="13974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4087183" y="290068"/>
            <a:ext cx="970187" cy="737616"/>
            <a:chOff x="519000" y="238125"/>
            <a:chExt cx="6582000" cy="5238750"/>
          </a:xfrm>
        </p:grpSpPr>
        <p:sp>
          <p:nvSpPr>
            <p:cNvPr id="13" name="Google Shape;13;p2"/>
            <p:cNvSpPr/>
            <p:nvPr/>
          </p:nvSpPr>
          <p:spPr>
            <a:xfrm>
              <a:off x="2928800" y="4770300"/>
              <a:ext cx="1762400" cy="306300"/>
            </a:xfrm>
            <a:custGeom>
              <a:rect b="b" l="l" r="r" t="t"/>
              <a:pathLst>
                <a:path extrusionOk="0" h="12252" w="70496">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190000" y="5170600"/>
              <a:ext cx="3240000" cy="306275"/>
            </a:xfrm>
            <a:custGeom>
              <a:rect b="b" l="l" r="r" t="t"/>
              <a:pathLst>
                <a:path extrusionOk="0" h="12251" w="12960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264625" y="238125"/>
              <a:ext cx="1090750" cy="4456975"/>
            </a:xfrm>
            <a:custGeom>
              <a:rect b="b" l="l" r="r" t="t"/>
              <a:pathLst>
                <a:path extrusionOk="0" h="178279" w="4363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19000" y="541700"/>
              <a:ext cx="3051900" cy="3218500"/>
            </a:xfrm>
            <a:custGeom>
              <a:rect b="b" l="l" r="r" t="t"/>
              <a:pathLst>
                <a:path extrusionOk="0" h="128740" w="122076">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049100" y="541700"/>
              <a:ext cx="3051900" cy="3218500"/>
            </a:xfrm>
            <a:custGeom>
              <a:rect b="b" l="l" r="r" t="t"/>
              <a:pathLst>
                <a:path extrusionOk="0" h="128740" w="122076">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1557275" y="1341650"/>
            <a:ext cx="6029400" cy="27711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2">
    <p:spTree>
      <p:nvGrpSpPr>
        <p:cNvPr id="106" name="Shape 106"/>
        <p:cNvGrpSpPr/>
        <p:nvPr/>
      </p:nvGrpSpPr>
      <p:grpSpPr>
        <a:xfrm>
          <a:off x="0" y="0"/>
          <a:ext cx="0" cy="0"/>
          <a:chOff x="0" y="0"/>
          <a:chExt cx="0" cy="0"/>
        </a:xfrm>
      </p:grpSpPr>
      <p:sp>
        <p:nvSpPr>
          <p:cNvPr id="107" name="Google Shape;107;p11"/>
          <p:cNvSpPr txBox="1"/>
          <p:nvPr>
            <p:ph idx="12" type="sldNum"/>
          </p:nvPr>
        </p:nvSpPr>
        <p:spPr>
          <a:xfrm>
            <a:off x="4063200" y="4783800"/>
            <a:ext cx="1017600" cy="359700"/>
          </a:xfrm>
          <a:prstGeom prst="rect">
            <a:avLst/>
          </a:prstGeom>
        </p:spPr>
        <p:txBody>
          <a:bodyPr anchorCtr="0" anchor="ctr" bIns="0" lIns="0" spcFirstLastPara="1" rIns="0" wrap="square" tIns="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with left ribbon">
  <p:cSld name="BLANK_2_1">
    <p:spTree>
      <p:nvGrpSpPr>
        <p:cNvPr id="108" name="Shape 108"/>
        <p:cNvGrpSpPr/>
        <p:nvPr/>
      </p:nvGrpSpPr>
      <p:grpSpPr>
        <a:xfrm>
          <a:off x="0" y="0"/>
          <a:ext cx="0" cy="0"/>
          <a:chOff x="0" y="0"/>
          <a:chExt cx="0" cy="0"/>
        </a:xfrm>
      </p:grpSpPr>
      <p:sp>
        <p:nvSpPr>
          <p:cNvPr id="109" name="Google Shape;109;p12"/>
          <p:cNvSpPr/>
          <p:nvPr/>
        </p:nvSpPr>
        <p:spPr>
          <a:xfrm rot="-5400000">
            <a:off x="-262350" y="291375"/>
            <a:ext cx="2261700" cy="10176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12"/>
          <p:cNvGrpSpPr/>
          <p:nvPr/>
        </p:nvGrpSpPr>
        <p:grpSpPr>
          <a:xfrm>
            <a:off x="515476" y="363010"/>
            <a:ext cx="706249" cy="536972"/>
            <a:chOff x="519000" y="238125"/>
            <a:chExt cx="6582000" cy="5238750"/>
          </a:xfrm>
        </p:grpSpPr>
        <p:sp>
          <p:nvSpPr>
            <p:cNvPr id="111" name="Google Shape;111;p12"/>
            <p:cNvSpPr/>
            <p:nvPr/>
          </p:nvSpPr>
          <p:spPr>
            <a:xfrm>
              <a:off x="2928800" y="4770300"/>
              <a:ext cx="1762400" cy="306300"/>
            </a:xfrm>
            <a:custGeom>
              <a:rect b="b" l="l" r="r" t="t"/>
              <a:pathLst>
                <a:path extrusionOk="0" h="12252" w="70496">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2"/>
            <p:cNvSpPr/>
            <p:nvPr/>
          </p:nvSpPr>
          <p:spPr>
            <a:xfrm>
              <a:off x="2190000" y="5170600"/>
              <a:ext cx="3240000" cy="306275"/>
            </a:xfrm>
            <a:custGeom>
              <a:rect b="b" l="l" r="r" t="t"/>
              <a:pathLst>
                <a:path extrusionOk="0" h="12251" w="12960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2"/>
            <p:cNvSpPr/>
            <p:nvPr/>
          </p:nvSpPr>
          <p:spPr>
            <a:xfrm>
              <a:off x="3264625" y="238125"/>
              <a:ext cx="1090750" cy="4456975"/>
            </a:xfrm>
            <a:custGeom>
              <a:rect b="b" l="l" r="r" t="t"/>
              <a:pathLst>
                <a:path extrusionOk="0" h="178279" w="4363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2"/>
            <p:cNvSpPr/>
            <p:nvPr/>
          </p:nvSpPr>
          <p:spPr>
            <a:xfrm>
              <a:off x="519000" y="541700"/>
              <a:ext cx="3051900" cy="3218500"/>
            </a:xfrm>
            <a:custGeom>
              <a:rect b="b" l="l" r="r" t="t"/>
              <a:pathLst>
                <a:path extrusionOk="0" h="128740" w="122076">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2"/>
            <p:cNvSpPr/>
            <p:nvPr/>
          </p:nvSpPr>
          <p:spPr>
            <a:xfrm>
              <a:off x="4049100" y="541700"/>
              <a:ext cx="3051900" cy="3218500"/>
            </a:xfrm>
            <a:custGeom>
              <a:rect b="b" l="l" r="r" t="t"/>
              <a:pathLst>
                <a:path extrusionOk="0" h="128740" w="122076">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12"/>
          <p:cNvSpPr txBox="1"/>
          <p:nvPr>
            <p:ph idx="12" type="sldNum"/>
          </p:nvPr>
        </p:nvSpPr>
        <p:spPr>
          <a:xfrm>
            <a:off x="359692" y="1023975"/>
            <a:ext cx="10176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spTree>
      <p:nvGrpSpPr>
        <p:cNvPr id="117" name="Shape 117"/>
        <p:cNvGrpSpPr/>
        <p:nvPr/>
      </p:nvGrpSpPr>
      <p:grpSpPr>
        <a:xfrm>
          <a:off x="0" y="0"/>
          <a:ext cx="0" cy="0"/>
          <a:chOff x="0" y="0"/>
          <a:chExt cx="0" cy="0"/>
        </a:xfrm>
      </p:grpSpPr>
      <p:sp>
        <p:nvSpPr>
          <p:cNvPr id="118" name="Google Shape;118;p13"/>
          <p:cNvSpPr/>
          <p:nvPr/>
        </p:nvSpPr>
        <p:spPr>
          <a:xfrm>
            <a:off x="0" y="0"/>
            <a:ext cx="9144000" cy="5143500"/>
          </a:xfrm>
          <a:prstGeom prst="frame">
            <a:avLst>
              <a:gd fmla="val 2794" name="adj1"/>
            </a:avLst>
          </a:prstGeom>
          <a:solidFill>
            <a:srgbClr val="2F0411">
              <a:alpha val="292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txBox="1"/>
          <p:nvPr>
            <p:ph idx="12" type="sldNum"/>
          </p:nvPr>
        </p:nvSpPr>
        <p:spPr>
          <a:xfrm>
            <a:off x="4063200" y="4623900"/>
            <a:ext cx="1017600" cy="379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20" name="Google Shape;120;p13"/>
          <p:cNvSpPr/>
          <p:nvPr/>
        </p:nvSpPr>
        <p:spPr>
          <a:xfrm rot="-5400000">
            <a:off x="3723900" y="8700"/>
            <a:ext cx="1696200" cy="10176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3"/>
          <p:cNvGrpSpPr/>
          <p:nvPr/>
        </p:nvGrpSpPr>
        <p:grpSpPr>
          <a:xfrm>
            <a:off x="4218876" y="249023"/>
            <a:ext cx="706249" cy="536972"/>
            <a:chOff x="519000" y="238125"/>
            <a:chExt cx="6582000" cy="5238750"/>
          </a:xfrm>
        </p:grpSpPr>
        <p:sp>
          <p:nvSpPr>
            <p:cNvPr id="122" name="Google Shape;122;p13"/>
            <p:cNvSpPr/>
            <p:nvPr/>
          </p:nvSpPr>
          <p:spPr>
            <a:xfrm>
              <a:off x="2928800" y="4770300"/>
              <a:ext cx="1762400" cy="306300"/>
            </a:xfrm>
            <a:custGeom>
              <a:rect b="b" l="l" r="r" t="t"/>
              <a:pathLst>
                <a:path extrusionOk="0" h="12252" w="70496">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2190000" y="5170600"/>
              <a:ext cx="3240000" cy="306275"/>
            </a:xfrm>
            <a:custGeom>
              <a:rect b="b" l="l" r="r" t="t"/>
              <a:pathLst>
                <a:path extrusionOk="0" h="12251" w="12960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3264625" y="238125"/>
              <a:ext cx="1090750" cy="4456975"/>
            </a:xfrm>
            <a:custGeom>
              <a:rect b="b" l="l" r="r" t="t"/>
              <a:pathLst>
                <a:path extrusionOk="0" h="178279" w="4363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519000" y="541700"/>
              <a:ext cx="3051900" cy="3218500"/>
            </a:xfrm>
            <a:custGeom>
              <a:rect b="b" l="l" r="r" t="t"/>
              <a:pathLst>
                <a:path extrusionOk="0" h="128740" w="122076">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4049100" y="541700"/>
              <a:ext cx="3051900" cy="3218500"/>
            </a:xfrm>
            <a:custGeom>
              <a:rect b="b" l="l" r="r" t="t"/>
              <a:pathLst>
                <a:path extrusionOk="0" h="128740" w="122076">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27" name="Shape 127"/>
        <p:cNvGrpSpPr/>
        <p:nvPr/>
      </p:nvGrpSpPr>
      <p:grpSpPr>
        <a:xfrm>
          <a:off x="0" y="0"/>
          <a:ext cx="0" cy="0"/>
          <a:chOff x="0" y="0"/>
          <a:chExt cx="0" cy="0"/>
        </a:xfrm>
      </p:grpSpPr>
      <p:sp>
        <p:nvSpPr>
          <p:cNvPr id="128" name="Google Shape;128;p14"/>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9" name="Google Shape;129;p14"/>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0" name="Google Shape;130;p14"/>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 name="Shape 19"/>
        <p:cNvGrpSpPr/>
        <p:nvPr/>
      </p:nvGrpSpPr>
      <p:grpSpPr>
        <a:xfrm>
          <a:off x="0" y="0"/>
          <a:ext cx="0" cy="0"/>
          <a:chOff x="0" y="0"/>
          <a:chExt cx="0" cy="0"/>
        </a:xfrm>
      </p:grpSpPr>
      <p:sp>
        <p:nvSpPr>
          <p:cNvPr id="20" name="Google Shape;20;p3"/>
          <p:cNvSpPr/>
          <p:nvPr/>
        </p:nvSpPr>
        <p:spPr>
          <a:xfrm>
            <a:off x="1030800" y="1030700"/>
            <a:ext cx="7082400" cy="3082200"/>
          </a:xfrm>
          <a:prstGeom prst="rect">
            <a:avLst/>
          </a:prstGeom>
          <a:solidFill>
            <a:srgbClr val="FFFFFF"/>
          </a:solidFill>
          <a:ln>
            <a:noFill/>
          </a:ln>
          <a:effectLst>
            <a:outerShdw blurRad="185738" rotWithShape="0" algn="bl" dir="5400000" dist="9525">
              <a:srgbClr val="66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ctrTitle"/>
          </p:nvPr>
        </p:nvSpPr>
        <p:spPr>
          <a:xfrm>
            <a:off x="1461450" y="1811950"/>
            <a:ext cx="6221100" cy="1159800"/>
          </a:xfrm>
          <a:prstGeom prst="rect">
            <a:avLst/>
          </a:prstGeom>
        </p:spPr>
        <p:txBody>
          <a:bodyPr anchorCtr="0" anchor="b" bIns="0" lIns="0" spcFirstLastPara="1" rIns="0" wrap="square" tIns="0">
            <a:noAutofit/>
          </a:bodyPr>
          <a:lstStyle>
            <a:lvl1pPr lvl="0" rtl="0" algn="ctr">
              <a:spcBef>
                <a:spcPts val="0"/>
              </a:spcBef>
              <a:spcAft>
                <a:spcPts val="0"/>
              </a:spcAft>
              <a:buClr>
                <a:schemeClr val="dk1"/>
              </a:buClr>
              <a:buSzPts val="3200"/>
              <a:buNone/>
              <a:defRPr sz="3200">
                <a:solidFill>
                  <a:schemeClr val="dk1"/>
                </a:solidFill>
              </a:defRPr>
            </a:lvl1pPr>
            <a:lvl2pPr lvl="1" rtl="0" algn="ctr">
              <a:spcBef>
                <a:spcPts val="0"/>
              </a:spcBef>
              <a:spcAft>
                <a:spcPts val="0"/>
              </a:spcAft>
              <a:buClr>
                <a:schemeClr val="dk1"/>
              </a:buClr>
              <a:buSzPts val="3200"/>
              <a:buNone/>
              <a:defRPr sz="3200">
                <a:solidFill>
                  <a:schemeClr val="dk1"/>
                </a:solidFill>
              </a:defRPr>
            </a:lvl2pPr>
            <a:lvl3pPr lvl="2" rtl="0" algn="ctr">
              <a:spcBef>
                <a:spcPts val="0"/>
              </a:spcBef>
              <a:spcAft>
                <a:spcPts val="0"/>
              </a:spcAft>
              <a:buClr>
                <a:schemeClr val="dk1"/>
              </a:buClr>
              <a:buSzPts val="3200"/>
              <a:buNone/>
              <a:defRPr sz="3200">
                <a:solidFill>
                  <a:schemeClr val="dk1"/>
                </a:solidFill>
              </a:defRPr>
            </a:lvl3pPr>
            <a:lvl4pPr lvl="3" rtl="0" algn="ctr">
              <a:spcBef>
                <a:spcPts val="0"/>
              </a:spcBef>
              <a:spcAft>
                <a:spcPts val="0"/>
              </a:spcAft>
              <a:buClr>
                <a:schemeClr val="dk1"/>
              </a:buClr>
              <a:buSzPts val="3200"/>
              <a:buNone/>
              <a:defRPr sz="3200">
                <a:solidFill>
                  <a:schemeClr val="dk1"/>
                </a:solidFill>
              </a:defRPr>
            </a:lvl4pPr>
            <a:lvl5pPr lvl="4" rtl="0" algn="ctr">
              <a:spcBef>
                <a:spcPts val="0"/>
              </a:spcBef>
              <a:spcAft>
                <a:spcPts val="0"/>
              </a:spcAft>
              <a:buClr>
                <a:schemeClr val="dk1"/>
              </a:buClr>
              <a:buSzPts val="3200"/>
              <a:buNone/>
              <a:defRPr sz="3200">
                <a:solidFill>
                  <a:schemeClr val="dk1"/>
                </a:solidFill>
              </a:defRPr>
            </a:lvl5pPr>
            <a:lvl6pPr lvl="5" rtl="0" algn="ctr">
              <a:spcBef>
                <a:spcPts val="0"/>
              </a:spcBef>
              <a:spcAft>
                <a:spcPts val="0"/>
              </a:spcAft>
              <a:buClr>
                <a:schemeClr val="dk1"/>
              </a:buClr>
              <a:buSzPts val="3200"/>
              <a:buNone/>
              <a:defRPr sz="3200">
                <a:solidFill>
                  <a:schemeClr val="dk1"/>
                </a:solidFill>
              </a:defRPr>
            </a:lvl6pPr>
            <a:lvl7pPr lvl="6" rtl="0" algn="ctr">
              <a:spcBef>
                <a:spcPts val="0"/>
              </a:spcBef>
              <a:spcAft>
                <a:spcPts val="0"/>
              </a:spcAft>
              <a:buClr>
                <a:schemeClr val="dk1"/>
              </a:buClr>
              <a:buSzPts val="3200"/>
              <a:buNone/>
              <a:defRPr sz="3200">
                <a:solidFill>
                  <a:schemeClr val="dk1"/>
                </a:solidFill>
              </a:defRPr>
            </a:lvl7pPr>
            <a:lvl8pPr lvl="7" rtl="0" algn="ctr">
              <a:spcBef>
                <a:spcPts val="0"/>
              </a:spcBef>
              <a:spcAft>
                <a:spcPts val="0"/>
              </a:spcAft>
              <a:buClr>
                <a:schemeClr val="dk1"/>
              </a:buClr>
              <a:buSzPts val="3200"/>
              <a:buNone/>
              <a:defRPr sz="3200">
                <a:solidFill>
                  <a:schemeClr val="dk1"/>
                </a:solidFill>
              </a:defRPr>
            </a:lvl8pPr>
            <a:lvl9pPr lvl="8" rtl="0" algn="ctr">
              <a:spcBef>
                <a:spcPts val="0"/>
              </a:spcBef>
              <a:spcAft>
                <a:spcPts val="0"/>
              </a:spcAft>
              <a:buClr>
                <a:schemeClr val="dk1"/>
              </a:buClr>
              <a:buSzPts val="3200"/>
              <a:buNone/>
              <a:defRPr sz="3200">
                <a:solidFill>
                  <a:schemeClr val="dk1"/>
                </a:solidFill>
              </a:defRPr>
            </a:lvl9pPr>
          </a:lstStyle>
          <a:p/>
        </p:txBody>
      </p:sp>
      <p:sp>
        <p:nvSpPr>
          <p:cNvPr id="22" name="Google Shape;22;p3"/>
          <p:cNvSpPr txBox="1"/>
          <p:nvPr>
            <p:ph idx="1" type="subTitle"/>
          </p:nvPr>
        </p:nvSpPr>
        <p:spPr>
          <a:xfrm>
            <a:off x="1461450" y="3068654"/>
            <a:ext cx="62211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000"/>
              <a:buNone/>
              <a:defRPr sz="2000">
                <a:solidFill>
                  <a:schemeClr val="accent1"/>
                </a:solidFill>
              </a:defRPr>
            </a:lvl1pPr>
            <a:lvl2pPr lvl="1" rtl="0" algn="ctr">
              <a:spcBef>
                <a:spcPts val="0"/>
              </a:spcBef>
              <a:spcAft>
                <a:spcPts val="0"/>
              </a:spcAft>
              <a:buClr>
                <a:schemeClr val="accent1"/>
              </a:buClr>
              <a:buSzPts val="2000"/>
              <a:buNone/>
              <a:defRPr sz="2000">
                <a:solidFill>
                  <a:schemeClr val="accent1"/>
                </a:solidFill>
              </a:defRPr>
            </a:lvl2pPr>
            <a:lvl3pPr lvl="2" rtl="0" algn="ctr">
              <a:spcBef>
                <a:spcPts val="0"/>
              </a:spcBef>
              <a:spcAft>
                <a:spcPts val="0"/>
              </a:spcAft>
              <a:buClr>
                <a:schemeClr val="accent1"/>
              </a:buClr>
              <a:buSzPts val="2000"/>
              <a:buNone/>
              <a:defRPr sz="2000">
                <a:solidFill>
                  <a:schemeClr val="accent1"/>
                </a:solidFill>
              </a:defRPr>
            </a:lvl3pPr>
            <a:lvl4pPr lvl="3" rtl="0" algn="ctr">
              <a:spcBef>
                <a:spcPts val="0"/>
              </a:spcBef>
              <a:spcAft>
                <a:spcPts val="0"/>
              </a:spcAft>
              <a:buClr>
                <a:schemeClr val="accent1"/>
              </a:buClr>
              <a:buSzPts val="2000"/>
              <a:buNone/>
              <a:defRPr sz="2000">
                <a:solidFill>
                  <a:schemeClr val="accent1"/>
                </a:solidFill>
              </a:defRPr>
            </a:lvl4pPr>
            <a:lvl5pPr lvl="4" rtl="0" algn="ctr">
              <a:spcBef>
                <a:spcPts val="0"/>
              </a:spcBef>
              <a:spcAft>
                <a:spcPts val="0"/>
              </a:spcAft>
              <a:buClr>
                <a:schemeClr val="accent1"/>
              </a:buClr>
              <a:buSzPts val="2000"/>
              <a:buNone/>
              <a:defRPr sz="2000">
                <a:solidFill>
                  <a:schemeClr val="accent1"/>
                </a:solidFill>
              </a:defRPr>
            </a:lvl5pPr>
            <a:lvl6pPr lvl="5" rtl="0" algn="ctr">
              <a:spcBef>
                <a:spcPts val="0"/>
              </a:spcBef>
              <a:spcAft>
                <a:spcPts val="0"/>
              </a:spcAft>
              <a:buClr>
                <a:schemeClr val="accent1"/>
              </a:buClr>
              <a:buSzPts val="2000"/>
              <a:buNone/>
              <a:defRPr sz="2000">
                <a:solidFill>
                  <a:schemeClr val="accent1"/>
                </a:solidFill>
              </a:defRPr>
            </a:lvl6pPr>
            <a:lvl7pPr lvl="6" rtl="0" algn="ctr">
              <a:spcBef>
                <a:spcPts val="0"/>
              </a:spcBef>
              <a:spcAft>
                <a:spcPts val="0"/>
              </a:spcAft>
              <a:buClr>
                <a:schemeClr val="accent1"/>
              </a:buClr>
              <a:buSzPts val="2000"/>
              <a:buNone/>
              <a:defRPr sz="2000">
                <a:solidFill>
                  <a:schemeClr val="accent1"/>
                </a:solidFill>
              </a:defRPr>
            </a:lvl7pPr>
            <a:lvl8pPr lvl="7" rtl="0" algn="ctr">
              <a:spcBef>
                <a:spcPts val="0"/>
              </a:spcBef>
              <a:spcAft>
                <a:spcPts val="0"/>
              </a:spcAft>
              <a:buClr>
                <a:schemeClr val="accent1"/>
              </a:buClr>
              <a:buSzPts val="2000"/>
              <a:buNone/>
              <a:defRPr sz="2000">
                <a:solidFill>
                  <a:schemeClr val="accent1"/>
                </a:solidFill>
              </a:defRPr>
            </a:lvl8pPr>
            <a:lvl9pPr lvl="8" rtl="0" algn="ctr">
              <a:spcBef>
                <a:spcPts val="0"/>
              </a:spcBef>
              <a:spcAft>
                <a:spcPts val="0"/>
              </a:spcAft>
              <a:buClr>
                <a:schemeClr val="accent1"/>
              </a:buClr>
              <a:buSzPts val="2000"/>
              <a:buNone/>
              <a:defRPr sz="2000">
                <a:solidFill>
                  <a:schemeClr val="accent1"/>
                </a:solidFill>
              </a:defRPr>
            </a:lvl9pPr>
          </a:lstStyle>
          <a:p/>
        </p:txBody>
      </p:sp>
      <p:sp>
        <p:nvSpPr>
          <p:cNvPr id="23" name="Google Shape;23;p3"/>
          <p:cNvSpPr/>
          <p:nvPr/>
        </p:nvSpPr>
        <p:spPr>
          <a:xfrm rot="-5400000">
            <a:off x="3441150" y="291375"/>
            <a:ext cx="2261700" cy="10176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4" name="Shape 24"/>
        <p:cNvGrpSpPr/>
        <p:nvPr/>
      </p:nvGrpSpPr>
      <p:grpSpPr>
        <a:xfrm>
          <a:off x="0" y="0"/>
          <a:ext cx="0" cy="0"/>
          <a:chOff x="0" y="0"/>
          <a:chExt cx="0" cy="0"/>
        </a:xfrm>
      </p:grpSpPr>
      <p:sp>
        <p:nvSpPr>
          <p:cNvPr id="25" name="Google Shape;25;p4"/>
          <p:cNvSpPr/>
          <p:nvPr/>
        </p:nvSpPr>
        <p:spPr>
          <a:xfrm>
            <a:off x="2244075" y="-100"/>
            <a:ext cx="4655700" cy="5143500"/>
          </a:xfrm>
          <a:prstGeom prst="rect">
            <a:avLst/>
          </a:prstGeom>
          <a:solidFill>
            <a:srgbClr val="FFFFFF"/>
          </a:solidFill>
          <a:ln>
            <a:noFill/>
          </a:ln>
          <a:effectLst>
            <a:outerShdw blurRad="185738" rotWithShape="0" algn="bl" dir="5400000" dist="9525">
              <a:srgbClr val="66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idx="1" type="body"/>
          </p:nvPr>
        </p:nvSpPr>
        <p:spPr>
          <a:xfrm>
            <a:off x="2635400" y="790625"/>
            <a:ext cx="3873300" cy="4032900"/>
          </a:xfrm>
          <a:prstGeom prst="rect">
            <a:avLst/>
          </a:prstGeom>
        </p:spPr>
        <p:txBody>
          <a:bodyPr anchorCtr="0" anchor="ctr" bIns="0" lIns="0" spcFirstLastPara="1" rIns="0" wrap="square" tIns="0">
            <a:noAutofit/>
          </a:bodyPr>
          <a:lstStyle>
            <a:lvl1pPr indent="-393700" lvl="0" marL="457200" rtl="0" algn="ctr">
              <a:spcBef>
                <a:spcPts val="600"/>
              </a:spcBef>
              <a:spcAft>
                <a:spcPts val="0"/>
              </a:spcAft>
              <a:buSzPts val="2600"/>
              <a:buChar char="◈"/>
              <a:defRPr i="1"/>
            </a:lvl1pPr>
            <a:lvl2pPr indent="-393700" lvl="1" marL="914400" rtl="0" algn="ctr">
              <a:spcBef>
                <a:spcPts val="0"/>
              </a:spcBef>
              <a:spcAft>
                <a:spcPts val="0"/>
              </a:spcAft>
              <a:buSzPts val="2600"/>
              <a:buChar char="⬩"/>
              <a:defRPr i="1"/>
            </a:lvl2pPr>
            <a:lvl3pPr indent="-393700" lvl="2" marL="1371600" rtl="0" algn="ctr">
              <a:spcBef>
                <a:spcPts val="0"/>
              </a:spcBef>
              <a:spcAft>
                <a:spcPts val="0"/>
              </a:spcAft>
              <a:buSzPts val="2600"/>
              <a:buChar char="⬩"/>
              <a:defRPr i="1"/>
            </a:lvl3pPr>
            <a:lvl4pPr indent="-393700" lvl="3" marL="1828800" rtl="0" algn="ctr">
              <a:spcBef>
                <a:spcPts val="0"/>
              </a:spcBef>
              <a:spcAft>
                <a:spcPts val="0"/>
              </a:spcAft>
              <a:buSzPts val="2600"/>
              <a:buChar char="⬩"/>
              <a:defRPr i="1"/>
            </a:lvl4pPr>
            <a:lvl5pPr indent="-393700" lvl="4" marL="2286000" rtl="0" algn="ctr">
              <a:spcBef>
                <a:spcPts val="0"/>
              </a:spcBef>
              <a:spcAft>
                <a:spcPts val="0"/>
              </a:spcAft>
              <a:buSzPts val="2600"/>
              <a:buChar char="⬩"/>
              <a:defRPr i="1"/>
            </a:lvl5pPr>
            <a:lvl6pPr indent="-393700" lvl="5" marL="2743200" rtl="0" algn="ctr">
              <a:spcBef>
                <a:spcPts val="0"/>
              </a:spcBef>
              <a:spcAft>
                <a:spcPts val="0"/>
              </a:spcAft>
              <a:buSzPts val="2600"/>
              <a:buChar char="⬩"/>
              <a:defRPr i="1"/>
            </a:lvl6pPr>
            <a:lvl7pPr indent="-393700" lvl="6" marL="3200400" rtl="0" algn="ctr">
              <a:spcBef>
                <a:spcPts val="0"/>
              </a:spcBef>
              <a:spcAft>
                <a:spcPts val="0"/>
              </a:spcAft>
              <a:buSzPts val="2600"/>
              <a:buChar char="⬩"/>
              <a:defRPr i="1"/>
            </a:lvl7pPr>
            <a:lvl8pPr indent="-393700" lvl="7" marL="3657600" rtl="0" algn="ctr">
              <a:spcBef>
                <a:spcPts val="0"/>
              </a:spcBef>
              <a:spcAft>
                <a:spcPts val="0"/>
              </a:spcAft>
              <a:buSzPts val="2600"/>
              <a:buChar char="⬩"/>
              <a:defRPr i="1"/>
            </a:lvl8pPr>
            <a:lvl9pPr indent="-393700" lvl="8" marL="4114800" algn="ctr">
              <a:spcBef>
                <a:spcPts val="0"/>
              </a:spcBef>
              <a:spcAft>
                <a:spcPts val="0"/>
              </a:spcAft>
              <a:buSzPts val="2600"/>
              <a:buChar char="⬩"/>
              <a:defRPr i="1"/>
            </a:lvl9pPr>
          </a:lstStyle>
          <a:p/>
        </p:txBody>
      </p:sp>
      <p:sp>
        <p:nvSpPr>
          <p:cNvPr id="27" name="Google Shape;27;p4"/>
          <p:cNvSpPr txBox="1"/>
          <p:nvPr>
            <p:ph idx="12" type="sldNum"/>
          </p:nvPr>
        </p:nvSpPr>
        <p:spPr>
          <a:xfrm>
            <a:off x="4063242" y="4681575"/>
            <a:ext cx="1017600" cy="393600"/>
          </a:xfrm>
          <a:prstGeom prst="rect">
            <a:avLst/>
          </a:prstGeom>
        </p:spPr>
        <p:txBody>
          <a:bodyPr anchorCtr="0" anchor="ctr" bIns="0" lIns="0" spcFirstLastPara="1" rIns="0" wrap="square" tIns="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indent="0" lvl="0" marL="0" rtl="0" algn="ctr">
              <a:spcBef>
                <a:spcPts val="0"/>
              </a:spcBef>
              <a:spcAft>
                <a:spcPts val="0"/>
              </a:spcAft>
              <a:buNone/>
            </a:pPr>
            <a:fld id="{00000000-1234-1234-1234-123412341234}" type="slidenum">
              <a:rPr lang="en"/>
              <a:t>‹#›</a:t>
            </a:fld>
            <a:endParaRPr/>
          </a:p>
        </p:txBody>
      </p:sp>
      <p:sp>
        <p:nvSpPr>
          <p:cNvPr id="28" name="Google Shape;28;p4"/>
          <p:cNvSpPr/>
          <p:nvPr/>
        </p:nvSpPr>
        <p:spPr>
          <a:xfrm rot="-5400000">
            <a:off x="3723900" y="8700"/>
            <a:ext cx="1696200" cy="10176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nvSpPr>
        <p:spPr>
          <a:xfrm>
            <a:off x="4063200" y="190650"/>
            <a:ext cx="10176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7200">
                <a:solidFill>
                  <a:srgbClr val="FFFFFF"/>
                </a:solidFill>
                <a:latin typeface="Tinos"/>
                <a:ea typeface="Tinos"/>
                <a:cs typeface="Tinos"/>
                <a:sym typeface="Tinos"/>
              </a:rPr>
              <a:t>“</a:t>
            </a:r>
            <a:endParaRPr sz="7200">
              <a:solidFill>
                <a:srgbClr val="FFFFFF"/>
              </a:solidFill>
              <a:latin typeface="Tinos"/>
              <a:ea typeface="Tinos"/>
              <a:cs typeface="Tinos"/>
              <a:sym typeface="Tino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0" name="Shape 30"/>
        <p:cNvGrpSpPr/>
        <p:nvPr/>
      </p:nvGrpSpPr>
      <p:grpSpPr>
        <a:xfrm>
          <a:off x="0" y="0"/>
          <a:ext cx="0" cy="0"/>
          <a:chOff x="0" y="0"/>
          <a:chExt cx="0" cy="0"/>
        </a:xfrm>
      </p:grpSpPr>
      <p:sp>
        <p:nvSpPr>
          <p:cNvPr id="31" name="Google Shape;31;p5"/>
          <p:cNvSpPr/>
          <p:nvPr/>
        </p:nvSpPr>
        <p:spPr>
          <a:xfrm>
            <a:off x="1737000" y="359700"/>
            <a:ext cx="7407000" cy="4424100"/>
          </a:xfrm>
          <a:prstGeom prst="rect">
            <a:avLst/>
          </a:prstGeom>
          <a:solidFill>
            <a:srgbClr val="FFFFFF"/>
          </a:solidFill>
          <a:ln>
            <a:noFill/>
          </a:ln>
          <a:effectLst>
            <a:outerShdw blurRad="185738" rotWithShape="0" algn="bl" dir="5400000" dist="9525">
              <a:srgbClr val="66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 name="Google Shape;32;p5"/>
          <p:cNvCxnSpPr/>
          <p:nvPr/>
        </p:nvCxnSpPr>
        <p:spPr>
          <a:xfrm>
            <a:off x="2100325" y="1022209"/>
            <a:ext cx="7067700" cy="0"/>
          </a:xfrm>
          <a:prstGeom prst="straightConnector1">
            <a:avLst/>
          </a:prstGeom>
          <a:noFill/>
          <a:ln cap="flat" cmpd="sng" w="9525">
            <a:solidFill>
              <a:srgbClr val="E2D7D0"/>
            </a:solidFill>
            <a:prstDash val="solid"/>
            <a:round/>
            <a:headEnd len="med" w="med" type="none"/>
            <a:tailEnd len="med" w="med" type="none"/>
          </a:ln>
        </p:spPr>
      </p:cxnSp>
      <p:sp>
        <p:nvSpPr>
          <p:cNvPr id="33" name="Google Shape;33;p5"/>
          <p:cNvSpPr/>
          <p:nvPr/>
        </p:nvSpPr>
        <p:spPr>
          <a:xfrm rot="-5400000">
            <a:off x="-262350" y="291375"/>
            <a:ext cx="2261700" cy="10176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 name="Google Shape;34;p5"/>
          <p:cNvGrpSpPr/>
          <p:nvPr/>
        </p:nvGrpSpPr>
        <p:grpSpPr>
          <a:xfrm>
            <a:off x="515476" y="363010"/>
            <a:ext cx="706249" cy="536972"/>
            <a:chOff x="519000" y="238125"/>
            <a:chExt cx="6582000" cy="5238750"/>
          </a:xfrm>
        </p:grpSpPr>
        <p:sp>
          <p:nvSpPr>
            <p:cNvPr id="35" name="Google Shape;35;p5"/>
            <p:cNvSpPr/>
            <p:nvPr/>
          </p:nvSpPr>
          <p:spPr>
            <a:xfrm>
              <a:off x="2928800" y="4770300"/>
              <a:ext cx="1762400" cy="306300"/>
            </a:xfrm>
            <a:custGeom>
              <a:rect b="b" l="l" r="r" t="t"/>
              <a:pathLst>
                <a:path extrusionOk="0" h="12252" w="70496">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p:nvPr/>
          </p:nvSpPr>
          <p:spPr>
            <a:xfrm>
              <a:off x="2190000" y="5170600"/>
              <a:ext cx="3240000" cy="306275"/>
            </a:xfrm>
            <a:custGeom>
              <a:rect b="b" l="l" r="r" t="t"/>
              <a:pathLst>
                <a:path extrusionOk="0" h="12251" w="12960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p:nvPr/>
          </p:nvSpPr>
          <p:spPr>
            <a:xfrm>
              <a:off x="3264625" y="238125"/>
              <a:ext cx="1090750" cy="4456975"/>
            </a:xfrm>
            <a:custGeom>
              <a:rect b="b" l="l" r="r" t="t"/>
              <a:pathLst>
                <a:path extrusionOk="0" h="178279" w="4363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519000" y="541700"/>
              <a:ext cx="3051900" cy="3218500"/>
            </a:xfrm>
            <a:custGeom>
              <a:rect b="b" l="l" r="r" t="t"/>
              <a:pathLst>
                <a:path extrusionOk="0" h="128740" w="122076">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4049100" y="541700"/>
              <a:ext cx="3051900" cy="3218500"/>
            </a:xfrm>
            <a:custGeom>
              <a:rect b="b" l="l" r="r" t="t"/>
              <a:pathLst>
                <a:path extrusionOk="0" h="128740" w="122076">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5"/>
          <p:cNvSpPr txBox="1"/>
          <p:nvPr>
            <p:ph type="title"/>
          </p:nvPr>
        </p:nvSpPr>
        <p:spPr>
          <a:xfrm>
            <a:off x="2096700" y="669775"/>
            <a:ext cx="6687600" cy="3936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1" name="Google Shape;41;p5"/>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lvl1pPr indent="-393700" lvl="0" marL="457200">
              <a:spcBef>
                <a:spcPts val="600"/>
              </a:spcBef>
              <a:spcAft>
                <a:spcPts val="0"/>
              </a:spcAft>
              <a:buSzPts val="2600"/>
              <a:buChar char="◈"/>
              <a:defRPr/>
            </a:lvl1pPr>
            <a:lvl2pPr indent="-393700" lvl="1" marL="914400">
              <a:spcBef>
                <a:spcPts val="0"/>
              </a:spcBef>
              <a:spcAft>
                <a:spcPts val="0"/>
              </a:spcAft>
              <a:buSzPts val="2600"/>
              <a:buChar char="⬩"/>
              <a:defRPr/>
            </a:lvl2pPr>
            <a:lvl3pPr indent="-393700" lvl="2" marL="1371600">
              <a:spcBef>
                <a:spcPts val="0"/>
              </a:spcBef>
              <a:spcAft>
                <a:spcPts val="0"/>
              </a:spcAft>
              <a:buSzPts val="2600"/>
              <a:buChar char="⬩"/>
              <a:defRPr/>
            </a:lvl3pPr>
            <a:lvl4pPr indent="-393700" lvl="3" marL="1828800">
              <a:spcBef>
                <a:spcPts val="0"/>
              </a:spcBef>
              <a:spcAft>
                <a:spcPts val="0"/>
              </a:spcAft>
              <a:buSzPts val="2600"/>
              <a:buChar char="⬩"/>
              <a:defRPr/>
            </a:lvl4pPr>
            <a:lvl5pPr indent="-393700" lvl="4" marL="2286000">
              <a:spcBef>
                <a:spcPts val="0"/>
              </a:spcBef>
              <a:spcAft>
                <a:spcPts val="0"/>
              </a:spcAft>
              <a:buSzPts val="2600"/>
              <a:buChar char="⬩"/>
              <a:defRPr/>
            </a:lvl5pPr>
            <a:lvl6pPr indent="-393700" lvl="5" marL="2743200">
              <a:spcBef>
                <a:spcPts val="0"/>
              </a:spcBef>
              <a:spcAft>
                <a:spcPts val="0"/>
              </a:spcAft>
              <a:buSzPts val="2600"/>
              <a:buChar char="⬩"/>
              <a:defRPr/>
            </a:lvl6pPr>
            <a:lvl7pPr indent="-393700" lvl="6" marL="3200400">
              <a:spcBef>
                <a:spcPts val="0"/>
              </a:spcBef>
              <a:spcAft>
                <a:spcPts val="0"/>
              </a:spcAft>
              <a:buSzPts val="2600"/>
              <a:buChar char="⬩"/>
              <a:defRPr/>
            </a:lvl7pPr>
            <a:lvl8pPr indent="-393700" lvl="7" marL="3657600">
              <a:spcBef>
                <a:spcPts val="0"/>
              </a:spcBef>
              <a:spcAft>
                <a:spcPts val="0"/>
              </a:spcAft>
              <a:buSzPts val="2600"/>
              <a:buChar char="⬩"/>
              <a:defRPr/>
            </a:lvl8pPr>
            <a:lvl9pPr indent="-393700" lvl="8" marL="4114800">
              <a:spcBef>
                <a:spcPts val="0"/>
              </a:spcBef>
              <a:spcAft>
                <a:spcPts val="0"/>
              </a:spcAft>
              <a:buSzPts val="2600"/>
              <a:buChar char="⬩"/>
              <a:defRPr/>
            </a:lvl9pPr>
          </a:lstStyle>
          <a:p/>
        </p:txBody>
      </p:sp>
      <p:sp>
        <p:nvSpPr>
          <p:cNvPr id="42" name="Google Shape;42;p5"/>
          <p:cNvSpPr txBox="1"/>
          <p:nvPr>
            <p:ph idx="12" type="sldNum"/>
          </p:nvPr>
        </p:nvSpPr>
        <p:spPr>
          <a:xfrm>
            <a:off x="359692" y="1023975"/>
            <a:ext cx="10176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3" name="Shape 43"/>
        <p:cNvGrpSpPr/>
        <p:nvPr/>
      </p:nvGrpSpPr>
      <p:grpSpPr>
        <a:xfrm>
          <a:off x="0" y="0"/>
          <a:ext cx="0" cy="0"/>
          <a:chOff x="0" y="0"/>
          <a:chExt cx="0" cy="0"/>
        </a:xfrm>
      </p:grpSpPr>
      <p:sp>
        <p:nvSpPr>
          <p:cNvPr id="44" name="Google Shape;44;p6"/>
          <p:cNvSpPr/>
          <p:nvPr/>
        </p:nvSpPr>
        <p:spPr>
          <a:xfrm>
            <a:off x="1737000" y="359700"/>
            <a:ext cx="7407000" cy="4424100"/>
          </a:xfrm>
          <a:prstGeom prst="rect">
            <a:avLst/>
          </a:prstGeom>
          <a:solidFill>
            <a:srgbClr val="FFFFFF"/>
          </a:solidFill>
          <a:ln>
            <a:noFill/>
          </a:ln>
          <a:effectLst>
            <a:outerShdw blurRad="185738" rotWithShape="0" algn="bl" dir="5400000" dist="9525">
              <a:srgbClr val="66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6"/>
          <p:cNvCxnSpPr/>
          <p:nvPr/>
        </p:nvCxnSpPr>
        <p:spPr>
          <a:xfrm>
            <a:off x="2100325" y="1022209"/>
            <a:ext cx="7067700" cy="0"/>
          </a:xfrm>
          <a:prstGeom prst="straightConnector1">
            <a:avLst/>
          </a:prstGeom>
          <a:noFill/>
          <a:ln cap="flat" cmpd="sng" w="9525">
            <a:solidFill>
              <a:srgbClr val="E2D7D0"/>
            </a:solidFill>
            <a:prstDash val="solid"/>
            <a:round/>
            <a:headEnd len="med" w="med" type="none"/>
            <a:tailEnd len="med" w="med" type="none"/>
          </a:ln>
        </p:spPr>
      </p:cxnSp>
      <p:sp>
        <p:nvSpPr>
          <p:cNvPr id="46" name="Google Shape;46;p6"/>
          <p:cNvSpPr/>
          <p:nvPr/>
        </p:nvSpPr>
        <p:spPr>
          <a:xfrm rot="-5400000">
            <a:off x="-262350" y="291375"/>
            <a:ext cx="2261700" cy="10176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6"/>
          <p:cNvGrpSpPr/>
          <p:nvPr/>
        </p:nvGrpSpPr>
        <p:grpSpPr>
          <a:xfrm>
            <a:off x="515476" y="363010"/>
            <a:ext cx="706249" cy="536972"/>
            <a:chOff x="519000" y="238125"/>
            <a:chExt cx="6582000" cy="5238750"/>
          </a:xfrm>
        </p:grpSpPr>
        <p:sp>
          <p:nvSpPr>
            <p:cNvPr id="48" name="Google Shape;48;p6"/>
            <p:cNvSpPr/>
            <p:nvPr/>
          </p:nvSpPr>
          <p:spPr>
            <a:xfrm>
              <a:off x="2928800" y="4770300"/>
              <a:ext cx="1762400" cy="306300"/>
            </a:xfrm>
            <a:custGeom>
              <a:rect b="b" l="l" r="r" t="t"/>
              <a:pathLst>
                <a:path extrusionOk="0" h="12252" w="70496">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2190000" y="5170600"/>
              <a:ext cx="3240000" cy="306275"/>
            </a:xfrm>
            <a:custGeom>
              <a:rect b="b" l="l" r="r" t="t"/>
              <a:pathLst>
                <a:path extrusionOk="0" h="12251" w="12960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3264625" y="238125"/>
              <a:ext cx="1090750" cy="4456975"/>
            </a:xfrm>
            <a:custGeom>
              <a:rect b="b" l="l" r="r" t="t"/>
              <a:pathLst>
                <a:path extrusionOk="0" h="178279" w="4363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p:nvPr/>
          </p:nvSpPr>
          <p:spPr>
            <a:xfrm>
              <a:off x="519000" y="541700"/>
              <a:ext cx="3051900" cy="3218500"/>
            </a:xfrm>
            <a:custGeom>
              <a:rect b="b" l="l" r="r" t="t"/>
              <a:pathLst>
                <a:path extrusionOk="0" h="128740" w="122076">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a:off x="4049100" y="541700"/>
              <a:ext cx="3051900" cy="3218500"/>
            </a:xfrm>
            <a:custGeom>
              <a:rect b="b" l="l" r="r" t="t"/>
              <a:pathLst>
                <a:path extrusionOk="0" h="128740" w="122076">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6"/>
          <p:cNvSpPr txBox="1"/>
          <p:nvPr>
            <p:ph type="title"/>
          </p:nvPr>
        </p:nvSpPr>
        <p:spPr>
          <a:xfrm>
            <a:off x="2096700" y="669775"/>
            <a:ext cx="6687600" cy="3936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4" name="Google Shape;54;p6"/>
          <p:cNvSpPr txBox="1"/>
          <p:nvPr>
            <p:ph idx="1" type="body"/>
          </p:nvPr>
        </p:nvSpPr>
        <p:spPr>
          <a:xfrm>
            <a:off x="2096750" y="1200150"/>
            <a:ext cx="3067800" cy="32481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55" name="Google Shape;55;p6"/>
          <p:cNvSpPr txBox="1"/>
          <p:nvPr>
            <p:ph idx="2" type="body"/>
          </p:nvPr>
        </p:nvSpPr>
        <p:spPr>
          <a:xfrm>
            <a:off x="5716510" y="1200150"/>
            <a:ext cx="3067800" cy="32481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56" name="Google Shape;56;p6"/>
          <p:cNvSpPr txBox="1"/>
          <p:nvPr>
            <p:ph idx="12" type="sldNum"/>
          </p:nvPr>
        </p:nvSpPr>
        <p:spPr>
          <a:xfrm>
            <a:off x="359692" y="1023975"/>
            <a:ext cx="10176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7" name="Shape 57"/>
        <p:cNvGrpSpPr/>
        <p:nvPr/>
      </p:nvGrpSpPr>
      <p:grpSpPr>
        <a:xfrm>
          <a:off x="0" y="0"/>
          <a:ext cx="0" cy="0"/>
          <a:chOff x="0" y="0"/>
          <a:chExt cx="0" cy="0"/>
        </a:xfrm>
      </p:grpSpPr>
      <p:sp>
        <p:nvSpPr>
          <p:cNvPr id="58" name="Google Shape;58;p7"/>
          <p:cNvSpPr/>
          <p:nvPr/>
        </p:nvSpPr>
        <p:spPr>
          <a:xfrm>
            <a:off x="1737000" y="359700"/>
            <a:ext cx="7407000" cy="4424100"/>
          </a:xfrm>
          <a:prstGeom prst="rect">
            <a:avLst/>
          </a:prstGeom>
          <a:solidFill>
            <a:srgbClr val="FFFFFF"/>
          </a:solidFill>
          <a:ln>
            <a:noFill/>
          </a:ln>
          <a:effectLst>
            <a:outerShdw blurRad="185738" rotWithShape="0" algn="bl" dir="5400000" dist="9525">
              <a:srgbClr val="66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7"/>
          <p:cNvCxnSpPr/>
          <p:nvPr/>
        </p:nvCxnSpPr>
        <p:spPr>
          <a:xfrm>
            <a:off x="2100325" y="1022209"/>
            <a:ext cx="7067700" cy="0"/>
          </a:xfrm>
          <a:prstGeom prst="straightConnector1">
            <a:avLst/>
          </a:prstGeom>
          <a:noFill/>
          <a:ln cap="flat" cmpd="sng" w="9525">
            <a:solidFill>
              <a:srgbClr val="E2D7D0"/>
            </a:solidFill>
            <a:prstDash val="solid"/>
            <a:round/>
            <a:headEnd len="med" w="med" type="none"/>
            <a:tailEnd len="med" w="med" type="none"/>
          </a:ln>
        </p:spPr>
      </p:cxnSp>
      <p:sp>
        <p:nvSpPr>
          <p:cNvPr id="60" name="Google Shape;60;p7"/>
          <p:cNvSpPr/>
          <p:nvPr/>
        </p:nvSpPr>
        <p:spPr>
          <a:xfrm rot="-5400000">
            <a:off x="-262350" y="291375"/>
            <a:ext cx="2261700" cy="10176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7"/>
          <p:cNvGrpSpPr/>
          <p:nvPr/>
        </p:nvGrpSpPr>
        <p:grpSpPr>
          <a:xfrm>
            <a:off x="515476" y="363010"/>
            <a:ext cx="706249" cy="536972"/>
            <a:chOff x="519000" y="238125"/>
            <a:chExt cx="6582000" cy="5238750"/>
          </a:xfrm>
        </p:grpSpPr>
        <p:sp>
          <p:nvSpPr>
            <p:cNvPr id="62" name="Google Shape;62;p7"/>
            <p:cNvSpPr/>
            <p:nvPr/>
          </p:nvSpPr>
          <p:spPr>
            <a:xfrm>
              <a:off x="2928800" y="4770300"/>
              <a:ext cx="1762400" cy="306300"/>
            </a:xfrm>
            <a:custGeom>
              <a:rect b="b" l="l" r="r" t="t"/>
              <a:pathLst>
                <a:path extrusionOk="0" h="12252" w="70496">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a:off x="2190000" y="5170600"/>
              <a:ext cx="3240000" cy="306275"/>
            </a:xfrm>
            <a:custGeom>
              <a:rect b="b" l="l" r="r" t="t"/>
              <a:pathLst>
                <a:path extrusionOk="0" h="12251" w="12960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a:off x="3264625" y="238125"/>
              <a:ext cx="1090750" cy="4456975"/>
            </a:xfrm>
            <a:custGeom>
              <a:rect b="b" l="l" r="r" t="t"/>
              <a:pathLst>
                <a:path extrusionOk="0" h="178279" w="4363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a:off x="519000" y="541700"/>
              <a:ext cx="3051900" cy="3218500"/>
            </a:xfrm>
            <a:custGeom>
              <a:rect b="b" l="l" r="r" t="t"/>
              <a:pathLst>
                <a:path extrusionOk="0" h="128740" w="122076">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p:nvPr/>
          </p:nvSpPr>
          <p:spPr>
            <a:xfrm>
              <a:off x="4049100" y="541700"/>
              <a:ext cx="3051900" cy="3218500"/>
            </a:xfrm>
            <a:custGeom>
              <a:rect b="b" l="l" r="r" t="t"/>
              <a:pathLst>
                <a:path extrusionOk="0" h="128740" w="122076">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7"/>
          <p:cNvSpPr txBox="1"/>
          <p:nvPr>
            <p:ph type="title"/>
          </p:nvPr>
        </p:nvSpPr>
        <p:spPr>
          <a:xfrm>
            <a:off x="2096700" y="669775"/>
            <a:ext cx="6687600" cy="393600"/>
          </a:xfrm>
          <a:prstGeom prst="rect">
            <a:avLst/>
          </a:prstGeom>
        </p:spPr>
        <p:txBody>
          <a:bodyPr anchorCtr="0" anchor="b" bIns="0" lIns="0" spcFirstLastPara="1" rIns="0" wrap="square" tIns="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8" name="Google Shape;68;p7"/>
          <p:cNvSpPr txBox="1"/>
          <p:nvPr>
            <p:ph idx="1" type="body"/>
          </p:nvPr>
        </p:nvSpPr>
        <p:spPr>
          <a:xfrm>
            <a:off x="2096725" y="1200150"/>
            <a:ext cx="2024700" cy="3256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69" name="Google Shape;69;p7"/>
          <p:cNvSpPr txBox="1"/>
          <p:nvPr>
            <p:ph idx="2" type="body"/>
          </p:nvPr>
        </p:nvSpPr>
        <p:spPr>
          <a:xfrm>
            <a:off x="4428164" y="1200150"/>
            <a:ext cx="2024700" cy="3256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70" name="Google Shape;70;p7"/>
          <p:cNvSpPr txBox="1"/>
          <p:nvPr>
            <p:ph idx="3" type="body"/>
          </p:nvPr>
        </p:nvSpPr>
        <p:spPr>
          <a:xfrm>
            <a:off x="6759604" y="1200150"/>
            <a:ext cx="2024700" cy="3256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71" name="Google Shape;71;p7"/>
          <p:cNvSpPr txBox="1"/>
          <p:nvPr>
            <p:ph idx="12" type="sldNum"/>
          </p:nvPr>
        </p:nvSpPr>
        <p:spPr>
          <a:xfrm>
            <a:off x="359692" y="1023975"/>
            <a:ext cx="10176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8"/>
          <p:cNvSpPr/>
          <p:nvPr/>
        </p:nvSpPr>
        <p:spPr>
          <a:xfrm>
            <a:off x="1737000" y="359700"/>
            <a:ext cx="7407000" cy="4424100"/>
          </a:xfrm>
          <a:prstGeom prst="rect">
            <a:avLst/>
          </a:prstGeom>
          <a:solidFill>
            <a:srgbClr val="FFFFFF"/>
          </a:solidFill>
          <a:ln>
            <a:noFill/>
          </a:ln>
          <a:effectLst>
            <a:outerShdw blurRad="185738" rotWithShape="0" algn="bl" dir="5400000" dist="9525">
              <a:srgbClr val="66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 name="Google Shape;74;p8"/>
          <p:cNvCxnSpPr/>
          <p:nvPr/>
        </p:nvCxnSpPr>
        <p:spPr>
          <a:xfrm>
            <a:off x="2100325" y="1022209"/>
            <a:ext cx="7067700" cy="0"/>
          </a:xfrm>
          <a:prstGeom prst="straightConnector1">
            <a:avLst/>
          </a:prstGeom>
          <a:noFill/>
          <a:ln cap="flat" cmpd="sng" w="9525">
            <a:solidFill>
              <a:srgbClr val="E2D7D0"/>
            </a:solidFill>
            <a:prstDash val="solid"/>
            <a:round/>
            <a:headEnd len="med" w="med" type="none"/>
            <a:tailEnd len="med" w="med" type="none"/>
          </a:ln>
        </p:spPr>
      </p:cxnSp>
      <p:sp>
        <p:nvSpPr>
          <p:cNvPr id="75" name="Google Shape;75;p8"/>
          <p:cNvSpPr/>
          <p:nvPr/>
        </p:nvSpPr>
        <p:spPr>
          <a:xfrm rot="-5400000">
            <a:off x="-262350" y="291375"/>
            <a:ext cx="2261700" cy="10176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 name="Google Shape;76;p8"/>
          <p:cNvGrpSpPr/>
          <p:nvPr/>
        </p:nvGrpSpPr>
        <p:grpSpPr>
          <a:xfrm>
            <a:off x="515476" y="363010"/>
            <a:ext cx="706249" cy="536972"/>
            <a:chOff x="519000" y="238125"/>
            <a:chExt cx="6582000" cy="5238750"/>
          </a:xfrm>
        </p:grpSpPr>
        <p:sp>
          <p:nvSpPr>
            <p:cNvPr id="77" name="Google Shape;77;p8"/>
            <p:cNvSpPr/>
            <p:nvPr/>
          </p:nvSpPr>
          <p:spPr>
            <a:xfrm>
              <a:off x="2928800" y="4770300"/>
              <a:ext cx="1762400" cy="306300"/>
            </a:xfrm>
            <a:custGeom>
              <a:rect b="b" l="l" r="r" t="t"/>
              <a:pathLst>
                <a:path extrusionOk="0" h="12252" w="70496">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a:off x="2190000" y="5170600"/>
              <a:ext cx="3240000" cy="306275"/>
            </a:xfrm>
            <a:custGeom>
              <a:rect b="b" l="l" r="r" t="t"/>
              <a:pathLst>
                <a:path extrusionOk="0" h="12251" w="12960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a:off x="3264625" y="238125"/>
              <a:ext cx="1090750" cy="4456975"/>
            </a:xfrm>
            <a:custGeom>
              <a:rect b="b" l="l" r="r" t="t"/>
              <a:pathLst>
                <a:path extrusionOk="0" h="178279" w="4363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a:off x="519000" y="541700"/>
              <a:ext cx="3051900" cy="3218500"/>
            </a:xfrm>
            <a:custGeom>
              <a:rect b="b" l="l" r="r" t="t"/>
              <a:pathLst>
                <a:path extrusionOk="0" h="128740" w="122076">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a:off x="4049100" y="541700"/>
              <a:ext cx="3051900" cy="3218500"/>
            </a:xfrm>
            <a:custGeom>
              <a:rect b="b" l="l" r="r" t="t"/>
              <a:pathLst>
                <a:path extrusionOk="0" h="128740" w="122076">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8"/>
          <p:cNvSpPr txBox="1"/>
          <p:nvPr>
            <p:ph type="title"/>
          </p:nvPr>
        </p:nvSpPr>
        <p:spPr>
          <a:xfrm>
            <a:off x="2096700" y="669775"/>
            <a:ext cx="6687600" cy="3936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3" name="Google Shape;83;p8"/>
          <p:cNvSpPr txBox="1"/>
          <p:nvPr>
            <p:ph idx="12" type="sldNum"/>
          </p:nvPr>
        </p:nvSpPr>
        <p:spPr>
          <a:xfrm>
            <a:off x="359692" y="1023975"/>
            <a:ext cx="10176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9"/>
          <p:cNvSpPr/>
          <p:nvPr/>
        </p:nvSpPr>
        <p:spPr>
          <a:xfrm>
            <a:off x="359700" y="359700"/>
            <a:ext cx="8424600" cy="4424100"/>
          </a:xfrm>
          <a:prstGeom prst="rect">
            <a:avLst/>
          </a:prstGeom>
          <a:solidFill>
            <a:srgbClr val="FFFFFF"/>
          </a:solidFill>
          <a:ln>
            <a:noFill/>
          </a:ln>
          <a:effectLst>
            <a:outerShdw blurRad="185738" rotWithShape="0" algn="bl" dir="5400000" dist="9525">
              <a:srgbClr val="66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txBox="1"/>
          <p:nvPr>
            <p:ph idx="1" type="body"/>
          </p:nvPr>
        </p:nvSpPr>
        <p:spPr>
          <a:xfrm>
            <a:off x="457200" y="4352375"/>
            <a:ext cx="8229600" cy="359700"/>
          </a:xfrm>
          <a:prstGeom prst="rect">
            <a:avLst/>
          </a:prstGeom>
        </p:spPr>
        <p:txBody>
          <a:bodyPr anchorCtr="0" anchor="ctr" bIns="0" lIns="0" spcFirstLastPara="1" rIns="0" wrap="square" tIns="0">
            <a:noAutofit/>
          </a:bodyPr>
          <a:lstStyle>
            <a:lvl1pPr indent="-228600" lvl="0" marL="457200" algn="ctr">
              <a:spcBef>
                <a:spcPts val="360"/>
              </a:spcBef>
              <a:spcAft>
                <a:spcPts val="0"/>
              </a:spcAft>
              <a:buSzPts val="1200"/>
              <a:buNone/>
              <a:defRPr i="1" sz="1200"/>
            </a:lvl1pPr>
          </a:lstStyle>
          <a:p/>
        </p:txBody>
      </p:sp>
      <p:sp>
        <p:nvSpPr>
          <p:cNvPr id="87" name="Google Shape;87;p9"/>
          <p:cNvSpPr/>
          <p:nvPr/>
        </p:nvSpPr>
        <p:spPr>
          <a:xfrm rot="-5400000">
            <a:off x="3934600" y="-555"/>
            <a:ext cx="1274700" cy="7647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9"/>
          <p:cNvGrpSpPr/>
          <p:nvPr/>
        </p:nvGrpSpPr>
        <p:grpSpPr>
          <a:xfrm>
            <a:off x="4306578" y="179988"/>
            <a:ext cx="530509" cy="403908"/>
            <a:chOff x="519000" y="238125"/>
            <a:chExt cx="6582000" cy="5238750"/>
          </a:xfrm>
        </p:grpSpPr>
        <p:sp>
          <p:nvSpPr>
            <p:cNvPr id="89" name="Google Shape;89;p9"/>
            <p:cNvSpPr/>
            <p:nvPr/>
          </p:nvSpPr>
          <p:spPr>
            <a:xfrm>
              <a:off x="2928800" y="4770300"/>
              <a:ext cx="1762400" cy="306300"/>
            </a:xfrm>
            <a:custGeom>
              <a:rect b="b" l="l" r="r" t="t"/>
              <a:pathLst>
                <a:path extrusionOk="0" h="12252" w="70496">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a:off x="2190000" y="5170600"/>
              <a:ext cx="3240000" cy="306275"/>
            </a:xfrm>
            <a:custGeom>
              <a:rect b="b" l="l" r="r" t="t"/>
              <a:pathLst>
                <a:path extrusionOk="0" h="12251" w="12960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9"/>
            <p:cNvSpPr/>
            <p:nvPr/>
          </p:nvSpPr>
          <p:spPr>
            <a:xfrm>
              <a:off x="3264625" y="238125"/>
              <a:ext cx="1090750" cy="4456975"/>
            </a:xfrm>
            <a:custGeom>
              <a:rect b="b" l="l" r="r" t="t"/>
              <a:pathLst>
                <a:path extrusionOk="0" h="178279" w="4363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9"/>
            <p:cNvSpPr/>
            <p:nvPr/>
          </p:nvSpPr>
          <p:spPr>
            <a:xfrm>
              <a:off x="519000" y="541700"/>
              <a:ext cx="3051900" cy="3218500"/>
            </a:xfrm>
            <a:custGeom>
              <a:rect b="b" l="l" r="r" t="t"/>
              <a:pathLst>
                <a:path extrusionOk="0" h="128740" w="122076">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
            <p:cNvSpPr/>
            <p:nvPr/>
          </p:nvSpPr>
          <p:spPr>
            <a:xfrm>
              <a:off x="4049100" y="541700"/>
              <a:ext cx="3051900" cy="3218500"/>
            </a:xfrm>
            <a:custGeom>
              <a:rect b="b" l="l" r="r" t="t"/>
              <a:pathLst>
                <a:path extrusionOk="0" h="128740" w="122076">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4" name="Google Shape;94;p9"/>
          <p:cNvCxnSpPr/>
          <p:nvPr/>
        </p:nvCxnSpPr>
        <p:spPr>
          <a:xfrm>
            <a:off x="766650" y="4352375"/>
            <a:ext cx="7610700" cy="0"/>
          </a:xfrm>
          <a:prstGeom prst="straightConnector1">
            <a:avLst/>
          </a:prstGeom>
          <a:noFill/>
          <a:ln cap="flat" cmpd="sng" w="9525">
            <a:solidFill>
              <a:srgbClr val="E2D7D0"/>
            </a:solidFill>
            <a:prstDash val="solid"/>
            <a:round/>
            <a:headEnd len="med" w="med" type="none"/>
            <a:tailEnd len="med" w="med" type="none"/>
          </a:ln>
        </p:spPr>
      </p:cxnSp>
      <p:sp>
        <p:nvSpPr>
          <p:cNvPr id="95" name="Google Shape;95;p9"/>
          <p:cNvSpPr txBox="1"/>
          <p:nvPr>
            <p:ph idx="12" type="sldNum"/>
          </p:nvPr>
        </p:nvSpPr>
        <p:spPr>
          <a:xfrm>
            <a:off x="4063200" y="4783800"/>
            <a:ext cx="1017600" cy="359700"/>
          </a:xfrm>
          <a:prstGeom prst="rect">
            <a:avLst/>
          </a:prstGeom>
        </p:spPr>
        <p:txBody>
          <a:bodyPr anchorCtr="0" anchor="ctr" bIns="0" lIns="0" spcFirstLastPara="1" rIns="0" wrap="square" tIns="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0"/>
          <p:cNvSpPr/>
          <p:nvPr/>
        </p:nvSpPr>
        <p:spPr>
          <a:xfrm>
            <a:off x="359700" y="359700"/>
            <a:ext cx="8424600" cy="4424100"/>
          </a:xfrm>
          <a:prstGeom prst="rect">
            <a:avLst/>
          </a:prstGeom>
          <a:solidFill>
            <a:srgbClr val="FFFFFF"/>
          </a:solidFill>
          <a:ln>
            <a:noFill/>
          </a:ln>
          <a:effectLst>
            <a:outerShdw blurRad="185738" rotWithShape="0" algn="bl" dir="5400000" dist="9525">
              <a:srgbClr val="66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
          <p:cNvSpPr txBox="1"/>
          <p:nvPr>
            <p:ph idx="12" type="sldNum"/>
          </p:nvPr>
        </p:nvSpPr>
        <p:spPr>
          <a:xfrm>
            <a:off x="4063200" y="4783800"/>
            <a:ext cx="1017600" cy="359700"/>
          </a:xfrm>
          <a:prstGeom prst="rect">
            <a:avLst/>
          </a:prstGeom>
        </p:spPr>
        <p:txBody>
          <a:bodyPr anchorCtr="0" anchor="ctr" bIns="0" lIns="0" spcFirstLastPara="1" rIns="0" wrap="square" tIns="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indent="0" lvl="0" marL="0" rtl="0" algn="ctr">
              <a:spcBef>
                <a:spcPts val="0"/>
              </a:spcBef>
              <a:spcAft>
                <a:spcPts val="0"/>
              </a:spcAft>
              <a:buNone/>
            </a:pPr>
            <a:fld id="{00000000-1234-1234-1234-123412341234}" type="slidenum">
              <a:rPr lang="en"/>
              <a:t>‹#›</a:t>
            </a:fld>
            <a:endParaRPr/>
          </a:p>
        </p:txBody>
      </p:sp>
      <p:sp>
        <p:nvSpPr>
          <p:cNvPr id="99" name="Google Shape;99;p10"/>
          <p:cNvSpPr/>
          <p:nvPr/>
        </p:nvSpPr>
        <p:spPr>
          <a:xfrm rot="-5400000">
            <a:off x="3934600" y="-555"/>
            <a:ext cx="1274700" cy="764700"/>
          </a:xfrm>
          <a:prstGeom prst="chevron">
            <a:avLst>
              <a:gd fmla="val 31570" name="adj"/>
            </a:avLst>
          </a:prstGeom>
          <a:gradFill>
            <a:gsLst>
              <a:gs pos="0">
                <a:srgbClr val="AD0B2D"/>
              </a:gs>
              <a:gs pos="31000">
                <a:srgbClr val="AD0B2D"/>
              </a:gs>
              <a:gs pos="100000">
                <a:srgbClr val="8B0E3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10"/>
          <p:cNvGrpSpPr/>
          <p:nvPr/>
        </p:nvGrpSpPr>
        <p:grpSpPr>
          <a:xfrm>
            <a:off x="4306578" y="179988"/>
            <a:ext cx="530509" cy="403908"/>
            <a:chOff x="519000" y="238125"/>
            <a:chExt cx="6582000" cy="5238750"/>
          </a:xfrm>
        </p:grpSpPr>
        <p:sp>
          <p:nvSpPr>
            <p:cNvPr id="101" name="Google Shape;101;p10"/>
            <p:cNvSpPr/>
            <p:nvPr/>
          </p:nvSpPr>
          <p:spPr>
            <a:xfrm>
              <a:off x="2928800" y="4770300"/>
              <a:ext cx="1762400" cy="306300"/>
            </a:xfrm>
            <a:custGeom>
              <a:rect b="b" l="l" r="r" t="t"/>
              <a:pathLst>
                <a:path extrusionOk="0" h="12252" w="70496">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a:off x="2190000" y="5170600"/>
              <a:ext cx="3240000" cy="306275"/>
            </a:xfrm>
            <a:custGeom>
              <a:rect b="b" l="l" r="r" t="t"/>
              <a:pathLst>
                <a:path extrusionOk="0" h="12251" w="12960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p:nvPr/>
          </p:nvSpPr>
          <p:spPr>
            <a:xfrm>
              <a:off x="3264625" y="238125"/>
              <a:ext cx="1090750" cy="4456975"/>
            </a:xfrm>
            <a:custGeom>
              <a:rect b="b" l="l" r="r" t="t"/>
              <a:pathLst>
                <a:path extrusionOk="0" h="178279" w="4363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p:nvPr/>
          </p:nvSpPr>
          <p:spPr>
            <a:xfrm>
              <a:off x="519000" y="541700"/>
              <a:ext cx="3051900" cy="3218500"/>
            </a:xfrm>
            <a:custGeom>
              <a:rect b="b" l="l" r="r" t="t"/>
              <a:pathLst>
                <a:path extrusionOk="0" h="128740" w="122076">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a:off x="4049100" y="541700"/>
              <a:ext cx="3051900" cy="3218500"/>
            </a:xfrm>
            <a:custGeom>
              <a:rect b="b" l="l" r="r" t="t"/>
              <a:pathLst>
                <a:path extrusionOk="0" h="128740" w="122076">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096700" y="669775"/>
            <a:ext cx="6687600" cy="393600"/>
          </a:xfrm>
          <a:prstGeom prst="rect">
            <a:avLst/>
          </a:prstGeom>
          <a:noFill/>
          <a:ln>
            <a:noFill/>
          </a:ln>
        </p:spPr>
        <p:txBody>
          <a:bodyPr anchorCtr="0" anchor="b" bIns="0" lIns="0" spcFirstLastPara="1" rIns="0" wrap="square" tIns="0">
            <a:noAutofit/>
          </a:bodyPr>
          <a:lstStyle>
            <a:lvl1pPr lvl="0">
              <a:spcBef>
                <a:spcPts val="0"/>
              </a:spcBef>
              <a:spcAft>
                <a:spcPts val="0"/>
              </a:spcAft>
              <a:buClr>
                <a:schemeClr val="accent1"/>
              </a:buClr>
              <a:buSzPts val="2400"/>
              <a:buFont typeface="Tinos"/>
              <a:buNone/>
              <a:defRPr b="1" sz="2400">
                <a:solidFill>
                  <a:schemeClr val="accent1"/>
                </a:solidFill>
                <a:latin typeface="Tinos"/>
                <a:ea typeface="Tinos"/>
                <a:cs typeface="Tinos"/>
                <a:sym typeface="Tinos"/>
              </a:defRPr>
            </a:lvl1pPr>
            <a:lvl2pPr lvl="1">
              <a:spcBef>
                <a:spcPts val="0"/>
              </a:spcBef>
              <a:spcAft>
                <a:spcPts val="0"/>
              </a:spcAft>
              <a:buClr>
                <a:schemeClr val="accent1"/>
              </a:buClr>
              <a:buSzPts val="2400"/>
              <a:buFont typeface="Tinos"/>
              <a:buNone/>
              <a:defRPr b="1" sz="2400">
                <a:solidFill>
                  <a:schemeClr val="accent1"/>
                </a:solidFill>
                <a:latin typeface="Tinos"/>
                <a:ea typeface="Tinos"/>
                <a:cs typeface="Tinos"/>
                <a:sym typeface="Tinos"/>
              </a:defRPr>
            </a:lvl2pPr>
            <a:lvl3pPr lvl="2">
              <a:spcBef>
                <a:spcPts val="0"/>
              </a:spcBef>
              <a:spcAft>
                <a:spcPts val="0"/>
              </a:spcAft>
              <a:buClr>
                <a:schemeClr val="accent1"/>
              </a:buClr>
              <a:buSzPts val="2400"/>
              <a:buFont typeface="Tinos"/>
              <a:buNone/>
              <a:defRPr b="1" sz="2400">
                <a:solidFill>
                  <a:schemeClr val="accent1"/>
                </a:solidFill>
                <a:latin typeface="Tinos"/>
                <a:ea typeface="Tinos"/>
                <a:cs typeface="Tinos"/>
                <a:sym typeface="Tinos"/>
              </a:defRPr>
            </a:lvl3pPr>
            <a:lvl4pPr lvl="3">
              <a:spcBef>
                <a:spcPts val="0"/>
              </a:spcBef>
              <a:spcAft>
                <a:spcPts val="0"/>
              </a:spcAft>
              <a:buClr>
                <a:schemeClr val="accent1"/>
              </a:buClr>
              <a:buSzPts val="2400"/>
              <a:buFont typeface="Tinos"/>
              <a:buNone/>
              <a:defRPr b="1" sz="2400">
                <a:solidFill>
                  <a:schemeClr val="accent1"/>
                </a:solidFill>
                <a:latin typeface="Tinos"/>
                <a:ea typeface="Tinos"/>
                <a:cs typeface="Tinos"/>
                <a:sym typeface="Tinos"/>
              </a:defRPr>
            </a:lvl4pPr>
            <a:lvl5pPr lvl="4">
              <a:spcBef>
                <a:spcPts val="0"/>
              </a:spcBef>
              <a:spcAft>
                <a:spcPts val="0"/>
              </a:spcAft>
              <a:buClr>
                <a:schemeClr val="accent1"/>
              </a:buClr>
              <a:buSzPts val="2400"/>
              <a:buFont typeface="Tinos"/>
              <a:buNone/>
              <a:defRPr b="1" sz="2400">
                <a:solidFill>
                  <a:schemeClr val="accent1"/>
                </a:solidFill>
                <a:latin typeface="Tinos"/>
                <a:ea typeface="Tinos"/>
                <a:cs typeface="Tinos"/>
                <a:sym typeface="Tinos"/>
              </a:defRPr>
            </a:lvl5pPr>
            <a:lvl6pPr lvl="5">
              <a:spcBef>
                <a:spcPts val="0"/>
              </a:spcBef>
              <a:spcAft>
                <a:spcPts val="0"/>
              </a:spcAft>
              <a:buClr>
                <a:schemeClr val="accent1"/>
              </a:buClr>
              <a:buSzPts val="2400"/>
              <a:buFont typeface="Tinos"/>
              <a:buNone/>
              <a:defRPr b="1" sz="2400">
                <a:solidFill>
                  <a:schemeClr val="accent1"/>
                </a:solidFill>
                <a:latin typeface="Tinos"/>
                <a:ea typeface="Tinos"/>
                <a:cs typeface="Tinos"/>
                <a:sym typeface="Tinos"/>
              </a:defRPr>
            </a:lvl6pPr>
            <a:lvl7pPr lvl="6">
              <a:spcBef>
                <a:spcPts val="0"/>
              </a:spcBef>
              <a:spcAft>
                <a:spcPts val="0"/>
              </a:spcAft>
              <a:buClr>
                <a:schemeClr val="accent1"/>
              </a:buClr>
              <a:buSzPts val="2400"/>
              <a:buFont typeface="Tinos"/>
              <a:buNone/>
              <a:defRPr b="1" sz="2400">
                <a:solidFill>
                  <a:schemeClr val="accent1"/>
                </a:solidFill>
                <a:latin typeface="Tinos"/>
                <a:ea typeface="Tinos"/>
                <a:cs typeface="Tinos"/>
                <a:sym typeface="Tinos"/>
              </a:defRPr>
            </a:lvl7pPr>
            <a:lvl8pPr lvl="7">
              <a:spcBef>
                <a:spcPts val="0"/>
              </a:spcBef>
              <a:spcAft>
                <a:spcPts val="0"/>
              </a:spcAft>
              <a:buClr>
                <a:schemeClr val="accent1"/>
              </a:buClr>
              <a:buSzPts val="2400"/>
              <a:buFont typeface="Tinos"/>
              <a:buNone/>
              <a:defRPr b="1" sz="2400">
                <a:solidFill>
                  <a:schemeClr val="accent1"/>
                </a:solidFill>
                <a:latin typeface="Tinos"/>
                <a:ea typeface="Tinos"/>
                <a:cs typeface="Tinos"/>
                <a:sym typeface="Tinos"/>
              </a:defRPr>
            </a:lvl8pPr>
            <a:lvl9pPr lvl="8">
              <a:spcBef>
                <a:spcPts val="0"/>
              </a:spcBef>
              <a:spcAft>
                <a:spcPts val="0"/>
              </a:spcAft>
              <a:buClr>
                <a:schemeClr val="accent1"/>
              </a:buClr>
              <a:buSzPts val="2400"/>
              <a:buFont typeface="Tinos"/>
              <a:buNone/>
              <a:defRPr b="1" sz="2400">
                <a:solidFill>
                  <a:schemeClr val="accent1"/>
                </a:solidFill>
                <a:latin typeface="Tinos"/>
                <a:ea typeface="Tinos"/>
                <a:cs typeface="Tinos"/>
                <a:sym typeface="Tinos"/>
              </a:defRPr>
            </a:lvl9pPr>
          </a:lstStyle>
          <a:p/>
        </p:txBody>
      </p:sp>
      <p:sp>
        <p:nvSpPr>
          <p:cNvPr id="7" name="Google Shape;7;p1"/>
          <p:cNvSpPr txBox="1"/>
          <p:nvPr>
            <p:ph idx="1" type="body"/>
          </p:nvPr>
        </p:nvSpPr>
        <p:spPr>
          <a:xfrm>
            <a:off x="2096700" y="1173950"/>
            <a:ext cx="6687600" cy="3249900"/>
          </a:xfrm>
          <a:prstGeom prst="rect">
            <a:avLst/>
          </a:prstGeom>
          <a:noFill/>
          <a:ln>
            <a:noFill/>
          </a:ln>
        </p:spPr>
        <p:txBody>
          <a:bodyPr anchorCtr="0" anchor="t" bIns="0" lIns="0" spcFirstLastPara="1" rIns="0" wrap="square" tIns="0">
            <a:noAutofit/>
          </a:bodyPr>
          <a:lstStyle>
            <a:lvl1pPr indent="-393700" lvl="0" marL="457200">
              <a:spcBef>
                <a:spcPts val="600"/>
              </a:spcBef>
              <a:spcAft>
                <a:spcPts val="0"/>
              </a:spcAft>
              <a:buClr>
                <a:schemeClr val="accent6"/>
              </a:buClr>
              <a:buSzPts val="2600"/>
              <a:buFont typeface="Tinos"/>
              <a:buChar char="◈"/>
              <a:defRPr sz="2600">
                <a:solidFill>
                  <a:schemeClr val="dk1"/>
                </a:solidFill>
                <a:latin typeface="Tinos"/>
                <a:ea typeface="Tinos"/>
                <a:cs typeface="Tinos"/>
                <a:sym typeface="Tinos"/>
              </a:defRPr>
            </a:lvl1pPr>
            <a:lvl2pPr indent="-393700" lvl="1" marL="9144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2pPr>
            <a:lvl3pPr indent="-393700" lvl="2" marL="13716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3pPr>
            <a:lvl4pPr indent="-393700" lvl="3" marL="18288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4pPr>
            <a:lvl5pPr indent="-393700" lvl="4" marL="22860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5pPr>
            <a:lvl6pPr indent="-393700" lvl="5" marL="27432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6pPr>
            <a:lvl7pPr indent="-393700" lvl="6" marL="32004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7pPr>
            <a:lvl8pPr indent="-393700" lvl="7" marL="36576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8pPr>
            <a:lvl9pPr indent="-393700" lvl="8" marL="41148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9pPr>
          </a:lstStyle>
          <a:p/>
        </p:txBody>
      </p:sp>
      <p:sp>
        <p:nvSpPr>
          <p:cNvPr id="8" name="Google Shape;8;p1"/>
          <p:cNvSpPr txBox="1"/>
          <p:nvPr>
            <p:ph idx="12" type="sldNum"/>
          </p:nvPr>
        </p:nvSpPr>
        <p:spPr>
          <a:xfrm>
            <a:off x="359692" y="1023975"/>
            <a:ext cx="1017600" cy="393600"/>
          </a:xfrm>
          <a:prstGeom prst="rect">
            <a:avLst/>
          </a:prstGeom>
          <a:noFill/>
          <a:ln>
            <a:noFill/>
          </a:ln>
        </p:spPr>
        <p:txBody>
          <a:bodyPr anchorCtr="0" anchor="ctr" bIns="0" lIns="0" spcFirstLastPara="1" rIns="0" wrap="square" tIns="0">
            <a:noAutofit/>
          </a:bodyPr>
          <a:lstStyle>
            <a:lvl1pPr lvl="0" algn="ctr">
              <a:buNone/>
              <a:defRPr sz="1300">
                <a:solidFill>
                  <a:schemeClr val="lt1"/>
                </a:solidFill>
                <a:latin typeface="Tinos"/>
                <a:ea typeface="Tinos"/>
                <a:cs typeface="Tinos"/>
                <a:sym typeface="Tinos"/>
              </a:defRPr>
            </a:lvl1pPr>
            <a:lvl2pPr lvl="1" algn="ctr">
              <a:buNone/>
              <a:defRPr sz="1300">
                <a:solidFill>
                  <a:schemeClr val="lt1"/>
                </a:solidFill>
                <a:latin typeface="Tinos"/>
                <a:ea typeface="Tinos"/>
                <a:cs typeface="Tinos"/>
                <a:sym typeface="Tinos"/>
              </a:defRPr>
            </a:lvl2pPr>
            <a:lvl3pPr lvl="2" algn="ctr">
              <a:buNone/>
              <a:defRPr sz="1300">
                <a:solidFill>
                  <a:schemeClr val="lt1"/>
                </a:solidFill>
                <a:latin typeface="Tinos"/>
                <a:ea typeface="Tinos"/>
                <a:cs typeface="Tinos"/>
                <a:sym typeface="Tinos"/>
              </a:defRPr>
            </a:lvl3pPr>
            <a:lvl4pPr lvl="3" algn="ctr">
              <a:buNone/>
              <a:defRPr sz="1300">
                <a:solidFill>
                  <a:schemeClr val="lt1"/>
                </a:solidFill>
                <a:latin typeface="Tinos"/>
                <a:ea typeface="Tinos"/>
                <a:cs typeface="Tinos"/>
                <a:sym typeface="Tinos"/>
              </a:defRPr>
            </a:lvl4pPr>
            <a:lvl5pPr lvl="4" algn="ctr">
              <a:buNone/>
              <a:defRPr sz="1300">
                <a:solidFill>
                  <a:schemeClr val="lt1"/>
                </a:solidFill>
                <a:latin typeface="Tinos"/>
                <a:ea typeface="Tinos"/>
                <a:cs typeface="Tinos"/>
                <a:sym typeface="Tinos"/>
              </a:defRPr>
            </a:lvl5pPr>
            <a:lvl6pPr lvl="5" algn="ctr">
              <a:buNone/>
              <a:defRPr sz="1300">
                <a:solidFill>
                  <a:schemeClr val="lt1"/>
                </a:solidFill>
                <a:latin typeface="Tinos"/>
                <a:ea typeface="Tinos"/>
                <a:cs typeface="Tinos"/>
                <a:sym typeface="Tinos"/>
              </a:defRPr>
            </a:lvl6pPr>
            <a:lvl7pPr lvl="6" algn="ctr">
              <a:buNone/>
              <a:defRPr sz="1300">
                <a:solidFill>
                  <a:schemeClr val="lt1"/>
                </a:solidFill>
                <a:latin typeface="Tinos"/>
                <a:ea typeface="Tinos"/>
                <a:cs typeface="Tinos"/>
                <a:sym typeface="Tinos"/>
              </a:defRPr>
            </a:lvl7pPr>
            <a:lvl8pPr lvl="7" algn="ctr">
              <a:buNone/>
              <a:defRPr sz="1300">
                <a:solidFill>
                  <a:schemeClr val="lt1"/>
                </a:solidFill>
                <a:latin typeface="Tinos"/>
                <a:ea typeface="Tinos"/>
                <a:cs typeface="Tinos"/>
                <a:sym typeface="Tinos"/>
              </a:defRPr>
            </a:lvl8pPr>
            <a:lvl9pPr lvl="8" algn="ctr">
              <a:buNone/>
              <a:defRPr sz="1300">
                <a:solidFill>
                  <a:schemeClr val="lt1"/>
                </a:solidFill>
                <a:latin typeface="Tinos"/>
                <a:ea typeface="Tinos"/>
                <a:cs typeface="Tinos"/>
                <a:sym typeface="Tino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mc:AlternateContent>
    <mc:Choice Requires="p14">
      <p:transition spd="slow" p14:dur="5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slide" Target="/ppt/slides/slide10.xml"/><Relationship Id="rId4" Type="http://schemas.openxmlformats.org/officeDocument/2006/relationships/hyperlink" Target="https://39-dollars.fandom.com/wiki/Timmy_Burc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15"/>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solidFill>
                  <a:srgbClr val="FFFFFF"/>
                </a:solidFill>
                <a:latin typeface="Georgia"/>
                <a:ea typeface="Georgia"/>
                <a:cs typeface="Georgia"/>
                <a:sym typeface="Georgia"/>
              </a:rPr>
              <a:t>Characters and Overview</a:t>
            </a:r>
            <a:endParaRPr>
              <a:solidFill>
                <a:srgbClr val="FFFFFF"/>
              </a:solidFill>
              <a:latin typeface="Georgia"/>
              <a:ea typeface="Georgia"/>
              <a:cs typeface="Georgia"/>
              <a:sym typeface="Georgia"/>
            </a:endParaRPr>
          </a:p>
        </p:txBody>
      </p:sp>
      <p:pic>
        <p:nvPicPr>
          <p:cNvPr id="136" name="Google Shape;136;p15"/>
          <p:cNvPicPr preferRelativeResize="0"/>
          <p:nvPr/>
        </p:nvPicPr>
        <p:blipFill rotWithShape="1">
          <a:blip r:embed="rId4">
            <a:alphaModFix/>
          </a:blip>
          <a:srcRect b="32629" l="9496" r="9334" t="36831"/>
          <a:stretch/>
        </p:blipFill>
        <p:spPr>
          <a:xfrm>
            <a:off x="1080962" y="1604325"/>
            <a:ext cx="6982074" cy="1477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3000"/>
                                        <p:tgtEl>
                                          <p:spTgt spid="1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3000"/>
                                        <p:tgtEl>
                                          <p:spTgt spid="135"/>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xit" presetID="2" presetSubtype="8">
                                  <p:stCondLst>
                                    <p:cond delay="0"/>
                                  </p:stCondLst>
                                  <p:childTnLst>
                                    <p:anim calcmode="lin" valueType="num">
                                      <p:cBhvr additive="base">
                                        <p:cTn dur="5000"/>
                                        <p:tgtEl>
                                          <p:spTgt spid="136"/>
                                        </p:tgtEl>
                                        <p:attrNameLst>
                                          <p:attrName>ppt_x</p:attrName>
                                        </p:attrNameLst>
                                      </p:cBhvr>
                                      <p:tavLst>
                                        <p:tav fmla="" tm="0">
                                          <p:val>
                                            <p:strVal val="#ppt_x"/>
                                          </p:val>
                                        </p:tav>
                                        <p:tav fmla="" tm="100000">
                                          <p:val>
                                            <p:strVal val="#ppt_x-1"/>
                                          </p:val>
                                        </p:tav>
                                      </p:tavLst>
                                    </p:anim>
                                    <p:set>
                                      <p:cBhvr>
                                        <p:cTn dur="1" fill="hold">
                                          <p:stCondLst>
                                            <p:cond delay="5000"/>
                                          </p:stCondLst>
                                        </p:cTn>
                                        <p:tgtEl>
                                          <p:spTgt spid="136"/>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0"/>
                                        <p:tgtEl>
                                          <p:spTgt spid="135"/>
                                        </p:tgtEl>
                                        <p:attrNameLst>
                                          <p:attrName>ppt_x</p:attrName>
                                        </p:attrNameLst>
                                      </p:cBhvr>
                                      <p:tavLst>
                                        <p:tav fmla="" tm="0">
                                          <p:val>
                                            <p:strVal val="#ppt_x"/>
                                          </p:val>
                                        </p:tav>
                                        <p:tav fmla="" tm="100000">
                                          <p:val>
                                            <p:strVal val="#ppt_x+1"/>
                                          </p:val>
                                        </p:tav>
                                      </p:tavLst>
                                    </p:anim>
                                    <p:set>
                                      <p:cBhvr>
                                        <p:cTn dur="1" fill="hold">
                                          <p:stCondLst>
                                            <p:cond delay="5000"/>
                                          </p:stCondLst>
                                        </p:cTn>
                                        <p:tgtEl>
                                          <p:spTgt spid="1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i="1" lang="en">
                <a:solidFill>
                  <a:srgbClr val="202124"/>
                </a:solidFill>
              </a:rPr>
              <a:t>Green Jell-Ö</a:t>
            </a:r>
            <a:endParaRPr i="1"/>
          </a:p>
        </p:txBody>
      </p:sp>
      <p:sp>
        <p:nvSpPr>
          <p:cNvPr id="222" name="Google Shape;222;p24"/>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sz="1300">
                <a:solidFill>
                  <a:srgbClr val="202124"/>
                </a:solidFill>
              </a:rPr>
              <a:t>Green Jell-Ö </a:t>
            </a:r>
            <a:r>
              <a:rPr lang="en" sz="1300">
                <a:solidFill>
                  <a:srgbClr val="202124"/>
                </a:solidFill>
              </a:rPr>
              <a:t>is a comedy-rock band founded in 1981 by </a:t>
            </a:r>
            <a:r>
              <a:rPr b="1" lang="en" sz="1300">
                <a:solidFill>
                  <a:srgbClr val="202124"/>
                </a:solidFill>
              </a:rPr>
              <a:t>Bill Manspeaker</a:t>
            </a:r>
            <a:r>
              <a:rPr lang="en" sz="1300">
                <a:solidFill>
                  <a:srgbClr val="202124"/>
                </a:solidFill>
              </a:rPr>
              <a:t>. The band is primarily known for its 1992 hit single, </a:t>
            </a:r>
            <a:r>
              <a:rPr b="1" i="1" lang="en" sz="1300">
                <a:solidFill>
                  <a:srgbClr val="202124"/>
                </a:solidFill>
              </a:rPr>
              <a:t>Three Little Pigs</a:t>
            </a:r>
            <a:r>
              <a:rPr lang="en" sz="1300">
                <a:solidFill>
                  <a:srgbClr val="202124"/>
                </a:solidFill>
              </a:rPr>
              <a:t>, which is a re-recording of the 1989 song of the same name. The band, rather than bragging about how they are the best, brags about how they are the </a:t>
            </a:r>
            <a:r>
              <a:rPr lang="en" sz="1300">
                <a:solidFill>
                  <a:srgbClr val="202124"/>
                </a:solidFill>
              </a:rPr>
              <a:t>absolute</a:t>
            </a:r>
            <a:r>
              <a:rPr lang="en" sz="1300">
                <a:solidFill>
                  <a:srgbClr val="202124"/>
                </a:solidFill>
              </a:rPr>
              <a:t> worst band ever. And if you’re a fan, you’ll have to admit that they’re right in terms of musical talent. The band is known for its low-budget, often badly-made music videos. Unlike the other influences on this list, this one has sort of always been an influence for </a:t>
            </a:r>
            <a:r>
              <a:rPr b="1" i="1" lang="en" sz="1300">
                <a:solidFill>
                  <a:srgbClr val="202124"/>
                </a:solidFill>
              </a:rPr>
              <a:t>Workin’ Stiff and Friends</a:t>
            </a:r>
            <a:r>
              <a:rPr lang="en" sz="1300">
                <a:solidFill>
                  <a:srgbClr val="202124"/>
                </a:solidFill>
              </a:rPr>
              <a:t> due to the badly-made and low-budget atmosphere that the series inhibits. The band is also known for their comedy songs. As mentioned before, </a:t>
            </a:r>
            <a:r>
              <a:rPr b="1" i="1" lang="en" sz="1300">
                <a:solidFill>
                  <a:srgbClr val="202124"/>
                </a:solidFill>
              </a:rPr>
              <a:t>Three Little Pigs</a:t>
            </a:r>
            <a:r>
              <a:rPr lang="en" sz="1300">
                <a:solidFill>
                  <a:srgbClr val="202124"/>
                </a:solidFill>
              </a:rPr>
              <a:t> is a prime example of a comedy-rock song. But most people don’t </a:t>
            </a:r>
            <a:r>
              <a:rPr lang="en" sz="1300">
                <a:solidFill>
                  <a:srgbClr val="202124"/>
                </a:solidFill>
              </a:rPr>
              <a:t>know about some of their other stuff. </a:t>
            </a:r>
            <a:r>
              <a:rPr b="1" i="1" lang="en" sz="1300">
                <a:solidFill>
                  <a:srgbClr val="202124"/>
                </a:solidFill>
              </a:rPr>
              <a:t>Cereal Killer </a:t>
            </a:r>
            <a:r>
              <a:rPr lang="en" sz="1300">
                <a:solidFill>
                  <a:srgbClr val="202124"/>
                </a:solidFill>
              </a:rPr>
              <a:t>is a song about a crazed serial-killer named “Toucan Son Of Sam” who kills other cereal mascots. </a:t>
            </a:r>
            <a:r>
              <a:rPr b="1" i="1" lang="en" sz="1300">
                <a:solidFill>
                  <a:srgbClr val="202124"/>
                </a:solidFill>
              </a:rPr>
              <a:t>The Bear Song </a:t>
            </a:r>
            <a:r>
              <a:rPr lang="en" sz="1300">
                <a:solidFill>
                  <a:srgbClr val="202124"/>
                </a:solidFill>
              </a:rPr>
              <a:t>is a rock version of </a:t>
            </a:r>
            <a:r>
              <a:rPr b="1" lang="en" sz="1300">
                <a:solidFill>
                  <a:srgbClr val="202124"/>
                </a:solidFill>
              </a:rPr>
              <a:t>The Bear Went Up To The Mountain</a:t>
            </a:r>
            <a:r>
              <a:rPr lang="en" sz="1300">
                <a:solidFill>
                  <a:srgbClr val="202124"/>
                </a:solidFill>
              </a:rPr>
              <a:t>. They have 			                                even made some non-comedy songs like </a:t>
            </a:r>
            <a:r>
              <a:rPr b="1" i="1" lang="en" sz="1300">
                <a:solidFill>
                  <a:srgbClr val="202124"/>
                </a:solidFill>
              </a:rPr>
              <a:t>Orange Krunch</a:t>
            </a:r>
            <a:r>
              <a:rPr lang="en" sz="1300">
                <a:solidFill>
                  <a:srgbClr val="202124"/>
                </a:solidFill>
              </a:rPr>
              <a:t>, a rather brutal song about		                                         a strange, orange creature named “Orange Krunch”. Their comedy vibe and their 		                 general oddness has been an inspiration to the show ever since the beginning. 		Additionally, they have also gotten away with copyright. Which is something we do 		                                      often on </a:t>
            </a:r>
            <a:r>
              <a:rPr b="1" i="1" lang="en" sz="1300">
                <a:solidFill>
                  <a:srgbClr val="202124"/>
                </a:solidFill>
              </a:rPr>
              <a:t>Workin’ Stiff and Friends</a:t>
            </a:r>
            <a:r>
              <a:rPr lang="en" sz="1300">
                <a:solidFill>
                  <a:srgbClr val="202124"/>
                </a:solidFill>
              </a:rPr>
              <a:t>.</a:t>
            </a:r>
            <a:endParaRPr sz="1300">
              <a:solidFill>
                <a:srgbClr val="202124"/>
              </a:solidFill>
            </a:endParaRPr>
          </a:p>
        </p:txBody>
      </p:sp>
      <p:pic>
        <p:nvPicPr>
          <p:cNvPr descr="The promoter didn't pay. So this band tracked him down right to his house.  | When a promoter welches on paying a band, most groups chalk it up to  experience, bad luck," id="223" name="Google Shape;223;p24"/>
          <p:cNvPicPr preferRelativeResize="0"/>
          <p:nvPr/>
        </p:nvPicPr>
        <p:blipFill>
          <a:blip r:embed="rId3">
            <a:alphaModFix/>
          </a:blip>
          <a:stretch>
            <a:fillRect/>
          </a:stretch>
        </p:blipFill>
        <p:spPr>
          <a:xfrm>
            <a:off x="7736400" y="3355325"/>
            <a:ext cx="1407600" cy="1424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i="1" lang="en"/>
              <a:t>Persona 5</a:t>
            </a:r>
            <a:endParaRPr i="1"/>
          </a:p>
        </p:txBody>
      </p:sp>
      <p:sp>
        <p:nvSpPr>
          <p:cNvPr id="229" name="Google Shape;229;p25"/>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sz="1300"/>
              <a:t>Persona 5 </a:t>
            </a:r>
            <a:r>
              <a:rPr lang="en" sz="1300"/>
              <a:t>is a 2016 JRPG game about a </a:t>
            </a:r>
            <a:r>
              <a:rPr lang="en" sz="1300"/>
              <a:t>vigilante</a:t>
            </a:r>
            <a:r>
              <a:rPr lang="en" sz="1300"/>
              <a:t> group </a:t>
            </a:r>
            <a:r>
              <a:rPr lang="en" sz="1300"/>
              <a:t>known as “The Phantom Thieves”. The game goes in-depth about the many wrong things that humanity always tries to commit, like pride, greed, wrath, envy, lust, gluttony, and sloth. These are called the 7 deadly sins, which are primarily found in Christianity, something that </a:t>
            </a:r>
            <a:r>
              <a:rPr b="1" i="1" lang="en" sz="1300"/>
              <a:t>Persona 5 </a:t>
            </a:r>
            <a:r>
              <a:rPr lang="en" sz="1300"/>
              <a:t>references often. Additionally, it also goes into acedia, which is constant depression. The game’s writing is very deep, often going into the characters’ motivations and what they stand for. The game is very critically 				received due to this aspect and it also has many sequels and spinoffs. </a:t>
            </a:r>
            <a:endParaRPr sz="1300"/>
          </a:p>
          <a:p>
            <a:pPr indent="0" lvl="0" marL="0" rtl="0" algn="l">
              <a:spcBef>
                <a:spcPts val="600"/>
              </a:spcBef>
              <a:spcAft>
                <a:spcPts val="0"/>
              </a:spcAft>
              <a:buNone/>
            </a:pPr>
            <a:r>
              <a:t/>
            </a:r>
            <a:endParaRPr sz="1300"/>
          </a:p>
          <a:p>
            <a:pPr indent="0" lvl="0" marL="0" rtl="0" algn="l">
              <a:spcBef>
                <a:spcPts val="600"/>
              </a:spcBef>
              <a:spcAft>
                <a:spcPts val="0"/>
              </a:spcAft>
              <a:buNone/>
            </a:pPr>
            <a:r>
              <a:rPr lang="en" sz="1300"/>
              <a:t>In </a:t>
            </a:r>
            <a:r>
              <a:rPr b="1" i="1" lang="en" sz="1300"/>
              <a:t>Workin’ Stiff and Friends</a:t>
            </a:r>
            <a:r>
              <a:rPr lang="en" sz="1300"/>
              <a:t>, some of the seven deadly sins, although not				                         explicitly mentioned, are covered, like gluttony, greed, sloth, pride, envy, 				                          and wrath. </a:t>
            </a:r>
            <a:endParaRPr sz="1300"/>
          </a:p>
          <a:p>
            <a:pPr indent="0" lvl="0" marL="0" rtl="0" algn="l">
              <a:spcBef>
                <a:spcPts val="600"/>
              </a:spcBef>
              <a:spcAft>
                <a:spcPts val="0"/>
              </a:spcAft>
              <a:buNone/>
            </a:pPr>
            <a:r>
              <a:t/>
            </a:r>
            <a:endParaRPr sz="1300"/>
          </a:p>
          <a:p>
            <a:pPr indent="0" lvl="0" marL="0" rtl="0" algn="l">
              <a:spcBef>
                <a:spcPts val="600"/>
              </a:spcBef>
              <a:spcAft>
                <a:spcPts val="0"/>
              </a:spcAft>
              <a:buNone/>
            </a:pPr>
            <a:r>
              <a:rPr lang="en" sz="1300"/>
              <a:t>Additionally, </a:t>
            </a:r>
            <a:r>
              <a:rPr b="1" i="1" lang="en" sz="1300"/>
              <a:t>Workin’ Stiff and Friends </a:t>
            </a:r>
            <a:r>
              <a:rPr lang="en" sz="1300"/>
              <a:t>also has deep character plots in its				                       upcoming 2nd season.</a:t>
            </a:r>
            <a:endParaRPr sz="1300"/>
          </a:p>
        </p:txBody>
      </p:sp>
      <p:pic>
        <p:nvPicPr>
          <p:cNvPr descr="Persona 5 - Wikipedia" id="230" name="Google Shape;230;p25"/>
          <p:cNvPicPr preferRelativeResize="0"/>
          <p:nvPr/>
        </p:nvPicPr>
        <p:blipFill>
          <a:blip r:embed="rId3">
            <a:alphaModFix/>
          </a:blip>
          <a:stretch>
            <a:fillRect/>
          </a:stretch>
        </p:blipFill>
        <p:spPr>
          <a:xfrm>
            <a:off x="7364700" y="2279900"/>
            <a:ext cx="1779300" cy="2519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txBox="1"/>
          <p:nvPr>
            <p:ph type="ctrTitle"/>
          </p:nvPr>
        </p:nvSpPr>
        <p:spPr>
          <a:xfrm>
            <a:off x="1461450" y="1811950"/>
            <a:ext cx="62211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“Animation” and Voices</a:t>
            </a:r>
            <a:endParaRPr/>
          </a:p>
        </p:txBody>
      </p:sp>
      <p:sp>
        <p:nvSpPr>
          <p:cNvPr id="236" name="Google Shape;236;p26"/>
          <p:cNvSpPr txBox="1"/>
          <p:nvPr>
            <p:ph idx="1" type="subTitle"/>
          </p:nvPr>
        </p:nvSpPr>
        <p:spPr>
          <a:xfrm>
            <a:off x="1461450" y="3068654"/>
            <a:ext cx="62211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in</a:t>
            </a:r>
            <a:r>
              <a:rPr lang="en"/>
              <a:t> Workin’ Stiff and Friends.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100"/>
              <a:t>The “animation” and voices in </a:t>
            </a:r>
            <a:r>
              <a:rPr i="1" lang="en" sz="2100"/>
              <a:t>Workin’ Stiff and Friends</a:t>
            </a:r>
            <a:endParaRPr i="1" sz="2100"/>
          </a:p>
        </p:txBody>
      </p:sp>
      <p:sp>
        <p:nvSpPr>
          <p:cNvPr id="242" name="Google Shape;242;p27"/>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300"/>
              <a:t>The show, in its first season, was intentionally supposed to be badly made. However, for the upcoming 2nd season, many new changes will be made, although the “animation” style will be the same. You might be asking, “Why are there quotation marks around the word animation?” Because the animation in the series isn’t actually real animation. It kind of looks like this:</a:t>
            </a:r>
            <a:endParaRPr sz="1300"/>
          </a:p>
        </p:txBody>
      </p:sp>
      <p:pic>
        <p:nvPicPr>
          <p:cNvPr id="243" name="Google Shape;243;p27"/>
          <p:cNvPicPr preferRelativeResize="0"/>
          <p:nvPr/>
        </p:nvPicPr>
        <p:blipFill>
          <a:blip r:embed="rId3">
            <a:alphaModFix/>
          </a:blip>
          <a:stretch>
            <a:fillRect/>
          </a:stretch>
        </p:blipFill>
        <p:spPr>
          <a:xfrm>
            <a:off x="2203000" y="2226575"/>
            <a:ext cx="2234549" cy="2391174"/>
          </a:xfrm>
          <a:prstGeom prst="rect">
            <a:avLst/>
          </a:prstGeom>
          <a:noFill/>
          <a:ln>
            <a:noFill/>
          </a:ln>
        </p:spPr>
      </p:pic>
      <p:pic>
        <p:nvPicPr>
          <p:cNvPr id="244" name="Google Shape;244;p27"/>
          <p:cNvPicPr preferRelativeResize="0"/>
          <p:nvPr/>
        </p:nvPicPr>
        <p:blipFill>
          <a:blip r:embed="rId4">
            <a:alphaModFix/>
          </a:blip>
          <a:stretch>
            <a:fillRect/>
          </a:stretch>
        </p:blipFill>
        <p:spPr>
          <a:xfrm>
            <a:off x="5851175" y="2067050"/>
            <a:ext cx="1575700" cy="27102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0"/>
                                        <p:tgtEl>
                                          <p:spTgt spid="243"/>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0"/>
                                        <p:tgtEl>
                                          <p:spTgt spid="24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8"/>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100"/>
              <a:t>The “animation” and voices in </a:t>
            </a:r>
            <a:r>
              <a:rPr i="1" lang="en" sz="2100"/>
              <a:t>Workin’ Stiff and Friends</a:t>
            </a:r>
            <a:endParaRPr i="1" sz="2100"/>
          </a:p>
        </p:txBody>
      </p:sp>
      <p:sp>
        <p:nvSpPr>
          <p:cNvPr id="250" name="Google Shape;250;p28"/>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300"/>
              <a:t>And then, you might be asking “Why is it like that?” Because the series’ animation style is intentionally low-budget just like </a:t>
            </a:r>
            <a:r>
              <a:rPr b="1" i="1" lang="en" sz="1300" u="sng">
                <a:solidFill>
                  <a:srgbClr val="000000"/>
                </a:solidFill>
                <a:hlinkClick action="ppaction://hlinksldjump" r:id="rId3">
                  <a:extLst>
                    <a:ext uri="{A12FA001-AC4F-418D-AE19-62706E023703}">
                      <ahyp:hlinkClr val="tx"/>
                    </a:ext>
                  </a:extLst>
                </a:hlinkClick>
              </a:rPr>
              <a:t>Green Jell-Ö</a:t>
            </a:r>
            <a:r>
              <a:rPr lang="en" sz="1300">
                <a:solidFill>
                  <a:srgbClr val="000000"/>
                </a:solidFill>
              </a:rPr>
              <a:t> music videos. The animation is based on shows like </a:t>
            </a:r>
            <a:r>
              <a:rPr b="1" i="1" lang="en" sz="1300">
                <a:solidFill>
                  <a:srgbClr val="000000"/>
                </a:solidFill>
              </a:rPr>
              <a:t>Hopla</a:t>
            </a:r>
            <a:r>
              <a:rPr lang="en" sz="1300">
                <a:solidFill>
                  <a:srgbClr val="000000"/>
                </a:solidFill>
              </a:rPr>
              <a:t>, a “cartoon” meant for babies and preschoolers that uses rather “primitive” animation. Additionally, it is also based on programs like </a:t>
            </a:r>
            <a:r>
              <a:rPr b="1" lang="en" sz="1300">
                <a:solidFill>
                  <a:srgbClr val="000000"/>
                </a:solidFill>
              </a:rPr>
              <a:t>Microsoft PowerPoint</a:t>
            </a:r>
            <a:r>
              <a:rPr lang="en" sz="1300">
                <a:solidFill>
                  <a:srgbClr val="000000"/>
                </a:solidFill>
              </a:rPr>
              <a:t>’s and </a:t>
            </a:r>
            <a:r>
              <a:rPr b="1" lang="en" sz="1300">
                <a:solidFill>
                  <a:srgbClr val="000000"/>
                </a:solidFill>
              </a:rPr>
              <a:t>Google Slides’ </a:t>
            </a:r>
            <a:r>
              <a:rPr lang="en" sz="1300">
                <a:solidFill>
                  <a:srgbClr val="000000"/>
                </a:solidFill>
              </a:rPr>
              <a:t>transitions. </a:t>
            </a:r>
            <a:endParaRPr sz="1300">
              <a:solidFill>
                <a:srgbClr val="000000"/>
              </a:solidFill>
            </a:endParaRPr>
          </a:p>
          <a:p>
            <a:pPr indent="0" lvl="0" marL="0" rtl="0" algn="l">
              <a:spcBef>
                <a:spcPts val="600"/>
              </a:spcBef>
              <a:spcAft>
                <a:spcPts val="0"/>
              </a:spcAft>
              <a:buNone/>
            </a:pPr>
            <a:r>
              <a:t/>
            </a:r>
            <a:endParaRPr sz="1300">
              <a:solidFill>
                <a:srgbClr val="000000"/>
              </a:solidFill>
            </a:endParaRPr>
          </a:p>
          <a:p>
            <a:pPr indent="0" lvl="0" marL="0" rtl="0" algn="l">
              <a:spcBef>
                <a:spcPts val="600"/>
              </a:spcBef>
              <a:spcAft>
                <a:spcPts val="0"/>
              </a:spcAft>
              <a:buNone/>
            </a:pPr>
            <a:r>
              <a:rPr lang="en" sz="1300">
                <a:solidFill>
                  <a:srgbClr val="000000"/>
                </a:solidFill>
              </a:rPr>
              <a:t>Most of the voices are intentionally crude impressions of famous (or rather infamous) characters. For example, </a:t>
            </a:r>
            <a:r>
              <a:rPr b="1" lang="en" sz="1300">
                <a:solidFill>
                  <a:srgbClr val="000000"/>
                </a:solidFill>
              </a:rPr>
              <a:t>Ronald McDonald</a:t>
            </a:r>
            <a:r>
              <a:rPr lang="en" sz="1300">
                <a:solidFill>
                  <a:srgbClr val="000000"/>
                </a:solidFill>
              </a:rPr>
              <a:t>’s voice is an intentionally crude impression of the actual </a:t>
            </a:r>
            <a:r>
              <a:rPr b="1" lang="en" sz="1300">
                <a:solidFill>
                  <a:srgbClr val="000000"/>
                </a:solidFill>
              </a:rPr>
              <a:t>Ronald McDonald</a:t>
            </a:r>
            <a:r>
              <a:rPr lang="en" sz="1300">
                <a:solidFill>
                  <a:srgbClr val="000000"/>
                </a:solidFill>
              </a:rPr>
              <a:t>’s voice. For some characters, like </a:t>
            </a:r>
            <a:r>
              <a:rPr b="1" lang="en" sz="1300">
                <a:solidFill>
                  <a:srgbClr val="000000"/>
                </a:solidFill>
              </a:rPr>
              <a:t>Heavy</a:t>
            </a:r>
            <a:r>
              <a:rPr lang="en" sz="1300">
                <a:solidFill>
                  <a:srgbClr val="000000"/>
                </a:solidFill>
              </a:rPr>
              <a:t> </a:t>
            </a:r>
            <a:r>
              <a:rPr b="1" lang="en" sz="1300">
                <a:solidFill>
                  <a:srgbClr val="000000"/>
                </a:solidFill>
              </a:rPr>
              <a:t>the Mechanic</a:t>
            </a:r>
            <a:r>
              <a:rPr lang="en" sz="1300">
                <a:solidFill>
                  <a:srgbClr val="000000"/>
                </a:solidFill>
              </a:rPr>
              <a:t>, </a:t>
            </a:r>
            <a:r>
              <a:rPr b="1" lang="en" sz="1300">
                <a:solidFill>
                  <a:srgbClr val="000000"/>
                </a:solidFill>
              </a:rPr>
              <a:t>Bomb the Mechanic</a:t>
            </a:r>
            <a:r>
              <a:rPr lang="en" sz="1300">
                <a:solidFill>
                  <a:srgbClr val="000000"/>
                </a:solidFill>
              </a:rPr>
              <a:t>, and </a:t>
            </a:r>
            <a:r>
              <a:rPr b="1" lang="en" sz="1300">
                <a:solidFill>
                  <a:srgbClr val="000000"/>
                </a:solidFill>
              </a:rPr>
              <a:t>BonziBUDDY</a:t>
            </a:r>
            <a:r>
              <a:rPr lang="en" sz="1300">
                <a:solidFill>
                  <a:srgbClr val="000000"/>
                </a:solidFill>
              </a:rPr>
              <a:t>, text-to-speech voices are used. For </a:t>
            </a:r>
            <a:r>
              <a:rPr b="1" lang="en" sz="1300">
                <a:solidFill>
                  <a:srgbClr val="000000"/>
                </a:solidFill>
              </a:rPr>
              <a:t>BonziBUDDY</a:t>
            </a:r>
            <a:r>
              <a:rPr lang="en" sz="1300">
                <a:solidFill>
                  <a:srgbClr val="000000"/>
                </a:solidFill>
              </a:rPr>
              <a:t>, his actual voice is used. This is also true for </a:t>
            </a:r>
            <a:r>
              <a:rPr b="1" lang="en" sz="1300" u="sng">
                <a:solidFill>
                  <a:srgbClr val="000000"/>
                </a:solidFill>
                <a:hlinkClick r:id="rId4">
                  <a:extLst>
                    <a:ext uri="{A12FA001-AC4F-418D-AE19-62706E023703}">
                      <ahyp:hlinkClr val="tx"/>
                    </a:ext>
                  </a:extLst>
                </a:hlinkClick>
              </a:rPr>
              <a:t>Timmy Burch</a:t>
            </a:r>
            <a:r>
              <a:rPr lang="en" sz="1300">
                <a:solidFill>
                  <a:srgbClr val="000000"/>
                </a:solidFill>
              </a:rPr>
              <a:t>, whose voice samples are actually from </a:t>
            </a:r>
            <a:r>
              <a:rPr b="1" i="1" lang="en" sz="1300">
                <a:solidFill>
                  <a:srgbClr val="000000"/>
                </a:solidFill>
              </a:rPr>
              <a:t>South Park</a:t>
            </a:r>
            <a:r>
              <a:rPr lang="en" sz="1300">
                <a:solidFill>
                  <a:srgbClr val="000000"/>
                </a:solidFill>
              </a:rPr>
              <a:t>.</a:t>
            </a:r>
            <a:endParaRPr sz="1300">
              <a:solidFill>
                <a:srgbClr val="000000"/>
              </a:solidFill>
            </a:endParaRPr>
          </a:p>
          <a:p>
            <a:pPr indent="0" lvl="0" marL="0" rtl="0" algn="l">
              <a:spcBef>
                <a:spcPts val="600"/>
              </a:spcBef>
              <a:spcAft>
                <a:spcPts val="0"/>
              </a:spcAft>
              <a:buNone/>
            </a:pPr>
            <a:r>
              <a:t/>
            </a:r>
            <a:endParaRPr sz="1300">
              <a:solidFill>
                <a:srgbClr val="000000"/>
              </a:solidFill>
            </a:endParaRPr>
          </a:p>
          <a:p>
            <a:pPr indent="0" lvl="0" marL="0" rtl="0" algn="l">
              <a:spcBef>
                <a:spcPts val="600"/>
              </a:spcBef>
              <a:spcAft>
                <a:spcPts val="0"/>
              </a:spcAft>
              <a:buNone/>
            </a:pPr>
            <a:r>
              <a:rPr lang="en" sz="1300">
                <a:solidFill>
                  <a:srgbClr val="000000"/>
                </a:solidFill>
              </a:rPr>
              <a:t>The series is made in </a:t>
            </a:r>
            <a:r>
              <a:rPr b="1" lang="en" sz="1300">
                <a:solidFill>
                  <a:srgbClr val="000000"/>
                </a:solidFill>
              </a:rPr>
              <a:t>FilmoraGo</a:t>
            </a:r>
            <a:r>
              <a:rPr lang="en" sz="1300">
                <a:solidFill>
                  <a:srgbClr val="000000"/>
                </a:solidFill>
              </a:rPr>
              <a:t>, which is a great app for video editing.</a:t>
            </a:r>
            <a:endParaRPr sz="13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9"/>
          <p:cNvSpPr txBox="1"/>
          <p:nvPr>
            <p:ph type="ctrTitle"/>
          </p:nvPr>
        </p:nvSpPr>
        <p:spPr>
          <a:xfrm>
            <a:off x="1461450" y="1811950"/>
            <a:ext cx="62211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Characters</a:t>
            </a:r>
            <a:endParaRPr/>
          </a:p>
        </p:txBody>
      </p:sp>
      <p:sp>
        <p:nvSpPr>
          <p:cNvPr id="256" name="Google Shape;256;p29"/>
          <p:cNvSpPr txBox="1"/>
          <p:nvPr>
            <p:ph idx="1" type="subTitle"/>
          </p:nvPr>
        </p:nvSpPr>
        <p:spPr>
          <a:xfrm>
            <a:off x="1461450" y="3068654"/>
            <a:ext cx="62211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of Workin’ Stiff and Friends.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Who are the characters and where are they from?</a:t>
            </a:r>
            <a:endParaRPr/>
          </a:p>
        </p:txBody>
      </p:sp>
      <p:sp>
        <p:nvSpPr>
          <p:cNvPr id="262" name="Google Shape;262;p30"/>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200"/>
              <a:t>The characters come from various different properties, from video games to cartoons, the show has many wacky and diverse characters. </a:t>
            </a:r>
            <a:r>
              <a:rPr lang="en" sz="2200"/>
              <a:t>Most characters live in a fictional town called Weirdtown in the state of Arizona. Please note that the following characters that are about to mentioned are main characters and side characters, not any background characters. Additionally, some characters are from the upcoming 2nd season.</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31"/>
          <p:cNvPicPr preferRelativeResize="0"/>
          <p:nvPr/>
        </p:nvPicPr>
        <p:blipFill>
          <a:blip r:embed="rId3">
            <a:alphaModFix/>
          </a:blip>
          <a:stretch>
            <a:fillRect/>
          </a:stretch>
        </p:blipFill>
        <p:spPr>
          <a:xfrm>
            <a:off x="152400" y="152400"/>
            <a:ext cx="4521779" cy="4838699"/>
          </a:xfrm>
          <a:prstGeom prst="rect">
            <a:avLst/>
          </a:prstGeom>
          <a:noFill/>
          <a:ln>
            <a:noFill/>
          </a:ln>
        </p:spPr>
      </p:pic>
      <p:sp>
        <p:nvSpPr>
          <p:cNvPr id="268" name="Google Shape;268;p31"/>
          <p:cNvSpPr txBox="1"/>
          <p:nvPr/>
        </p:nvSpPr>
        <p:spPr>
          <a:xfrm>
            <a:off x="5130075" y="510325"/>
            <a:ext cx="3773700" cy="45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nos"/>
                <a:ea typeface="Tinos"/>
                <a:cs typeface="Tinos"/>
                <a:sym typeface="Tinos"/>
              </a:rPr>
              <a:t>Workin’ Stiff</a:t>
            </a:r>
            <a:endParaRPr b="1" sz="2400">
              <a:latin typeface="Tinos"/>
              <a:ea typeface="Tinos"/>
              <a:cs typeface="Tinos"/>
              <a:sym typeface="Tinos"/>
            </a:endParaRPr>
          </a:p>
          <a:p>
            <a:pPr indent="0" lvl="0" marL="0" rtl="0" algn="l">
              <a:spcBef>
                <a:spcPts val="0"/>
              </a:spcBef>
              <a:spcAft>
                <a:spcPts val="0"/>
              </a:spcAft>
              <a:buNone/>
            </a:pPr>
            <a:r>
              <a:t/>
            </a:r>
            <a:endParaRPr b="1" sz="2400">
              <a:latin typeface="Tinos"/>
              <a:ea typeface="Tinos"/>
              <a:cs typeface="Tinos"/>
              <a:sym typeface="Tinos"/>
            </a:endParaRPr>
          </a:p>
          <a:p>
            <a:pPr indent="0" lvl="0" marL="0" rtl="0" algn="l">
              <a:spcBef>
                <a:spcPts val="0"/>
              </a:spcBef>
              <a:spcAft>
                <a:spcPts val="0"/>
              </a:spcAft>
              <a:buNone/>
            </a:pPr>
            <a:r>
              <a:rPr lang="en" sz="2300">
                <a:latin typeface="Tinos"/>
                <a:ea typeface="Tinos"/>
                <a:cs typeface="Tinos"/>
                <a:sym typeface="Tinos"/>
              </a:rPr>
              <a:t>Is the main character of the show that appears in almost every episode. He lives in Weirdtown and was born there, which makes him one of the true residents. He is always boasting and bragging, but at the end of every episode, he learns a lesson and changes later on.</a:t>
            </a:r>
            <a:endParaRPr sz="2300">
              <a:latin typeface="Tinos"/>
              <a:ea typeface="Tinos"/>
              <a:cs typeface="Tinos"/>
              <a:sym typeface="Tino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2500"/>
                                        <p:tgtEl>
                                          <p:spTgt spid="26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2"/>
          <p:cNvPicPr preferRelativeResize="0"/>
          <p:nvPr/>
        </p:nvPicPr>
        <p:blipFill>
          <a:blip r:embed="rId3">
            <a:alphaModFix/>
          </a:blip>
          <a:stretch>
            <a:fillRect/>
          </a:stretch>
        </p:blipFill>
        <p:spPr>
          <a:xfrm>
            <a:off x="209550" y="504825"/>
            <a:ext cx="4362450" cy="4133850"/>
          </a:xfrm>
          <a:prstGeom prst="rect">
            <a:avLst/>
          </a:prstGeom>
          <a:noFill/>
          <a:ln>
            <a:noFill/>
          </a:ln>
        </p:spPr>
      </p:pic>
      <p:sp>
        <p:nvSpPr>
          <p:cNvPr id="274" name="Google Shape;274;p32"/>
          <p:cNvSpPr txBox="1"/>
          <p:nvPr/>
        </p:nvSpPr>
        <p:spPr>
          <a:xfrm>
            <a:off x="5224075" y="550600"/>
            <a:ext cx="3585600" cy="42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nos"/>
                <a:ea typeface="Tinos"/>
                <a:cs typeface="Tinos"/>
                <a:sym typeface="Tinos"/>
              </a:rPr>
              <a:t>Workin’ Lazy</a:t>
            </a:r>
            <a:endParaRPr b="1" sz="2400">
              <a:latin typeface="Tinos"/>
              <a:ea typeface="Tinos"/>
              <a:cs typeface="Tinos"/>
              <a:sym typeface="Tinos"/>
            </a:endParaRPr>
          </a:p>
          <a:p>
            <a:pPr indent="0" lvl="0" marL="0" rtl="0" algn="l">
              <a:spcBef>
                <a:spcPts val="0"/>
              </a:spcBef>
              <a:spcAft>
                <a:spcPts val="0"/>
              </a:spcAft>
              <a:buNone/>
            </a:pPr>
            <a:r>
              <a:t/>
            </a:r>
            <a:endParaRPr b="1" sz="2400">
              <a:latin typeface="Tinos"/>
              <a:ea typeface="Tinos"/>
              <a:cs typeface="Tinos"/>
              <a:sym typeface="Tinos"/>
            </a:endParaRPr>
          </a:p>
          <a:p>
            <a:pPr indent="0" lvl="0" marL="0" rtl="0" algn="l">
              <a:spcBef>
                <a:spcPts val="0"/>
              </a:spcBef>
              <a:spcAft>
                <a:spcPts val="0"/>
              </a:spcAft>
              <a:buNone/>
            </a:pPr>
            <a:r>
              <a:rPr lang="en" sz="2200">
                <a:latin typeface="Tinos"/>
                <a:ea typeface="Tinos"/>
                <a:cs typeface="Tinos"/>
                <a:sym typeface="Tinos"/>
              </a:rPr>
              <a:t>Is a dog that enjoys life by doing not much of anything. He is always simple-minded and is not very smart, but despite that, he is a good friend and is usually always happy. He is also born and raised in Weirdtown as well as being a true resident.</a:t>
            </a:r>
            <a:endParaRPr sz="2200">
              <a:latin typeface="Tinos"/>
              <a:ea typeface="Tinos"/>
              <a:cs typeface="Tinos"/>
              <a:sym typeface="Tino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2500"/>
                                        <p:tgtEl>
                                          <p:spTgt spid="27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3"/>
          <p:cNvPicPr preferRelativeResize="0"/>
          <p:nvPr/>
        </p:nvPicPr>
        <p:blipFill>
          <a:blip r:embed="rId3">
            <a:alphaModFix/>
          </a:blip>
          <a:stretch>
            <a:fillRect/>
          </a:stretch>
        </p:blipFill>
        <p:spPr>
          <a:xfrm>
            <a:off x="6242200" y="152400"/>
            <a:ext cx="2901802" cy="4991100"/>
          </a:xfrm>
          <a:prstGeom prst="rect">
            <a:avLst/>
          </a:prstGeom>
          <a:noFill/>
          <a:ln>
            <a:noFill/>
          </a:ln>
        </p:spPr>
      </p:pic>
      <p:sp>
        <p:nvSpPr>
          <p:cNvPr id="280" name="Google Shape;280;p33"/>
          <p:cNvSpPr txBox="1"/>
          <p:nvPr/>
        </p:nvSpPr>
        <p:spPr>
          <a:xfrm>
            <a:off x="174575" y="188025"/>
            <a:ext cx="5761200" cy="47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nos"/>
                <a:ea typeface="Tinos"/>
                <a:cs typeface="Tinos"/>
                <a:sym typeface="Tinos"/>
              </a:rPr>
              <a:t>Workin’ Hard</a:t>
            </a:r>
            <a:endParaRPr b="1" sz="2400">
              <a:latin typeface="Tinos"/>
              <a:ea typeface="Tinos"/>
              <a:cs typeface="Tinos"/>
              <a:sym typeface="Tinos"/>
            </a:endParaRPr>
          </a:p>
          <a:p>
            <a:pPr indent="0" lvl="0" marL="0" rtl="0" algn="l">
              <a:spcBef>
                <a:spcPts val="0"/>
              </a:spcBef>
              <a:spcAft>
                <a:spcPts val="0"/>
              </a:spcAft>
              <a:buNone/>
            </a:pPr>
            <a:r>
              <a:t/>
            </a:r>
            <a:endParaRPr b="1" sz="2400">
              <a:latin typeface="Tinos"/>
              <a:ea typeface="Tinos"/>
              <a:cs typeface="Tinos"/>
              <a:sym typeface="Tinos"/>
            </a:endParaRPr>
          </a:p>
          <a:p>
            <a:pPr indent="0" lvl="0" marL="0" rtl="0" algn="l">
              <a:spcBef>
                <a:spcPts val="0"/>
              </a:spcBef>
              <a:spcAft>
                <a:spcPts val="0"/>
              </a:spcAft>
              <a:buNone/>
            </a:pPr>
            <a:r>
              <a:rPr lang="en" sz="2800">
                <a:latin typeface="Tinos"/>
                <a:ea typeface="Tinos"/>
                <a:cs typeface="Tinos"/>
                <a:sym typeface="Tinos"/>
              </a:rPr>
              <a:t>Is a wild card when it comes to living life. He is mostly good hearted, but suffers from being impatient. He was born in raised in Nashville, TN which explains why he is a Titans fan and not a Cardinals fan. Despite that, he lives in Weirdtown, AZ with Workin’ Stiff and all his friends.</a:t>
            </a:r>
            <a:endParaRPr sz="2800">
              <a:latin typeface="Tinos"/>
              <a:ea typeface="Tinos"/>
              <a:cs typeface="Tinos"/>
              <a:sym typeface="Tino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2500"/>
                                        <p:tgtEl>
                                          <p:spTgt spid="2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is “</a:t>
            </a:r>
            <a:r>
              <a:rPr i="1" lang="en"/>
              <a:t>Workin’ Stiff and Friends</a:t>
            </a:r>
            <a:r>
              <a:rPr lang="en"/>
              <a:t>”?</a:t>
            </a:r>
            <a:endParaRPr/>
          </a:p>
        </p:txBody>
      </p:sp>
      <p:sp>
        <p:nvSpPr>
          <p:cNvPr id="142" name="Google Shape;142;p16"/>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sz="2400"/>
              <a:t>Workin’ Stiff and Friends</a:t>
            </a:r>
            <a:r>
              <a:rPr lang="en" sz="2400"/>
              <a:t> is a show that debuted on </a:t>
            </a:r>
            <a:r>
              <a:rPr lang="en" sz="2400"/>
              <a:t>February</a:t>
            </a:r>
            <a:r>
              <a:rPr lang="en" sz="2400"/>
              <a:t> 8th, 2019 that focuses on the adventures of 3 look-alike characters and others trying to stop the evil Ronald McDonald and Company Industries. The show uses a unique writing style, inspired by many different media properties. It also has a unique “animation” style.</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4"/>
          <p:cNvPicPr preferRelativeResize="0"/>
          <p:nvPr/>
        </p:nvPicPr>
        <p:blipFill>
          <a:blip r:embed="rId3">
            <a:alphaModFix/>
          </a:blip>
          <a:stretch>
            <a:fillRect/>
          </a:stretch>
        </p:blipFill>
        <p:spPr>
          <a:xfrm>
            <a:off x="6813325" y="304800"/>
            <a:ext cx="2330683" cy="4838700"/>
          </a:xfrm>
          <a:prstGeom prst="rect">
            <a:avLst/>
          </a:prstGeom>
          <a:noFill/>
          <a:ln>
            <a:noFill/>
          </a:ln>
        </p:spPr>
      </p:pic>
      <p:sp>
        <p:nvSpPr>
          <p:cNvPr id="286" name="Google Shape;286;p34"/>
          <p:cNvSpPr txBox="1"/>
          <p:nvPr/>
        </p:nvSpPr>
        <p:spPr>
          <a:xfrm>
            <a:off x="161150" y="134300"/>
            <a:ext cx="6652200" cy="48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nos"/>
                <a:ea typeface="Tinos"/>
                <a:cs typeface="Tinos"/>
                <a:sym typeface="Tinos"/>
              </a:rPr>
              <a:t>Ronald McDonald</a:t>
            </a:r>
            <a:endParaRPr b="1" sz="2400">
              <a:latin typeface="Tinos"/>
              <a:ea typeface="Tinos"/>
              <a:cs typeface="Tinos"/>
              <a:sym typeface="Tinos"/>
            </a:endParaRPr>
          </a:p>
          <a:p>
            <a:pPr indent="0" lvl="0" marL="0" rtl="0" algn="l">
              <a:spcBef>
                <a:spcPts val="0"/>
              </a:spcBef>
              <a:spcAft>
                <a:spcPts val="0"/>
              </a:spcAft>
              <a:buNone/>
            </a:pPr>
            <a:r>
              <a:t/>
            </a:r>
            <a:endParaRPr b="1" sz="2400">
              <a:latin typeface="Tinos"/>
              <a:ea typeface="Tinos"/>
              <a:cs typeface="Tinos"/>
              <a:sym typeface="Tinos"/>
            </a:endParaRPr>
          </a:p>
          <a:p>
            <a:pPr indent="0" lvl="0" marL="0" rtl="0" algn="l">
              <a:spcBef>
                <a:spcPts val="0"/>
              </a:spcBef>
              <a:spcAft>
                <a:spcPts val="0"/>
              </a:spcAft>
              <a:buNone/>
            </a:pPr>
            <a:r>
              <a:rPr lang="en" sz="2600">
                <a:latin typeface="Tinos"/>
                <a:ea typeface="Tinos"/>
                <a:cs typeface="Tinos"/>
                <a:sym typeface="Tinos"/>
              </a:rPr>
              <a:t>Is the ideal depiction of greed. He is a character that is known to verbally harass people with forcing them to pay $39 for a simple McChicken sandwich. He worked with Workin’ Stiff, but only once because they formed a squad specifically made to fight the Toronto Raptors owner, Barney the Dinosaur. He was born and raised in New York, which explains why he is so greedy.</a:t>
            </a:r>
            <a:endParaRPr sz="2600">
              <a:latin typeface="Tinos"/>
              <a:ea typeface="Tinos"/>
              <a:cs typeface="Tinos"/>
              <a:sym typeface="Tino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2500"/>
                                        <p:tgtEl>
                                          <p:spTgt spid="285"/>
                                        </p:tgtEl>
                                        <p:attrNameLst>
                                          <p:attrName>ppt_w</p:attrName>
                                        </p:attrNameLst>
                                      </p:cBhvr>
                                      <p:tavLst>
                                        <p:tav fmla="" tm="0">
                                          <p:val>
                                            <p:strVal val="0"/>
                                          </p:val>
                                        </p:tav>
                                        <p:tav fmla="" tm="100000">
                                          <p:val>
                                            <p:strVal val="#ppt_w"/>
                                          </p:val>
                                        </p:tav>
                                      </p:tavLst>
                                    </p:anim>
                                    <p:anim calcmode="lin" valueType="num">
                                      <p:cBhvr additive="base">
                                        <p:cTn dur="2500"/>
                                        <p:tgtEl>
                                          <p:spTgt spid="2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35"/>
          <p:cNvPicPr preferRelativeResize="0"/>
          <p:nvPr/>
        </p:nvPicPr>
        <p:blipFill>
          <a:blip r:embed="rId3">
            <a:alphaModFix/>
          </a:blip>
          <a:stretch>
            <a:fillRect/>
          </a:stretch>
        </p:blipFill>
        <p:spPr>
          <a:xfrm>
            <a:off x="6086475" y="409575"/>
            <a:ext cx="3057525" cy="4733925"/>
          </a:xfrm>
          <a:prstGeom prst="rect">
            <a:avLst/>
          </a:prstGeom>
          <a:noFill/>
          <a:ln>
            <a:noFill/>
          </a:ln>
        </p:spPr>
      </p:pic>
      <p:sp>
        <p:nvSpPr>
          <p:cNvPr id="292" name="Google Shape;292;p35"/>
          <p:cNvSpPr txBox="1"/>
          <p:nvPr/>
        </p:nvSpPr>
        <p:spPr>
          <a:xfrm>
            <a:off x="134300" y="241725"/>
            <a:ext cx="6034500" cy="48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nos"/>
                <a:ea typeface="Tinos"/>
                <a:cs typeface="Tinos"/>
                <a:sym typeface="Tinos"/>
              </a:rPr>
              <a:t>Barney The Dinosaur</a:t>
            </a:r>
            <a:endParaRPr b="1" sz="2400">
              <a:latin typeface="Tinos"/>
              <a:ea typeface="Tinos"/>
              <a:cs typeface="Tinos"/>
              <a:sym typeface="Tinos"/>
            </a:endParaRPr>
          </a:p>
          <a:p>
            <a:pPr indent="0" lvl="0" marL="0" rtl="0" algn="l">
              <a:spcBef>
                <a:spcPts val="0"/>
              </a:spcBef>
              <a:spcAft>
                <a:spcPts val="0"/>
              </a:spcAft>
              <a:buNone/>
            </a:pPr>
            <a:r>
              <a:t/>
            </a:r>
            <a:endParaRPr b="1" sz="2400">
              <a:latin typeface="Tinos"/>
              <a:ea typeface="Tinos"/>
              <a:cs typeface="Tinos"/>
              <a:sym typeface="Tinos"/>
            </a:endParaRPr>
          </a:p>
          <a:p>
            <a:pPr indent="0" lvl="0" marL="0" rtl="0" algn="l">
              <a:spcBef>
                <a:spcPts val="0"/>
              </a:spcBef>
              <a:spcAft>
                <a:spcPts val="0"/>
              </a:spcAft>
              <a:buNone/>
            </a:pPr>
            <a:r>
              <a:rPr lang="en" sz="1700">
                <a:latin typeface="Tinos"/>
                <a:ea typeface="Tinos"/>
                <a:cs typeface="Tinos"/>
                <a:sym typeface="Tinos"/>
              </a:rPr>
              <a:t>Is a flat out douche. He used to be the main character of the famous </a:t>
            </a:r>
            <a:r>
              <a:rPr lang="en" sz="1700">
                <a:latin typeface="Tinos"/>
                <a:ea typeface="Tinos"/>
                <a:cs typeface="Tinos"/>
                <a:sym typeface="Tinos"/>
              </a:rPr>
              <a:t>children's </a:t>
            </a:r>
            <a:r>
              <a:rPr lang="en" sz="1700">
                <a:latin typeface="Tinos"/>
                <a:ea typeface="Tinos"/>
                <a:cs typeface="Tinos"/>
                <a:sym typeface="Tinos"/>
              </a:rPr>
              <a:t>show, </a:t>
            </a:r>
            <a:r>
              <a:rPr b="1" i="1" lang="en" sz="1700">
                <a:latin typeface="Tinos"/>
                <a:ea typeface="Tinos"/>
                <a:cs typeface="Tinos"/>
                <a:sym typeface="Tinos"/>
              </a:rPr>
              <a:t>Barney and Friends</a:t>
            </a:r>
            <a:r>
              <a:rPr lang="en" sz="1700">
                <a:latin typeface="Tinos"/>
                <a:ea typeface="Tinos"/>
                <a:cs typeface="Tinos"/>
                <a:sym typeface="Tinos"/>
              </a:rPr>
              <a:t>, before he turned back into a plush toy. BugGuy, The Fat Cat, and Ronald McDonald </a:t>
            </a:r>
            <a:r>
              <a:rPr lang="en" sz="1700">
                <a:latin typeface="Tinos"/>
                <a:ea typeface="Tinos"/>
                <a:cs typeface="Tinos"/>
                <a:sym typeface="Tinos"/>
              </a:rPr>
              <a:t>resurrected</a:t>
            </a:r>
            <a:r>
              <a:rPr lang="en" sz="1700">
                <a:latin typeface="Tinos"/>
                <a:ea typeface="Tinos"/>
                <a:cs typeface="Tinos"/>
                <a:sym typeface="Tinos"/>
              </a:rPr>
              <a:t> him by visiting SpaceGodzilla, the monster from the 1994 film, </a:t>
            </a:r>
            <a:r>
              <a:rPr b="1" i="1" lang="en" sz="1700">
                <a:latin typeface="Tinos"/>
                <a:ea typeface="Tinos"/>
                <a:cs typeface="Tinos"/>
                <a:sym typeface="Tinos"/>
              </a:rPr>
              <a:t>Godzilla VS. SpaceGodzilla</a:t>
            </a:r>
            <a:r>
              <a:rPr lang="en" sz="1700">
                <a:latin typeface="Tinos"/>
                <a:ea typeface="Tinos"/>
                <a:cs typeface="Tinos"/>
                <a:sym typeface="Tinos"/>
              </a:rPr>
              <a:t>, by giving him a Barney costume and the Eggmobile, </a:t>
            </a:r>
            <a:r>
              <a:rPr lang="en" sz="1700">
                <a:latin typeface="Tinos"/>
                <a:ea typeface="Tinos"/>
                <a:cs typeface="Tinos"/>
                <a:sym typeface="Tinos"/>
              </a:rPr>
              <a:t>Dr. Robotnik’s vehicle from the </a:t>
            </a:r>
            <a:r>
              <a:rPr b="1" i="1" lang="en" sz="1700">
                <a:latin typeface="Tinos"/>
                <a:ea typeface="Tinos"/>
                <a:cs typeface="Tinos"/>
                <a:sym typeface="Tinos"/>
              </a:rPr>
              <a:t>Sonic The Hedgehog</a:t>
            </a:r>
            <a:r>
              <a:rPr lang="en" sz="1700">
                <a:latin typeface="Tinos"/>
                <a:ea typeface="Tinos"/>
                <a:cs typeface="Tinos"/>
                <a:sym typeface="Tinos"/>
              </a:rPr>
              <a:t> series. After that, he became the owner for the NBA basketball team, the </a:t>
            </a:r>
            <a:r>
              <a:rPr b="1" lang="en" sz="1700">
                <a:latin typeface="Tinos"/>
                <a:ea typeface="Tinos"/>
                <a:cs typeface="Tinos"/>
                <a:sym typeface="Tinos"/>
              </a:rPr>
              <a:t>Toronto Raptors</a:t>
            </a:r>
            <a:r>
              <a:rPr lang="en" sz="1700">
                <a:latin typeface="Tinos"/>
                <a:ea typeface="Tinos"/>
                <a:cs typeface="Tinos"/>
                <a:sym typeface="Tinos"/>
              </a:rPr>
              <a:t>. He decided to take a reckless approach to owning by giving the teams’ players drugs. Workin’ Stiff, Workin’ Hard, and Workin’ Lazy formed the </a:t>
            </a:r>
            <a:r>
              <a:rPr b="1" lang="en" sz="1700">
                <a:latin typeface="Tinos"/>
                <a:ea typeface="Tinos"/>
                <a:cs typeface="Tinos"/>
                <a:sym typeface="Tinos"/>
              </a:rPr>
              <a:t>Hero Squad</a:t>
            </a:r>
            <a:r>
              <a:rPr lang="en" sz="1700">
                <a:latin typeface="Tinos"/>
                <a:ea typeface="Tinos"/>
                <a:cs typeface="Tinos"/>
                <a:sym typeface="Tinos"/>
              </a:rPr>
              <a:t>, a team dedicated to fighting Barney. The team was able to defeat him by using their abilities. After Barney was defeated, he was revealed to be SpaceGodzilla, who got flung into space with a ball of psychic energy. After that, Barney was officially declared dead.</a:t>
            </a:r>
            <a:endParaRPr sz="1700">
              <a:latin typeface="Tinos"/>
              <a:ea typeface="Tinos"/>
              <a:cs typeface="Tinos"/>
              <a:sym typeface="Tino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2500"/>
                                        <p:tgtEl>
                                          <p:spTgt spid="2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6"/>
          <p:cNvPicPr preferRelativeResize="0"/>
          <p:nvPr/>
        </p:nvPicPr>
        <p:blipFill>
          <a:blip r:embed="rId3">
            <a:alphaModFix/>
          </a:blip>
          <a:stretch>
            <a:fillRect/>
          </a:stretch>
        </p:blipFill>
        <p:spPr>
          <a:xfrm>
            <a:off x="4305300" y="85250"/>
            <a:ext cx="4838701" cy="4838701"/>
          </a:xfrm>
          <a:prstGeom prst="rect">
            <a:avLst/>
          </a:prstGeom>
          <a:noFill/>
          <a:ln>
            <a:noFill/>
          </a:ln>
        </p:spPr>
      </p:pic>
      <p:sp>
        <p:nvSpPr>
          <p:cNvPr id="298" name="Google Shape;298;p36"/>
          <p:cNvSpPr txBox="1"/>
          <p:nvPr/>
        </p:nvSpPr>
        <p:spPr>
          <a:xfrm>
            <a:off x="107425" y="120875"/>
            <a:ext cx="4838700" cy="48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nos"/>
                <a:ea typeface="Tinos"/>
                <a:cs typeface="Tinos"/>
                <a:sym typeface="Tinos"/>
              </a:rPr>
              <a:t>The Fat Cat</a:t>
            </a:r>
            <a:endParaRPr b="1" sz="2400">
              <a:latin typeface="Tinos"/>
              <a:ea typeface="Tinos"/>
              <a:cs typeface="Tinos"/>
              <a:sym typeface="Tinos"/>
            </a:endParaRPr>
          </a:p>
          <a:p>
            <a:pPr indent="0" lvl="0" marL="0" rtl="0" algn="l">
              <a:spcBef>
                <a:spcPts val="0"/>
              </a:spcBef>
              <a:spcAft>
                <a:spcPts val="0"/>
              </a:spcAft>
              <a:buNone/>
            </a:pPr>
            <a:r>
              <a:t/>
            </a:r>
            <a:endParaRPr b="1" sz="2400">
              <a:latin typeface="Tinos"/>
              <a:ea typeface="Tinos"/>
              <a:cs typeface="Tinos"/>
              <a:sym typeface="Tinos"/>
            </a:endParaRPr>
          </a:p>
          <a:p>
            <a:pPr indent="0" lvl="0" marL="0" rtl="0" algn="l">
              <a:spcBef>
                <a:spcPts val="0"/>
              </a:spcBef>
              <a:spcAft>
                <a:spcPts val="0"/>
              </a:spcAft>
              <a:buNone/>
            </a:pPr>
            <a:r>
              <a:rPr lang="en" sz="2100">
                <a:latin typeface="Tinos"/>
                <a:ea typeface="Tinos"/>
                <a:cs typeface="Tinos"/>
                <a:sym typeface="Tinos"/>
              </a:rPr>
              <a:t>Is a really fat cat from the alleys of Weirdtown. He is known to beat up people for no real reason and he really hates Workin’ Stiff. He has a big ego, and is usually seen working with Company Industries. He is a great engineer, and has built many robots. </a:t>
            </a:r>
            <a:endParaRPr sz="2100">
              <a:latin typeface="Tinos"/>
              <a:ea typeface="Tinos"/>
              <a:cs typeface="Tinos"/>
              <a:sym typeface="Tino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5000" fill="hold"/>
                                        <p:tgtEl>
                                          <p:spTgt spid="29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7"/>
          <p:cNvSpPr txBox="1"/>
          <p:nvPr/>
        </p:nvSpPr>
        <p:spPr>
          <a:xfrm>
            <a:off x="4305300" y="0"/>
            <a:ext cx="4838700" cy="48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nos"/>
                <a:ea typeface="Tinos"/>
                <a:cs typeface="Tinos"/>
                <a:sym typeface="Tinos"/>
              </a:rPr>
              <a:t>BugGuy</a:t>
            </a:r>
            <a:endParaRPr b="1" sz="2400">
              <a:latin typeface="Tinos"/>
              <a:ea typeface="Tinos"/>
              <a:cs typeface="Tinos"/>
              <a:sym typeface="Tinos"/>
            </a:endParaRPr>
          </a:p>
          <a:p>
            <a:pPr indent="0" lvl="0" marL="0" rtl="0" algn="l">
              <a:spcBef>
                <a:spcPts val="0"/>
              </a:spcBef>
              <a:spcAft>
                <a:spcPts val="0"/>
              </a:spcAft>
              <a:buNone/>
            </a:pPr>
            <a:r>
              <a:t/>
            </a:r>
            <a:endParaRPr b="1" sz="2400">
              <a:latin typeface="Tinos"/>
              <a:ea typeface="Tinos"/>
              <a:cs typeface="Tinos"/>
              <a:sym typeface="Tinos"/>
            </a:endParaRPr>
          </a:p>
          <a:p>
            <a:pPr indent="0" lvl="0" marL="0" rtl="0" algn="l">
              <a:spcBef>
                <a:spcPts val="0"/>
              </a:spcBef>
              <a:spcAft>
                <a:spcPts val="0"/>
              </a:spcAft>
              <a:buNone/>
            </a:pPr>
            <a:r>
              <a:rPr lang="en" sz="1500">
                <a:latin typeface="Tinos"/>
                <a:ea typeface="Tinos"/>
                <a:cs typeface="Tinos"/>
                <a:sym typeface="Tinos"/>
              </a:rPr>
              <a:t>Is a character from the original </a:t>
            </a:r>
            <a:r>
              <a:rPr b="1" i="1" lang="en" sz="1500">
                <a:latin typeface="Tinos"/>
                <a:ea typeface="Tinos"/>
                <a:cs typeface="Tinos"/>
                <a:sym typeface="Tinos"/>
              </a:rPr>
              <a:t>Mickey Mouse </a:t>
            </a:r>
            <a:r>
              <a:rPr lang="en" sz="1500">
                <a:latin typeface="Tinos"/>
                <a:ea typeface="Tinos"/>
                <a:cs typeface="Tinos"/>
                <a:sym typeface="Tinos"/>
              </a:rPr>
              <a:t>shorts episode, “Workin’ Stiff”, which is the episode that inspired the creation of </a:t>
            </a:r>
            <a:r>
              <a:rPr b="1" i="1" lang="en" sz="1500">
                <a:latin typeface="Tinos"/>
                <a:ea typeface="Tinos"/>
                <a:cs typeface="Tinos"/>
                <a:sym typeface="Tinos"/>
              </a:rPr>
              <a:t>Workin’ Stiff and Friends</a:t>
            </a:r>
            <a:r>
              <a:rPr lang="en" sz="1500">
                <a:latin typeface="Tinos"/>
                <a:ea typeface="Tinos"/>
                <a:cs typeface="Tinos"/>
                <a:sym typeface="Tinos"/>
              </a:rPr>
              <a:t>. He is the C.E.O of </a:t>
            </a:r>
            <a:r>
              <a:rPr b="1" lang="en" sz="1500">
                <a:latin typeface="Tinos"/>
                <a:ea typeface="Tinos"/>
                <a:cs typeface="Tinos"/>
                <a:sym typeface="Tinos"/>
              </a:rPr>
              <a:t>Company Industries</a:t>
            </a:r>
            <a:r>
              <a:rPr lang="en" sz="1500">
                <a:latin typeface="Tinos"/>
                <a:ea typeface="Tinos"/>
                <a:cs typeface="Tinos"/>
                <a:sym typeface="Tinos"/>
              </a:rPr>
              <a:t>, the hugest company company in the world. He is depicted as being very greedy, only donating thousands of dollars to increase the good reputation of Company Industries. Because he is the C.E.O, he doesn’t move out of his chair most of the time. If he does, it is seen offscreen. Also, he has many workers, including </a:t>
            </a:r>
            <a:r>
              <a:rPr b="1" lang="en" sz="1500">
                <a:latin typeface="Tinos"/>
                <a:ea typeface="Tinos"/>
                <a:cs typeface="Tinos"/>
                <a:sym typeface="Tinos"/>
              </a:rPr>
              <a:t>Ronald McDonald</a:t>
            </a:r>
            <a:r>
              <a:rPr lang="en" sz="1500">
                <a:latin typeface="Tinos"/>
                <a:ea typeface="Tinos"/>
                <a:cs typeface="Tinos"/>
                <a:sym typeface="Tinos"/>
              </a:rPr>
              <a:t>, </a:t>
            </a:r>
            <a:r>
              <a:rPr b="1" lang="en" sz="1500">
                <a:latin typeface="Tinos"/>
                <a:ea typeface="Tinos"/>
                <a:cs typeface="Tinos"/>
                <a:sym typeface="Tinos"/>
              </a:rPr>
              <a:t>The Fat Cat</a:t>
            </a:r>
            <a:r>
              <a:rPr lang="en" sz="1500">
                <a:latin typeface="Tinos"/>
                <a:ea typeface="Tinos"/>
                <a:cs typeface="Tinos"/>
                <a:sym typeface="Tinos"/>
              </a:rPr>
              <a:t>, </a:t>
            </a:r>
            <a:r>
              <a:rPr b="1" lang="en" sz="1500">
                <a:latin typeface="Tinos"/>
                <a:ea typeface="Tinos"/>
                <a:cs typeface="Tinos"/>
                <a:sym typeface="Tinos"/>
              </a:rPr>
              <a:t>Toby The Blaster Tron</a:t>
            </a:r>
            <a:r>
              <a:rPr lang="en" sz="1500">
                <a:latin typeface="Tinos"/>
                <a:ea typeface="Tinos"/>
                <a:cs typeface="Tinos"/>
                <a:sym typeface="Tinos"/>
              </a:rPr>
              <a:t>, </a:t>
            </a:r>
            <a:r>
              <a:rPr b="1" lang="en" sz="1500">
                <a:latin typeface="Tinos"/>
                <a:ea typeface="Tinos"/>
                <a:cs typeface="Tinos"/>
                <a:sym typeface="Tinos"/>
              </a:rPr>
              <a:t>Quisp</a:t>
            </a:r>
            <a:r>
              <a:rPr lang="en" sz="1500">
                <a:latin typeface="Tinos"/>
                <a:ea typeface="Tinos"/>
                <a:cs typeface="Tinos"/>
                <a:sym typeface="Tinos"/>
              </a:rPr>
              <a:t>, and more. He is also the most richest person in the world, and heavily suffers from a lack of values and a lack of understanding of poor people. </a:t>
            </a:r>
            <a:endParaRPr sz="1500">
              <a:latin typeface="Tinos"/>
              <a:ea typeface="Tinos"/>
              <a:cs typeface="Tinos"/>
              <a:sym typeface="Tinos"/>
            </a:endParaRPr>
          </a:p>
        </p:txBody>
      </p:sp>
      <p:pic>
        <p:nvPicPr>
          <p:cNvPr id="304" name="Google Shape;304;p37"/>
          <p:cNvPicPr preferRelativeResize="0"/>
          <p:nvPr/>
        </p:nvPicPr>
        <p:blipFill>
          <a:blip r:embed="rId3">
            <a:alphaModFix/>
          </a:blip>
          <a:stretch>
            <a:fillRect/>
          </a:stretch>
        </p:blipFill>
        <p:spPr>
          <a:xfrm>
            <a:off x="141400" y="76200"/>
            <a:ext cx="3859098" cy="499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0"/>
                                        <p:tgtEl>
                                          <p:spTgt spid="304"/>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mph" presetID="8" presetSubtype="0">
                                  <p:stCondLst>
                                    <p:cond delay="0"/>
                                  </p:stCondLst>
                                  <p:childTnLst>
                                    <p:animRot by="-21600000">
                                      <p:cBhvr>
                                        <p:cTn dur="100" fill="hold"/>
                                        <p:tgtEl>
                                          <p:spTgt spid="30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Bonzi | Microsoft Agent Wiki | Fandom" id="309" name="Google Shape;309;p38"/>
          <p:cNvPicPr preferRelativeResize="0"/>
          <p:nvPr/>
        </p:nvPicPr>
        <p:blipFill>
          <a:blip r:embed="rId3">
            <a:alphaModFix/>
          </a:blip>
          <a:stretch>
            <a:fillRect/>
          </a:stretch>
        </p:blipFill>
        <p:spPr>
          <a:xfrm>
            <a:off x="120875" y="528638"/>
            <a:ext cx="3268980" cy="4086225"/>
          </a:xfrm>
          <a:prstGeom prst="rect">
            <a:avLst/>
          </a:prstGeom>
          <a:noFill/>
          <a:ln>
            <a:noFill/>
          </a:ln>
        </p:spPr>
      </p:pic>
      <p:sp>
        <p:nvSpPr>
          <p:cNvPr id="310" name="Google Shape;310;p38"/>
          <p:cNvSpPr txBox="1"/>
          <p:nvPr/>
        </p:nvSpPr>
        <p:spPr>
          <a:xfrm>
            <a:off x="3389850" y="174575"/>
            <a:ext cx="5754000" cy="49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nos"/>
                <a:ea typeface="Tinos"/>
                <a:cs typeface="Tinos"/>
                <a:sym typeface="Tinos"/>
              </a:rPr>
              <a:t>Bonzi Buddy</a:t>
            </a:r>
            <a:endParaRPr b="1" sz="2400">
              <a:latin typeface="Tinos"/>
              <a:ea typeface="Tinos"/>
              <a:cs typeface="Tinos"/>
              <a:sym typeface="Tinos"/>
            </a:endParaRPr>
          </a:p>
          <a:p>
            <a:pPr indent="0" lvl="0" marL="0" rtl="0" algn="l">
              <a:spcBef>
                <a:spcPts val="0"/>
              </a:spcBef>
              <a:spcAft>
                <a:spcPts val="0"/>
              </a:spcAft>
              <a:buNone/>
            </a:pPr>
            <a:r>
              <a:t/>
            </a:r>
            <a:endParaRPr b="1" sz="2400">
              <a:latin typeface="Tinos"/>
              <a:ea typeface="Tinos"/>
              <a:cs typeface="Tinos"/>
              <a:sym typeface="Tinos"/>
            </a:endParaRPr>
          </a:p>
          <a:p>
            <a:pPr indent="0" lvl="0" marL="0" rtl="0" algn="l">
              <a:spcBef>
                <a:spcPts val="0"/>
              </a:spcBef>
              <a:spcAft>
                <a:spcPts val="0"/>
              </a:spcAft>
              <a:buNone/>
            </a:pPr>
            <a:r>
              <a:rPr lang="en" sz="2000">
                <a:latin typeface="Tinos"/>
                <a:ea typeface="Tinos"/>
                <a:cs typeface="Tinos"/>
                <a:sym typeface="Tinos"/>
              </a:rPr>
              <a:t>Is a character from the program </a:t>
            </a:r>
            <a:r>
              <a:rPr b="1" lang="en" sz="2000">
                <a:latin typeface="Tinos"/>
                <a:ea typeface="Tinos"/>
                <a:cs typeface="Tinos"/>
                <a:sym typeface="Tinos"/>
              </a:rPr>
              <a:t>BonziBUDDY</a:t>
            </a:r>
            <a:r>
              <a:rPr lang="en" sz="2000">
                <a:latin typeface="Tinos"/>
                <a:ea typeface="Tinos"/>
                <a:cs typeface="Tinos"/>
                <a:sym typeface="Tinos"/>
              </a:rPr>
              <a:t>. After retiring from the desktop business, he decided to become the mayor of a small town. He decided to pick Weirdtown, because Weirdtown only has 10 people living there. As the mayor of Weirdtown, he is kind and usually does acts of kindness, including giving Workin’ Stiff and Workin’ Hard 2 tickets to go to Weirdtown. Unlike world leaders, Bonzi knows what the people wants, and he will always try to do what’s right.</a:t>
            </a:r>
            <a:endParaRPr sz="2000">
              <a:latin typeface="Tinos"/>
              <a:ea typeface="Tinos"/>
              <a:cs typeface="Tinos"/>
              <a:sym typeface="Tino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9"/>
          <p:cNvSpPr txBox="1"/>
          <p:nvPr>
            <p:ph type="ctrTitle"/>
          </p:nvPr>
        </p:nvSpPr>
        <p:spPr>
          <a:xfrm>
            <a:off x="1461450" y="1811950"/>
            <a:ext cx="62211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The Legacy</a:t>
            </a:r>
            <a:endParaRPr/>
          </a:p>
        </p:txBody>
      </p:sp>
      <p:sp>
        <p:nvSpPr>
          <p:cNvPr id="316" name="Google Shape;316;p39"/>
          <p:cNvSpPr txBox="1"/>
          <p:nvPr>
            <p:ph idx="1" type="subTitle"/>
          </p:nvPr>
        </p:nvSpPr>
        <p:spPr>
          <a:xfrm>
            <a:off x="1461450" y="3068654"/>
            <a:ext cx="62211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of Workin’ Stiff and Friends.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0"/>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300"/>
              <a:t>The Legacy of </a:t>
            </a:r>
            <a:r>
              <a:rPr i="1" lang="en" sz="2300"/>
              <a:t>Workin’ Stiff and Friends</a:t>
            </a:r>
            <a:r>
              <a:rPr b="0" lang="en" sz="2300"/>
              <a:t> </a:t>
            </a:r>
            <a:r>
              <a:rPr lang="en" sz="2300"/>
              <a:t>on John Tvs</a:t>
            </a:r>
            <a:endParaRPr sz="2300"/>
          </a:p>
        </p:txBody>
      </p:sp>
      <p:sp>
        <p:nvSpPr>
          <p:cNvPr id="322" name="Google Shape;322;p40"/>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800"/>
              <a:t>The show has done a lot for John Tvs. Not a whole lot, but still a considerable amount. For one, the show has helped John Tvs become more than just “toy videos for children” due to how the show has “animation” and a rather edgy tone. Another reason why it has helped John Tvs is due to the series being more like a cartoon. Third, it has helped John Tvs convert to a “not for kids” channel on YouTube due to the fact that the upcoming 2nd season will be much more edgier and more comedy and parody-based. Of course, the series has also spawned a spin-off series on John Tvs called </a:t>
            </a:r>
            <a:r>
              <a:rPr b="1" i="1" lang="en" sz="1800"/>
              <a:t>JT Gaming</a:t>
            </a:r>
            <a:r>
              <a:rPr lang="en" sz="1800"/>
              <a:t>, which is a gaming news show about Workin’ Stiff, Workin’ Hard, and Oddify from </a:t>
            </a:r>
            <a:r>
              <a:rPr b="1" i="1" lang="en" sz="1800"/>
              <a:t>JT Plushies</a:t>
            </a:r>
            <a:r>
              <a:rPr lang="en" sz="1800"/>
              <a:t> rambling about the video game industry.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1"/>
          <p:cNvSpPr txBox="1"/>
          <p:nvPr>
            <p:ph type="ctrTitle"/>
          </p:nvPr>
        </p:nvSpPr>
        <p:spPr>
          <a:xfrm>
            <a:off x="1557275" y="1341650"/>
            <a:ext cx="6029400" cy="2771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The End!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p:nvPr/>
        </p:nvSpPr>
        <p:spPr>
          <a:xfrm>
            <a:off x="289359" y="2301400"/>
            <a:ext cx="1872300" cy="745500"/>
          </a:xfrm>
          <a:prstGeom prst="homePlate">
            <a:avLst>
              <a:gd fmla="val 50000" name="adj"/>
            </a:avLst>
          </a:prstGeom>
          <a:solidFill>
            <a:schemeClr val="accent1"/>
          </a:solidFill>
          <a:ln cap="flat" cmpd="sng" w="9525">
            <a:solidFill>
              <a:srgbClr val="FFFFFF"/>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48" name="Google Shape;148;p17"/>
          <p:cNvSpPr txBox="1"/>
          <p:nvPr/>
        </p:nvSpPr>
        <p:spPr>
          <a:xfrm>
            <a:off x="289348" y="2438950"/>
            <a:ext cx="1455600" cy="47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Writing</a:t>
            </a:r>
            <a:endParaRPr sz="1800">
              <a:solidFill>
                <a:srgbClr val="FFFFFF"/>
              </a:solidFill>
              <a:latin typeface="Roboto"/>
              <a:ea typeface="Roboto"/>
              <a:cs typeface="Roboto"/>
              <a:sym typeface="Roboto"/>
            </a:endParaRPr>
          </a:p>
        </p:txBody>
      </p:sp>
      <p:grpSp>
        <p:nvGrpSpPr>
          <p:cNvPr id="149" name="Google Shape;149;p17"/>
          <p:cNvGrpSpPr/>
          <p:nvPr/>
        </p:nvGrpSpPr>
        <p:grpSpPr>
          <a:xfrm>
            <a:off x="861245" y="1712615"/>
            <a:ext cx="198900" cy="593656"/>
            <a:chOff x="777447" y="1610215"/>
            <a:chExt cx="198900" cy="593656"/>
          </a:xfrm>
        </p:grpSpPr>
        <p:cxnSp>
          <p:nvCxnSpPr>
            <p:cNvPr id="150" name="Google Shape;150;p17"/>
            <p:cNvCxnSpPr/>
            <p:nvPr/>
          </p:nvCxnSpPr>
          <p:spPr>
            <a:xfrm>
              <a:off x="876909" y="1649171"/>
              <a:ext cx="0" cy="554700"/>
            </a:xfrm>
            <a:prstGeom prst="straightConnector1">
              <a:avLst/>
            </a:prstGeom>
            <a:noFill/>
            <a:ln cap="flat" cmpd="sng" w="9525">
              <a:solidFill>
                <a:srgbClr val="424242"/>
              </a:solidFill>
              <a:prstDash val="solid"/>
              <a:round/>
              <a:headEnd len="sm" w="sm" type="none"/>
              <a:tailEnd len="sm" w="sm" type="none"/>
            </a:ln>
          </p:spPr>
        </p:cxnSp>
        <p:sp>
          <p:nvSpPr>
            <p:cNvPr id="151" name="Google Shape;151;p17"/>
            <p:cNvSpPr/>
            <p:nvPr/>
          </p:nvSpPr>
          <p:spPr>
            <a:xfrm>
              <a:off x="777447" y="1610215"/>
              <a:ext cx="198900" cy="198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17"/>
          <p:cNvSpPr txBox="1"/>
          <p:nvPr/>
        </p:nvSpPr>
        <p:spPr>
          <a:xfrm>
            <a:off x="266800" y="477100"/>
            <a:ext cx="2242800" cy="90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600">
                <a:solidFill>
                  <a:srgbClr val="737373"/>
                </a:solidFill>
                <a:latin typeface="Roboto"/>
                <a:ea typeface="Roboto"/>
                <a:cs typeface="Roboto"/>
                <a:sym typeface="Roboto"/>
              </a:rPr>
              <a:t>First, we’ll cover the writing of the show.</a:t>
            </a:r>
            <a:endParaRPr sz="1600">
              <a:solidFill>
                <a:srgbClr val="737373"/>
              </a:solidFill>
              <a:latin typeface="Roboto"/>
              <a:ea typeface="Roboto"/>
              <a:cs typeface="Roboto"/>
              <a:sym typeface="Roboto"/>
            </a:endParaRPr>
          </a:p>
        </p:txBody>
      </p:sp>
      <p:sp>
        <p:nvSpPr>
          <p:cNvPr id="153" name="Google Shape;153;p17"/>
          <p:cNvSpPr/>
          <p:nvPr/>
        </p:nvSpPr>
        <p:spPr>
          <a:xfrm>
            <a:off x="1765479" y="2301400"/>
            <a:ext cx="2051100" cy="745500"/>
          </a:xfrm>
          <a:prstGeom prst="chevron">
            <a:avLst>
              <a:gd fmla="val 50000" name="adj"/>
            </a:avLst>
          </a:prstGeom>
          <a:solidFill>
            <a:srgbClr val="FF9900"/>
          </a:solidFill>
          <a:ln cap="flat" cmpd="sng" w="9525">
            <a:solidFill>
              <a:srgbClr val="FFFFFF"/>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54" name="Google Shape;154;p17"/>
          <p:cNvSpPr txBox="1"/>
          <p:nvPr/>
        </p:nvSpPr>
        <p:spPr>
          <a:xfrm>
            <a:off x="2074742" y="2438950"/>
            <a:ext cx="1315500" cy="47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Roboto"/>
                <a:ea typeface="Roboto"/>
                <a:cs typeface="Roboto"/>
                <a:sym typeface="Roboto"/>
              </a:rPr>
              <a:t>“Animation”</a:t>
            </a:r>
            <a:endParaRPr sz="1700">
              <a:solidFill>
                <a:srgbClr val="FFFFFF"/>
              </a:solidFill>
              <a:latin typeface="Roboto"/>
              <a:ea typeface="Roboto"/>
              <a:cs typeface="Roboto"/>
              <a:sym typeface="Roboto"/>
            </a:endParaRPr>
          </a:p>
        </p:txBody>
      </p:sp>
      <p:grpSp>
        <p:nvGrpSpPr>
          <p:cNvPr id="155" name="Google Shape;155;p17"/>
          <p:cNvGrpSpPr/>
          <p:nvPr/>
        </p:nvGrpSpPr>
        <p:grpSpPr>
          <a:xfrm>
            <a:off x="2214707" y="3041358"/>
            <a:ext cx="198900" cy="593656"/>
            <a:chOff x="2223534" y="2938958"/>
            <a:chExt cx="198900" cy="593656"/>
          </a:xfrm>
        </p:grpSpPr>
        <p:cxnSp>
          <p:nvCxnSpPr>
            <p:cNvPr id="156" name="Google Shape;156;p17"/>
            <p:cNvCxnSpPr/>
            <p:nvPr/>
          </p:nvCxnSpPr>
          <p:spPr>
            <a:xfrm rot="10800000">
              <a:off x="2322997" y="2938958"/>
              <a:ext cx="0" cy="554700"/>
            </a:xfrm>
            <a:prstGeom prst="straightConnector1">
              <a:avLst/>
            </a:prstGeom>
            <a:noFill/>
            <a:ln cap="flat" cmpd="sng" w="9525">
              <a:solidFill>
                <a:srgbClr val="424242"/>
              </a:solidFill>
              <a:prstDash val="solid"/>
              <a:round/>
              <a:headEnd len="sm" w="sm" type="none"/>
              <a:tailEnd len="sm" w="sm" type="none"/>
            </a:ln>
          </p:spPr>
        </p:cxnSp>
        <p:sp>
          <p:nvSpPr>
            <p:cNvPr id="157" name="Google Shape;157;p17"/>
            <p:cNvSpPr/>
            <p:nvPr/>
          </p:nvSpPr>
          <p:spPr>
            <a:xfrm flipH="1" rot="10800000">
              <a:off x="2223534" y="3333714"/>
              <a:ext cx="198900" cy="1989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7"/>
          <p:cNvSpPr txBox="1"/>
          <p:nvPr/>
        </p:nvSpPr>
        <p:spPr>
          <a:xfrm>
            <a:off x="1192762" y="3860125"/>
            <a:ext cx="2242800" cy="90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600">
                <a:solidFill>
                  <a:srgbClr val="737373"/>
                </a:solidFill>
                <a:latin typeface="Roboto"/>
                <a:ea typeface="Roboto"/>
                <a:cs typeface="Roboto"/>
                <a:sym typeface="Roboto"/>
              </a:rPr>
              <a:t>Next, we’ll talk about the “animation”.</a:t>
            </a:r>
            <a:endParaRPr sz="1600">
              <a:solidFill>
                <a:srgbClr val="737373"/>
              </a:solidFill>
              <a:latin typeface="Roboto"/>
              <a:ea typeface="Roboto"/>
              <a:cs typeface="Roboto"/>
              <a:sym typeface="Roboto"/>
            </a:endParaRPr>
          </a:p>
        </p:txBody>
      </p:sp>
      <p:sp>
        <p:nvSpPr>
          <p:cNvPr id="159" name="Google Shape;159;p17"/>
          <p:cNvSpPr/>
          <p:nvPr/>
        </p:nvSpPr>
        <p:spPr>
          <a:xfrm>
            <a:off x="3420398" y="2301400"/>
            <a:ext cx="2051100" cy="745500"/>
          </a:xfrm>
          <a:prstGeom prst="chevron">
            <a:avLst>
              <a:gd fmla="val 50000" name="adj"/>
            </a:avLst>
          </a:prstGeom>
          <a:solidFill>
            <a:srgbClr val="FFFF00"/>
          </a:solidFill>
          <a:ln cap="flat" cmpd="sng" w="9525">
            <a:solidFill>
              <a:srgbClr val="FFFFFF"/>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60" name="Google Shape;160;p17"/>
          <p:cNvSpPr txBox="1"/>
          <p:nvPr/>
        </p:nvSpPr>
        <p:spPr>
          <a:xfrm>
            <a:off x="3716180" y="2438950"/>
            <a:ext cx="1315500" cy="47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Voices</a:t>
            </a:r>
            <a:endParaRPr sz="1800">
              <a:solidFill>
                <a:srgbClr val="FFFFFF"/>
              </a:solidFill>
              <a:latin typeface="Roboto"/>
              <a:ea typeface="Roboto"/>
              <a:cs typeface="Roboto"/>
              <a:sym typeface="Roboto"/>
            </a:endParaRPr>
          </a:p>
        </p:txBody>
      </p:sp>
      <p:grpSp>
        <p:nvGrpSpPr>
          <p:cNvPr id="161" name="Google Shape;161;p17"/>
          <p:cNvGrpSpPr/>
          <p:nvPr/>
        </p:nvGrpSpPr>
        <p:grpSpPr>
          <a:xfrm>
            <a:off x="4007157" y="1712615"/>
            <a:ext cx="198900" cy="593656"/>
            <a:chOff x="3918084" y="1610215"/>
            <a:chExt cx="198900" cy="593656"/>
          </a:xfrm>
        </p:grpSpPr>
        <p:cxnSp>
          <p:nvCxnSpPr>
            <p:cNvPr id="162" name="Google Shape;162;p17"/>
            <p:cNvCxnSpPr/>
            <p:nvPr/>
          </p:nvCxnSpPr>
          <p:spPr>
            <a:xfrm>
              <a:off x="4017546" y="1649171"/>
              <a:ext cx="0" cy="554700"/>
            </a:xfrm>
            <a:prstGeom prst="straightConnector1">
              <a:avLst/>
            </a:prstGeom>
            <a:noFill/>
            <a:ln cap="flat" cmpd="sng" w="9525">
              <a:solidFill>
                <a:srgbClr val="424242"/>
              </a:solidFill>
              <a:prstDash val="solid"/>
              <a:round/>
              <a:headEnd len="sm" w="sm" type="none"/>
              <a:tailEnd len="sm" w="sm" type="none"/>
            </a:ln>
          </p:spPr>
        </p:cxnSp>
        <p:sp>
          <p:nvSpPr>
            <p:cNvPr id="163" name="Google Shape;163;p17"/>
            <p:cNvSpPr/>
            <p:nvPr/>
          </p:nvSpPr>
          <p:spPr>
            <a:xfrm>
              <a:off x="3918084" y="1610215"/>
              <a:ext cx="198900" cy="198900"/>
            </a:xfrm>
            <a:prstGeom prst="ellipse">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7"/>
          <p:cNvSpPr txBox="1"/>
          <p:nvPr/>
        </p:nvSpPr>
        <p:spPr>
          <a:xfrm>
            <a:off x="3252519" y="477100"/>
            <a:ext cx="2242800" cy="90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600">
                <a:solidFill>
                  <a:srgbClr val="737373"/>
                </a:solidFill>
                <a:latin typeface="Roboto"/>
                <a:ea typeface="Roboto"/>
                <a:cs typeface="Roboto"/>
                <a:sym typeface="Roboto"/>
              </a:rPr>
              <a:t>After that, we’ll talk about the voices and how they are made.</a:t>
            </a:r>
            <a:endParaRPr sz="1600">
              <a:solidFill>
                <a:srgbClr val="737373"/>
              </a:solidFill>
              <a:latin typeface="Roboto"/>
              <a:ea typeface="Roboto"/>
              <a:cs typeface="Roboto"/>
              <a:sym typeface="Roboto"/>
            </a:endParaRPr>
          </a:p>
        </p:txBody>
      </p:sp>
      <p:sp>
        <p:nvSpPr>
          <p:cNvPr id="165" name="Google Shape;165;p17"/>
          <p:cNvSpPr/>
          <p:nvPr/>
        </p:nvSpPr>
        <p:spPr>
          <a:xfrm>
            <a:off x="5075318" y="2301400"/>
            <a:ext cx="2051100" cy="745500"/>
          </a:xfrm>
          <a:prstGeom prst="chevron">
            <a:avLst>
              <a:gd fmla="val 50000" name="adj"/>
            </a:avLst>
          </a:prstGeom>
          <a:solidFill>
            <a:srgbClr val="00FF00"/>
          </a:solidFill>
          <a:ln cap="flat" cmpd="sng" w="9525">
            <a:solidFill>
              <a:srgbClr val="FFFFFF"/>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66" name="Google Shape;166;p17"/>
          <p:cNvSpPr txBox="1"/>
          <p:nvPr/>
        </p:nvSpPr>
        <p:spPr>
          <a:xfrm>
            <a:off x="5365124" y="2438950"/>
            <a:ext cx="1315500" cy="47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Characters</a:t>
            </a:r>
            <a:endParaRPr sz="1800">
              <a:solidFill>
                <a:srgbClr val="FFFFFF"/>
              </a:solidFill>
              <a:latin typeface="Roboto"/>
              <a:ea typeface="Roboto"/>
              <a:cs typeface="Roboto"/>
              <a:sym typeface="Roboto"/>
            </a:endParaRPr>
          </a:p>
        </p:txBody>
      </p:sp>
      <p:grpSp>
        <p:nvGrpSpPr>
          <p:cNvPr id="167" name="Google Shape;167;p17"/>
          <p:cNvGrpSpPr/>
          <p:nvPr/>
        </p:nvGrpSpPr>
        <p:grpSpPr>
          <a:xfrm>
            <a:off x="5921495" y="3041358"/>
            <a:ext cx="198900" cy="593656"/>
            <a:chOff x="5958946" y="2938958"/>
            <a:chExt cx="198900" cy="593656"/>
          </a:xfrm>
        </p:grpSpPr>
        <p:cxnSp>
          <p:nvCxnSpPr>
            <p:cNvPr id="168" name="Google Shape;168;p17"/>
            <p:cNvCxnSpPr/>
            <p:nvPr/>
          </p:nvCxnSpPr>
          <p:spPr>
            <a:xfrm rot="10800000">
              <a:off x="6058409" y="2938958"/>
              <a:ext cx="0" cy="554700"/>
            </a:xfrm>
            <a:prstGeom prst="straightConnector1">
              <a:avLst/>
            </a:prstGeom>
            <a:noFill/>
            <a:ln cap="flat" cmpd="sng" w="9525">
              <a:solidFill>
                <a:srgbClr val="424242"/>
              </a:solidFill>
              <a:prstDash val="solid"/>
              <a:round/>
              <a:headEnd len="sm" w="sm" type="none"/>
              <a:tailEnd len="sm" w="sm" type="none"/>
            </a:ln>
          </p:spPr>
        </p:cxnSp>
        <p:sp>
          <p:nvSpPr>
            <p:cNvPr id="169" name="Google Shape;169;p17"/>
            <p:cNvSpPr/>
            <p:nvPr/>
          </p:nvSpPr>
          <p:spPr>
            <a:xfrm flipH="1" rot="10800000">
              <a:off x="5958946" y="3333714"/>
              <a:ext cx="198900" cy="198900"/>
            </a:xfrm>
            <a:prstGeom prst="ellipse">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17"/>
          <p:cNvSpPr txBox="1"/>
          <p:nvPr/>
        </p:nvSpPr>
        <p:spPr>
          <a:xfrm>
            <a:off x="5075327" y="3860125"/>
            <a:ext cx="2242800" cy="90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600">
                <a:solidFill>
                  <a:srgbClr val="737373"/>
                </a:solidFill>
                <a:latin typeface="Roboto"/>
                <a:ea typeface="Roboto"/>
                <a:cs typeface="Roboto"/>
                <a:sym typeface="Roboto"/>
              </a:rPr>
              <a:t>Next, we’ll talk about some of the characters.</a:t>
            </a:r>
            <a:endParaRPr sz="1600">
              <a:solidFill>
                <a:srgbClr val="737373"/>
              </a:solidFill>
              <a:latin typeface="Roboto"/>
              <a:ea typeface="Roboto"/>
              <a:cs typeface="Roboto"/>
              <a:sym typeface="Roboto"/>
            </a:endParaRPr>
          </a:p>
        </p:txBody>
      </p:sp>
      <p:sp>
        <p:nvSpPr>
          <p:cNvPr id="171" name="Google Shape;171;p17"/>
          <p:cNvSpPr/>
          <p:nvPr/>
        </p:nvSpPr>
        <p:spPr>
          <a:xfrm>
            <a:off x="6730238" y="2301400"/>
            <a:ext cx="2051100" cy="745500"/>
          </a:xfrm>
          <a:prstGeom prst="chevron">
            <a:avLst>
              <a:gd fmla="val 50000" name="adj"/>
            </a:avLst>
          </a:prstGeom>
          <a:solidFill>
            <a:srgbClr val="0000FF"/>
          </a:solidFill>
          <a:ln cap="flat" cmpd="sng" w="9525">
            <a:solidFill>
              <a:srgbClr val="FFFFFF"/>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72" name="Google Shape;172;p17"/>
          <p:cNvSpPr txBox="1"/>
          <p:nvPr/>
        </p:nvSpPr>
        <p:spPr>
          <a:xfrm>
            <a:off x="7059937" y="2438950"/>
            <a:ext cx="1315500" cy="47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Legacy</a:t>
            </a:r>
            <a:endParaRPr sz="1800">
              <a:solidFill>
                <a:srgbClr val="FFFFFF"/>
              </a:solidFill>
              <a:latin typeface="Roboto"/>
              <a:ea typeface="Roboto"/>
              <a:cs typeface="Roboto"/>
              <a:sym typeface="Roboto"/>
            </a:endParaRPr>
          </a:p>
        </p:txBody>
      </p:sp>
      <p:grpSp>
        <p:nvGrpSpPr>
          <p:cNvPr id="173" name="Google Shape;173;p17"/>
          <p:cNvGrpSpPr/>
          <p:nvPr/>
        </p:nvGrpSpPr>
        <p:grpSpPr>
          <a:xfrm>
            <a:off x="7618232" y="1712615"/>
            <a:ext cx="198900" cy="593656"/>
            <a:chOff x="3918084" y="1610215"/>
            <a:chExt cx="198900" cy="593656"/>
          </a:xfrm>
        </p:grpSpPr>
        <p:cxnSp>
          <p:nvCxnSpPr>
            <p:cNvPr id="174" name="Google Shape;174;p17"/>
            <p:cNvCxnSpPr/>
            <p:nvPr/>
          </p:nvCxnSpPr>
          <p:spPr>
            <a:xfrm>
              <a:off x="4017546" y="1649171"/>
              <a:ext cx="0" cy="554700"/>
            </a:xfrm>
            <a:prstGeom prst="straightConnector1">
              <a:avLst/>
            </a:prstGeom>
            <a:noFill/>
            <a:ln cap="flat" cmpd="sng" w="9525">
              <a:solidFill>
                <a:srgbClr val="424242"/>
              </a:solidFill>
              <a:prstDash val="solid"/>
              <a:round/>
              <a:headEnd len="sm" w="sm" type="none"/>
              <a:tailEnd len="sm" w="sm" type="none"/>
            </a:ln>
          </p:spPr>
        </p:cxnSp>
        <p:sp>
          <p:nvSpPr>
            <p:cNvPr id="175" name="Google Shape;175;p17"/>
            <p:cNvSpPr/>
            <p:nvPr/>
          </p:nvSpPr>
          <p:spPr>
            <a:xfrm>
              <a:off x="3918084" y="1610215"/>
              <a:ext cx="198900" cy="1989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17"/>
          <p:cNvSpPr txBox="1"/>
          <p:nvPr/>
        </p:nvSpPr>
        <p:spPr>
          <a:xfrm>
            <a:off x="6634404" y="477100"/>
            <a:ext cx="2242800" cy="90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600">
                <a:solidFill>
                  <a:srgbClr val="737373"/>
                </a:solidFill>
                <a:latin typeface="Roboto"/>
                <a:ea typeface="Roboto"/>
                <a:cs typeface="Roboto"/>
                <a:sym typeface="Roboto"/>
              </a:rPr>
              <a:t>Lastly, we’ll talk about the legacy of the show on John Tvs.</a:t>
            </a:r>
            <a:endParaRPr sz="1600">
              <a:solidFill>
                <a:srgbClr val="73737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8"/>
          <p:cNvSpPr txBox="1"/>
          <p:nvPr>
            <p:ph type="ctrTitle"/>
          </p:nvPr>
        </p:nvSpPr>
        <p:spPr>
          <a:xfrm>
            <a:off x="1461450" y="1811950"/>
            <a:ext cx="62211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Writing</a:t>
            </a:r>
            <a:endParaRPr/>
          </a:p>
        </p:txBody>
      </p:sp>
      <p:sp>
        <p:nvSpPr>
          <p:cNvPr id="182" name="Google Shape;182;p18"/>
          <p:cNvSpPr txBox="1"/>
          <p:nvPr>
            <p:ph idx="1" type="subTitle"/>
          </p:nvPr>
        </p:nvSpPr>
        <p:spPr>
          <a:xfrm>
            <a:off x="1461450" y="3068654"/>
            <a:ext cx="62211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of Workin’ Stiff and Friends.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The Writing of </a:t>
            </a:r>
            <a:r>
              <a:rPr i="1" lang="en"/>
              <a:t>Workin’ Stiff and Friends</a:t>
            </a:r>
            <a:endParaRPr i="1"/>
          </a:p>
        </p:txBody>
      </p:sp>
      <p:sp>
        <p:nvSpPr>
          <p:cNvPr id="188" name="Google Shape;188;p19"/>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800"/>
              <a:t>As mentioned before, the show has a very unique writing style. The show’s writing style is based on many different things, including cartoons, books, music, video games, and other things. </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i="1" lang="en"/>
              <a:t>South Park</a:t>
            </a:r>
            <a:endParaRPr i="1"/>
          </a:p>
        </p:txBody>
      </p:sp>
      <p:sp>
        <p:nvSpPr>
          <p:cNvPr id="194" name="Google Shape;194;p20"/>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sz="1300"/>
              <a:t>South Park</a:t>
            </a:r>
            <a:r>
              <a:rPr lang="en" sz="1300"/>
              <a:t> has a huge emphasis on the </a:t>
            </a:r>
            <a:r>
              <a:rPr lang="en" sz="1300"/>
              <a:t>writing for </a:t>
            </a:r>
            <a:r>
              <a:rPr b="1" i="1" lang="en" sz="1300"/>
              <a:t>Workin’ Stiff and Friends</a:t>
            </a:r>
            <a:r>
              <a:rPr lang="en" sz="1300"/>
              <a:t>. It is a show about 4 children, who are named </a:t>
            </a:r>
            <a:r>
              <a:rPr b="1" lang="en" sz="1300"/>
              <a:t>Eric Cartman</a:t>
            </a:r>
            <a:r>
              <a:rPr lang="en" sz="1300"/>
              <a:t>, </a:t>
            </a:r>
            <a:r>
              <a:rPr b="1" lang="en" sz="1300"/>
              <a:t>Kyle Broflovski</a:t>
            </a:r>
            <a:r>
              <a:rPr lang="en" sz="1300"/>
              <a:t>, </a:t>
            </a:r>
            <a:r>
              <a:rPr b="1" lang="en" sz="1300"/>
              <a:t>Stan Marsh</a:t>
            </a:r>
            <a:r>
              <a:rPr lang="en" sz="1300"/>
              <a:t>, and </a:t>
            </a:r>
            <a:r>
              <a:rPr b="1" lang="en" sz="1300"/>
              <a:t>Kenny McKormick</a:t>
            </a:r>
            <a:r>
              <a:rPr lang="en" sz="1300"/>
              <a:t>. Each of them have their own personality, which is a common writing trope for characters in TV shows. The writing is very crude and lowbrow, but it is intentional, as the main characters are children, who do not have very good manners just like real children do. The show is known for its rather topical humor, which mainly makes fun of topics like politics, companies, and more. Given how the show makes fun of companies, this subject matter is also incorporated in </a:t>
            </a:r>
            <a:r>
              <a:rPr b="1" i="1" lang="en" sz="1300"/>
              <a:t>Workin’ Stiff and Friends</a:t>
            </a:r>
            <a:r>
              <a:rPr lang="en" sz="1300"/>
              <a:t>, with the main characters going after the fictional company, Company Industries.</a:t>
            </a:r>
            <a:endParaRPr sz="1300"/>
          </a:p>
          <a:p>
            <a:pPr indent="0" lvl="0" marL="0" rtl="0" algn="l">
              <a:spcBef>
                <a:spcPts val="600"/>
              </a:spcBef>
              <a:spcAft>
                <a:spcPts val="0"/>
              </a:spcAft>
              <a:buNone/>
            </a:pPr>
            <a:r>
              <a:t/>
            </a:r>
            <a:endParaRPr sz="1300"/>
          </a:p>
          <a:p>
            <a:pPr indent="0" lvl="0" marL="0" rtl="0" algn="l">
              <a:spcBef>
                <a:spcPts val="600"/>
              </a:spcBef>
              <a:spcAft>
                <a:spcPts val="0"/>
              </a:spcAft>
              <a:buNone/>
            </a:pPr>
            <a:r>
              <a:rPr lang="en" sz="1300"/>
              <a:t>The show is also known for getting away with parody. The show makes fun of many		popular franchises, like </a:t>
            </a:r>
            <a:r>
              <a:rPr b="1" i="1" lang="en" sz="1300">
                <a:solidFill>
                  <a:srgbClr val="222222"/>
                </a:solidFill>
                <a:highlight>
                  <a:srgbClr val="FFFFFF"/>
                </a:highlight>
              </a:rPr>
              <a:t>Pokémon</a:t>
            </a:r>
            <a:r>
              <a:rPr lang="en" sz="1300">
                <a:solidFill>
                  <a:srgbClr val="222222"/>
                </a:solidFill>
                <a:highlight>
                  <a:srgbClr val="FFFFFF"/>
                </a:highlight>
              </a:rPr>
              <a:t>, with its parody, </a:t>
            </a:r>
            <a:r>
              <a:rPr b="1" i="1" lang="en" sz="1300">
                <a:solidFill>
                  <a:srgbClr val="222222"/>
                </a:solidFill>
                <a:highlight>
                  <a:srgbClr val="FFFFFF"/>
                </a:highlight>
              </a:rPr>
              <a:t>Chinpokomon</a:t>
            </a:r>
            <a:r>
              <a:rPr lang="en" sz="1300">
                <a:solidFill>
                  <a:srgbClr val="222222"/>
                </a:solidFill>
                <a:highlight>
                  <a:srgbClr val="FFFFFF"/>
                </a:highlight>
              </a:rPr>
              <a:t>. They have got			away with this ever since the first episodes. </a:t>
            </a:r>
            <a:r>
              <a:rPr b="1" i="1" lang="en" sz="1300">
                <a:solidFill>
                  <a:srgbClr val="222222"/>
                </a:solidFill>
                <a:highlight>
                  <a:srgbClr val="FFFFFF"/>
                </a:highlight>
              </a:rPr>
              <a:t>Workin’ Stiff and Friends</a:t>
            </a:r>
            <a:r>
              <a:rPr lang="en" sz="1300">
                <a:solidFill>
                  <a:srgbClr val="222222"/>
                </a:solidFill>
                <a:highlight>
                  <a:srgbClr val="FFFFFF"/>
                </a:highlight>
              </a:rPr>
              <a:t> also gets			away with parody, by using many different copyrighted characters.</a:t>
            </a:r>
            <a:endParaRPr sz="1300">
              <a:solidFill>
                <a:srgbClr val="222222"/>
              </a:solidFill>
              <a:highlight>
                <a:srgbClr val="FFFFFF"/>
              </a:highlight>
            </a:endParaRPr>
          </a:p>
        </p:txBody>
      </p:sp>
      <p:pic>
        <p:nvPicPr>
          <p:cNvPr descr="South Park - Wikipedia" id="195" name="Google Shape;195;p20"/>
          <p:cNvPicPr preferRelativeResize="0"/>
          <p:nvPr/>
        </p:nvPicPr>
        <p:blipFill>
          <a:blip r:embed="rId3">
            <a:alphaModFix/>
          </a:blip>
          <a:stretch>
            <a:fillRect/>
          </a:stretch>
        </p:blipFill>
        <p:spPr>
          <a:xfrm>
            <a:off x="7319350" y="2884850"/>
            <a:ext cx="1824650" cy="1895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i="1" lang="en"/>
              <a:t>Aqua Teen Hunger Force</a:t>
            </a:r>
            <a:endParaRPr i="1"/>
          </a:p>
        </p:txBody>
      </p:sp>
      <p:sp>
        <p:nvSpPr>
          <p:cNvPr id="201" name="Google Shape;201;p21"/>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sz="1400"/>
              <a:t>Aqua Teen Hunger Force </a:t>
            </a:r>
            <a:r>
              <a:rPr lang="en" sz="1400"/>
              <a:t>is a show about 3 characters, </a:t>
            </a:r>
            <a:r>
              <a:rPr b="1" lang="en" sz="1400"/>
              <a:t>Master Shake</a:t>
            </a:r>
            <a:r>
              <a:rPr lang="en" sz="1400"/>
              <a:t>, a selfish, pathogetically lying milkshake, </a:t>
            </a:r>
            <a:r>
              <a:rPr b="1" lang="en" sz="1400"/>
              <a:t>Meatwad</a:t>
            </a:r>
            <a:r>
              <a:rPr lang="en" sz="1400"/>
              <a:t>, a childish ball of meat with little to no intelligence, and </a:t>
            </a:r>
            <a:r>
              <a:rPr b="1" lang="en" sz="1400"/>
              <a:t>Frylock</a:t>
            </a:r>
            <a:r>
              <a:rPr lang="en" sz="1400"/>
              <a:t>, an intelligent, down to earth box of french fries with a beard. Together, these 3 </a:t>
            </a:r>
            <a:r>
              <a:rPr lang="en" sz="1400"/>
              <a:t>deliver</a:t>
            </a:r>
            <a:r>
              <a:rPr lang="en" sz="1400"/>
              <a:t> some truly odd comedy. Its writing style is very random, often throwing in things that don’t make sense to the plot of the episode. The episodes usually end </a:t>
            </a:r>
            <a:r>
              <a:rPr lang="en" sz="1400"/>
              <a:t>abruptly when something big is about to happen in the plot. The show is a spin off of </a:t>
            </a:r>
            <a:r>
              <a:rPr b="1" i="1" lang="en" sz="1400"/>
              <a:t>Space Ghost Coast to Coast</a:t>
            </a:r>
            <a:r>
              <a:rPr lang="en" sz="1400"/>
              <a:t>, a comedy show which is also about 3 characters. You want to know what show also has 3 characters? You guessed it. </a:t>
            </a:r>
            <a:r>
              <a:rPr b="1" i="1" lang="en" sz="1400"/>
              <a:t>Workin’ Stiff and Friends</a:t>
            </a:r>
            <a:r>
              <a:rPr lang="en" sz="1400"/>
              <a:t>. Just like </a:t>
            </a:r>
            <a:r>
              <a:rPr b="1" i="1" lang="en" sz="1400"/>
              <a:t>Aqua Teen Hunger Force</a:t>
            </a:r>
            <a:r>
              <a:rPr lang="en" sz="1400"/>
              <a:t>, the show not only has 3 main characters, but it also has many odd jokes and humor.</a:t>
            </a:r>
            <a:endParaRPr sz="1400"/>
          </a:p>
        </p:txBody>
      </p:sp>
      <p:pic>
        <p:nvPicPr>
          <p:cNvPr descr="Aqua Teen Hunger Force - Wikipedia" id="202" name="Google Shape;202;p21"/>
          <p:cNvPicPr preferRelativeResize="0"/>
          <p:nvPr/>
        </p:nvPicPr>
        <p:blipFill rotWithShape="1">
          <a:blip r:embed="rId3">
            <a:alphaModFix/>
          </a:blip>
          <a:srcRect b="3781" l="0" r="0" t="0"/>
          <a:stretch/>
        </p:blipFill>
        <p:spPr>
          <a:xfrm>
            <a:off x="7779450" y="3052075"/>
            <a:ext cx="1364550" cy="1741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2"/>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i="1" lang="en"/>
              <a:t>The Twisted Tales of Felix The Cat</a:t>
            </a:r>
            <a:endParaRPr b="0"/>
          </a:p>
        </p:txBody>
      </p:sp>
      <p:sp>
        <p:nvSpPr>
          <p:cNvPr id="208" name="Google Shape;208;p22"/>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sz="1300"/>
              <a:t>The Twisted Tales of Felix the Cat </a:t>
            </a:r>
            <a:r>
              <a:rPr lang="en" sz="1300"/>
              <a:t>is just, well, twisted. The show focuses on the world famous cartoon character, </a:t>
            </a:r>
            <a:r>
              <a:rPr b="1" lang="en" sz="1300"/>
              <a:t>Felix The Cat</a:t>
            </a:r>
            <a:r>
              <a:rPr lang="en" sz="1300"/>
              <a:t> and his many friends and foes. The show isn’t that well known, but it is well-known by many fans of </a:t>
            </a:r>
            <a:r>
              <a:rPr b="1" lang="en" sz="1300"/>
              <a:t>Felix The Cat</a:t>
            </a:r>
            <a:r>
              <a:rPr lang="en" sz="1300"/>
              <a:t>. The show has many odd jokes and gags involving the characters, plots, and the animation. Felix is more of a trickster-type character, being less of a hero like how he was in the 1960’s </a:t>
            </a:r>
            <a:r>
              <a:rPr b="1" i="1" lang="en" sz="1300"/>
              <a:t>Felix The Cat</a:t>
            </a:r>
            <a:r>
              <a:rPr lang="en" sz="1300"/>
              <a:t> series. He is met with very strange situations, from being held captive in a land of dairy from stopping a stupid Bermuda Triangle from destroying a city. The show was very well </a:t>
            </a:r>
            <a:r>
              <a:rPr lang="en" sz="1300"/>
              <a:t>received</a:t>
            </a:r>
            <a:r>
              <a:rPr lang="en" sz="1300"/>
              <a:t>, but </a:t>
            </a:r>
            <a:r>
              <a:rPr lang="en" sz="1300"/>
              <a:t>unfortunately</a:t>
            </a:r>
            <a:r>
              <a:rPr lang="en" sz="1300"/>
              <a:t> not being popular </a:t>
            </a:r>
            <a:r>
              <a:rPr lang="en" sz="1300"/>
              <a:t>enough to get a 2nd season. </a:t>
            </a:r>
            <a:r>
              <a:rPr b="1" i="1" lang="en" sz="1300"/>
              <a:t>Workin’ Stiff and Friends</a:t>
            </a:r>
            <a:r>
              <a:rPr lang="en" sz="1300"/>
              <a:t> also has many odd jokes and gags involving the characters and the plots, going all out random sometimes like </a:t>
            </a:r>
            <a:r>
              <a:rPr b="1" i="1" lang="en" sz="1300"/>
              <a:t>Aqua Teen Hunger Force</a:t>
            </a:r>
            <a:r>
              <a:rPr lang="en" sz="1300"/>
              <a:t>. </a:t>
            </a:r>
            <a:endParaRPr sz="1300"/>
          </a:p>
        </p:txBody>
      </p:sp>
      <p:pic>
        <p:nvPicPr>
          <p:cNvPr descr="Twisted Tales of Felix the Cat | We Love TV Shows Wiki | Fandom" id="209" name="Google Shape;209;p22"/>
          <p:cNvPicPr preferRelativeResize="0"/>
          <p:nvPr/>
        </p:nvPicPr>
        <p:blipFill>
          <a:blip r:embed="rId3">
            <a:alphaModFix/>
          </a:blip>
          <a:stretch>
            <a:fillRect/>
          </a:stretch>
        </p:blipFill>
        <p:spPr>
          <a:xfrm>
            <a:off x="6554225" y="3066925"/>
            <a:ext cx="2589776" cy="17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2096700" y="669775"/>
            <a:ext cx="6687600" cy="393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i="1" lang="en"/>
              <a:t>Animal Farm</a:t>
            </a:r>
            <a:endParaRPr b="0"/>
          </a:p>
        </p:txBody>
      </p:sp>
      <p:sp>
        <p:nvSpPr>
          <p:cNvPr id="215" name="Google Shape;215;p23"/>
          <p:cNvSpPr txBox="1"/>
          <p:nvPr>
            <p:ph idx="1" type="body"/>
          </p:nvPr>
        </p:nvSpPr>
        <p:spPr>
          <a:xfrm>
            <a:off x="2096700" y="1173950"/>
            <a:ext cx="6687600" cy="324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sz="1300"/>
              <a:t>Animal Farm </a:t>
            </a:r>
            <a:r>
              <a:rPr lang="en" sz="1300"/>
              <a:t>is an allegorical, highly </a:t>
            </a:r>
            <a:r>
              <a:rPr lang="en" sz="1300"/>
              <a:t>satirical novel about a farm of animals in a totalitarian government ruled by 3 pigs named </a:t>
            </a:r>
            <a:r>
              <a:rPr b="1" lang="en" sz="1300"/>
              <a:t>Snowball</a:t>
            </a:r>
            <a:r>
              <a:rPr lang="en" sz="1300"/>
              <a:t>,</a:t>
            </a:r>
            <a:r>
              <a:rPr lang="en" sz="1300"/>
              <a:t> </a:t>
            </a:r>
            <a:r>
              <a:rPr b="1" lang="en" sz="1300"/>
              <a:t>Napoleon</a:t>
            </a:r>
            <a:r>
              <a:rPr lang="en" sz="1300"/>
              <a:t>, and </a:t>
            </a:r>
            <a:r>
              <a:rPr b="1" lang="en" sz="1300"/>
              <a:t>Squealer</a:t>
            </a:r>
            <a:r>
              <a:rPr lang="en" sz="1300"/>
              <a:t>. The book uses allegories to the </a:t>
            </a:r>
            <a:r>
              <a:rPr b="1" lang="en" sz="1300"/>
              <a:t>Russian Revolution</a:t>
            </a:r>
            <a:r>
              <a:rPr lang="en" sz="1300"/>
              <a:t> a lot, with many different character representations. The pigs represent greedy, rich dictators. The dogs represent the police, given how they are rich as well as being predatory. The sheep represent the easily controlled </a:t>
            </a:r>
            <a:r>
              <a:rPr lang="en" sz="1300"/>
              <a:t>citizens, as they are very easily controlled by </a:t>
            </a:r>
            <a:r>
              <a:rPr b="1" lang="en" sz="1300"/>
              <a:t>Napoleon </a:t>
            </a:r>
            <a:r>
              <a:rPr lang="en" sz="1300"/>
              <a:t>and </a:t>
            </a:r>
            <a:r>
              <a:rPr b="1" lang="en" sz="1300"/>
              <a:t>Squealer</a:t>
            </a:r>
            <a:r>
              <a:rPr lang="en" sz="1300"/>
              <a:t>. </a:t>
            </a:r>
            <a:r>
              <a:rPr b="1" lang="en" sz="1300"/>
              <a:t>Boxer</a:t>
            </a:r>
            <a:r>
              <a:rPr lang="en" sz="1300"/>
              <a:t>, one of the many horses in the book, is a representation of </a:t>
            </a:r>
            <a:r>
              <a:rPr b="1" lang="en" sz="1300">
                <a:solidFill>
                  <a:srgbClr val="000000"/>
                </a:solidFill>
              </a:rPr>
              <a:t>Aleksey Stakhanov</a:t>
            </a:r>
            <a:r>
              <a:rPr lang="en" sz="1300">
                <a:solidFill>
                  <a:srgbClr val="000000"/>
                </a:solidFill>
              </a:rPr>
              <a:t>, who was seen as a role model during the </a:t>
            </a:r>
            <a:r>
              <a:rPr b="1" lang="en" sz="1300">
                <a:solidFill>
                  <a:srgbClr val="000000"/>
                </a:solidFill>
              </a:rPr>
              <a:t>Russian Revolution</a:t>
            </a:r>
            <a:r>
              <a:rPr lang="en" sz="1300">
                <a:solidFill>
                  <a:srgbClr val="000000"/>
                </a:solidFill>
              </a:rPr>
              <a:t>. Moses, the raven, represents religion due to the fact that he constantly talks about “Sugarcandy                        Mountain”, a place that is reminiscent of Heaven from many different religions, 			most notably, the Abrahamic religions, Judaism, Christianity, and Islam. 			Additionally, Moses’ name comes from the biblical prophet Moses, who is 				mentioned in Judaism, Christianity, and Islam. </a:t>
            </a:r>
            <a:r>
              <a:rPr b="1" i="1" lang="en" sz="1300">
                <a:solidFill>
                  <a:srgbClr val="000000"/>
                </a:solidFill>
              </a:rPr>
              <a:t>Workin’ Stiff and Friends </a:t>
            </a:r>
            <a:r>
              <a:rPr lang="en" sz="1300">
                <a:solidFill>
                  <a:srgbClr val="000000"/>
                </a:solidFill>
              </a:rPr>
              <a:t>is very 			     inspired by </a:t>
            </a:r>
            <a:r>
              <a:rPr b="1" i="1" lang="en" sz="1300">
                <a:solidFill>
                  <a:srgbClr val="000000"/>
                </a:solidFill>
              </a:rPr>
              <a:t>Animal Farm</a:t>
            </a:r>
            <a:r>
              <a:rPr lang="en" sz="1300">
                <a:solidFill>
                  <a:srgbClr val="000000"/>
                </a:solidFill>
              </a:rPr>
              <a:t> because every character, episode, and even sometimes			                       plots, are all symbolical if you choose to look hard enough.</a:t>
            </a:r>
            <a:endParaRPr sz="1300">
              <a:solidFill>
                <a:srgbClr val="000000"/>
              </a:solidFill>
            </a:endParaRPr>
          </a:p>
          <a:p>
            <a:pPr indent="0" lvl="0" marL="0" rtl="0" algn="l">
              <a:spcBef>
                <a:spcPts val="600"/>
              </a:spcBef>
              <a:spcAft>
                <a:spcPts val="0"/>
              </a:spcAft>
              <a:buNone/>
            </a:pPr>
            <a:r>
              <a:t/>
            </a:r>
            <a:endParaRPr sz="1300"/>
          </a:p>
          <a:p>
            <a:pPr indent="0" lvl="0" marL="0" rtl="0" algn="l">
              <a:spcBef>
                <a:spcPts val="600"/>
              </a:spcBef>
              <a:spcAft>
                <a:spcPts val="0"/>
              </a:spcAft>
              <a:buNone/>
            </a:pPr>
            <a:r>
              <a:t/>
            </a:r>
            <a:endParaRPr sz="1300"/>
          </a:p>
        </p:txBody>
      </p:sp>
      <p:pic>
        <p:nvPicPr>
          <p:cNvPr id="216" name="Google Shape;216;p23"/>
          <p:cNvPicPr preferRelativeResize="0"/>
          <p:nvPr/>
        </p:nvPicPr>
        <p:blipFill>
          <a:blip r:embed="rId3">
            <a:alphaModFix/>
          </a:blip>
          <a:stretch>
            <a:fillRect/>
          </a:stretch>
        </p:blipFill>
        <p:spPr>
          <a:xfrm>
            <a:off x="7674978" y="2645425"/>
            <a:ext cx="1469025" cy="21653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rtinbras template">
  <a:themeElements>
    <a:clrScheme name="Custom 347">
      <a:dk1>
        <a:srgbClr val="272A35"/>
      </a:dk1>
      <a:lt1>
        <a:srgbClr val="FFFFFF"/>
      </a:lt1>
      <a:dk2>
        <a:srgbClr val="272A35"/>
      </a:dk2>
      <a:lt2>
        <a:srgbClr val="EFF0F3"/>
      </a:lt2>
      <a:accent1>
        <a:srgbClr val="AD0B2D"/>
      </a:accent1>
      <a:accent2>
        <a:srgbClr val="AD0B2D"/>
      </a:accent2>
      <a:accent3>
        <a:srgbClr val="E2D7D0"/>
      </a:accent3>
      <a:accent4>
        <a:srgbClr val="C2B6B9"/>
      </a:accent4>
      <a:accent5>
        <a:srgbClr val="F8F1E8"/>
      </a:accent5>
      <a:accent6>
        <a:srgbClr val="D5CABC"/>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