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73" r:id="rId3"/>
    <p:sldId id="259" r:id="rId4"/>
    <p:sldId id="261" r:id="rId5"/>
    <p:sldId id="260" r:id="rId6"/>
    <p:sldId id="262" r:id="rId7"/>
    <p:sldId id="263" r:id="rId8"/>
    <p:sldId id="265" r:id="rId9"/>
    <p:sldId id="264"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168E54-1978-45EC-A4F6-A49E66F63564}" type="datetimeFigureOut">
              <a:rPr lang="en-IN" smtClean="0"/>
              <a:t>25-05-2021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DB58C-F6FA-4003-A4ED-0ABA388C661A}" type="slidenum">
              <a:rPr lang="en-IN" smtClean="0"/>
              <a:t>‹#›</a:t>
            </a:fld>
            <a:endParaRPr lang="en-IN"/>
          </a:p>
        </p:txBody>
      </p:sp>
    </p:spTree>
    <p:extLst>
      <p:ext uri="{BB962C8B-B14F-4D97-AF65-F5344CB8AC3E}">
        <p14:creationId xmlns:p14="http://schemas.microsoft.com/office/powerpoint/2010/main" val="340286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A657-3475-4483-ABC0-85398D57EE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7AB00CC-0946-4466-A9A5-3549AA6F2D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F23920C-7D3C-46E1-9CCF-19351EA4B634}"/>
              </a:ext>
            </a:extLst>
          </p:cNvPr>
          <p:cNvSpPr>
            <a:spLocks noGrp="1"/>
          </p:cNvSpPr>
          <p:nvPr>
            <p:ph type="dt" sz="half" idx="10"/>
          </p:nvPr>
        </p:nvSpPr>
        <p:spPr/>
        <p:txBody>
          <a:bodyPr/>
          <a:lstStyle/>
          <a:p>
            <a:fld id="{85DCD72D-8E52-4F7D-BE1B-0E732E73F010}" type="datetimeFigureOut">
              <a:rPr lang="en-IN" smtClean="0"/>
              <a:t>25-05-2021</a:t>
            </a:fld>
            <a:endParaRPr lang="en-IN"/>
          </a:p>
        </p:txBody>
      </p:sp>
      <p:sp>
        <p:nvSpPr>
          <p:cNvPr id="5" name="Footer Placeholder 4">
            <a:extLst>
              <a:ext uri="{FF2B5EF4-FFF2-40B4-BE49-F238E27FC236}">
                <a16:creationId xmlns:a16="http://schemas.microsoft.com/office/drawing/2014/main" id="{E7C35E92-17BD-4700-B5A1-D81F102BD1C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5310483-94E1-41C7-B389-AA7C7E559424}"/>
              </a:ext>
            </a:extLst>
          </p:cNvPr>
          <p:cNvSpPr>
            <a:spLocks noGrp="1"/>
          </p:cNvSpPr>
          <p:nvPr>
            <p:ph type="sldNum" sz="quarter" idx="12"/>
          </p:nvPr>
        </p:nvSpPr>
        <p:spPr/>
        <p:txBody>
          <a:bodyPr/>
          <a:lstStyle/>
          <a:p>
            <a:fld id="{86E6FEBD-40DF-4C54-8005-5EEF75EC5D78}" type="slidenum">
              <a:rPr lang="en-IN" smtClean="0"/>
              <a:t>‹#›</a:t>
            </a:fld>
            <a:endParaRPr lang="en-IN"/>
          </a:p>
        </p:txBody>
      </p:sp>
    </p:spTree>
    <p:extLst>
      <p:ext uri="{BB962C8B-B14F-4D97-AF65-F5344CB8AC3E}">
        <p14:creationId xmlns:p14="http://schemas.microsoft.com/office/powerpoint/2010/main" val="405714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7623-190C-4F62-AF8B-8A923D5ED9A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AF443A2-DB9F-4A4E-B35F-53F83E43CE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9E9FAD2-B63E-4EA4-B83D-BC4D178E1253}"/>
              </a:ext>
            </a:extLst>
          </p:cNvPr>
          <p:cNvSpPr>
            <a:spLocks noGrp="1"/>
          </p:cNvSpPr>
          <p:nvPr>
            <p:ph type="dt" sz="half" idx="10"/>
          </p:nvPr>
        </p:nvSpPr>
        <p:spPr/>
        <p:txBody>
          <a:bodyPr/>
          <a:lstStyle/>
          <a:p>
            <a:fld id="{85DCD72D-8E52-4F7D-BE1B-0E732E73F010}" type="datetimeFigureOut">
              <a:rPr lang="en-IN" smtClean="0"/>
              <a:t>25-05-2021</a:t>
            </a:fld>
            <a:endParaRPr lang="en-IN"/>
          </a:p>
        </p:txBody>
      </p:sp>
      <p:sp>
        <p:nvSpPr>
          <p:cNvPr id="5" name="Footer Placeholder 4">
            <a:extLst>
              <a:ext uri="{FF2B5EF4-FFF2-40B4-BE49-F238E27FC236}">
                <a16:creationId xmlns:a16="http://schemas.microsoft.com/office/drawing/2014/main" id="{3347FD56-5A43-4704-AA52-C569FCE5CB5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8BB4A89-1D5D-4065-A320-D8F2DD6D904F}"/>
              </a:ext>
            </a:extLst>
          </p:cNvPr>
          <p:cNvSpPr>
            <a:spLocks noGrp="1"/>
          </p:cNvSpPr>
          <p:nvPr>
            <p:ph type="sldNum" sz="quarter" idx="12"/>
          </p:nvPr>
        </p:nvSpPr>
        <p:spPr/>
        <p:txBody>
          <a:bodyPr/>
          <a:lstStyle/>
          <a:p>
            <a:fld id="{86E6FEBD-40DF-4C54-8005-5EEF75EC5D78}" type="slidenum">
              <a:rPr lang="en-IN" smtClean="0"/>
              <a:t>‹#›</a:t>
            </a:fld>
            <a:endParaRPr lang="en-IN"/>
          </a:p>
        </p:txBody>
      </p:sp>
    </p:spTree>
    <p:extLst>
      <p:ext uri="{BB962C8B-B14F-4D97-AF65-F5344CB8AC3E}">
        <p14:creationId xmlns:p14="http://schemas.microsoft.com/office/powerpoint/2010/main" val="408474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A263-AB22-40DD-A44E-DB263026EF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F797BB1-721D-4322-8959-793B65C8D5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E58BB6-297E-401E-8EBE-5812548729E0}"/>
              </a:ext>
            </a:extLst>
          </p:cNvPr>
          <p:cNvSpPr>
            <a:spLocks noGrp="1"/>
          </p:cNvSpPr>
          <p:nvPr>
            <p:ph type="dt" sz="half" idx="10"/>
          </p:nvPr>
        </p:nvSpPr>
        <p:spPr/>
        <p:txBody>
          <a:bodyPr/>
          <a:lstStyle/>
          <a:p>
            <a:fld id="{85DCD72D-8E52-4F7D-BE1B-0E732E73F010}" type="datetimeFigureOut">
              <a:rPr lang="en-IN" smtClean="0"/>
              <a:t>25-05-2021</a:t>
            </a:fld>
            <a:endParaRPr lang="en-IN"/>
          </a:p>
        </p:txBody>
      </p:sp>
      <p:sp>
        <p:nvSpPr>
          <p:cNvPr id="5" name="Footer Placeholder 4">
            <a:extLst>
              <a:ext uri="{FF2B5EF4-FFF2-40B4-BE49-F238E27FC236}">
                <a16:creationId xmlns:a16="http://schemas.microsoft.com/office/drawing/2014/main" id="{1FC28301-23ED-4DEE-BCB7-47E53426E56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264A80C-6586-41BA-8D52-B37ABE8E2CFD}"/>
              </a:ext>
            </a:extLst>
          </p:cNvPr>
          <p:cNvSpPr>
            <a:spLocks noGrp="1"/>
          </p:cNvSpPr>
          <p:nvPr>
            <p:ph type="sldNum" sz="quarter" idx="12"/>
          </p:nvPr>
        </p:nvSpPr>
        <p:spPr/>
        <p:txBody>
          <a:bodyPr/>
          <a:lstStyle/>
          <a:p>
            <a:fld id="{86E6FEBD-40DF-4C54-8005-5EEF75EC5D78}" type="slidenum">
              <a:rPr lang="en-IN" smtClean="0"/>
              <a:t>‹#›</a:t>
            </a:fld>
            <a:endParaRPr lang="en-IN"/>
          </a:p>
        </p:txBody>
      </p:sp>
    </p:spTree>
    <p:extLst>
      <p:ext uri="{BB962C8B-B14F-4D97-AF65-F5344CB8AC3E}">
        <p14:creationId xmlns:p14="http://schemas.microsoft.com/office/powerpoint/2010/main" val="328006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1C6A-CEF6-48C8-8BF1-371992D4BB2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3856513-DCCE-4E68-A0FB-28782BFDA7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3A88F84-2731-4FFD-9112-97A8DF1F7AE2}"/>
              </a:ext>
            </a:extLst>
          </p:cNvPr>
          <p:cNvSpPr>
            <a:spLocks noGrp="1"/>
          </p:cNvSpPr>
          <p:nvPr>
            <p:ph type="dt" sz="half" idx="10"/>
          </p:nvPr>
        </p:nvSpPr>
        <p:spPr/>
        <p:txBody>
          <a:bodyPr/>
          <a:lstStyle/>
          <a:p>
            <a:fld id="{85DCD72D-8E52-4F7D-BE1B-0E732E73F010}" type="datetimeFigureOut">
              <a:rPr lang="en-IN" smtClean="0"/>
              <a:t>25-05-2021</a:t>
            </a:fld>
            <a:endParaRPr lang="en-IN"/>
          </a:p>
        </p:txBody>
      </p:sp>
      <p:sp>
        <p:nvSpPr>
          <p:cNvPr id="5" name="Footer Placeholder 4">
            <a:extLst>
              <a:ext uri="{FF2B5EF4-FFF2-40B4-BE49-F238E27FC236}">
                <a16:creationId xmlns:a16="http://schemas.microsoft.com/office/drawing/2014/main" id="{0DDD76FA-A9AB-442D-920D-AEDC403A873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DD1C053-CD7C-4023-AFA4-E268D3E3C940}"/>
              </a:ext>
            </a:extLst>
          </p:cNvPr>
          <p:cNvSpPr>
            <a:spLocks noGrp="1"/>
          </p:cNvSpPr>
          <p:nvPr>
            <p:ph type="sldNum" sz="quarter" idx="12"/>
          </p:nvPr>
        </p:nvSpPr>
        <p:spPr/>
        <p:txBody>
          <a:bodyPr/>
          <a:lstStyle/>
          <a:p>
            <a:fld id="{86E6FEBD-40DF-4C54-8005-5EEF75EC5D78}" type="slidenum">
              <a:rPr lang="en-IN" smtClean="0"/>
              <a:t>‹#›</a:t>
            </a:fld>
            <a:endParaRPr lang="en-IN"/>
          </a:p>
        </p:txBody>
      </p:sp>
    </p:spTree>
    <p:extLst>
      <p:ext uri="{BB962C8B-B14F-4D97-AF65-F5344CB8AC3E}">
        <p14:creationId xmlns:p14="http://schemas.microsoft.com/office/powerpoint/2010/main" val="323247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CC506-D8E1-4F3A-935C-6645D2DF50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40D1A1A-2AE9-4C9F-9478-C16F2220EF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FACE3F-D64E-4A8F-9E5B-A71D71FBC9E0}"/>
              </a:ext>
            </a:extLst>
          </p:cNvPr>
          <p:cNvSpPr>
            <a:spLocks noGrp="1"/>
          </p:cNvSpPr>
          <p:nvPr>
            <p:ph type="dt" sz="half" idx="10"/>
          </p:nvPr>
        </p:nvSpPr>
        <p:spPr/>
        <p:txBody>
          <a:bodyPr/>
          <a:lstStyle/>
          <a:p>
            <a:fld id="{85DCD72D-8E52-4F7D-BE1B-0E732E73F010}" type="datetimeFigureOut">
              <a:rPr lang="en-IN" smtClean="0"/>
              <a:t>25-05-2021</a:t>
            </a:fld>
            <a:endParaRPr lang="en-IN"/>
          </a:p>
        </p:txBody>
      </p:sp>
      <p:sp>
        <p:nvSpPr>
          <p:cNvPr id="5" name="Footer Placeholder 4">
            <a:extLst>
              <a:ext uri="{FF2B5EF4-FFF2-40B4-BE49-F238E27FC236}">
                <a16:creationId xmlns:a16="http://schemas.microsoft.com/office/drawing/2014/main" id="{BE99EBB3-F3BD-494F-91E1-CDC25FCE889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06457E4-86F9-4FCA-9EFB-7AC9F09897F8}"/>
              </a:ext>
            </a:extLst>
          </p:cNvPr>
          <p:cNvSpPr>
            <a:spLocks noGrp="1"/>
          </p:cNvSpPr>
          <p:nvPr>
            <p:ph type="sldNum" sz="quarter" idx="12"/>
          </p:nvPr>
        </p:nvSpPr>
        <p:spPr/>
        <p:txBody>
          <a:bodyPr/>
          <a:lstStyle/>
          <a:p>
            <a:fld id="{86E6FEBD-40DF-4C54-8005-5EEF75EC5D78}" type="slidenum">
              <a:rPr lang="en-IN" smtClean="0"/>
              <a:t>‹#›</a:t>
            </a:fld>
            <a:endParaRPr lang="en-IN"/>
          </a:p>
        </p:txBody>
      </p:sp>
    </p:spTree>
    <p:extLst>
      <p:ext uri="{BB962C8B-B14F-4D97-AF65-F5344CB8AC3E}">
        <p14:creationId xmlns:p14="http://schemas.microsoft.com/office/powerpoint/2010/main" val="51044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2C6B-79F3-41E2-BCA0-200B3BBDCFE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82952FC-DB53-4A7B-9AE7-3D6D751A6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9A47DE1-2B77-419F-88CE-1FFB276020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9757D795-9259-4194-B2C3-043B4CA63AC3}"/>
              </a:ext>
            </a:extLst>
          </p:cNvPr>
          <p:cNvSpPr>
            <a:spLocks noGrp="1"/>
          </p:cNvSpPr>
          <p:nvPr>
            <p:ph type="dt" sz="half" idx="10"/>
          </p:nvPr>
        </p:nvSpPr>
        <p:spPr/>
        <p:txBody>
          <a:bodyPr/>
          <a:lstStyle/>
          <a:p>
            <a:fld id="{85DCD72D-8E52-4F7D-BE1B-0E732E73F010}" type="datetimeFigureOut">
              <a:rPr lang="en-IN" smtClean="0"/>
              <a:t>25-05-2021</a:t>
            </a:fld>
            <a:endParaRPr lang="en-IN"/>
          </a:p>
        </p:txBody>
      </p:sp>
      <p:sp>
        <p:nvSpPr>
          <p:cNvPr id="6" name="Footer Placeholder 5">
            <a:extLst>
              <a:ext uri="{FF2B5EF4-FFF2-40B4-BE49-F238E27FC236}">
                <a16:creationId xmlns:a16="http://schemas.microsoft.com/office/drawing/2014/main" id="{4CB7820E-3C39-4E26-8DAE-F35882DCC6B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BF194AC-E182-465F-890B-DD0BEA94544A}"/>
              </a:ext>
            </a:extLst>
          </p:cNvPr>
          <p:cNvSpPr>
            <a:spLocks noGrp="1"/>
          </p:cNvSpPr>
          <p:nvPr>
            <p:ph type="sldNum" sz="quarter" idx="12"/>
          </p:nvPr>
        </p:nvSpPr>
        <p:spPr/>
        <p:txBody>
          <a:bodyPr/>
          <a:lstStyle/>
          <a:p>
            <a:fld id="{86E6FEBD-40DF-4C54-8005-5EEF75EC5D78}" type="slidenum">
              <a:rPr lang="en-IN" smtClean="0"/>
              <a:t>‹#›</a:t>
            </a:fld>
            <a:endParaRPr lang="en-IN"/>
          </a:p>
        </p:txBody>
      </p:sp>
    </p:spTree>
    <p:extLst>
      <p:ext uri="{BB962C8B-B14F-4D97-AF65-F5344CB8AC3E}">
        <p14:creationId xmlns:p14="http://schemas.microsoft.com/office/powerpoint/2010/main" val="293725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8696-9D4E-4026-8A02-4084C3F8888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9065008-44C4-4FF9-B06C-66EA503869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EC994A-5654-4597-A219-E1CF4D7FAF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D72324E-14C9-4632-B117-4B16D59AB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F19C3A-3B7C-491B-8496-B034F8535C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DA047A0-3F59-4092-B262-A47901AA25BB}"/>
              </a:ext>
            </a:extLst>
          </p:cNvPr>
          <p:cNvSpPr>
            <a:spLocks noGrp="1"/>
          </p:cNvSpPr>
          <p:nvPr>
            <p:ph type="dt" sz="half" idx="10"/>
          </p:nvPr>
        </p:nvSpPr>
        <p:spPr/>
        <p:txBody>
          <a:bodyPr/>
          <a:lstStyle/>
          <a:p>
            <a:fld id="{85DCD72D-8E52-4F7D-BE1B-0E732E73F010}" type="datetimeFigureOut">
              <a:rPr lang="en-IN" smtClean="0"/>
              <a:t>25-05-2021</a:t>
            </a:fld>
            <a:endParaRPr lang="en-IN"/>
          </a:p>
        </p:txBody>
      </p:sp>
      <p:sp>
        <p:nvSpPr>
          <p:cNvPr id="8" name="Footer Placeholder 7">
            <a:extLst>
              <a:ext uri="{FF2B5EF4-FFF2-40B4-BE49-F238E27FC236}">
                <a16:creationId xmlns:a16="http://schemas.microsoft.com/office/drawing/2014/main" id="{48669845-FF7C-4A9E-B9AF-5235C303D79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883453B0-D253-4A4D-A6D4-F75A1BB64C82}"/>
              </a:ext>
            </a:extLst>
          </p:cNvPr>
          <p:cNvSpPr>
            <a:spLocks noGrp="1"/>
          </p:cNvSpPr>
          <p:nvPr>
            <p:ph type="sldNum" sz="quarter" idx="12"/>
          </p:nvPr>
        </p:nvSpPr>
        <p:spPr/>
        <p:txBody>
          <a:bodyPr/>
          <a:lstStyle/>
          <a:p>
            <a:fld id="{86E6FEBD-40DF-4C54-8005-5EEF75EC5D78}" type="slidenum">
              <a:rPr lang="en-IN" smtClean="0"/>
              <a:t>‹#›</a:t>
            </a:fld>
            <a:endParaRPr lang="en-IN"/>
          </a:p>
        </p:txBody>
      </p:sp>
    </p:spTree>
    <p:extLst>
      <p:ext uri="{BB962C8B-B14F-4D97-AF65-F5344CB8AC3E}">
        <p14:creationId xmlns:p14="http://schemas.microsoft.com/office/powerpoint/2010/main" val="161232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B1321-E8A7-4EA8-AC07-4A579F54A94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B15F60A-F2C8-4B3D-BD95-7C3546D4A3CC}"/>
              </a:ext>
            </a:extLst>
          </p:cNvPr>
          <p:cNvSpPr>
            <a:spLocks noGrp="1"/>
          </p:cNvSpPr>
          <p:nvPr>
            <p:ph type="dt" sz="half" idx="10"/>
          </p:nvPr>
        </p:nvSpPr>
        <p:spPr/>
        <p:txBody>
          <a:bodyPr/>
          <a:lstStyle/>
          <a:p>
            <a:fld id="{85DCD72D-8E52-4F7D-BE1B-0E732E73F010}" type="datetimeFigureOut">
              <a:rPr lang="en-IN" smtClean="0"/>
              <a:t>25-05-2021</a:t>
            </a:fld>
            <a:endParaRPr lang="en-IN"/>
          </a:p>
        </p:txBody>
      </p:sp>
      <p:sp>
        <p:nvSpPr>
          <p:cNvPr id="4" name="Footer Placeholder 3">
            <a:extLst>
              <a:ext uri="{FF2B5EF4-FFF2-40B4-BE49-F238E27FC236}">
                <a16:creationId xmlns:a16="http://schemas.microsoft.com/office/drawing/2014/main" id="{0C8E5EAC-A4D9-49F7-97C1-E733E28692EF}"/>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BF3B4E8A-5BE4-4AF3-A9C5-738A93B07418}"/>
              </a:ext>
            </a:extLst>
          </p:cNvPr>
          <p:cNvSpPr>
            <a:spLocks noGrp="1"/>
          </p:cNvSpPr>
          <p:nvPr>
            <p:ph type="sldNum" sz="quarter" idx="12"/>
          </p:nvPr>
        </p:nvSpPr>
        <p:spPr/>
        <p:txBody>
          <a:bodyPr/>
          <a:lstStyle/>
          <a:p>
            <a:fld id="{86E6FEBD-40DF-4C54-8005-5EEF75EC5D78}" type="slidenum">
              <a:rPr lang="en-IN" smtClean="0"/>
              <a:t>‹#›</a:t>
            </a:fld>
            <a:endParaRPr lang="en-IN"/>
          </a:p>
        </p:txBody>
      </p:sp>
    </p:spTree>
    <p:extLst>
      <p:ext uri="{BB962C8B-B14F-4D97-AF65-F5344CB8AC3E}">
        <p14:creationId xmlns:p14="http://schemas.microsoft.com/office/powerpoint/2010/main" val="4110977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97B2A4-3510-4660-B770-28EAA3DBFBA4}"/>
              </a:ext>
            </a:extLst>
          </p:cNvPr>
          <p:cNvSpPr>
            <a:spLocks noGrp="1"/>
          </p:cNvSpPr>
          <p:nvPr>
            <p:ph type="dt" sz="half" idx="10"/>
          </p:nvPr>
        </p:nvSpPr>
        <p:spPr/>
        <p:txBody>
          <a:bodyPr/>
          <a:lstStyle/>
          <a:p>
            <a:fld id="{85DCD72D-8E52-4F7D-BE1B-0E732E73F010}" type="datetimeFigureOut">
              <a:rPr lang="en-IN" smtClean="0"/>
              <a:t>25-05-2021</a:t>
            </a:fld>
            <a:endParaRPr lang="en-IN"/>
          </a:p>
        </p:txBody>
      </p:sp>
      <p:sp>
        <p:nvSpPr>
          <p:cNvPr id="3" name="Footer Placeholder 2">
            <a:extLst>
              <a:ext uri="{FF2B5EF4-FFF2-40B4-BE49-F238E27FC236}">
                <a16:creationId xmlns:a16="http://schemas.microsoft.com/office/drawing/2014/main" id="{E71D7C03-CB18-4A38-BD3A-5FDEEC3B282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8D5662F9-87E4-48EC-81F7-A3F8FC8CA670}"/>
              </a:ext>
            </a:extLst>
          </p:cNvPr>
          <p:cNvSpPr>
            <a:spLocks noGrp="1"/>
          </p:cNvSpPr>
          <p:nvPr>
            <p:ph type="sldNum" sz="quarter" idx="12"/>
          </p:nvPr>
        </p:nvSpPr>
        <p:spPr/>
        <p:txBody>
          <a:bodyPr/>
          <a:lstStyle/>
          <a:p>
            <a:fld id="{86E6FEBD-40DF-4C54-8005-5EEF75EC5D78}" type="slidenum">
              <a:rPr lang="en-IN" smtClean="0"/>
              <a:t>‹#›</a:t>
            </a:fld>
            <a:endParaRPr lang="en-IN"/>
          </a:p>
        </p:txBody>
      </p:sp>
    </p:spTree>
    <p:extLst>
      <p:ext uri="{BB962C8B-B14F-4D97-AF65-F5344CB8AC3E}">
        <p14:creationId xmlns:p14="http://schemas.microsoft.com/office/powerpoint/2010/main" val="2982874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6426-CDA0-4697-9D92-62D7A6C5F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B718C79-C170-46DA-A1F2-C343AF0C54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192985F-BDD4-4054-BFFF-4A7805F56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C4AFC3-EBC3-44A0-A6DA-0E7AF55295C8}"/>
              </a:ext>
            </a:extLst>
          </p:cNvPr>
          <p:cNvSpPr>
            <a:spLocks noGrp="1"/>
          </p:cNvSpPr>
          <p:nvPr>
            <p:ph type="dt" sz="half" idx="10"/>
          </p:nvPr>
        </p:nvSpPr>
        <p:spPr/>
        <p:txBody>
          <a:bodyPr/>
          <a:lstStyle/>
          <a:p>
            <a:fld id="{85DCD72D-8E52-4F7D-BE1B-0E732E73F010}" type="datetimeFigureOut">
              <a:rPr lang="en-IN" smtClean="0"/>
              <a:t>25-05-2021</a:t>
            </a:fld>
            <a:endParaRPr lang="en-IN"/>
          </a:p>
        </p:txBody>
      </p:sp>
      <p:sp>
        <p:nvSpPr>
          <p:cNvPr id="6" name="Footer Placeholder 5">
            <a:extLst>
              <a:ext uri="{FF2B5EF4-FFF2-40B4-BE49-F238E27FC236}">
                <a16:creationId xmlns:a16="http://schemas.microsoft.com/office/drawing/2014/main" id="{83B0D12C-7D39-4E86-9E8C-04BCD99B562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6E63DE7-1EBC-428A-8558-AF665A0A7E11}"/>
              </a:ext>
            </a:extLst>
          </p:cNvPr>
          <p:cNvSpPr>
            <a:spLocks noGrp="1"/>
          </p:cNvSpPr>
          <p:nvPr>
            <p:ph type="sldNum" sz="quarter" idx="12"/>
          </p:nvPr>
        </p:nvSpPr>
        <p:spPr/>
        <p:txBody>
          <a:bodyPr/>
          <a:lstStyle/>
          <a:p>
            <a:fld id="{86E6FEBD-40DF-4C54-8005-5EEF75EC5D78}" type="slidenum">
              <a:rPr lang="en-IN" smtClean="0"/>
              <a:t>‹#›</a:t>
            </a:fld>
            <a:endParaRPr lang="en-IN"/>
          </a:p>
        </p:txBody>
      </p:sp>
    </p:spTree>
    <p:extLst>
      <p:ext uri="{BB962C8B-B14F-4D97-AF65-F5344CB8AC3E}">
        <p14:creationId xmlns:p14="http://schemas.microsoft.com/office/powerpoint/2010/main" val="3676300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13F7A-023B-4540-8FBE-28C5B2CA31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5E0FAA4-9B61-425A-9ECA-79934436BA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1431AFC-E78E-4A03-9EBC-83E4650275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095741-71B3-4365-B666-2D68243B1A2D}"/>
              </a:ext>
            </a:extLst>
          </p:cNvPr>
          <p:cNvSpPr>
            <a:spLocks noGrp="1"/>
          </p:cNvSpPr>
          <p:nvPr>
            <p:ph type="dt" sz="half" idx="10"/>
          </p:nvPr>
        </p:nvSpPr>
        <p:spPr/>
        <p:txBody>
          <a:bodyPr/>
          <a:lstStyle/>
          <a:p>
            <a:fld id="{85DCD72D-8E52-4F7D-BE1B-0E732E73F010}" type="datetimeFigureOut">
              <a:rPr lang="en-IN" smtClean="0"/>
              <a:t>25-05-2021</a:t>
            </a:fld>
            <a:endParaRPr lang="en-IN"/>
          </a:p>
        </p:txBody>
      </p:sp>
      <p:sp>
        <p:nvSpPr>
          <p:cNvPr id="6" name="Footer Placeholder 5">
            <a:extLst>
              <a:ext uri="{FF2B5EF4-FFF2-40B4-BE49-F238E27FC236}">
                <a16:creationId xmlns:a16="http://schemas.microsoft.com/office/drawing/2014/main" id="{72963B41-5AB8-4C91-AE60-666F64ABE05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9F5F0D7-0018-4AFA-9EDD-D62C04C8BCF4}"/>
              </a:ext>
            </a:extLst>
          </p:cNvPr>
          <p:cNvSpPr>
            <a:spLocks noGrp="1"/>
          </p:cNvSpPr>
          <p:nvPr>
            <p:ph type="sldNum" sz="quarter" idx="12"/>
          </p:nvPr>
        </p:nvSpPr>
        <p:spPr/>
        <p:txBody>
          <a:bodyPr/>
          <a:lstStyle/>
          <a:p>
            <a:fld id="{86E6FEBD-40DF-4C54-8005-5EEF75EC5D78}" type="slidenum">
              <a:rPr lang="en-IN" smtClean="0"/>
              <a:t>‹#›</a:t>
            </a:fld>
            <a:endParaRPr lang="en-IN"/>
          </a:p>
        </p:txBody>
      </p:sp>
    </p:spTree>
    <p:extLst>
      <p:ext uri="{BB962C8B-B14F-4D97-AF65-F5344CB8AC3E}">
        <p14:creationId xmlns:p14="http://schemas.microsoft.com/office/powerpoint/2010/main" val="78273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546FFC-3D2C-46A6-9483-43D4AF9CE0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520054A-4BCE-4325-9CD3-F89CB87C6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55E1035-6755-4911-91A7-DF12F822FF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DCD72D-8E52-4F7D-BE1B-0E732E73F010}" type="datetimeFigureOut">
              <a:rPr lang="en-IN" smtClean="0"/>
              <a:t>25-05-2021</a:t>
            </a:fld>
            <a:endParaRPr lang="en-IN"/>
          </a:p>
        </p:txBody>
      </p:sp>
      <p:sp>
        <p:nvSpPr>
          <p:cNvPr id="5" name="Footer Placeholder 4">
            <a:extLst>
              <a:ext uri="{FF2B5EF4-FFF2-40B4-BE49-F238E27FC236}">
                <a16:creationId xmlns:a16="http://schemas.microsoft.com/office/drawing/2014/main" id="{DAACD0D8-1000-40BE-A43D-0C99988D51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A8F4585-B1B5-490C-9BC8-44B69363C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6FEBD-40DF-4C54-8005-5EEF75EC5D78}" type="slidenum">
              <a:rPr lang="en-IN" smtClean="0"/>
              <a:t>‹#›</a:t>
            </a:fld>
            <a:endParaRPr lang="en-IN"/>
          </a:p>
        </p:txBody>
      </p:sp>
    </p:spTree>
    <p:extLst>
      <p:ext uri="{BB962C8B-B14F-4D97-AF65-F5344CB8AC3E}">
        <p14:creationId xmlns:p14="http://schemas.microsoft.com/office/powerpoint/2010/main" val="423120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verywellfit.com/back-exercises-1231098" TargetMode="External"/><Relationship Id="rId2" Type="http://schemas.openxmlformats.org/officeDocument/2006/relationships/image" Target="../media/image11.jpg"/><Relationship Id="rId1" Type="http://schemas.openxmlformats.org/officeDocument/2006/relationships/slideLayout" Target="../slideLayouts/slideLayout9.xml"/><Relationship Id="rId4" Type="http://schemas.openxmlformats.org/officeDocument/2006/relationships/hyperlink" Target="https://www.verywellfit.com/heart-opening-yoga-poses-4023748"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verywellfit.com/how-to-do-a-headstand-3567150" TargetMode="External"/><Relationship Id="rId2" Type="http://schemas.openxmlformats.org/officeDocument/2006/relationships/image" Target="../media/image14.gif"/><Relationship Id="rId1" Type="http://schemas.openxmlformats.org/officeDocument/2006/relationships/slideLayout" Target="../slideLayouts/slideLayout9.xml"/><Relationship Id="rId5" Type="http://schemas.openxmlformats.org/officeDocument/2006/relationships/hyperlink" Target="https://www.verywellfit.com/childs-pose-balasana-3567066" TargetMode="External"/><Relationship Id="rId4" Type="http://schemas.openxmlformats.org/officeDocument/2006/relationships/hyperlink" Target="https://www.verywellfit.com/the-plank-exercise-3120068"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verywellfit.com/inversions-sequence-3567180" TargetMode="External"/><Relationship Id="rId2" Type="http://schemas.openxmlformats.org/officeDocument/2006/relationships/image" Target="../media/image15.gif"/><Relationship Id="rId1" Type="http://schemas.openxmlformats.org/officeDocument/2006/relationships/slideLayout" Target="../slideLayouts/slideLayout9.xml"/><Relationship Id="rId6" Type="http://schemas.openxmlformats.org/officeDocument/2006/relationships/hyperlink" Target="https://www.verywellfit.com/incline-push-up-for-beginners-3120038" TargetMode="External"/><Relationship Id="rId5" Type="http://schemas.openxmlformats.org/officeDocument/2006/relationships/hyperlink" Target="https://www.verywellfit.com/work-your-core-with-standing-balance-yoga-poses-3567153" TargetMode="External"/><Relationship Id="rId4" Type="http://schemas.openxmlformats.org/officeDocument/2006/relationships/hyperlink" Target="https://www.verywellfit.com/arm-balances-photo-gallery-402042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ixnio.com/nature-landscapes/lake/water-lake-landscape-blue-sky-nature-tree-mountain-forest-summer" TargetMode="External"/><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verywellfit.com/staff-pose-dandasana-3567120" TargetMode="External"/><Relationship Id="rId2" Type="http://schemas.openxmlformats.org/officeDocument/2006/relationships/image" Target="../media/image4.jpg"/><Relationship Id="rId1" Type="http://schemas.openxmlformats.org/officeDocument/2006/relationships/slideLayout" Target="../slideLayouts/slideLayout9.xml"/><Relationship Id="rId4" Type="http://schemas.openxmlformats.org/officeDocument/2006/relationships/hyperlink" Target="https://www.verywellfit.com/yogi-toe-lock-3566815"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hyperlink" Target="https://www.verywellfit.com/how-to-find-neutral-spine-position-2704586" TargetMode="External"/><Relationship Id="rId2" Type="http://schemas.openxmlformats.org/officeDocument/2006/relationships/image" Target="../media/image6.jpg"/><Relationship Id="rId1" Type="http://schemas.openxmlformats.org/officeDocument/2006/relationships/slideLayout" Target="../slideLayouts/slideLayout9.xml"/><Relationship Id="rId4" Type="http://schemas.openxmlformats.org/officeDocument/2006/relationships/hyperlink" Target="https://www.verywellfit.com/learn-to-breathe-deeply-270479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verywellfit.com/joseph-pilates-founder-of-the-pilates-method-2704455" TargetMode="External"/><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E8E242B-D1F8-48D7-83FB-DFF3D24C58DC}"/>
              </a:ext>
            </a:extLst>
          </p:cNvPr>
          <p:cNvSpPr>
            <a:spLocks noGrp="1"/>
          </p:cNvSpPr>
          <p:nvPr>
            <p:ph type="title"/>
          </p:nvPr>
        </p:nvSpPr>
        <p:spPr/>
        <p:txBody>
          <a:bodyPr/>
          <a:lstStyle/>
          <a:p>
            <a:endParaRPr lang="en-IN"/>
          </a:p>
        </p:txBody>
      </p:sp>
      <p:sp>
        <p:nvSpPr>
          <p:cNvPr id="9" name="Content Placeholder 8">
            <a:extLst>
              <a:ext uri="{FF2B5EF4-FFF2-40B4-BE49-F238E27FC236}">
                <a16:creationId xmlns:a16="http://schemas.microsoft.com/office/drawing/2014/main" id="{8FA75DD1-8476-4324-ABA1-AEF543945CCA}"/>
              </a:ext>
            </a:extLst>
          </p:cNvPr>
          <p:cNvSpPr>
            <a:spLocks noGrp="1"/>
          </p:cNvSpPr>
          <p:nvPr>
            <p:ph idx="1"/>
          </p:nvPr>
        </p:nvSpPr>
        <p:spPr/>
        <p:txBody>
          <a:bodyPr/>
          <a:lstStyle/>
          <a:p>
            <a:pPr marL="0" indent="0">
              <a:buNone/>
            </a:pPr>
            <a:endParaRPr lang="en-IN" dirty="0"/>
          </a:p>
        </p:txBody>
      </p:sp>
      <p:pic>
        <p:nvPicPr>
          <p:cNvPr id="5" name="Picture 4">
            <a:extLst>
              <a:ext uri="{FF2B5EF4-FFF2-40B4-BE49-F238E27FC236}">
                <a16:creationId xmlns:a16="http://schemas.microsoft.com/office/drawing/2014/main" id="{588997A4-648F-470E-A3D4-0BA14DEFD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839" y="211822"/>
            <a:ext cx="11948321" cy="6434355"/>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8060441D-E63E-4688-B633-0A503BF06768}"/>
              </a:ext>
            </a:extLst>
          </p:cNvPr>
          <p:cNvSpPr txBox="1"/>
          <p:nvPr/>
        </p:nvSpPr>
        <p:spPr>
          <a:xfrm>
            <a:off x="5395427" y="733018"/>
            <a:ext cx="5958373" cy="2277547"/>
          </a:xfrm>
          <a:prstGeom prst="rect">
            <a:avLst/>
          </a:prstGeom>
          <a:noFill/>
        </p:spPr>
        <p:txBody>
          <a:bodyPr wrap="square" rtlCol="0">
            <a:spAutoFit/>
          </a:bodyPr>
          <a:lstStyle/>
          <a:p>
            <a:pPr algn="ctr"/>
            <a:r>
              <a:rPr lang="en-US" sz="3200" b="1" dirty="0">
                <a:latin typeface="Bell MT" panose="02020503060305020303" pitchFamily="18" charset="0"/>
              </a:rPr>
              <a:t>NCC YOGA CLASS PRESENTATION</a:t>
            </a:r>
          </a:p>
          <a:p>
            <a:endParaRPr lang="en-US" dirty="0"/>
          </a:p>
          <a:p>
            <a:pPr algn="r"/>
            <a:r>
              <a:rPr lang="en-US" sz="2000" i="1" dirty="0">
                <a:latin typeface="Bodoni MT" panose="02070603080606020203" pitchFamily="18" charset="0"/>
              </a:rPr>
              <a:t>BY:- CADET MUSKAN DIXIT</a:t>
            </a:r>
          </a:p>
          <a:p>
            <a:pPr algn="r"/>
            <a:r>
              <a:rPr lang="en-IN" sz="2000" i="1" dirty="0">
                <a:latin typeface="Bodoni MT" panose="02070603080606020203" pitchFamily="18" charset="0"/>
              </a:rPr>
              <a:t>        SATYAWATI COLLEGE</a:t>
            </a:r>
          </a:p>
          <a:p>
            <a:pPr algn="r"/>
            <a:r>
              <a:rPr lang="en-IN" sz="2000" i="1" dirty="0">
                <a:latin typeface="Bodoni MT" panose="02070603080606020203" pitchFamily="18" charset="0"/>
              </a:rPr>
              <a:t>        {B.A. PROGRAMME</a:t>
            </a:r>
            <a:r>
              <a:rPr lang="en-IN" sz="2000" i="1" dirty="0"/>
              <a:t>}</a:t>
            </a:r>
          </a:p>
        </p:txBody>
      </p:sp>
    </p:spTree>
    <p:extLst>
      <p:ext uri="{BB962C8B-B14F-4D97-AF65-F5344CB8AC3E}">
        <p14:creationId xmlns:p14="http://schemas.microsoft.com/office/powerpoint/2010/main" val="2856309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CDB6-D4B8-47F2-BEE2-B8D58A3D69E3}"/>
              </a:ext>
            </a:extLst>
          </p:cNvPr>
          <p:cNvSpPr>
            <a:spLocks noGrp="1"/>
          </p:cNvSpPr>
          <p:nvPr>
            <p:ph type="title"/>
          </p:nvPr>
        </p:nvSpPr>
        <p:spPr>
          <a:xfrm>
            <a:off x="839788" y="302004"/>
            <a:ext cx="3932237" cy="956345"/>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en-US" b="1" dirty="0"/>
              <a:t>BENEFITS OF HANDS AND KNEES BALANCE</a:t>
            </a:r>
            <a:endParaRPr lang="en-IN" b="1" dirty="0"/>
          </a:p>
        </p:txBody>
      </p:sp>
      <p:pic>
        <p:nvPicPr>
          <p:cNvPr id="6" name="Picture Placeholder 5">
            <a:extLst>
              <a:ext uri="{FF2B5EF4-FFF2-40B4-BE49-F238E27FC236}">
                <a16:creationId xmlns:a16="http://schemas.microsoft.com/office/drawing/2014/main" id="{2F975AD2-80E6-40E9-BF03-CF5B44F2AD2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051E7341-8825-487D-B755-60F05C20E439}"/>
              </a:ext>
            </a:extLst>
          </p:cNvPr>
          <p:cNvSpPr>
            <a:spLocks noGrp="1"/>
          </p:cNvSpPr>
          <p:nvPr>
            <p:ph type="body" sz="half" idx="2"/>
          </p:nvPr>
        </p:nvSpPr>
        <p:spPr>
          <a:xfrm>
            <a:off x="839788" y="1359017"/>
            <a:ext cx="3932237" cy="5041783"/>
          </a:xfrm>
        </p:spPr>
        <p:txBody>
          <a:bodyPr>
            <a:normAutofit lnSpcReduction="10000"/>
          </a:bodyPr>
          <a:lstStyle/>
          <a:p>
            <a:endParaRPr lang="en-US" dirty="0">
              <a:solidFill>
                <a:srgbClr val="212121"/>
              </a:solidFill>
              <a:latin typeface="Merriweather"/>
            </a:endParaRPr>
          </a:p>
          <a:p>
            <a:pPr marL="285750" indent="-285750">
              <a:buFont typeface="Wingdings" panose="05000000000000000000" pitchFamily="2" charset="2"/>
              <a:buChar char="q"/>
            </a:pPr>
            <a:r>
              <a:rPr lang="en-US" b="1" i="0" dirty="0">
                <a:solidFill>
                  <a:srgbClr val="212121"/>
                </a:solidFill>
                <a:effectLst/>
                <a:latin typeface="Merriweather"/>
              </a:rPr>
              <a:t>This pose improves balance and </a:t>
            </a:r>
            <a:r>
              <a:rPr lang="en-US" b="1" i="0" u="sng" dirty="0">
                <a:solidFill>
                  <a:srgbClr val="0D57CF"/>
                </a:solidFill>
                <a:effectLst/>
                <a:latin typeface="Merriweather"/>
                <a:hlinkClick r:id="rId3"/>
              </a:rPr>
              <a:t>core strength</a:t>
            </a:r>
            <a:r>
              <a:rPr lang="en-US" b="1" i="0" dirty="0">
                <a:solidFill>
                  <a:srgbClr val="212121"/>
                </a:solidFill>
                <a:effectLst/>
                <a:latin typeface="Merriweather"/>
              </a:rPr>
              <a:t>. You will stretch and strengthen your gluteus maximus, hamstrings, quadriceps, calves, biceps, triceps, and core muscles. The balance and stability challenge engage your core muscles. This pose can help you improve your body awareness and posture. It also provides a good foundation for other yoga poses that require balance</a:t>
            </a:r>
          </a:p>
          <a:p>
            <a:pPr marL="285750" indent="-285750">
              <a:buFont typeface="Wingdings" panose="05000000000000000000" pitchFamily="2" charset="2"/>
              <a:buChar char="q"/>
            </a:pPr>
            <a:r>
              <a:rPr lang="en-US" b="1" i="0" dirty="0">
                <a:solidFill>
                  <a:srgbClr val="212121"/>
                </a:solidFill>
                <a:effectLst/>
                <a:latin typeface="Merriweather"/>
              </a:rPr>
              <a:t>Hands and Knees Balance Pose is a great place to start to work on that all important yet elusive key to so many yoga poses—core strength. It's low to the ground and easy to release quickly if you feel like you're going to fall, which takes care of a lot of the uneasiness people feel around balance challenges. It's also easy to scale it up </a:t>
            </a:r>
            <a:r>
              <a:rPr lang="en-US" b="1" i="0" u="sng" dirty="0">
                <a:solidFill>
                  <a:srgbClr val="0D57CF"/>
                </a:solidFill>
                <a:effectLst/>
                <a:latin typeface="Merriweather"/>
                <a:hlinkClick r:id="rId4"/>
              </a:rPr>
              <a:t>into a backbend</a:t>
            </a:r>
            <a:r>
              <a:rPr lang="en-US" b="1" i="0" dirty="0">
                <a:solidFill>
                  <a:srgbClr val="212121"/>
                </a:solidFill>
                <a:effectLst/>
                <a:latin typeface="Merriweather"/>
              </a:rPr>
              <a:t> or by throwing in some crunches when you are ready. and stability.</a:t>
            </a:r>
            <a:endParaRPr lang="en-IN" b="1" dirty="0"/>
          </a:p>
        </p:txBody>
      </p:sp>
    </p:spTree>
    <p:extLst>
      <p:ext uri="{BB962C8B-B14F-4D97-AF65-F5344CB8AC3E}">
        <p14:creationId xmlns:p14="http://schemas.microsoft.com/office/powerpoint/2010/main" val="66162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CC305-6176-4BA0-B975-B6CAC07D629C}"/>
              </a:ext>
            </a:extLst>
          </p:cNvPr>
          <p:cNvSpPr>
            <a:spLocks noGrp="1"/>
          </p:cNvSpPr>
          <p:nvPr>
            <p:ph type="title"/>
          </p:nvPr>
        </p:nvSpPr>
        <p:spPr>
          <a:xfrm>
            <a:off x="839788" y="92280"/>
            <a:ext cx="3932237" cy="545283"/>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algn="ctr"/>
            <a:r>
              <a:rPr lang="en-US" b="1" dirty="0">
                <a:solidFill>
                  <a:schemeClr val="bg1"/>
                </a:solidFill>
              </a:rPr>
              <a:t>5. BOW POSE</a:t>
            </a:r>
            <a:endParaRPr lang="en-IN" b="1" dirty="0">
              <a:solidFill>
                <a:schemeClr val="bg1"/>
              </a:solidFill>
            </a:endParaRPr>
          </a:p>
        </p:txBody>
      </p:sp>
      <p:pic>
        <p:nvPicPr>
          <p:cNvPr id="6" name="Picture Placeholder 5">
            <a:extLst>
              <a:ext uri="{FF2B5EF4-FFF2-40B4-BE49-F238E27FC236}">
                <a16:creationId xmlns:a16="http://schemas.microsoft.com/office/drawing/2014/main" id="{58F15CB2-6D4E-4977-B906-C172D21C8BE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40BCAB68-C2E4-463F-9286-EC1773F1F60D}"/>
              </a:ext>
            </a:extLst>
          </p:cNvPr>
          <p:cNvSpPr>
            <a:spLocks noGrp="1"/>
          </p:cNvSpPr>
          <p:nvPr>
            <p:ph type="body" sz="half" idx="2"/>
          </p:nvPr>
        </p:nvSpPr>
        <p:spPr>
          <a:xfrm>
            <a:off x="839788" y="755008"/>
            <a:ext cx="3932237" cy="6010711"/>
          </a:xfrm>
        </p:spPr>
        <p:txBody>
          <a:bodyPr>
            <a:normAutofit fontScale="47500" lnSpcReduction="20000"/>
          </a:bodyPr>
          <a:lstStyle/>
          <a:p>
            <a:pPr algn="ctr" fontAlgn="base"/>
            <a:endParaRPr lang="en-US" sz="3800" b="1" dirty="0">
              <a:solidFill>
                <a:srgbClr val="212121"/>
              </a:solidFill>
              <a:latin typeface="Merriweather"/>
            </a:endParaRPr>
          </a:p>
          <a:p>
            <a:pPr algn="ctr" fontAlgn="base"/>
            <a:r>
              <a:rPr lang="en-US" sz="3800" b="1" dirty="0">
                <a:solidFill>
                  <a:srgbClr val="212121"/>
                </a:solidFill>
                <a:latin typeface="Merriweather"/>
              </a:rPr>
              <a:t>INSTRUCTIONS</a:t>
            </a:r>
          </a:p>
          <a:p>
            <a:pPr algn="ctr" fontAlgn="base">
              <a:buFont typeface="+mj-lt"/>
              <a:buAutoNum type="arabicPeriod"/>
            </a:pPr>
            <a:r>
              <a:rPr lang="en-US" sz="1800" b="0" i="0" dirty="0">
                <a:solidFill>
                  <a:srgbClr val="212121"/>
                </a:solidFill>
                <a:effectLst/>
                <a:latin typeface="Merriweather"/>
              </a:rPr>
              <a:t> </a:t>
            </a:r>
            <a:r>
              <a:rPr lang="en-US" sz="2900" b="0" i="0" dirty="0">
                <a:solidFill>
                  <a:srgbClr val="212121"/>
                </a:solidFill>
                <a:effectLst/>
              </a:rPr>
              <a:t>Lie flat on your stomach. Keep your chin on the mat and your hands at your sides. Your hands should be palm up.</a:t>
            </a:r>
          </a:p>
          <a:p>
            <a:pPr algn="l" fontAlgn="base">
              <a:buFont typeface="+mj-lt"/>
              <a:buAutoNum type="arabicPeriod"/>
            </a:pPr>
            <a:r>
              <a:rPr lang="en-US" sz="2900" b="0" i="0" dirty="0">
                <a:solidFill>
                  <a:srgbClr val="212121"/>
                </a:solidFill>
                <a:effectLst/>
              </a:rPr>
              <a:t> Exhale while you bend your knees. Bring your heels as close as you can to your buttocks. Your knees should be hip-width apart.</a:t>
            </a:r>
          </a:p>
          <a:p>
            <a:pPr algn="l" fontAlgn="base">
              <a:buFont typeface="+mj-lt"/>
              <a:buAutoNum type="arabicPeriod"/>
            </a:pPr>
            <a:r>
              <a:rPr lang="en-US" sz="2900" b="0" i="0" dirty="0">
                <a:solidFill>
                  <a:srgbClr val="212121"/>
                </a:solidFill>
                <a:effectLst/>
              </a:rPr>
              <a:t> Lift your hands and take hold of your ankles. Be sure to grab the ankle and not the top part of the feet. Your fingers should wrap around the ankles, but your thumb does not. Keep your toes pointed.</a:t>
            </a:r>
          </a:p>
          <a:p>
            <a:pPr algn="l" fontAlgn="base">
              <a:buFont typeface="+mj-lt"/>
              <a:buAutoNum type="arabicPeriod"/>
            </a:pPr>
            <a:r>
              <a:rPr lang="en-US" sz="2900" b="0" i="0" dirty="0">
                <a:solidFill>
                  <a:srgbClr val="212121"/>
                </a:solidFill>
                <a:effectLst/>
              </a:rPr>
              <a:t> Inhale and lift the heels away from the buttocks, keeping a hold of your ankles. Simultaneously, lift your head, chest, and thighs away from the mat. As you lift, rotate your shoulders safely and comfortably. At this point, only your core should touch the mat, while the rest of your body is lifted towards the ceiling.</a:t>
            </a:r>
          </a:p>
          <a:p>
            <a:pPr algn="l" fontAlgn="base">
              <a:buFont typeface="+mj-lt"/>
              <a:buAutoNum type="arabicPeriod"/>
            </a:pPr>
            <a:r>
              <a:rPr lang="en-US" sz="2900" b="0" i="0" dirty="0">
                <a:solidFill>
                  <a:srgbClr val="212121"/>
                </a:solidFill>
                <a:effectLst/>
              </a:rPr>
              <a:t> Draw your tailbone into the mat to deepen the stretch. You should feel the stretch in your back as the weight and balance shifts to your core. Your chest and shoulders should feel open.</a:t>
            </a:r>
          </a:p>
          <a:p>
            <a:pPr algn="l" fontAlgn="base">
              <a:buFont typeface="+mj-lt"/>
              <a:buAutoNum type="arabicPeriod"/>
            </a:pPr>
            <a:r>
              <a:rPr lang="en-US" sz="2900" b="0" i="0" dirty="0">
                <a:solidFill>
                  <a:srgbClr val="212121"/>
                </a:solidFill>
                <a:effectLst/>
              </a:rPr>
              <a:t> Look straight ahead and hold the pose for about 15 seconds while you focus on stretching, breathing, and balancing.</a:t>
            </a:r>
          </a:p>
          <a:p>
            <a:pPr algn="l" fontAlgn="base">
              <a:buFont typeface="+mj-lt"/>
              <a:buAutoNum type="arabicPeriod"/>
            </a:pPr>
            <a:r>
              <a:rPr lang="en-US" sz="2900" b="0" i="0" dirty="0">
                <a:solidFill>
                  <a:srgbClr val="212121"/>
                </a:solidFill>
                <a:effectLst/>
              </a:rPr>
              <a:t> Exhale and release the pose. Lower your head, chest, thighs, and feet back towards the mat. Let go of your ankles and return to your hands to your side. Relax for a few seconds and repeat the pose as needed or continue to your next pose.</a:t>
            </a:r>
          </a:p>
          <a:p>
            <a:endParaRPr lang="en-IN" dirty="0"/>
          </a:p>
        </p:txBody>
      </p:sp>
    </p:spTree>
    <p:extLst>
      <p:ext uri="{BB962C8B-B14F-4D97-AF65-F5344CB8AC3E}">
        <p14:creationId xmlns:p14="http://schemas.microsoft.com/office/powerpoint/2010/main" val="2980585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3BB5-3946-4292-A50E-91EA21923760}"/>
              </a:ext>
            </a:extLst>
          </p:cNvPr>
          <p:cNvSpPr>
            <a:spLocks noGrp="1"/>
          </p:cNvSpPr>
          <p:nvPr>
            <p:ph type="title"/>
          </p:nvPr>
        </p:nvSpPr>
        <p:spPr>
          <a:xfrm>
            <a:off x="839788" y="457200"/>
            <a:ext cx="3932237" cy="767593"/>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en-US" b="1" dirty="0"/>
              <a:t>BENEFITS OF BOW POSE</a:t>
            </a:r>
            <a:endParaRPr lang="en-IN" b="1" dirty="0"/>
          </a:p>
        </p:txBody>
      </p:sp>
      <p:pic>
        <p:nvPicPr>
          <p:cNvPr id="8" name="Picture Placeholder 7">
            <a:extLst>
              <a:ext uri="{FF2B5EF4-FFF2-40B4-BE49-F238E27FC236}">
                <a16:creationId xmlns:a16="http://schemas.microsoft.com/office/drawing/2014/main" id="{FF9ACC24-22BF-4854-B9B1-5AE8667B0D1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6097" t="-98" r="2665" b="98"/>
          <a:stretch/>
        </p:blipFill>
        <p:spPr>
          <a:xfrm>
            <a:off x="5183188" y="987425"/>
            <a:ext cx="6172200" cy="4873625"/>
          </a:xfrm>
        </p:spPr>
      </p:pic>
      <p:sp>
        <p:nvSpPr>
          <p:cNvPr id="4" name="Text Placeholder 3">
            <a:extLst>
              <a:ext uri="{FF2B5EF4-FFF2-40B4-BE49-F238E27FC236}">
                <a16:creationId xmlns:a16="http://schemas.microsoft.com/office/drawing/2014/main" id="{2368120A-4DEE-4F60-9640-70F4C6832FD6}"/>
              </a:ext>
            </a:extLst>
          </p:cNvPr>
          <p:cNvSpPr>
            <a:spLocks noGrp="1"/>
          </p:cNvSpPr>
          <p:nvPr>
            <p:ph type="body" sz="half" idx="2"/>
          </p:nvPr>
        </p:nvSpPr>
        <p:spPr>
          <a:xfrm>
            <a:off x="839788" y="1384183"/>
            <a:ext cx="3932237" cy="5016617"/>
          </a:xfrm>
        </p:spPr>
        <p:txBody>
          <a:bodyPr/>
          <a:lstStyle/>
          <a:p>
            <a:endParaRPr lang="en-US" b="0" i="0" dirty="0">
              <a:solidFill>
                <a:srgbClr val="212121"/>
              </a:solidFill>
              <a:effectLst/>
              <a:latin typeface="Merriweather"/>
            </a:endParaRPr>
          </a:p>
          <a:p>
            <a:pPr marL="285750" indent="-285750">
              <a:buFont typeface="Wingdings" panose="05000000000000000000" pitchFamily="2" charset="2"/>
              <a:buChar char="q"/>
            </a:pPr>
            <a:r>
              <a:rPr lang="en-US" b="1" i="0" dirty="0">
                <a:solidFill>
                  <a:srgbClr val="212121"/>
                </a:solidFill>
                <a:effectLst/>
                <a:latin typeface="Merriweather"/>
              </a:rPr>
              <a:t>Bow Pose primarily benefits the chest and back. It’s natural for the body to bend backward, but this is rarely a position we find ourselves in.</a:t>
            </a:r>
          </a:p>
          <a:p>
            <a:pPr marL="285750" indent="-285750" algn="l" fontAlgn="base">
              <a:buFont typeface="Wingdings" panose="05000000000000000000" pitchFamily="2" charset="2"/>
              <a:buChar char="q"/>
            </a:pPr>
            <a:r>
              <a:rPr lang="en-US" b="1" i="0" dirty="0">
                <a:solidFill>
                  <a:srgbClr val="212121"/>
                </a:solidFill>
                <a:effectLst/>
                <a:latin typeface="Merriweather"/>
              </a:rPr>
              <a:t>Bow Pose can be used to open up the chest and stretch out the back, which is especially beneficial for people who sit or stand for long periods of time.</a:t>
            </a:r>
          </a:p>
          <a:p>
            <a:pPr marL="285750" indent="-285750" algn="l" fontAlgn="base">
              <a:buFont typeface="Wingdings" panose="05000000000000000000" pitchFamily="2" charset="2"/>
              <a:buChar char="q"/>
            </a:pPr>
            <a:r>
              <a:rPr lang="en-US" b="1" i="0" dirty="0">
                <a:solidFill>
                  <a:srgbClr val="212121"/>
                </a:solidFill>
                <a:effectLst/>
                <a:latin typeface="Merriweather"/>
              </a:rPr>
              <a:t>This yoga pose also opens up the neck, shoulders, and abdomen. It improves flexibility in the back and encourages balance in the core and chest.</a:t>
            </a:r>
          </a:p>
          <a:p>
            <a:pPr marL="285750" indent="-285750">
              <a:buFont typeface="Wingdings" panose="05000000000000000000" pitchFamily="2" charset="2"/>
              <a:buChar char="q"/>
            </a:pPr>
            <a:r>
              <a:rPr lang="en-US" b="1" i="0" dirty="0">
                <a:solidFill>
                  <a:srgbClr val="212121"/>
                </a:solidFill>
                <a:effectLst/>
                <a:latin typeface="Merriweather"/>
              </a:rPr>
              <a:t>If you have a stiff back, Bow Pose may be beneficial. For people with a desk job, Bow Pose can help improve posture and alleviate the discomfort that slouching may cause</a:t>
            </a:r>
            <a:r>
              <a:rPr lang="en-US" b="0" i="0" dirty="0">
                <a:solidFill>
                  <a:srgbClr val="212121"/>
                </a:solidFill>
                <a:effectLst/>
                <a:latin typeface="Merriweather"/>
              </a:rPr>
              <a:t>.</a:t>
            </a:r>
            <a:endParaRPr lang="en-IN" dirty="0"/>
          </a:p>
        </p:txBody>
      </p:sp>
    </p:spTree>
    <p:extLst>
      <p:ext uri="{BB962C8B-B14F-4D97-AF65-F5344CB8AC3E}">
        <p14:creationId xmlns:p14="http://schemas.microsoft.com/office/powerpoint/2010/main" val="3931893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912C-FCC6-402F-B3B4-35D1030DD0D1}"/>
              </a:ext>
            </a:extLst>
          </p:cNvPr>
          <p:cNvSpPr>
            <a:spLocks noGrp="1"/>
          </p:cNvSpPr>
          <p:nvPr>
            <p:ph type="title"/>
          </p:nvPr>
        </p:nvSpPr>
        <p:spPr>
          <a:xfrm>
            <a:off x="839788" y="100668"/>
            <a:ext cx="3932237" cy="886757"/>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b="1" dirty="0"/>
              <a:t>6. DOLPHIN PUSHUPS</a:t>
            </a:r>
            <a:endParaRPr lang="en-IN" b="1" dirty="0"/>
          </a:p>
        </p:txBody>
      </p:sp>
      <p:pic>
        <p:nvPicPr>
          <p:cNvPr id="6" name="Picture Placeholder 5">
            <a:extLst>
              <a:ext uri="{FF2B5EF4-FFF2-40B4-BE49-F238E27FC236}">
                <a16:creationId xmlns:a16="http://schemas.microsoft.com/office/drawing/2014/main" id="{B9BA1802-E495-4DB5-AEEA-858A40D1D79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8708C34C-2833-48D5-A12D-D89F492AD180}"/>
              </a:ext>
            </a:extLst>
          </p:cNvPr>
          <p:cNvSpPr>
            <a:spLocks noGrp="1"/>
          </p:cNvSpPr>
          <p:nvPr>
            <p:ph type="body" sz="half" idx="2"/>
          </p:nvPr>
        </p:nvSpPr>
        <p:spPr>
          <a:xfrm>
            <a:off x="839788" y="1124126"/>
            <a:ext cx="3932237" cy="5633206"/>
          </a:xfrm>
        </p:spPr>
        <p:txBody>
          <a:bodyPr>
            <a:normAutofit fontScale="92500" lnSpcReduction="20000"/>
          </a:bodyPr>
          <a:lstStyle/>
          <a:p>
            <a:pPr algn="ctr" fontAlgn="base"/>
            <a:endParaRPr lang="en-US" sz="2200" b="1" dirty="0">
              <a:solidFill>
                <a:srgbClr val="212121"/>
              </a:solidFill>
              <a:latin typeface="Merriweather"/>
            </a:endParaRPr>
          </a:p>
          <a:p>
            <a:pPr algn="ctr" fontAlgn="base"/>
            <a:r>
              <a:rPr lang="en-US" sz="2200" b="1" dirty="0">
                <a:solidFill>
                  <a:srgbClr val="212121"/>
                </a:solidFill>
                <a:latin typeface="Merriweather"/>
              </a:rPr>
              <a:t>INSTRUCTIONS</a:t>
            </a:r>
          </a:p>
          <a:p>
            <a:pPr algn="ctr" fontAlgn="base"/>
            <a:endParaRPr lang="en-US" b="0" i="0" dirty="0">
              <a:solidFill>
                <a:srgbClr val="212121"/>
              </a:solidFill>
              <a:effectLst/>
              <a:latin typeface="Merriweather"/>
            </a:endParaRPr>
          </a:p>
          <a:p>
            <a:pPr algn="l" fontAlgn="base">
              <a:buFont typeface="+mj-lt"/>
              <a:buAutoNum type="arabicPeriod"/>
            </a:pPr>
            <a:r>
              <a:rPr lang="en-US" b="0" i="0" dirty="0">
                <a:solidFill>
                  <a:srgbClr val="212121"/>
                </a:solidFill>
                <a:effectLst/>
              </a:rPr>
              <a:t>Move your forearms to a V position so that you can interlace your fingers the way you would in preparation for a </a:t>
            </a:r>
            <a:r>
              <a:rPr lang="en-US" b="0" i="0" u="sng" dirty="0">
                <a:solidFill>
                  <a:srgbClr val="0D57CF"/>
                </a:solidFill>
                <a:effectLst/>
                <a:hlinkClick r:id="rId3"/>
              </a:rPr>
              <a:t>Headstand</a:t>
            </a:r>
            <a:r>
              <a:rPr lang="en-US" b="0" i="0" dirty="0">
                <a:solidFill>
                  <a:srgbClr val="212121"/>
                </a:solidFill>
                <a:effectLst/>
              </a:rPr>
              <a:t>. This gives you a little more traction as you begin to move, but you can also leave the hands separate and arms parallel if you prefer.</a:t>
            </a:r>
          </a:p>
          <a:p>
            <a:pPr algn="l" fontAlgn="base">
              <a:buFont typeface="+mj-lt"/>
              <a:buAutoNum type="arabicPeriod"/>
            </a:pPr>
            <a:r>
              <a:rPr lang="en-US" b="0" i="0" dirty="0">
                <a:solidFill>
                  <a:srgbClr val="212121"/>
                </a:solidFill>
                <a:effectLst/>
              </a:rPr>
              <a:t>Move your torso forward so that your face comes over your hands, while inhaling. The elbows will be lined up under your shoulders. Keep your body straight as you would in a </a:t>
            </a:r>
            <a:r>
              <a:rPr lang="en-US" b="0" i="0" u="sng" dirty="0">
                <a:solidFill>
                  <a:srgbClr val="0D57CF"/>
                </a:solidFill>
                <a:effectLst/>
                <a:hlinkClick r:id="rId4"/>
              </a:rPr>
              <a:t>plank position</a:t>
            </a:r>
            <a:r>
              <a:rPr lang="en-US" b="0" i="0" dirty="0">
                <a:solidFill>
                  <a:srgbClr val="212121"/>
                </a:solidFill>
                <a:effectLst/>
              </a:rPr>
              <a:t>. In fact, this is basically a forearm plank with the hands clasped.</a:t>
            </a:r>
          </a:p>
          <a:p>
            <a:pPr algn="l" fontAlgn="base">
              <a:buFont typeface="+mj-lt"/>
              <a:buAutoNum type="arabicPeriod"/>
            </a:pPr>
            <a:r>
              <a:rPr lang="en-US" b="0" i="0" dirty="0">
                <a:solidFill>
                  <a:srgbClr val="212121"/>
                </a:solidFill>
                <a:effectLst/>
              </a:rPr>
              <a:t>Push the hips back to Dolphin while exhaling. This is the basic back and forth motion of the Dolphin Pushup.</a:t>
            </a:r>
          </a:p>
          <a:p>
            <a:pPr algn="l" fontAlgn="base">
              <a:buFont typeface="+mj-lt"/>
              <a:buAutoNum type="arabicPeriod"/>
            </a:pPr>
            <a:r>
              <a:rPr lang="en-US" b="0" i="0" dirty="0">
                <a:solidFill>
                  <a:srgbClr val="212121"/>
                </a:solidFill>
                <a:effectLst/>
              </a:rPr>
              <a:t>Try to do 10 reps, moving the torso forward to a plank position on the inhale and pushing your hips back to dolphin on the exhale.</a:t>
            </a:r>
          </a:p>
          <a:p>
            <a:pPr algn="l" fontAlgn="base">
              <a:buFont typeface="+mj-lt"/>
              <a:buAutoNum type="arabicPeriod"/>
            </a:pPr>
            <a:r>
              <a:rPr lang="en-US" b="0" i="0" dirty="0">
                <a:solidFill>
                  <a:srgbClr val="212121"/>
                </a:solidFill>
                <a:effectLst/>
              </a:rPr>
              <a:t>When your set is complete, come down and rest in </a:t>
            </a:r>
            <a:r>
              <a:rPr lang="en-US" b="0" i="0" u="sng" dirty="0">
                <a:solidFill>
                  <a:srgbClr val="0D57CF"/>
                </a:solidFill>
                <a:effectLst/>
                <a:hlinkClick r:id="rId5"/>
              </a:rPr>
              <a:t>Child's Pose</a:t>
            </a:r>
            <a:r>
              <a:rPr lang="en-US" b="0" i="0" dirty="0">
                <a:solidFill>
                  <a:srgbClr val="212121"/>
                </a:solidFill>
                <a:effectLst/>
              </a:rPr>
              <a:t>. Depending on your stamina, you could try to go for one or two more sets of 10. If that's not possible yet, work up to it.</a:t>
            </a:r>
          </a:p>
          <a:p>
            <a:endParaRPr lang="en-IN" dirty="0"/>
          </a:p>
        </p:txBody>
      </p:sp>
    </p:spTree>
    <p:extLst>
      <p:ext uri="{BB962C8B-B14F-4D97-AF65-F5344CB8AC3E}">
        <p14:creationId xmlns:p14="http://schemas.microsoft.com/office/powerpoint/2010/main" val="4158421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F2275-2D68-480E-9FDF-0EFA7B87314E}"/>
              </a:ext>
            </a:extLst>
          </p:cNvPr>
          <p:cNvSpPr>
            <a:spLocks noGrp="1"/>
          </p:cNvSpPr>
          <p:nvPr>
            <p:ph type="title"/>
          </p:nvPr>
        </p:nvSpPr>
        <p:spPr>
          <a:xfrm>
            <a:off x="839788" y="268448"/>
            <a:ext cx="3932237" cy="906010"/>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en-US" b="1" dirty="0"/>
              <a:t>BENEFITS OF DOLPHIN PUSHUPS</a:t>
            </a:r>
            <a:endParaRPr lang="en-IN" b="1" dirty="0"/>
          </a:p>
        </p:txBody>
      </p:sp>
      <p:pic>
        <p:nvPicPr>
          <p:cNvPr id="6" name="Picture Placeholder 5">
            <a:extLst>
              <a:ext uri="{FF2B5EF4-FFF2-40B4-BE49-F238E27FC236}">
                <a16:creationId xmlns:a16="http://schemas.microsoft.com/office/drawing/2014/main" id="{906CA632-D83C-4F37-9BF2-60E03F7B829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306" t="-3838" r="2954" b="3838"/>
          <a:stretch/>
        </p:blipFill>
        <p:spPr>
          <a:xfrm>
            <a:off x="4840449" y="987425"/>
            <a:ext cx="7122252" cy="4873625"/>
          </a:xfrm>
        </p:spPr>
      </p:pic>
      <p:sp>
        <p:nvSpPr>
          <p:cNvPr id="4" name="Text Placeholder 3">
            <a:extLst>
              <a:ext uri="{FF2B5EF4-FFF2-40B4-BE49-F238E27FC236}">
                <a16:creationId xmlns:a16="http://schemas.microsoft.com/office/drawing/2014/main" id="{985F1954-190B-4152-9099-49AC0EE520E6}"/>
              </a:ext>
            </a:extLst>
          </p:cNvPr>
          <p:cNvSpPr>
            <a:spLocks noGrp="1"/>
          </p:cNvSpPr>
          <p:nvPr>
            <p:ph type="body" sz="half" idx="2"/>
          </p:nvPr>
        </p:nvSpPr>
        <p:spPr>
          <a:xfrm>
            <a:off x="839788" y="1392572"/>
            <a:ext cx="3932237" cy="5360566"/>
          </a:xfrm>
        </p:spPr>
        <p:txBody>
          <a:bodyPr>
            <a:normAutofit lnSpcReduction="10000"/>
          </a:bodyPr>
          <a:lstStyle/>
          <a:p>
            <a:pPr marL="285750" indent="-285750">
              <a:buFont typeface="Wingdings" panose="05000000000000000000" pitchFamily="2" charset="2"/>
              <a:buChar char="q"/>
            </a:pPr>
            <a:r>
              <a:rPr lang="en-US" b="1" i="0" dirty="0">
                <a:solidFill>
                  <a:srgbClr val="212121"/>
                </a:solidFill>
                <a:effectLst/>
                <a:latin typeface="Merriweather"/>
              </a:rPr>
              <a:t>Core strength is at the heart of an advancing yoga practice. </a:t>
            </a:r>
            <a:r>
              <a:rPr lang="en-US" b="1" i="0" u="sng" dirty="0">
                <a:solidFill>
                  <a:srgbClr val="0D57CF"/>
                </a:solidFill>
                <a:effectLst/>
                <a:latin typeface="Merriweather"/>
                <a:hlinkClick r:id="rId3"/>
              </a:rPr>
              <a:t>Inversions</a:t>
            </a:r>
            <a:r>
              <a:rPr lang="en-US" b="1" i="0" dirty="0">
                <a:solidFill>
                  <a:srgbClr val="212121"/>
                </a:solidFill>
                <a:effectLst/>
                <a:latin typeface="Merriweather"/>
              </a:rPr>
              <a:t>, </a:t>
            </a:r>
            <a:r>
              <a:rPr lang="en-US" b="1" i="0" u="sng" dirty="0">
                <a:solidFill>
                  <a:srgbClr val="0D57CF"/>
                </a:solidFill>
                <a:effectLst/>
                <a:latin typeface="Merriweather"/>
                <a:hlinkClick r:id="rId4"/>
              </a:rPr>
              <a:t>arm balances</a:t>
            </a:r>
            <a:r>
              <a:rPr lang="en-US" b="1" i="0" dirty="0">
                <a:solidFill>
                  <a:srgbClr val="212121"/>
                </a:solidFill>
                <a:effectLst/>
                <a:latin typeface="Merriweather"/>
              </a:rPr>
              <a:t>, and </a:t>
            </a:r>
            <a:r>
              <a:rPr lang="en-US" b="1" i="0" u="sng" dirty="0">
                <a:solidFill>
                  <a:srgbClr val="0D57CF"/>
                </a:solidFill>
                <a:effectLst/>
                <a:latin typeface="Merriweather"/>
                <a:hlinkClick r:id="rId5"/>
              </a:rPr>
              <a:t>standing balances</a:t>
            </a:r>
            <a:r>
              <a:rPr lang="en-US" b="1" i="0" dirty="0">
                <a:solidFill>
                  <a:srgbClr val="212121"/>
                </a:solidFill>
                <a:effectLst/>
                <a:latin typeface="Merriweather"/>
              </a:rPr>
              <a:t> all require power that radiates from the core. This exercise combines the stretch and inversion of Dolphin Pose (</a:t>
            </a:r>
            <a:r>
              <a:rPr lang="en-US" b="1" i="1" dirty="0" err="1">
                <a:solidFill>
                  <a:srgbClr val="212121"/>
                </a:solidFill>
                <a:effectLst/>
                <a:latin typeface="Merriweather"/>
              </a:rPr>
              <a:t>Ardha</a:t>
            </a:r>
            <a:r>
              <a:rPr lang="en-US" b="1" i="1" dirty="0">
                <a:solidFill>
                  <a:srgbClr val="212121"/>
                </a:solidFill>
                <a:effectLst/>
                <a:latin typeface="Merriweather"/>
              </a:rPr>
              <a:t> </a:t>
            </a:r>
            <a:r>
              <a:rPr lang="en-US" b="1" i="1" dirty="0" err="1">
                <a:solidFill>
                  <a:srgbClr val="212121"/>
                </a:solidFill>
                <a:effectLst/>
                <a:latin typeface="Merriweather"/>
              </a:rPr>
              <a:t>Pincha</a:t>
            </a:r>
            <a:r>
              <a:rPr lang="en-US" b="1" i="1" dirty="0">
                <a:solidFill>
                  <a:srgbClr val="212121"/>
                </a:solidFill>
                <a:effectLst/>
                <a:latin typeface="Merriweather"/>
              </a:rPr>
              <a:t> </a:t>
            </a:r>
            <a:r>
              <a:rPr lang="en-US" b="1" i="1" dirty="0" err="1">
                <a:solidFill>
                  <a:srgbClr val="212121"/>
                </a:solidFill>
                <a:effectLst/>
                <a:latin typeface="Merriweather"/>
              </a:rPr>
              <a:t>Mayurasana</a:t>
            </a:r>
            <a:r>
              <a:rPr lang="en-US" b="1" i="0" dirty="0">
                <a:solidFill>
                  <a:srgbClr val="212121"/>
                </a:solidFill>
                <a:effectLst/>
                <a:latin typeface="Merriweather"/>
              </a:rPr>
              <a:t>) with a </a:t>
            </a:r>
            <a:r>
              <a:rPr lang="en-US" b="1" i="0" u="sng" dirty="0">
                <a:solidFill>
                  <a:srgbClr val="0D57CF"/>
                </a:solidFill>
                <a:effectLst/>
                <a:latin typeface="Merriweather"/>
                <a:hlinkClick r:id="rId6"/>
              </a:rPr>
              <a:t>pushup</a:t>
            </a:r>
            <a:r>
              <a:rPr lang="en-US" b="1" i="0" dirty="0">
                <a:solidFill>
                  <a:srgbClr val="212121"/>
                </a:solidFill>
                <a:effectLst/>
                <a:latin typeface="Merriweather"/>
              </a:rPr>
              <a:t>. It is great for strengthening your arms and shoulders but you must use your abs and core muscles to stabilize your torso. The hamstrings and calves get a good stretch. The upper body muscles that come into play in the pushup are the deltoids, pectorals, triceps, biceps, and erector spinae. The abdominal muscles used to hold the body rigid during the pushup are the rectus abdominis and the transversus abdominis. As the pushup involves multiple joints, it is a compound exercise. The functional fitness you develop with pushups will serve you well in all of the pushing activities of daily life. Changing your pushup regimen with variations such as the Dolphin Pushup will challenge you in new ways.</a:t>
            </a:r>
            <a:endParaRPr lang="en-IN" b="1" dirty="0"/>
          </a:p>
        </p:txBody>
      </p:sp>
    </p:spTree>
    <p:extLst>
      <p:ext uri="{BB962C8B-B14F-4D97-AF65-F5344CB8AC3E}">
        <p14:creationId xmlns:p14="http://schemas.microsoft.com/office/powerpoint/2010/main" val="715459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83BF2-5595-412B-93D6-AFD710D408FA}"/>
              </a:ext>
            </a:extLst>
          </p:cNvPr>
          <p:cNvSpPr>
            <a:spLocks noGrp="1"/>
          </p:cNvSpPr>
          <p:nvPr>
            <p:ph type="ctrTitle"/>
          </p:nvPr>
        </p:nvSpPr>
        <p:spPr>
          <a:xfrm>
            <a:off x="1524000" y="1122363"/>
            <a:ext cx="9144000" cy="1469835"/>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THANK</a:t>
            </a:r>
            <a:r>
              <a:rPr lang="en-US" dirty="0"/>
              <a:t> </a:t>
            </a:r>
            <a:r>
              <a:rPr 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YOU</a:t>
            </a:r>
            <a:endParaRPr lang="en-IN" dirty="0"/>
          </a:p>
        </p:txBody>
      </p:sp>
      <p:sp>
        <p:nvSpPr>
          <p:cNvPr id="3" name="Subtitle 2">
            <a:extLst>
              <a:ext uri="{FF2B5EF4-FFF2-40B4-BE49-F238E27FC236}">
                <a16:creationId xmlns:a16="http://schemas.microsoft.com/office/drawing/2014/main" id="{741D1780-A328-4BE8-95F4-558C5AE58FA7}"/>
              </a:ext>
            </a:extLst>
          </p:cNvPr>
          <p:cNvSpPr>
            <a:spLocks noGrp="1"/>
          </p:cNvSpPr>
          <p:nvPr>
            <p:ph type="subTitle" idx="1"/>
          </p:nvPr>
        </p:nvSpPr>
        <p:spPr>
          <a:xfrm>
            <a:off x="1524000" y="3429000"/>
            <a:ext cx="9144000" cy="1921079"/>
          </a:xfrm>
          <a:solidFill>
            <a:schemeClr val="accent3"/>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b="1" u="sng" dirty="0">
                <a:latin typeface="Algerian" panose="04020705040A02060702" pitchFamily="82" charset="0"/>
              </a:rPr>
              <a:t>WELL DONE CADETS</a:t>
            </a:r>
          </a:p>
          <a:p>
            <a:r>
              <a:rPr lang="en-US" dirty="0">
                <a:latin typeface="Bahnschrift SemiLight" panose="020B0502040204020203" pitchFamily="34" charset="0"/>
              </a:rPr>
              <a:t>STAY HEALTHY</a:t>
            </a:r>
          </a:p>
          <a:p>
            <a:r>
              <a:rPr lang="en-US" dirty="0">
                <a:latin typeface="Bahnschrift SemiLight" panose="020B0502040204020203" pitchFamily="34" charset="0"/>
              </a:rPr>
              <a:t>STAY HOME</a:t>
            </a:r>
          </a:p>
          <a:p>
            <a:r>
              <a:rPr lang="en-US" dirty="0">
                <a:latin typeface="Bahnschrift SemiLight" panose="020B0502040204020203" pitchFamily="34" charset="0"/>
              </a:rPr>
              <a:t>STAY SAFE</a:t>
            </a:r>
          </a:p>
        </p:txBody>
      </p:sp>
      <p:pic>
        <p:nvPicPr>
          <p:cNvPr id="8" name="Picture 7">
            <a:extLst>
              <a:ext uri="{FF2B5EF4-FFF2-40B4-BE49-F238E27FC236}">
                <a16:creationId xmlns:a16="http://schemas.microsoft.com/office/drawing/2014/main" id="{30D0DF5E-7DAC-4544-BA9D-4D3A8263ACA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29053BDA-D59D-405B-98CC-D800B54AFB18}"/>
              </a:ext>
            </a:extLst>
          </p:cNvPr>
          <p:cNvSpPr txBox="1"/>
          <p:nvPr/>
        </p:nvSpPr>
        <p:spPr>
          <a:xfrm>
            <a:off x="2406396" y="997565"/>
            <a:ext cx="7379208" cy="2431435"/>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pPr algn="ctr"/>
            <a:r>
              <a:rPr lang="en-US" sz="4800" b="1" dirty="0">
                <a:ln w="12700">
                  <a:solidFill>
                    <a:schemeClr val="accent5"/>
                  </a:solidFill>
                  <a:prstDash val="solid"/>
                </a:ln>
                <a:pattFill prst="ltDnDiag">
                  <a:fgClr>
                    <a:schemeClr val="accent5">
                      <a:lumMod val="60000"/>
                      <a:lumOff val="40000"/>
                    </a:schemeClr>
                  </a:fgClr>
                  <a:bgClr>
                    <a:schemeClr val="bg1"/>
                  </a:bgClr>
                </a:pattFill>
                <a:latin typeface="Algerian" panose="04020705040A02060702" pitchFamily="82" charset="0"/>
              </a:rPr>
              <a:t>THANK YOU </a:t>
            </a:r>
          </a:p>
          <a:p>
            <a:endParaRPr lang="en-US" dirty="0"/>
          </a:p>
          <a:p>
            <a:pPr algn="ctr"/>
            <a:r>
              <a:rPr lang="en-US" sz="3200" dirty="0">
                <a:ln w="0"/>
                <a:solidFill>
                  <a:schemeClr val="tx1"/>
                </a:solidFill>
                <a:effectLst>
                  <a:outerShdw blurRad="38100" dist="19050" dir="2700000" algn="tl" rotWithShape="0">
                    <a:schemeClr val="dk1">
                      <a:alpha val="40000"/>
                    </a:schemeClr>
                  </a:outerShdw>
                </a:effectLst>
                <a:latin typeface="Algerian" panose="04020705040A02060702" pitchFamily="82" charset="0"/>
              </a:rPr>
              <a:t>WELL DONE CADETS</a:t>
            </a:r>
          </a:p>
          <a:p>
            <a:pPr algn="ctr"/>
            <a:r>
              <a:rPr lang="en-US" dirty="0">
                <a:ln w="0"/>
                <a:solidFill>
                  <a:schemeClr val="tx1"/>
                </a:solidFill>
                <a:effectLst>
                  <a:outerShdw blurRad="38100" dist="19050" dir="2700000" algn="tl" rotWithShape="0">
                    <a:schemeClr val="dk1">
                      <a:alpha val="40000"/>
                    </a:schemeClr>
                  </a:outerShdw>
                </a:effectLst>
                <a:latin typeface="Bahnschrift Light" panose="020B0502040204020203" pitchFamily="34" charset="0"/>
              </a:rPr>
              <a:t>STAY HEALTHY</a:t>
            </a:r>
          </a:p>
          <a:p>
            <a:pPr algn="ctr"/>
            <a:r>
              <a:rPr lang="en-US" dirty="0">
                <a:ln w="0"/>
                <a:solidFill>
                  <a:schemeClr val="tx1"/>
                </a:solidFill>
                <a:effectLst>
                  <a:outerShdw blurRad="38100" dist="19050" dir="2700000" algn="tl" rotWithShape="0">
                    <a:schemeClr val="dk1">
                      <a:alpha val="40000"/>
                    </a:schemeClr>
                  </a:outerShdw>
                </a:effectLst>
                <a:latin typeface="Bahnschrift Light" panose="020B0502040204020203" pitchFamily="34" charset="0"/>
              </a:rPr>
              <a:t>STAY HOME</a:t>
            </a:r>
          </a:p>
          <a:p>
            <a:pPr algn="ctr"/>
            <a:r>
              <a:rPr lang="en-US" dirty="0">
                <a:ln w="0"/>
                <a:solidFill>
                  <a:schemeClr val="tx1"/>
                </a:solidFill>
                <a:effectLst>
                  <a:outerShdw blurRad="38100" dist="19050" dir="2700000" algn="tl" rotWithShape="0">
                    <a:schemeClr val="dk1">
                      <a:alpha val="40000"/>
                    </a:schemeClr>
                  </a:outerShdw>
                </a:effectLst>
                <a:latin typeface="Bahnschrift Light" panose="020B0502040204020203" pitchFamily="34" charset="0"/>
              </a:rPr>
              <a:t>STAY SAFE</a:t>
            </a:r>
            <a:endParaRPr lang="en-IN" dirty="0">
              <a:latin typeface="Bahnschrift Light" panose="020B0502040204020203" pitchFamily="34" charset="0"/>
            </a:endParaRPr>
          </a:p>
        </p:txBody>
      </p:sp>
    </p:spTree>
    <p:extLst>
      <p:ext uri="{BB962C8B-B14F-4D97-AF65-F5344CB8AC3E}">
        <p14:creationId xmlns:p14="http://schemas.microsoft.com/office/powerpoint/2010/main" val="4227511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131C6F-B8C4-4D54-A0A4-A04ADD105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9FC5CA7-42AB-4EEC-B2EF-7C9C6C0F0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514" y="4244829"/>
            <a:ext cx="1317071" cy="1199627"/>
          </a:xfrm>
          <a:prstGeom prst="rect">
            <a:avLst/>
          </a:prstGeom>
        </p:spPr>
      </p:pic>
      <p:sp>
        <p:nvSpPr>
          <p:cNvPr id="6" name="TextBox 5">
            <a:extLst>
              <a:ext uri="{FF2B5EF4-FFF2-40B4-BE49-F238E27FC236}">
                <a16:creationId xmlns:a16="http://schemas.microsoft.com/office/drawing/2014/main" id="{1280F84F-AC9F-4A38-A3E2-9CDEAC80406D}"/>
              </a:ext>
            </a:extLst>
          </p:cNvPr>
          <p:cNvSpPr txBox="1"/>
          <p:nvPr/>
        </p:nvSpPr>
        <p:spPr>
          <a:xfrm>
            <a:off x="4141170" y="1228878"/>
            <a:ext cx="3967754" cy="369332"/>
          </a:xfrm>
          <a:prstGeom prst="rect">
            <a:avLst/>
          </a:prstGeom>
          <a:noFill/>
        </p:spPr>
        <p:txBody>
          <a:bodyPr wrap="none" rtlCol="0">
            <a:spAutoFit/>
          </a:bodyPr>
          <a:lstStyle/>
          <a:p>
            <a:pPr algn="ctr"/>
            <a:r>
              <a:rPr lang="en-US" dirty="0">
                <a:ln w="0"/>
                <a:gradFill>
                  <a:gsLst>
                    <a:gs pos="21000">
                      <a:srgbClr val="53575C"/>
                    </a:gs>
                    <a:gs pos="88000">
                      <a:srgbClr val="C5C7CA"/>
                    </a:gs>
                  </a:gsLst>
                  <a:lin ang="5400000"/>
                </a:gradFill>
                <a:latin typeface="High Tower Text" panose="02040502050506030303" pitchFamily="18" charset="0"/>
              </a:rPr>
              <a:t>OM UCCHARAN FOR 5 MINUTES</a:t>
            </a:r>
            <a:endParaRPr lang="en-IN" dirty="0">
              <a:ln w="0"/>
              <a:gradFill>
                <a:gsLst>
                  <a:gs pos="21000">
                    <a:srgbClr val="53575C"/>
                  </a:gs>
                  <a:gs pos="88000">
                    <a:srgbClr val="C5C7CA"/>
                  </a:gs>
                </a:gsLst>
                <a:lin ang="5400000"/>
              </a:gradFill>
              <a:latin typeface="High Tower Text" panose="02040502050506030303" pitchFamily="18" charset="0"/>
            </a:endParaRPr>
          </a:p>
        </p:txBody>
      </p:sp>
    </p:spTree>
    <p:extLst>
      <p:ext uri="{BB962C8B-B14F-4D97-AF65-F5344CB8AC3E}">
        <p14:creationId xmlns:p14="http://schemas.microsoft.com/office/powerpoint/2010/main" val="522763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E330B-8625-44CD-8AAB-0252708316A9}"/>
              </a:ext>
            </a:extLst>
          </p:cNvPr>
          <p:cNvSpPr>
            <a:spLocks noGrp="1"/>
          </p:cNvSpPr>
          <p:nvPr>
            <p:ph type="title"/>
          </p:nvPr>
        </p:nvSpPr>
        <p:spPr>
          <a:xfrm>
            <a:off x="811445" y="225615"/>
            <a:ext cx="3932237" cy="839788"/>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marL="514350" indent="-514350" algn="ctr">
              <a:buFont typeface="+mj-lt"/>
              <a:buAutoNum type="arabicPeriod"/>
            </a:pPr>
            <a:r>
              <a:rPr lang="en-US" b="1" dirty="0"/>
              <a:t>COBBLER’S</a:t>
            </a:r>
            <a:r>
              <a:rPr lang="en-US" dirty="0"/>
              <a:t> </a:t>
            </a:r>
            <a:r>
              <a:rPr lang="en-US" b="1" dirty="0"/>
              <a:t>POSE</a:t>
            </a:r>
            <a:endParaRPr lang="en-IN" b="1" dirty="0"/>
          </a:p>
        </p:txBody>
      </p:sp>
      <p:pic>
        <p:nvPicPr>
          <p:cNvPr id="6" name="Picture Placeholder 5">
            <a:extLst>
              <a:ext uri="{FF2B5EF4-FFF2-40B4-BE49-F238E27FC236}">
                <a16:creationId xmlns:a16="http://schemas.microsoft.com/office/drawing/2014/main" id="{4C7FD637-B6A4-4815-8317-689588E48AF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8BA13397-B9AF-416C-A9D7-D005524BB49E}"/>
              </a:ext>
            </a:extLst>
          </p:cNvPr>
          <p:cNvSpPr>
            <a:spLocks noGrp="1"/>
          </p:cNvSpPr>
          <p:nvPr>
            <p:ph type="body" sz="half" idx="2"/>
          </p:nvPr>
        </p:nvSpPr>
        <p:spPr>
          <a:xfrm>
            <a:off x="836612" y="1300294"/>
            <a:ext cx="3932237" cy="5956183"/>
          </a:xfrm>
        </p:spPr>
        <p:txBody>
          <a:bodyPr/>
          <a:lstStyle/>
          <a:p>
            <a:pPr algn="ctr" fontAlgn="base"/>
            <a:r>
              <a:rPr lang="en-US" sz="2400" b="1" i="0" dirty="0">
                <a:solidFill>
                  <a:srgbClr val="212121"/>
                </a:solidFill>
                <a:effectLst/>
                <a:latin typeface="Montserrat Medium"/>
              </a:rPr>
              <a:t>Instructions</a:t>
            </a:r>
          </a:p>
          <a:p>
            <a:pPr algn="l" fontAlgn="base"/>
            <a:r>
              <a:rPr lang="en-US" i="0" dirty="0">
                <a:solidFill>
                  <a:srgbClr val="212121"/>
                </a:solidFill>
                <a:effectLst/>
              </a:rPr>
              <a:t>Begin seated in </a:t>
            </a:r>
            <a:r>
              <a:rPr lang="en-US" i="0" u="sng" dirty="0">
                <a:solidFill>
                  <a:srgbClr val="0D57CF"/>
                </a:solidFill>
                <a:effectLst/>
                <a:hlinkClick r:id="rId3"/>
              </a:rPr>
              <a:t>Staff Pose (</a:t>
            </a:r>
            <a:r>
              <a:rPr lang="en-US" i="1" u="sng" dirty="0" err="1">
                <a:solidFill>
                  <a:srgbClr val="0D57CF"/>
                </a:solidFill>
                <a:effectLst/>
                <a:hlinkClick r:id="rId3"/>
              </a:rPr>
              <a:t>Dandasana</a:t>
            </a:r>
            <a:r>
              <a:rPr lang="en-US" i="0" u="sng" dirty="0">
                <a:solidFill>
                  <a:srgbClr val="0D57CF"/>
                </a:solidFill>
                <a:effectLst/>
                <a:hlinkClick r:id="rId3"/>
              </a:rPr>
              <a:t>)</a:t>
            </a:r>
            <a:r>
              <a:rPr lang="en-US" i="0" dirty="0">
                <a:solidFill>
                  <a:srgbClr val="212121"/>
                </a:solidFill>
                <a:effectLst/>
              </a:rPr>
              <a:t> with your legs outstretched straight in front of you.</a:t>
            </a:r>
          </a:p>
          <a:p>
            <a:pPr algn="l" fontAlgn="base">
              <a:buFont typeface="+mj-lt"/>
              <a:buAutoNum type="arabicPeriod"/>
            </a:pPr>
            <a:r>
              <a:rPr lang="en-US" i="0" dirty="0">
                <a:solidFill>
                  <a:srgbClr val="212121"/>
                </a:solidFill>
                <a:effectLst/>
              </a:rPr>
              <a:t>Bend your knees and bring the soles of your feet together as you let your knees fall out to either side.</a:t>
            </a:r>
          </a:p>
          <a:p>
            <a:pPr algn="l" fontAlgn="base">
              <a:buFont typeface="+mj-lt"/>
              <a:buAutoNum type="arabicPeriod"/>
            </a:pPr>
            <a:r>
              <a:rPr lang="en-US" i="0" dirty="0">
                <a:solidFill>
                  <a:srgbClr val="212121"/>
                </a:solidFill>
                <a:effectLst/>
              </a:rPr>
              <a:t>Draw your feet in as close to your body as is comfortable. Back off if you feel any pain in your knees.</a:t>
            </a:r>
          </a:p>
          <a:p>
            <a:pPr algn="l" fontAlgn="base">
              <a:buFont typeface="+mj-lt"/>
              <a:buAutoNum type="arabicPeriod"/>
            </a:pPr>
            <a:r>
              <a:rPr lang="en-US" i="0" dirty="0">
                <a:solidFill>
                  <a:srgbClr val="212121"/>
                </a:solidFill>
                <a:effectLst/>
              </a:rPr>
              <a:t>Press the outer edges of your feet together strongly. The feet may begin to open like a book. You can encourage this with your hands or hold onto your big toes in a </a:t>
            </a:r>
            <a:r>
              <a:rPr lang="en-US" i="0" u="sng" dirty="0">
                <a:solidFill>
                  <a:srgbClr val="0D57CF"/>
                </a:solidFill>
                <a:effectLst/>
                <a:hlinkClick r:id="rId4"/>
              </a:rPr>
              <a:t>yogi toe lock</a:t>
            </a:r>
            <a:r>
              <a:rPr lang="en-US" i="0" dirty="0">
                <a:solidFill>
                  <a:srgbClr val="212121"/>
                </a:solidFill>
                <a:effectLst/>
              </a:rPr>
              <a:t>. </a:t>
            </a:r>
          </a:p>
          <a:p>
            <a:pPr algn="l" fontAlgn="base">
              <a:buFont typeface="+mj-lt"/>
              <a:buAutoNum type="arabicPeriod"/>
            </a:pPr>
            <a:r>
              <a:rPr lang="en-US" i="0" dirty="0">
                <a:solidFill>
                  <a:srgbClr val="212121"/>
                </a:solidFill>
                <a:effectLst/>
              </a:rPr>
              <a:t>Sit up tall with a long spine while keeping your shoulder blades on your back and your shoulders moving away from your ears.</a:t>
            </a:r>
          </a:p>
          <a:p>
            <a:endParaRPr lang="en-IN" b="1" dirty="0"/>
          </a:p>
        </p:txBody>
      </p:sp>
    </p:spTree>
    <p:extLst>
      <p:ext uri="{BB962C8B-B14F-4D97-AF65-F5344CB8AC3E}">
        <p14:creationId xmlns:p14="http://schemas.microsoft.com/office/powerpoint/2010/main" val="3050407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28326-B680-4B53-99F8-8344D6D992A1}"/>
              </a:ext>
            </a:extLst>
          </p:cNvPr>
          <p:cNvSpPr>
            <a:spLocks noGrp="1"/>
          </p:cNvSpPr>
          <p:nvPr>
            <p:ph type="title"/>
          </p:nvPr>
        </p:nvSpPr>
        <p:spPr>
          <a:xfrm>
            <a:off x="839788" y="457200"/>
            <a:ext cx="3932237" cy="817927"/>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sz="2400" b="1" dirty="0"/>
              <a:t>BENEFITS OF COBBLER’S POSE</a:t>
            </a:r>
            <a:endParaRPr lang="en-IN" sz="2400" b="1" dirty="0"/>
          </a:p>
        </p:txBody>
      </p:sp>
      <p:sp>
        <p:nvSpPr>
          <p:cNvPr id="4" name="Text Placeholder 3">
            <a:extLst>
              <a:ext uri="{FF2B5EF4-FFF2-40B4-BE49-F238E27FC236}">
                <a16:creationId xmlns:a16="http://schemas.microsoft.com/office/drawing/2014/main" id="{5C907AB9-7F2A-4539-AC39-F6A209EDC96B}"/>
              </a:ext>
            </a:extLst>
          </p:cNvPr>
          <p:cNvSpPr>
            <a:spLocks noGrp="1"/>
          </p:cNvSpPr>
          <p:nvPr>
            <p:ph type="body" sz="half" idx="2"/>
          </p:nvPr>
        </p:nvSpPr>
        <p:spPr>
          <a:xfrm>
            <a:off x="839788" y="1442907"/>
            <a:ext cx="3932237" cy="4764946"/>
          </a:xfrm>
        </p:spPr>
        <p:txBody>
          <a:bodyPr/>
          <a:lstStyle/>
          <a:p>
            <a:pPr algn="l" fontAlgn="base"/>
            <a:endParaRPr lang="en-US" dirty="0">
              <a:solidFill>
                <a:srgbClr val="212121"/>
              </a:solidFill>
              <a:latin typeface="Merriweather"/>
            </a:endParaRPr>
          </a:p>
          <a:p>
            <a:pPr marL="285750" indent="-285750" fontAlgn="base">
              <a:buFont typeface="Wingdings" panose="05000000000000000000" pitchFamily="2" charset="2"/>
              <a:buChar char="q"/>
            </a:pPr>
            <a:r>
              <a:rPr lang="en-US" b="1" dirty="0">
                <a:solidFill>
                  <a:srgbClr val="212121"/>
                </a:solidFill>
                <a:effectLst/>
                <a:latin typeface="Merriweather"/>
              </a:rPr>
              <a:t>Cobbler's Pose opens the hips and groin. Babies and young children often sit on the floor in this position. Adults often lose the habit, tending instead to spend more time sitting in chairs with legs together. Postural problems, including back pain, can result.</a:t>
            </a:r>
          </a:p>
          <a:p>
            <a:pPr marL="285750" indent="-285750" fontAlgn="base">
              <a:buFont typeface="Wingdings" panose="05000000000000000000" pitchFamily="2" charset="2"/>
              <a:buChar char="q"/>
            </a:pPr>
            <a:endParaRPr lang="en-US" b="1" dirty="0">
              <a:solidFill>
                <a:srgbClr val="212121"/>
              </a:solidFill>
              <a:effectLst/>
              <a:latin typeface="Merriweather"/>
            </a:endParaRPr>
          </a:p>
          <a:p>
            <a:pPr marL="285750" indent="-285750" fontAlgn="base">
              <a:buFont typeface="Wingdings" panose="05000000000000000000" pitchFamily="2" charset="2"/>
              <a:buChar char="q"/>
            </a:pPr>
            <a:r>
              <a:rPr lang="en-US" b="1" dirty="0">
                <a:solidFill>
                  <a:srgbClr val="212121"/>
                </a:solidFill>
                <a:effectLst/>
                <a:latin typeface="Merriweather"/>
              </a:rPr>
              <a:t>Stretching the hips and inner thighs in </a:t>
            </a:r>
            <a:r>
              <a:rPr lang="en-US" b="1" dirty="0" err="1">
                <a:solidFill>
                  <a:srgbClr val="212121"/>
                </a:solidFill>
                <a:effectLst/>
                <a:latin typeface="Merriweather"/>
              </a:rPr>
              <a:t>Baddha</a:t>
            </a:r>
            <a:r>
              <a:rPr lang="en-US" b="1" dirty="0">
                <a:solidFill>
                  <a:srgbClr val="212121"/>
                </a:solidFill>
                <a:effectLst/>
                <a:latin typeface="Merriweather"/>
              </a:rPr>
              <a:t> </a:t>
            </a:r>
            <a:r>
              <a:rPr lang="en-US" b="1" dirty="0" err="1">
                <a:solidFill>
                  <a:srgbClr val="212121"/>
                </a:solidFill>
                <a:effectLst/>
                <a:latin typeface="Merriweather"/>
              </a:rPr>
              <a:t>Konasana</a:t>
            </a:r>
            <a:r>
              <a:rPr lang="en-US" b="1" dirty="0">
                <a:solidFill>
                  <a:srgbClr val="212121"/>
                </a:solidFill>
                <a:effectLst/>
                <a:latin typeface="Merriweather"/>
              </a:rPr>
              <a:t> can begin to counteract the effects of spending too much time sitting at a desk or in a car. It will also help prepare you for other meditative seated poses, which require good flexibility in the hips and groin.</a:t>
            </a:r>
          </a:p>
          <a:p>
            <a:endParaRPr lang="en-IN" dirty="0"/>
          </a:p>
        </p:txBody>
      </p:sp>
      <p:pic>
        <p:nvPicPr>
          <p:cNvPr id="10" name="Picture Placeholder 9">
            <a:extLst>
              <a:ext uri="{FF2B5EF4-FFF2-40B4-BE49-F238E27FC236}">
                <a16:creationId xmlns:a16="http://schemas.microsoft.com/office/drawing/2014/main" id="{A738FEEF-E9A9-49EC-AEFF-57983420E73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293" r="9293"/>
          <a:stretch>
            <a:fillRect/>
          </a:stretch>
        </p:blipFill>
        <p:spPr/>
      </p:pic>
    </p:spTree>
    <p:extLst>
      <p:ext uri="{BB962C8B-B14F-4D97-AF65-F5344CB8AC3E}">
        <p14:creationId xmlns:p14="http://schemas.microsoft.com/office/powerpoint/2010/main" val="3533270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D307-44CB-496E-B82F-7DA992D85AB0}"/>
              </a:ext>
            </a:extLst>
          </p:cNvPr>
          <p:cNvSpPr>
            <a:spLocks noGrp="1"/>
          </p:cNvSpPr>
          <p:nvPr>
            <p:ph type="title"/>
          </p:nvPr>
        </p:nvSpPr>
        <p:spPr>
          <a:xfrm>
            <a:off x="836612" y="314588"/>
            <a:ext cx="3932237" cy="952149"/>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b="1" dirty="0"/>
              <a:t>2. HAPPY BABY POSE</a:t>
            </a:r>
            <a:endParaRPr lang="en-IN" b="1" dirty="0">
              <a:latin typeface="+mn-lt"/>
            </a:endParaRPr>
          </a:p>
        </p:txBody>
      </p:sp>
      <p:pic>
        <p:nvPicPr>
          <p:cNvPr id="6" name="Picture Placeholder 5">
            <a:extLst>
              <a:ext uri="{FF2B5EF4-FFF2-40B4-BE49-F238E27FC236}">
                <a16:creationId xmlns:a16="http://schemas.microsoft.com/office/drawing/2014/main" id="{A3B37ED6-89D7-4C77-8594-ADFC409A9DE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F29FD95C-C6F9-4651-BE60-DC6B0F020507}"/>
              </a:ext>
            </a:extLst>
          </p:cNvPr>
          <p:cNvSpPr>
            <a:spLocks noGrp="1"/>
          </p:cNvSpPr>
          <p:nvPr>
            <p:ph type="body" sz="half" idx="2"/>
          </p:nvPr>
        </p:nvSpPr>
        <p:spPr>
          <a:xfrm>
            <a:off x="836612" y="1266738"/>
            <a:ext cx="3932237" cy="5402509"/>
          </a:xfrm>
        </p:spPr>
        <p:txBody>
          <a:bodyPr>
            <a:normAutofit fontScale="92500" lnSpcReduction="10000"/>
          </a:bodyPr>
          <a:lstStyle/>
          <a:p>
            <a:pPr algn="ctr" fontAlgn="base"/>
            <a:endParaRPr lang="en-US" dirty="0">
              <a:solidFill>
                <a:srgbClr val="212121"/>
              </a:solidFill>
              <a:latin typeface="Merriweather"/>
            </a:endParaRPr>
          </a:p>
          <a:p>
            <a:pPr algn="ctr" fontAlgn="base"/>
            <a:r>
              <a:rPr lang="en-US" sz="2600" b="1" dirty="0">
                <a:solidFill>
                  <a:srgbClr val="212121"/>
                </a:solidFill>
              </a:rPr>
              <a:t>I</a:t>
            </a:r>
            <a:r>
              <a:rPr lang="en-US" sz="2600" b="1" i="0" dirty="0">
                <a:solidFill>
                  <a:srgbClr val="212121"/>
                </a:solidFill>
                <a:effectLst/>
              </a:rPr>
              <a:t>nstructions</a:t>
            </a:r>
          </a:p>
          <a:p>
            <a:pPr algn="l" fontAlgn="base"/>
            <a:r>
              <a:rPr lang="en-US" b="0" i="0" dirty="0">
                <a:solidFill>
                  <a:srgbClr val="212121"/>
                </a:solidFill>
                <a:effectLst/>
                <a:latin typeface="Merriweather"/>
              </a:rPr>
              <a:t>1. </a:t>
            </a:r>
            <a:r>
              <a:rPr lang="en-US" b="0" i="0" dirty="0">
                <a:solidFill>
                  <a:srgbClr val="212121"/>
                </a:solidFill>
                <a:effectLst/>
              </a:rPr>
              <a:t>Lie on your back and find a </a:t>
            </a:r>
            <a:r>
              <a:rPr lang="en-US" b="0" i="0" u="sng" dirty="0">
                <a:solidFill>
                  <a:srgbClr val="0D57CF"/>
                </a:solidFill>
                <a:effectLst/>
                <a:hlinkClick r:id="rId3"/>
              </a:rPr>
              <a:t>neutral spine</a:t>
            </a:r>
            <a:r>
              <a:rPr lang="en-US" b="0" i="0" dirty="0">
                <a:solidFill>
                  <a:srgbClr val="212121"/>
                </a:solidFill>
                <a:effectLst/>
              </a:rPr>
              <a:t> position where the natural curves of your spine are present but not exaggerated.</a:t>
            </a:r>
          </a:p>
          <a:p>
            <a:pPr algn="l" fontAlgn="base"/>
            <a:r>
              <a:rPr lang="en-US" b="0" i="0" dirty="0">
                <a:solidFill>
                  <a:srgbClr val="212121"/>
                </a:solidFill>
                <a:effectLst/>
              </a:rPr>
              <a:t>2. Bring your knees toward your chest. As you bring your knees up, keep your hip sockets soft so that your legs come up but your hips stay down. Keep your neutral spine with your tailbone on the mat.</a:t>
            </a:r>
          </a:p>
          <a:p>
            <a:pPr algn="l" fontAlgn="base"/>
            <a:r>
              <a:rPr lang="en-US" b="0" i="0" dirty="0">
                <a:solidFill>
                  <a:srgbClr val="212121"/>
                </a:solidFill>
                <a:effectLst/>
              </a:rPr>
              <a:t>3. Flex your feet and show the soles of your feet to the ceiling.</a:t>
            </a:r>
          </a:p>
          <a:p>
            <a:pPr algn="l" fontAlgn="base"/>
            <a:r>
              <a:rPr lang="en-US" b="0" i="0" dirty="0">
                <a:solidFill>
                  <a:srgbClr val="212121"/>
                </a:solidFill>
                <a:effectLst/>
              </a:rPr>
              <a:t>4. Wrap your first two fingers around your big toes and pull lightly down. Your feet stay flat to the ceiling but your hips release allowing your knees to come closer to your chest as you relax. You can also bring your hands up to the outside of the foot and grasp the foot around the arch.</a:t>
            </a:r>
          </a:p>
          <a:p>
            <a:pPr algn="l" fontAlgn="base"/>
            <a:r>
              <a:rPr lang="en-US" b="0" i="0" dirty="0">
                <a:solidFill>
                  <a:srgbClr val="212121"/>
                </a:solidFill>
                <a:effectLst/>
              </a:rPr>
              <a:t>5. Take your time and </a:t>
            </a:r>
            <a:r>
              <a:rPr lang="en-US" b="0" i="0" u="sng" dirty="0">
                <a:solidFill>
                  <a:srgbClr val="0D57CF"/>
                </a:solidFill>
                <a:effectLst/>
                <a:hlinkClick r:id="rId4"/>
              </a:rPr>
              <a:t>breathe deeply</a:t>
            </a:r>
            <a:r>
              <a:rPr lang="en-US" b="0" i="0" dirty="0">
                <a:solidFill>
                  <a:srgbClr val="212121"/>
                </a:solidFill>
                <a:effectLst/>
              </a:rPr>
              <a:t>. Enjoy the easy stretch in your hamstrings.</a:t>
            </a:r>
          </a:p>
          <a:p>
            <a:pPr algn="l" fontAlgn="base"/>
            <a:r>
              <a:rPr lang="en-US" b="0" i="0" dirty="0">
                <a:solidFill>
                  <a:srgbClr val="212121"/>
                </a:solidFill>
                <a:effectLst/>
              </a:rPr>
              <a:t>6. Let your back relax into the floor—don't push it down, just allow it to release naturally. Be a happy baby.</a:t>
            </a:r>
          </a:p>
          <a:p>
            <a:endParaRPr lang="en-IN" dirty="0"/>
          </a:p>
        </p:txBody>
      </p:sp>
    </p:spTree>
    <p:extLst>
      <p:ext uri="{BB962C8B-B14F-4D97-AF65-F5344CB8AC3E}">
        <p14:creationId xmlns:p14="http://schemas.microsoft.com/office/powerpoint/2010/main" val="1836755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9DB3A-2233-42CE-9CFE-84AD4B3C9E9F}"/>
              </a:ext>
            </a:extLst>
          </p:cNvPr>
          <p:cNvSpPr>
            <a:spLocks noGrp="1"/>
          </p:cNvSpPr>
          <p:nvPr>
            <p:ph type="title"/>
          </p:nvPr>
        </p:nvSpPr>
        <p:spPr>
          <a:xfrm>
            <a:off x="836612" y="291139"/>
            <a:ext cx="3935413" cy="1302770"/>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en-US" sz="3600" b="1" dirty="0">
                <a:solidFill>
                  <a:schemeClr val="bg1"/>
                </a:solidFill>
                <a:latin typeface="Montserrat Medium"/>
              </a:rPr>
              <a:t>BENEFITS OF DOING HAPPY BABY POSE</a:t>
            </a:r>
            <a:br>
              <a:rPr lang="en-US" b="0" i="0" dirty="0">
                <a:solidFill>
                  <a:srgbClr val="212121"/>
                </a:solidFill>
                <a:effectLst/>
                <a:latin typeface="Montserrat Medium"/>
              </a:rPr>
            </a:br>
            <a:endParaRPr lang="en-IN" dirty="0"/>
          </a:p>
        </p:txBody>
      </p:sp>
      <p:pic>
        <p:nvPicPr>
          <p:cNvPr id="6" name="Picture Placeholder 5">
            <a:extLst>
              <a:ext uri="{FF2B5EF4-FFF2-40B4-BE49-F238E27FC236}">
                <a16:creationId xmlns:a16="http://schemas.microsoft.com/office/drawing/2014/main" id="{50DF167B-9F7A-43F2-999D-1EF5B7F0AE7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417" b="36592"/>
          <a:stretch/>
        </p:blipFill>
        <p:spPr>
          <a:xfrm>
            <a:off x="5180012" y="1350628"/>
            <a:ext cx="6172200" cy="5897460"/>
          </a:xfrm>
        </p:spPr>
      </p:pic>
      <p:sp>
        <p:nvSpPr>
          <p:cNvPr id="4" name="Text Placeholder 3">
            <a:extLst>
              <a:ext uri="{FF2B5EF4-FFF2-40B4-BE49-F238E27FC236}">
                <a16:creationId xmlns:a16="http://schemas.microsoft.com/office/drawing/2014/main" id="{E2B3F21C-7462-4F49-88F8-41F9654D7381}"/>
              </a:ext>
            </a:extLst>
          </p:cNvPr>
          <p:cNvSpPr>
            <a:spLocks noGrp="1"/>
          </p:cNvSpPr>
          <p:nvPr>
            <p:ph type="body" sz="half" idx="2"/>
          </p:nvPr>
        </p:nvSpPr>
        <p:spPr>
          <a:xfrm>
            <a:off x="839788" y="1702965"/>
            <a:ext cx="3932237" cy="4863896"/>
          </a:xfrm>
        </p:spPr>
        <p:txBody>
          <a:bodyPr>
            <a:normAutofit lnSpcReduction="10000"/>
          </a:bodyPr>
          <a:lstStyle/>
          <a:p>
            <a:pPr algn="l" fontAlgn="base"/>
            <a:endParaRPr lang="en-US" b="0" i="0" dirty="0">
              <a:solidFill>
                <a:srgbClr val="212121"/>
              </a:solidFill>
              <a:effectLst/>
              <a:latin typeface="Merriweather"/>
            </a:endParaRPr>
          </a:p>
          <a:p>
            <a:pPr marL="285750" indent="-285750" algn="l" fontAlgn="base">
              <a:buFont typeface="Wingdings" panose="05000000000000000000" pitchFamily="2" charset="2"/>
              <a:buChar char="q"/>
            </a:pPr>
            <a:r>
              <a:rPr lang="en-US" b="1" i="0" dirty="0">
                <a:solidFill>
                  <a:srgbClr val="212121"/>
                </a:solidFill>
                <a:effectLst/>
                <a:latin typeface="Merriweather"/>
              </a:rPr>
              <a:t>With this pose, you open the hips and give a stretch to your inner thighs, hamstrings at the back of the thighs, and groin. It releases the back and the sacrum. You may notice one hip is tighter than the other and then know which to target for better flexibility and mobility.</a:t>
            </a:r>
          </a:p>
          <a:p>
            <a:pPr marL="285750" indent="-285750" algn="l" fontAlgn="base">
              <a:buFont typeface="Wingdings" panose="05000000000000000000" pitchFamily="2" charset="2"/>
              <a:buChar char="q"/>
            </a:pPr>
            <a:r>
              <a:rPr lang="en-US" b="1" i="0" dirty="0">
                <a:solidFill>
                  <a:srgbClr val="212121"/>
                </a:solidFill>
                <a:effectLst/>
                <a:latin typeface="Merriweather"/>
              </a:rPr>
              <a:t>In yoga, this move is recommended for relief of stress and fatigue, to calm and center you. You have probably watched a baby grab its toes and play with them, perhaps envying that simple motion and sense of wonder. Grabbing your toes as a baby does brings you back to the flexible spine you had as a baby. The founder of Pilates, </a:t>
            </a:r>
            <a:r>
              <a:rPr lang="en-US" b="1" i="0" u="sng" dirty="0">
                <a:solidFill>
                  <a:srgbClr val="0D57CF"/>
                </a:solidFill>
                <a:effectLst/>
                <a:latin typeface="Merriweather"/>
                <a:hlinkClick r:id="rId3"/>
              </a:rPr>
              <a:t>Joseph Pilates</a:t>
            </a:r>
            <a:r>
              <a:rPr lang="en-US" b="1" i="0" dirty="0">
                <a:solidFill>
                  <a:srgbClr val="212121"/>
                </a:solidFill>
                <a:effectLst/>
                <a:latin typeface="Merriweather"/>
              </a:rPr>
              <a:t>, was much inspired by the movement of babies. There is much to learn in this simple exercise</a:t>
            </a:r>
            <a:r>
              <a:rPr lang="en-US" b="0" i="0" dirty="0">
                <a:solidFill>
                  <a:srgbClr val="212121"/>
                </a:solidFill>
                <a:effectLst/>
                <a:latin typeface="Merriweather"/>
              </a:rPr>
              <a:t>.</a:t>
            </a:r>
          </a:p>
          <a:p>
            <a:endParaRPr lang="en-IN" dirty="0"/>
          </a:p>
        </p:txBody>
      </p:sp>
    </p:spTree>
    <p:extLst>
      <p:ext uri="{BB962C8B-B14F-4D97-AF65-F5344CB8AC3E}">
        <p14:creationId xmlns:p14="http://schemas.microsoft.com/office/powerpoint/2010/main" val="3696558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D2946-E401-4180-8D12-857AC61CC108}"/>
              </a:ext>
            </a:extLst>
          </p:cNvPr>
          <p:cNvSpPr>
            <a:spLocks noGrp="1"/>
          </p:cNvSpPr>
          <p:nvPr>
            <p:ph type="title"/>
          </p:nvPr>
        </p:nvSpPr>
        <p:spPr>
          <a:xfrm>
            <a:off x="839788" y="457200"/>
            <a:ext cx="3932237" cy="759204"/>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algn="ctr"/>
            <a:r>
              <a:rPr lang="en-US" b="1" dirty="0"/>
              <a:t>3. PIGEON POSE</a:t>
            </a:r>
            <a:endParaRPr lang="en-IN" b="1" dirty="0"/>
          </a:p>
        </p:txBody>
      </p:sp>
      <p:pic>
        <p:nvPicPr>
          <p:cNvPr id="6" name="Picture Placeholder 5">
            <a:extLst>
              <a:ext uri="{FF2B5EF4-FFF2-40B4-BE49-F238E27FC236}">
                <a16:creationId xmlns:a16="http://schemas.microsoft.com/office/drawing/2014/main" id="{36B27A47-D54B-487F-AC2B-300F5CE1986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1C8E5A1D-BC9E-438F-8DAF-E7E0270F7625}"/>
              </a:ext>
            </a:extLst>
          </p:cNvPr>
          <p:cNvSpPr>
            <a:spLocks noGrp="1"/>
          </p:cNvSpPr>
          <p:nvPr>
            <p:ph type="body" sz="half" idx="2"/>
          </p:nvPr>
        </p:nvSpPr>
        <p:spPr>
          <a:xfrm>
            <a:off x="839788" y="1325461"/>
            <a:ext cx="3932237" cy="5368954"/>
          </a:xfrm>
        </p:spPr>
        <p:txBody>
          <a:bodyPr>
            <a:normAutofit lnSpcReduction="10000"/>
          </a:bodyPr>
          <a:lstStyle/>
          <a:p>
            <a:pPr algn="l" fontAlgn="base">
              <a:buFont typeface="+mj-lt"/>
              <a:buAutoNum type="arabicPeriod"/>
            </a:pPr>
            <a:endParaRPr lang="en-US" dirty="0">
              <a:solidFill>
                <a:srgbClr val="212121"/>
              </a:solidFill>
              <a:latin typeface="Merriweather"/>
            </a:endParaRPr>
          </a:p>
          <a:p>
            <a:pPr algn="ctr" fontAlgn="base"/>
            <a:r>
              <a:rPr lang="en-US" sz="2000" b="1" i="0" dirty="0">
                <a:solidFill>
                  <a:srgbClr val="212121"/>
                </a:solidFill>
                <a:effectLst/>
                <a:latin typeface="Merriweather"/>
              </a:rPr>
              <a:t>INSTRUCTIONS</a:t>
            </a:r>
          </a:p>
          <a:p>
            <a:pPr algn="l" fontAlgn="base">
              <a:buFont typeface="+mj-lt"/>
              <a:buAutoNum type="arabicPeriod"/>
            </a:pPr>
            <a:r>
              <a:rPr lang="en-US" b="0" i="0" dirty="0">
                <a:solidFill>
                  <a:srgbClr val="212121"/>
                </a:solidFill>
                <a:effectLst/>
                <a:latin typeface="Merriweather"/>
              </a:rPr>
              <a:t>Begin in Pigeon prep with your right leg forward. </a:t>
            </a:r>
          </a:p>
          <a:p>
            <a:pPr algn="l" fontAlgn="base">
              <a:buFont typeface="+mj-lt"/>
              <a:buAutoNum type="arabicPeriod"/>
            </a:pPr>
            <a:r>
              <a:rPr lang="en-US" b="0" i="0" dirty="0">
                <a:solidFill>
                  <a:srgbClr val="212121"/>
                </a:solidFill>
                <a:effectLst/>
                <a:latin typeface="Merriweather"/>
              </a:rPr>
              <a:t>Bend your back knee (the left side in this case) and grab hold of your left foot with your left hand. </a:t>
            </a:r>
          </a:p>
          <a:p>
            <a:pPr algn="l" fontAlgn="base">
              <a:buFont typeface="+mj-lt"/>
              <a:buAutoNum type="arabicPeriod"/>
            </a:pPr>
            <a:r>
              <a:rPr lang="en-US" b="0" i="0" dirty="0">
                <a:solidFill>
                  <a:srgbClr val="212121"/>
                </a:solidFill>
                <a:effectLst/>
                <a:latin typeface="Merriweather"/>
              </a:rPr>
              <a:t>Slide your foot into the crook of your left elbow. You can stop here or progress to the next step.</a:t>
            </a:r>
          </a:p>
          <a:p>
            <a:pPr algn="l" fontAlgn="base">
              <a:buFont typeface="+mj-lt"/>
              <a:buAutoNum type="arabicPeriod"/>
            </a:pPr>
            <a:r>
              <a:rPr lang="en-US" b="0" i="0" dirty="0">
                <a:solidFill>
                  <a:srgbClr val="212121"/>
                </a:solidFill>
                <a:effectLst/>
                <a:latin typeface="Merriweather"/>
              </a:rPr>
              <a:t>Reach your right arm straight up toward the ceiling. Bend your elbow, drop your right hand behind your head</a:t>
            </a:r>
          </a:p>
          <a:p>
            <a:pPr algn="l" fontAlgn="base">
              <a:buFont typeface="+mj-lt"/>
              <a:buAutoNum type="arabicPeriod"/>
            </a:pPr>
            <a:r>
              <a:rPr lang="en-US" b="0" i="0" dirty="0">
                <a:solidFill>
                  <a:srgbClr val="212121"/>
                </a:solidFill>
                <a:effectLst/>
                <a:latin typeface="Merriweather"/>
              </a:rPr>
              <a:t>Bring your hands to meet. Press the back of your head into your right arm.</a:t>
            </a:r>
          </a:p>
          <a:p>
            <a:pPr algn="l" fontAlgn="base">
              <a:buFont typeface="+mj-lt"/>
              <a:buAutoNum type="arabicPeriod"/>
            </a:pPr>
            <a:r>
              <a:rPr lang="en-US" b="0" i="0" dirty="0">
                <a:solidFill>
                  <a:srgbClr val="212121"/>
                </a:solidFill>
                <a:effectLst/>
                <a:latin typeface="Merriweather"/>
              </a:rPr>
              <a:t>Try not to fall over onto the right side of your hip. Keep your chest pointing toward the front of your mat.</a:t>
            </a:r>
          </a:p>
          <a:p>
            <a:pPr algn="l" fontAlgn="base">
              <a:buFont typeface="+mj-lt"/>
              <a:buAutoNum type="arabicPeriod"/>
            </a:pPr>
            <a:r>
              <a:rPr lang="en-US" b="0" i="0" dirty="0">
                <a:solidFill>
                  <a:srgbClr val="212121"/>
                </a:solidFill>
                <a:effectLst/>
                <a:latin typeface="Merriweather"/>
              </a:rPr>
              <a:t>Release your foot, slowly lower your leg with control, and repeat the pose with the left knee forward.</a:t>
            </a:r>
          </a:p>
          <a:p>
            <a:endParaRPr lang="en-IN" dirty="0"/>
          </a:p>
        </p:txBody>
      </p:sp>
    </p:spTree>
    <p:extLst>
      <p:ext uri="{BB962C8B-B14F-4D97-AF65-F5344CB8AC3E}">
        <p14:creationId xmlns:p14="http://schemas.microsoft.com/office/powerpoint/2010/main" val="255549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67B03-0052-4A48-8AAA-000317F0BC08}"/>
              </a:ext>
            </a:extLst>
          </p:cNvPr>
          <p:cNvSpPr>
            <a:spLocks noGrp="1"/>
          </p:cNvSpPr>
          <p:nvPr>
            <p:ph type="title"/>
          </p:nvPr>
        </p:nvSpPr>
        <p:spPr>
          <a:xfrm>
            <a:off x="839788" y="318782"/>
            <a:ext cx="3932237" cy="906011"/>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algn="ctr"/>
            <a:r>
              <a:rPr lang="en-US" sz="2800" b="1" dirty="0"/>
              <a:t>BENEFITS OF PIGEON POSE</a:t>
            </a:r>
            <a:endParaRPr lang="en-IN" sz="2800" b="1" dirty="0"/>
          </a:p>
        </p:txBody>
      </p:sp>
      <p:sp>
        <p:nvSpPr>
          <p:cNvPr id="4" name="Text Placeholder 3">
            <a:extLst>
              <a:ext uri="{FF2B5EF4-FFF2-40B4-BE49-F238E27FC236}">
                <a16:creationId xmlns:a16="http://schemas.microsoft.com/office/drawing/2014/main" id="{BDC1F14B-70D9-4465-9514-2F3AB7AD2A3C}"/>
              </a:ext>
            </a:extLst>
          </p:cNvPr>
          <p:cNvSpPr>
            <a:spLocks noGrp="1"/>
          </p:cNvSpPr>
          <p:nvPr>
            <p:ph type="body" sz="half" idx="2"/>
          </p:nvPr>
        </p:nvSpPr>
        <p:spPr>
          <a:xfrm>
            <a:off x="839788" y="1333851"/>
            <a:ext cx="3932237" cy="5066950"/>
          </a:xfrm>
        </p:spPr>
        <p:txBody>
          <a:bodyPr/>
          <a:lstStyle/>
          <a:p>
            <a:endParaRPr lang="en-US" b="0" i="0" dirty="0">
              <a:solidFill>
                <a:srgbClr val="212121"/>
              </a:solidFill>
              <a:effectLst/>
              <a:latin typeface="Merriweather"/>
            </a:endParaRPr>
          </a:p>
          <a:p>
            <a:pPr marL="285750" indent="-285750">
              <a:buFont typeface="Wingdings" panose="05000000000000000000" pitchFamily="2" charset="2"/>
              <a:buChar char="q"/>
            </a:pPr>
            <a:r>
              <a:rPr lang="en-US" b="1" i="0" dirty="0">
                <a:solidFill>
                  <a:srgbClr val="212121"/>
                </a:solidFill>
                <a:effectLst/>
                <a:latin typeface="Merriweather"/>
              </a:rPr>
              <a:t>This pose stretches the hips, quads, groin, and shoulders. It is also a backbend that opens the heart. In preparing for this pose, you will develop great flexibility in your hips, shoulders, and back. You will also challenge your balance. Practicing this pose will help you build even greater flexibility, which will help you throughout your daily life.</a:t>
            </a:r>
          </a:p>
          <a:p>
            <a:endParaRPr lang="en-US" dirty="0">
              <a:solidFill>
                <a:srgbClr val="212121"/>
              </a:solidFill>
              <a:latin typeface="Merriweather"/>
            </a:endParaRPr>
          </a:p>
          <a:p>
            <a:r>
              <a:rPr lang="en-US" b="1" dirty="0">
                <a:solidFill>
                  <a:srgbClr val="212121"/>
                </a:solidFill>
                <a:latin typeface="Merriweather"/>
              </a:rPr>
              <a:t>AVOID:-</a:t>
            </a:r>
          </a:p>
          <a:p>
            <a:pPr marL="285750" indent="-285750">
              <a:buFont typeface="Wingdings" panose="05000000000000000000" pitchFamily="2" charset="2"/>
              <a:buChar char="q"/>
            </a:pPr>
            <a:r>
              <a:rPr lang="en-US" b="0" i="0" dirty="0">
                <a:solidFill>
                  <a:srgbClr val="212121"/>
                </a:solidFill>
                <a:effectLst/>
              </a:rPr>
              <a:t>Avoid this pose if you have any knee, ankle, hip, or shoulder. You should not feel any stress on the knee. If you feel any joint or back pain during this pose, release the pose</a:t>
            </a:r>
            <a:r>
              <a:rPr lang="en-US" b="0" i="0" dirty="0">
                <a:solidFill>
                  <a:srgbClr val="212121"/>
                </a:solidFill>
                <a:effectLst/>
                <a:latin typeface="Merriweather"/>
              </a:rPr>
              <a:t>.</a:t>
            </a:r>
            <a:endParaRPr lang="en-IN" b="1" dirty="0"/>
          </a:p>
        </p:txBody>
      </p:sp>
      <p:pic>
        <p:nvPicPr>
          <p:cNvPr id="10" name="Picture Placeholder 9">
            <a:extLst>
              <a:ext uri="{FF2B5EF4-FFF2-40B4-BE49-F238E27FC236}">
                <a16:creationId xmlns:a16="http://schemas.microsoft.com/office/drawing/2014/main" id="{F5FD2391-1771-4D48-8DF2-C129D0C2F3C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496" r="2496"/>
          <a:stretch>
            <a:fillRect/>
          </a:stretch>
        </p:blipFill>
        <p:spPr/>
      </p:pic>
    </p:spTree>
    <p:extLst>
      <p:ext uri="{BB962C8B-B14F-4D97-AF65-F5344CB8AC3E}">
        <p14:creationId xmlns:p14="http://schemas.microsoft.com/office/powerpoint/2010/main" val="1510712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F35E-504E-40EA-97FE-3C1B8429BFF6}"/>
              </a:ext>
            </a:extLst>
          </p:cNvPr>
          <p:cNvSpPr>
            <a:spLocks noGrp="1"/>
          </p:cNvSpPr>
          <p:nvPr>
            <p:ph type="title"/>
          </p:nvPr>
        </p:nvSpPr>
        <p:spPr>
          <a:xfrm>
            <a:off x="839788" y="457200"/>
            <a:ext cx="3932237" cy="851483"/>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en-US" b="1" dirty="0">
                <a:solidFill>
                  <a:schemeClr val="bg1"/>
                </a:solidFill>
              </a:rPr>
              <a:t>4. HANDS AND KNEES BALANCE</a:t>
            </a:r>
            <a:endParaRPr lang="en-IN" b="1" dirty="0">
              <a:solidFill>
                <a:schemeClr val="bg1"/>
              </a:solidFill>
            </a:endParaRPr>
          </a:p>
        </p:txBody>
      </p:sp>
      <p:pic>
        <p:nvPicPr>
          <p:cNvPr id="6" name="Picture Placeholder 5">
            <a:extLst>
              <a:ext uri="{FF2B5EF4-FFF2-40B4-BE49-F238E27FC236}">
                <a16:creationId xmlns:a16="http://schemas.microsoft.com/office/drawing/2014/main" id="{7EC1C114-7F89-4185-A456-15DD5A5FEFF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5D7CC287-0E16-4DE9-BD5D-C27586124F6C}"/>
              </a:ext>
            </a:extLst>
          </p:cNvPr>
          <p:cNvSpPr>
            <a:spLocks noGrp="1"/>
          </p:cNvSpPr>
          <p:nvPr>
            <p:ph type="body" sz="half" idx="2"/>
          </p:nvPr>
        </p:nvSpPr>
        <p:spPr>
          <a:xfrm>
            <a:off x="839788" y="1493240"/>
            <a:ext cx="3932237" cy="4907560"/>
          </a:xfrm>
        </p:spPr>
        <p:txBody>
          <a:bodyPr>
            <a:normAutofit fontScale="92500" lnSpcReduction="10000"/>
          </a:bodyPr>
          <a:lstStyle/>
          <a:p>
            <a:pPr algn="l" fontAlgn="base">
              <a:buFont typeface="+mj-lt"/>
              <a:buAutoNum type="arabicPeriod"/>
            </a:pPr>
            <a:endParaRPr lang="en-US" b="0" i="0" dirty="0">
              <a:solidFill>
                <a:srgbClr val="212121"/>
              </a:solidFill>
              <a:effectLst/>
              <a:latin typeface="Merriweather"/>
            </a:endParaRPr>
          </a:p>
          <a:p>
            <a:pPr algn="ctr" fontAlgn="base"/>
            <a:r>
              <a:rPr lang="en-US" sz="2200" b="1" i="0" dirty="0">
                <a:solidFill>
                  <a:srgbClr val="212121"/>
                </a:solidFill>
                <a:effectLst/>
                <a:latin typeface="Merriweather"/>
              </a:rPr>
              <a:t>INSTRUCTIONS</a:t>
            </a:r>
          </a:p>
          <a:p>
            <a:pPr algn="l" fontAlgn="base">
              <a:buFont typeface="+mj-lt"/>
              <a:buAutoNum type="arabicPeriod"/>
            </a:pPr>
            <a:r>
              <a:rPr lang="en-US" b="0" i="0" dirty="0">
                <a:solidFill>
                  <a:srgbClr val="212121"/>
                </a:solidFill>
                <a:effectLst/>
              </a:rPr>
              <a:t>Come on to all fours with the wrists underneath the shoulders and the knees underneath the hips.</a:t>
            </a:r>
          </a:p>
          <a:p>
            <a:pPr algn="l" fontAlgn="base">
              <a:buFont typeface="+mj-lt"/>
              <a:buAutoNum type="arabicPeriod"/>
            </a:pPr>
            <a:r>
              <a:rPr lang="en-US" b="0" i="0" dirty="0">
                <a:solidFill>
                  <a:srgbClr val="212121"/>
                </a:solidFill>
                <a:effectLst/>
              </a:rPr>
              <a:t>Extend your right foot to the back of your mat and flex your foot.</a:t>
            </a:r>
          </a:p>
          <a:p>
            <a:pPr algn="l" fontAlgn="base">
              <a:buFont typeface="+mj-lt"/>
              <a:buAutoNum type="arabicPeriod"/>
            </a:pPr>
            <a:r>
              <a:rPr lang="en-US" b="0" i="0" dirty="0">
                <a:solidFill>
                  <a:srgbClr val="212121"/>
                </a:solidFill>
                <a:effectLst/>
              </a:rPr>
              <a:t>Lift your right leg up to hip level, keeping your hips squared towards the floor and your foot flexed.</a:t>
            </a:r>
          </a:p>
          <a:p>
            <a:pPr algn="l" fontAlgn="base">
              <a:buFont typeface="+mj-lt"/>
              <a:buAutoNum type="arabicPeriod"/>
            </a:pPr>
            <a:r>
              <a:rPr lang="en-US" b="0" i="0" dirty="0">
                <a:solidFill>
                  <a:srgbClr val="212121"/>
                </a:solidFill>
                <a:effectLst/>
              </a:rPr>
              <a:t>Lift your left arm up to shoulder level, keeping the arm straight. Point your thumb toward the ceiling as if you were going to shake someone's hand or turn your palm to face the floor.</a:t>
            </a:r>
          </a:p>
          <a:p>
            <a:pPr algn="l" fontAlgn="base">
              <a:buFont typeface="+mj-lt"/>
              <a:buAutoNum type="arabicPeriod"/>
            </a:pPr>
            <a:r>
              <a:rPr lang="en-US" b="0" i="0" dirty="0">
                <a:solidFill>
                  <a:srgbClr val="212121"/>
                </a:solidFill>
                <a:effectLst/>
              </a:rPr>
              <a:t>Balance on the left knee and right hand, keeping the spine neutral and the neck long. Your gaze should be on the floor.</a:t>
            </a:r>
          </a:p>
          <a:p>
            <a:pPr algn="l" fontAlgn="base">
              <a:buFont typeface="+mj-lt"/>
              <a:buAutoNum type="arabicPeriod"/>
            </a:pPr>
            <a:r>
              <a:rPr lang="en-US" b="0" i="0" dirty="0">
                <a:solidFill>
                  <a:srgbClr val="212121"/>
                </a:solidFill>
                <a:effectLst/>
              </a:rPr>
              <a:t>Stay five to 10 breaths before lowering the lifted hand and knee. Spend a few breaths on all fours to get your solid foundation back, then do the pose on the other side.</a:t>
            </a:r>
          </a:p>
          <a:p>
            <a:endParaRPr lang="en-IN" dirty="0"/>
          </a:p>
        </p:txBody>
      </p:sp>
    </p:spTree>
    <p:extLst>
      <p:ext uri="{BB962C8B-B14F-4D97-AF65-F5344CB8AC3E}">
        <p14:creationId xmlns:p14="http://schemas.microsoft.com/office/powerpoint/2010/main" val="4045766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2017</Words>
  <Application>Microsoft Office PowerPoint</Application>
  <PresentationFormat>Widescreen</PresentationFormat>
  <Paragraphs>98</Paragraphs>
  <Slides>15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Algerian</vt:lpstr>
      <vt:lpstr>Arial</vt:lpstr>
      <vt:lpstr>Bahnschrift Light</vt:lpstr>
      <vt:lpstr>Bahnschrift SemiLight</vt:lpstr>
      <vt:lpstr>Bell MT</vt:lpstr>
      <vt:lpstr>Bodoni MT</vt:lpstr>
      <vt:lpstr>Calibri</vt:lpstr>
      <vt:lpstr>Calibri Light</vt:lpstr>
      <vt:lpstr>High Tower Text</vt:lpstr>
      <vt:lpstr>Merriweather</vt:lpstr>
      <vt:lpstr>Montserrat Medium</vt:lpstr>
      <vt:lpstr>Wingdings</vt:lpstr>
      <vt:lpstr>Office Theme</vt:lpstr>
      <vt:lpstr>PowerPoint Presentation</vt:lpstr>
      <vt:lpstr>PowerPoint Presentation</vt:lpstr>
      <vt:lpstr>COBBLER’S POSE</vt:lpstr>
      <vt:lpstr>BENEFITS OF COBBLER’S POSE</vt:lpstr>
      <vt:lpstr>2. HAPPY BABY POSE</vt:lpstr>
      <vt:lpstr>BENEFITS OF DOING HAPPY BABY POSE </vt:lpstr>
      <vt:lpstr>3. PIGEON POSE</vt:lpstr>
      <vt:lpstr>BENEFITS OF PIGEON POSE</vt:lpstr>
      <vt:lpstr>4. HANDS AND KNEES BALANCE</vt:lpstr>
      <vt:lpstr>BENEFITS OF HANDS AND KNEES BALANCE</vt:lpstr>
      <vt:lpstr>5. BOW POSE</vt:lpstr>
      <vt:lpstr>BENEFITS OF BOW POSE</vt:lpstr>
      <vt:lpstr>6. DOLPHIN PUSHUPS</vt:lpstr>
      <vt:lpstr>BENEFITS OF DOLPHIN PUSHUPS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 Dixit</dc:creator>
  <cp:lastModifiedBy>Parth Dixit</cp:lastModifiedBy>
  <cp:revision>18</cp:revision>
  <dcterms:created xsi:type="dcterms:W3CDTF">2021-05-25T10:03:14Z</dcterms:created>
  <dcterms:modified xsi:type="dcterms:W3CDTF">2021-05-25T12:42:40Z</dcterms:modified>
</cp:coreProperties>
</file>