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69" r:id="rId18"/>
    <p:sldId id="273"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presProps" Target="presProps.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theme" Target="theme/theme1.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viewProps" Target="viewProps.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4/5/2021</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4/5/2021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4/5/2021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4/5/2021</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4/5/2021</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4/5/2021</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1.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4/5/2021</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3" Type="http://schemas.openxmlformats.org/officeDocument/2006/relationships/hyperlink" Target="https://www.yourarticlelibrary.com/essay/resettlement-and-rehabilitation-of-people-problems-and-concerns-disaster-management/29346" TargetMode="External" /><Relationship Id="rId2" Type="http://schemas.openxmlformats.org/officeDocument/2006/relationships/hyperlink" Target="https://www.yourarticlelibrary.com/speech/disaster-management-hazards-and-disasters-vulnerabilities-and-damages/32021" TargetMode="External"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D8DC1-63A9-DD41-B1E3-274125242BAB}"/>
              </a:ext>
            </a:extLst>
          </p:cNvPr>
          <p:cNvSpPr>
            <a:spLocks noGrp="1"/>
          </p:cNvSpPr>
          <p:nvPr>
            <p:ph type="ctrTitle"/>
          </p:nvPr>
        </p:nvSpPr>
        <p:spPr/>
        <p:txBody>
          <a:bodyPr>
            <a:noAutofit/>
          </a:bodyPr>
          <a:lstStyle/>
          <a:p>
            <a:r>
              <a:rPr lang="en-IE" sz="8000" b="1" i="0">
                <a:solidFill>
                  <a:schemeClr val="accent1"/>
                </a:solidFill>
                <a:effectLst/>
                <a:latin typeface="Roboto" panose="02000000000000000000" pitchFamily="2" charset="0"/>
              </a:rPr>
              <a:t>Disaster Management</a:t>
            </a:r>
            <a:endParaRPr lang="en-US" sz="8000">
              <a:solidFill>
                <a:schemeClr val="accent1"/>
              </a:solidFill>
            </a:endParaRPr>
          </a:p>
        </p:txBody>
      </p:sp>
    </p:spTree>
    <p:extLst>
      <p:ext uri="{BB962C8B-B14F-4D97-AF65-F5344CB8AC3E}">
        <p14:creationId xmlns:p14="http://schemas.microsoft.com/office/powerpoint/2010/main" val="1566400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619DB-3F67-034A-9145-30F4CE23259D}"/>
              </a:ext>
            </a:extLst>
          </p:cNvPr>
          <p:cNvSpPr>
            <a:spLocks noGrp="1"/>
          </p:cNvSpPr>
          <p:nvPr>
            <p:ph type="title"/>
          </p:nvPr>
        </p:nvSpPr>
        <p:spPr>
          <a:xfrm>
            <a:off x="-2105025" y="175013"/>
            <a:ext cx="12177712" cy="1823093"/>
          </a:xfrm>
        </p:spPr>
        <p:txBody>
          <a:bodyPr>
            <a:normAutofit/>
          </a:bodyPr>
          <a:lstStyle/>
          <a:p>
            <a:r>
              <a:rPr lang="en-IE" sz="6000" b="1" i="0">
                <a:solidFill>
                  <a:schemeClr val="accent1">
                    <a:lumMod val="60000"/>
                    <a:lumOff val="40000"/>
                  </a:schemeClr>
                </a:solidFill>
                <a:effectLst/>
                <a:latin typeface="Georgia" panose="02040502050405020303" pitchFamily="18" charset="0"/>
              </a:rPr>
              <a:t>Cyclone mitigation strategies:</a:t>
            </a:r>
            <a:endParaRPr lang="en-US" sz="6000">
              <a:solidFill>
                <a:schemeClr val="accent1">
                  <a:lumMod val="60000"/>
                  <a:lumOff val="40000"/>
                </a:schemeClr>
              </a:solidFill>
            </a:endParaRPr>
          </a:p>
        </p:txBody>
      </p:sp>
      <p:sp>
        <p:nvSpPr>
          <p:cNvPr id="3" name="Content Placeholder 2">
            <a:extLst>
              <a:ext uri="{FF2B5EF4-FFF2-40B4-BE49-F238E27FC236}">
                <a16:creationId xmlns:a16="http://schemas.microsoft.com/office/drawing/2014/main" id="{9BC65730-326F-004E-9AF5-FFB5BD5194C1}"/>
              </a:ext>
            </a:extLst>
          </p:cNvPr>
          <p:cNvSpPr>
            <a:spLocks noGrp="1"/>
          </p:cNvSpPr>
          <p:nvPr>
            <p:ph idx="1"/>
          </p:nvPr>
        </p:nvSpPr>
        <p:spPr>
          <a:xfrm>
            <a:off x="342900" y="1819513"/>
            <a:ext cx="11506200" cy="4024125"/>
          </a:xfrm>
        </p:spPr>
        <p:txBody>
          <a:bodyPr>
            <a:noAutofit/>
          </a:bodyPr>
          <a:lstStyle/>
          <a:p>
            <a:pPr fontAlgn="base"/>
            <a:r>
              <a:rPr lang="en-IE" sz="3200" b="0">
                <a:solidFill>
                  <a:schemeClr val="accent3">
                    <a:lumMod val="60000"/>
                    <a:lumOff val="40000"/>
                  </a:schemeClr>
                </a:solidFill>
                <a:effectLst/>
                <a:latin typeface="Georgia" panose="02040502050405020303" pitchFamily="18" charset="0"/>
              </a:rPr>
              <a:t>The most significant aspect of structural damage to buildings by high velocity wind results from roof damage. The roofs of existing buildings should be inspected and if necessary retrofitted to adequate standards.</a:t>
            </a:r>
          </a:p>
          <a:p>
            <a:pPr fontAlgn="base"/>
            <a:r>
              <a:rPr lang="en-IE" sz="3200" b="0">
                <a:solidFill>
                  <a:schemeClr val="accent3">
                    <a:lumMod val="60000"/>
                    <a:lumOff val="40000"/>
                  </a:schemeClr>
                </a:solidFill>
                <a:effectLst/>
                <a:latin typeface="Georgia" panose="02040502050405020303" pitchFamily="18" charset="0"/>
              </a:rPr>
              <a:t>c. The roofs of existing critical facilities should be retrofitted to a higher standard to ensure wind resistance.</a:t>
            </a:r>
          </a:p>
          <a:p>
            <a:pPr fontAlgn="base"/>
            <a:r>
              <a:rPr lang="en-IE" sz="3200" b="0">
                <a:solidFill>
                  <a:schemeClr val="accent3">
                    <a:lumMod val="60000"/>
                    <a:lumOff val="40000"/>
                  </a:schemeClr>
                </a:solidFill>
                <a:effectLst/>
                <a:latin typeface="Georgia" panose="02040502050405020303" pitchFamily="18" charset="0"/>
              </a:rPr>
              <a:t>d. Building openings such as windows and doors also suffer damage from high velocity winds. These openings if not constructed of wood or metal should be protected with shutters or temporary covers of adequate design.</a:t>
            </a:r>
          </a:p>
        </p:txBody>
      </p:sp>
    </p:spTree>
    <p:extLst>
      <p:ext uri="{BB962C8B-B14F-4D97-AF65-F5344CB8AC3E}">
        <p14:creationId xmlns:p14="http://schemas.microsoft.com/office/powerpoint/2010/main" val="137923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74DD0-8CCC-0B4B-A3D6-3B67A18224B7}"/>
              </a:ext>
            </a:extLst>
          </p:cNvPr>
          <p:cNvSpPr>
            <a:spLocks noGrp="1"/>
          </p:cNvSpPr>
          <p:nvPr>
            <p:ph type="title"/>
          </p:nvPr>
        </p:nvSpPr>
        <p:spPr>
          <a:xfrm>
            <a:off x="-765573" y="639315"/>
            <a:ext cx="10498931" cy="896591"/>
          </a:xfrm>
        </p:spPr>
        <p:txBody>
          <a:bodyPr>
            <a:noAutofit/>
          </a:bodyPr>
          <a:lstStyle/>
          <a:p>
            <a:r>
              <a:rPr lang="en-IE" sz="8000" b="1" i="0">
                <a:solidFill>
                  <a:schemeClr val="accent6">
                    <a:lumMod val="60000"/>
                    <a:lumOff val="40000"/>
                  </a:schemeClr>
                </a:solidFill>
                <a:effectLst/>
                <a:latin typeface="Georgia" panose="02040502050405020303" pitchFamily="18" charset="0"/>
              </a:rPr>
              <a:t>3. Tsunami:</a:t>
            </a:r>
            <a:endParaRPr lang="en-US" sz="8000">
              <a:solidFill>
                <a:schemeClr val="accent6">
                  <a:lumMod val="60000"/>
                  <a:lumOff val="40000"/>
                </a:schemeClr>
              </a:solidFill>
            </a:endParaRPr>
          </a:p>
        </p:txBody>
      </p:sp>
      <p:sp>
        <p:nvSpPr>
          <p:cNvPr id="3" name="Content Placeholder 2">
            <a:extLst>
              <a:ext uri="{FF2B5EF4-FFF2-40B4-BE49-F238E27FC236}">
                <a16:creationId xmlns:a16="http://schemas.microsoft.com/office/drawing/2014/main" id="{35A26B03-EE95-5A4E-938D-108D7A535BB1}"/>
              </a:ext>
            </a:extLst>
          </p:cNvPr>
          <p:cNvSpPr>
            <a:spLocks noGrp="1"/>
          </p:cNvSpPr>
          <p:nvPr>
            <p:ph idx="1"/>
          </p:nvPr>
        </p:nvSpPr>
        <p:spPr>
          <a:xfrm>
            <a:off x="685800" y="2194560"/>
            <a:ext cx="11208544" cy="4024125"/>
          </a:xfrm>
        </p:spPr>
        <p:txBody>
          <a:bodyPr>
            <a:noAutofit/>
          </a:bodyPr>
          <a:lstStyle/>
          <a:p>
            <a:r>
              <a:rPr lang="en-IE" sz="4800" b="0" i="0">
                <a:solidFill>
                  <a:schemeClr val="accent1">
                    <a:lumMod val="60000"/>
                    <a:lumOff val="40000"/>
                  </a:schemeClr>
                </a:solidFill>
                <a:effectLst/>
                <a:latin typeface="Georgia" panose="02040502050405020303" pitchFamily="18" charset="0"/>
              </a:rPr>
              <a:t>Tsunamis are giant waves, initiated by a sudden change, usually in relative position of underwater tectonic plates. The sudden jerk is enough to propagate the wave; however, its power can be enhanced and fed by lunar positioning and boundaries that focus its energy.</a:t>
            </a:r>
            <a:endParaRPr lang="en-US" sz="4800">
              <a:solidFill>
                <a:schemeClr val="accent1">
                  <a:lumMod val="60000"/>
                  <a:lumOff val="40000"/>
                </a:schemeClr>
              </a:solidFill>
            </a:endParaRPr>
          </a:p>
        </p:txBody>
      </p:sp>
    </p:spTree>
    <p:extLst>
      <p:ext uri="{BB962C8B-B14F-4D97-AF65-F5344CB8AC3E}">
        <p14:creationId xmlns:p14="http://schemas.microsoft.com/office/powerpoint/2010/main" val="435657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EEE4C-8101-4A47-BC1B-60BA664C4721}"/>
              </a:ext>
            </a:extLst>
          </p:cNvPr>
          <p:cNvSpPr>
            <a:spLocks noGrp="1"/>
          </p:cNvSpPr>
          <p:nvPr>
            <p:ph type="title"/>
          </p:nvPr>
        </p:nvSpPr>
        <p:spPr>
          <a:xfrm>
            <a:off x="-479823" y="639315"/>
            <a:ext cx="11606213" cy="985888"/>
          </a:xfrm>
        </p:spPr>
        <p:txBody>
          <a:bodyPr>
            <a:noAutofit/>
          </a:bodyPr>
          <a:lstStyle/>
          <a:p>
            <a:r>
              <a:rPr lang="en-IE" sz="6600" b="1" i="0">
                <a:solidFill>
                  <a:schemeClr val="accent4">
                    <a:lumMod val="60000"/>
                    <a:lumOff val="40000"/>
                  </a:schemeClr>
                </a:solidFill>
                <a:effectLst/>
                <a:latin typeface="Georgia" panose="02040502050405020303" pitchFamily="18" charset="0"/>
              </a:rPr>
              <a:t>Tsunami mitigation strategies:</a:t>
            </a:r>
            <a:endParaRPr lang="en-US" sz="6600">
              <a:solidFill>
                <a:schemeClr val="accent4">
                  <a:lumMod val="60000"/>
                  <a:lumOff val="40000"/>
                </a:schemeClr>
              </a:solidFill>
            </a:endParaRPr>
          </a:p>
        </p:txBody>
      </p:sp>
      <p:sp>
        <p:nvSpPr>
          <p:cNvPr id="3" name="Content Placeholder 2">
            <a:extLst>
              <a:ext uri="{FF2B5EF4-FFF2-40B4-BE49-F238E27FC236}">
                <a16:creationId xmlns:a16="http://schemas.microsoft.com/office/drawing/2014/main" id="{33A33512-8265-BF49-B478-FB2A5ACE1200}"/>
              </a:ext>
            </a:extLst>
          </p:cNvPr>
          <p:cNvSpPr>
            <a:spLocks noGrp="1"/>
          </p:cNvSpPr>
          <p:nvPr>
            <p:ph idx="1"/>
          </p:nvPr>
        </p:nvSpPr>
        <p:spPr>
          <a:xfrm>
            <a:off x="685800" y="2194560"/>
            <a:ext cx="11606212" cy="4024125"/>
          </a:xfrm>
        </p:spPr>
        <p:txBody>
          <a:bodyPr>
            <a:noAutofit/>
          </a:bodyPr>
          <a:lstStyle/>
          <a:p>
            <a:pPr fontAlgn="base"/>
            <a:r>
              <a:rPr lang="en-IE" sz="3200" b="0">
                <a:solidFill>
                  <a:schemeClr val="accent2">
                    <a:lumMod val="60000"/>
                    <a:lumOff val="40000"/>
                  </a:schemeClr>
                </a:solidFill>
                <a:effectLst/>
                <a:latin typeface="Georgia" panose="02040502050405020303" pitchFamily="18" charset="0"/>
              </a:rPr>
              <a:t>a. In some tsunami-prone countries earthquake engineering measures have been taken to reduce the damage caused onshore.</a:t>
            </a:r>
          </a:p>
          <a:p>
            <a:pPr fontAlgn="base"/>
            <a:r>
              <a:rPr lang="en-IE" sz="3200" b="0">
                <a:solidFill>
                  <a:schemeClr val="accent2">
                    <a:lumMod val="60000"/>
                    <a:lumOff val="40000"/>
                  </a:schemeClr>
                </a:solidFill>
                <a:effectLst/>
                <a:latin typeface="Georgia" panose="02040502050405020303" pitchFamily="18" charset="0"/>
              </a:rPr>
              <a:t>b. Japan, where tsunami science and response measures first began following a disaster in 1896, has produced ever-more elaborate countermeasures and response plans. That country has built many tsunami walls of up to 4.5 metres (15 ft) to protect populated coastal areas.</a:t>
            </a:r>
          </a:p>
          <a:p>
            <a:pPr fontAlgn="base"/>
            <a:r>
              <a:rPr lang="en-IE" sz="3200" b="0">
                <a:solidFill>
                  <a:schemeClr val="accent2">
                    <a:lumMod val="60000"/>
                    <a:lumOff val="40000"/>
                  </a:schemeClr>
                </a:solidFill>
                <a:effectLst/>
                <a:latin typeface="Georgia" panose="02040502050405020303" pitchFamily="18" charset="0"/>
              </a:rPr>
              <a:t>c. Other localities have built floodgates and channels to redirect the water from incoming tsunami.</a:t>
            </a:r>
          </a:p>
        </p:txBody>
      </p:sp>
    </p:spTree>
    <p:extLst>
      <p:ext uri="{BB962C8B-B14F-4D97-AF65-F5344CB8AC3E}">
        <p14:creationId xmlns:p14="http://schemas.microsoft.com/office/powerpoint/2010/main" val="129001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F7213-A7C9-464B-A8EB-DF8AD80A8C24}"/>
              </a:ext>
            </a:extLst>
          </p:cNvPr>
          <p:cNvSpPr>
            <a:spLocks noGrp="1"/>
          </p:cNvSpPr>
          <p:nvPr>
            <p:ph type="title"/>
          </p:nvPr>
        </p:nvSpPr>
        <p:spPr>
          <a:xfrm>
            <a:off x="-707233" y="196452"/>
            <a:ext cx="12637295" cy="1696641"/>
          </a:xfrm>
        </p:spPr>
        <p:txBody>
          <a:bodyPr>
            <a:noAutofit/>
          </a:bodyPr>
          <a:lstStyle/>
          <a:p>
            <a:r>
              <a:rPr lang="en-IE" sz="7200" b="1" i="0">
                <a:solidFill>
                  <a:schemeClr val="accent1">
                    <a:lumMod val="60000"/>
                    <a:lumOff val="40000"/>
                  </a:schemeClr>
                </a:solidFill>
                <a:effectLst/>
                <a:latin typeface="Georgia" panose="02040502050405020303" pitchFamily="18" charset="0"/>
              </a:rPr>
              <a:t>. Volcanic eruptions:</a:t>
            </a:r>
            <a:endParaRPr lang="en-US" sz="7200">
              <a:solidFill>
                <a:schemeClr val="accent1">
                  <a:lumMod val="60000"/>
                  <a:lumOff val="40000"/>
                </a:schemeClr>
              </a:solidFill>
            </a:endParaRPr>
          </a:p>
        </p:txBody>
      </p:sp>
      <p:sp>
        <p:nvSpPr>
          <p:cNvPr id="3" name="Content Placeholder 2">
            <a:extLst>
              <a:ext uri="{FF2B5EF4-FFF2-40B4-BE49-F238E27FC236}">
                <a16:creationId xmlns:a16="http://schemas.microsoft.com/office/drawing/2014/main" id="{F07EEAD2-AF41-B647-9770-73A12158EBBA}"/>
              </a:ext>
            </a:extLst>
          </p:cNvPr>
          <p:cNvSpPr>
            <a:spLocks noGrp="1"/>
          </p:cNvSpPr>
          <p:nvPr>
            <p:ph idx="1"/>
          </p:nvPr>
        </p:nvSpPr>
        <p:spPr>
          <a:xfrm>
            <a:off x="685800" y="2194560"/>
            <a:ext cx="11506200" cy="4024125"/>
          </a:xfrm>
        </p:spPr>
        <p:txBody>
          <a:bodyPr>
            <a:noAutofit/>
          </a:bodyPr>
          <a:lstStyle/>
          <a:p>
            <a:r>
              <a:rPr lang="en-IE" sz="4000" b="0" i="0">
                <a:solidFill>
                  <a:schemeClr val="accent4"/>
                </a:solidFill>
                <a:effectLst/>
                <a:latin typeface="Georgia" panose="02040502050405020303" pitchFamily="18" charset="0"/>
              </a:rPr>
              <a:t>Volcanic disasters are caused by lava flows, volcanic mudflows and pyroclastic flows triggered by volcanic activities such as eruptions. It covers extensive areas; volcanic disasters can cause a large-scale damages and serious personal injury. Secondary disasters such as debris flows are often triggered by rainfall after a volcanic eruption.</a:t>
            </a:r>
            <a:endParaRPr lang="en-US" sz="4000">
              <a:solidFill>
                <a:schemeClr val="accent4"/>
              </a:solidFill>
            </a:endParaRPr>
          </a:p>
        </p:txBody>
      </p:sp>
    </p:spTree>
    <p:extLst>
      <p:ext uri="{BB962C8B-B14F-4D97-AF65-F5344CB8AC3E}">
        <p14:creationId xmlns:p14="http://schemas.microsoft.com/office/powerpoint/2010/main" val="3238282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8789D-0BB8-4C40-A16D-C8160796BF54}"/>
              </a:ext>
            </a:extLst>
          </p:cNvPr>
          <p:cNvSpPr>
            <a:spLocks noGrp="1"/>
          </p:cNvSpPr>
          <p:nvPr>
            <p:ph type="title"/>
          </p:nvPr>
        </p:nvSpPr>
        <p:spPr>
          <a:xfrm>
            <a:off x="466724" y="0"/>
            <a:ext cx="10498931" cy="1482328"/>
          </a:xfrm>
        </p:spPr>
        <p:txBody>
          <a:bodyPr>
            <a:normAutofit/>
          </a:bodyPr>
          <a:lstStyle/>
          <a:p>
            <a:r>
              <a:rPr lang="en-IE" sz="7200" b="1" i="0">
                <a:effectLst/>
                <a:latin typeface="Roboto" panose="02000000000000000000" pitchFamily="2" charset="0"/>
              </a:rPr>
              <a:t>Forest Fire </a:t>
            </a:r>
          </a:p>
        </p:txBody>
      </p:sp>
      <p:pic>
        <p:nvPicPr>
          <p:cNvPr id="6" name="Content Placeholder 5">
            <a:extLst>
              <a:ext uri="{FF2B5EF4-FFF2-40B4-BE49-F238E27FC236}">
                <a16:creationId xmlns:a16="http://schemas.microsoft.com/office/drawing/2014/main" id="{BBBB1F6A-2A82-AC47-97A4-99B52123F5DD}"/>
              </a:ext>
            </a:extLst>
          </p:cNvPr>
          <p:cNvPicPr>
            <a:picLocks noGrp="1" noChangeAspect="1"/>
          </p:cNvPicPr>
          <p:nvPr>
            <p:ph idx="1"/>
          </p:nvPr>
        </p:nvPicPr>
        <p:blipFill>
          <a:blip r:embed="rId2"/>
          <a:stretch>
            <a:fillRect/>
          </a:stretch>
        </p:blipFill>
        <p:spPr>
          <a:xfrm>
            <a:off x="303609" y="1643063"/>
            <a:ext cx="11537157" cy="5018484"/>
          </a:xfrm>
          <a:prstGeom prst="rect">
            <a:avLst/>
          </a:prstGeom>
        </p:spPr>
      </p:pic>
    </p:spTree>
    <p:extLst>
      <p:ext uri="{BB962C8B-B14F-4D97-AF65-F5344CB8AC3E}">
        <p14:creationId xmlns:p14="http://schemas.microsoft.com/office/powerpoint/2010/main" val="3913936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F2844-3C63-3F49-9143-4CCAEF63C488}"/>
              </a:ext>
            </a:extLst>
          </p:cNvPr>
          <p:cNvSpPr>
            <a:spLocks noGrp="1"/>
          </p:cNvSpPr>
          <p:nvPr>
            <p:ph type="title"/>
          </p:nvPr>
        </p:nvSpPr>
        <p:spPr>
          <a:xfrm>
            <a:off x="-1" y="139295"/>
            <a:ext cx="11251407" cy="1485908"/>
          </a:xfrm>
        </p:spPr>
        <p:txBody>
          <a:bodyPr>
            <a:normAutofit/>
          </a:bodyPr>
          <a:lstStyle/>
          <a:p>
            <a:pPr fontAlgn="base"/>
            <a:r>
              <a:rPr lang="en-IE" sz="6000" b="1">
                <a:solidFill>
                  <a:schemeClr val="accent6"/>
                </a:solidFill>
                <a:effectLst/>
                <a:latin typeface="Georgia" panose="02040502050405020303" pitchFamily="18" charset="0"/>
              </a:rPr>
              <a:t>Man-made Disasters:</a:t>
            </a:r>
          </a:p>
        </p:txBody>
      </p:sp>
      <p:sp>
        <p:nvSpPr>
          <p:cNvPr id="3" name="Content Placeholder 2">
            <a:extLst>
              <a:ext uri="{FF2B5EF4-FFF2-40B4-BE49-F238E27FC236}">
                <a16:creationId xmlns:a16="http://schemas.microsoft.com/office/drawing/2014/main" id="{885F6942-338A-5C4F-A746-D9C2EA353B28}"/>
              </a:ext>
            </a:extLst>
          </p:cNvPr>
          <p:cNvSpPr>
            <a:spLocks noGrp="1"/>
          </p:cNvSpPr>
          <p:nvPr>
            <p:ph idx="1"/>
          </p:nvPr>
        </p:nvSpPr>
        <p:spPr>
          <a:xfrm>
            <a:off x="215502" y="1176575"/>
            <a:ext cx="10820400" cy="4024125"/>
          </a:xfrm>
        </p:spPr>
        <p:txBody>
          <a:bodyPr>
            <a:normAutofit/>
          </a:bodyPr>
          <a:lstStyle/>
          <a:p>
            <a:r>
              <a:rPr lang="en-IE" sz="6000" b="1" i="0">
                <a:solidFill>
                  <a:schemeClr val="accent6">
                    <a:lumMod val="60000"/>
                    <a:lumOff val="40000"/>
                  </a:schemeClr>
                </a:solidFill>
                <a:effectLst/>
                <a:latin typeface="Georgia" panose="02040502050405020303" pitchFamily="18" charset="0"/>
              </a:rPr>
              <a:t>Road Accidents:</a:t>
            </a:r>
            <a:endParaRPr lang="en-US" sz="6000">
              <a:solidFill>
                <a:schemeClr val="accent6">
                  <a:lumMod val="60000"/>
                  <a:lumOff val="40000"/>
                </a:schemeClr>
              </a:solidFill>
            </a:endParaRPr>
          </a:p>
        </p:txBody>
      </p:sp>
      <p:sp>
        <p:nvSpPr>
          <p:cNvPr id="5" name="TextBox 4">
            <a:extLst>
              <a:ext uri="{FF2B5EF4-FFF2-40B4-BE49-F238E27FC236}">
                <a16:creationId xmlns:a16="http://schemas.microsoft.com/office/drawing/2014/main" id="{9B475501-43D1-954A-BE11-AC05E7A5BC3E}"/>
              </a:ext>
            </a:extLst>
          </p:cNvPr>
          <p:cNvSpPr txBox="1"/>
          <p:nvPr/>
        </p:nvSpPr>
        <p:spPr>
          <a:xfrm>
            <a:off x="306289" y="1910314"/>
            <a:ext cx="11670209" cy="5016758"/>
          </a:xfrm>
          <a:prstGeom prst="rect">
            <a:avLst/>
          </a:prstGeom>
          <a:noFill/>
        </p:spPr>
        <p:txBody>
          <a:bodyPr wrap="square">
            <a:spAutoFit/>
          </a:bodyPr>
          <a:lstStyle/>
          <a:p>
            <a:pPr algn="l" fontAlgn="base"/>
            <a:r>
              <a:rPr lang="en-IE" sz="3200" b="0">
                <a:solidFill>
                  <a:schemeClr val="accent4">
                    <a:lumMod val="60000"/>
                    <a:lumOff val="40000"/>
                  </a:schemeClr>
                </a:solidFill>
                <a:effectLst/>
                <a:latin typeface="Georgia" panose="02040502050405020303" pitchFamily="18" charset="0"/>
              </a:rPr>
              <a:t>Road accidents are common in India due to reckless driving, untrained drivers and poor maintenance of roads and vehicles. According to Lifeline Foundation, the Ahmedabad based organization working for road safety, India accounts for 13 per cent of road accident fatalities worldwide.</a:t>
            </a:r>
          </a:p>
          <a:p>
            <a:pPr algn="l" fontAlgn="base"/>
            <a:r>
              <a:rPr lang="en-IE" sz="3200" b="0">
                <a:solidFill>
                  <a:schemeClr val="accent4">
                    <a:lumMod val="60000"/>
                    <a:lumOff val="40000"/>
                  </a:schemeClr>
                </a:solidFill>
                <a:effectLst/>
                <a:latin typeface="Georgia" panose="02040502050405020303" pitchFamily="18" charset="0"/>
              </a:rPr>
              <a:t>With 130,000 deaths in 2007, India tops in the number of people killed in road accidents, surpassing China’s 90,000. Most of these deaths occurred due to bad road designs and lack of proper traffic management systems to separate different streams of traffic.</a:t>
            </a:r>
          </a:p>
        </p:txBody>
      </p:sp>
    </p:spTree>
    <p:extLst>
      <p:ext uri="{BB962C8B-B14F-4D97-AF65-F5344CB8AC3E}">
        <p14:creationId xmlns:p14="http://schemas.microsoft.com/office/powerpoint/2010/main" val="883573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6F109-D27D-4247-B502-5EADB1C66ECE}"/>
              </a:ext>
            </a:extLst>
          </p:cNvPr>
          <p:cNvSpPr>
            <a:spLocks noGrp="1"/>
          </p:cNvSpPr>
          <p:nvPr>
            <p:ph type="title"/>
          </p:nvPr>
        </p:nvSpPr>
        <p:spPr>
          <a:xfrm>
            <a:off x="-1462087" y="0"/>
            <a:ext cx="8610600" cy="1293028"/>
          </a:xfrm>
        </p:spPr>
        <p:txBody>
          <a:bodyPr>
            <a:normAutofit/>
          </a:bodyPr>
          <a:lstStyle/>
          <a:p>
            <a:r>
              <a:rPr lang="en-IE" sz="6000" b="1" i="0">
                <a:effectLst/>
                <a:latin typeface="Roboto" panose="02000000000000000000" pitchFamily="2" charset="0"/>
              </a:rPr>
              <a:t>Road accident </a:t>
            </a:r>
          </a:p>
        </p:txBody>
      </p:sp>
      <p:pic>
        <p:nvPicPr>
          <p:cNvPr id="6" name="Content Placeholder 5">
            <a:extLst>
              <a:ext uri="{FF2B5EF4-FFF2-40B4-BE49-F238E27FC236}">
                <a16:creationId xmlns:a16="http://schemas.microsoft.com/office/drawing/2014/main" id="{021BB68F-DD82-674E-A94D-4C8376A080EE}"/>
              </a:ext>
            </a:extLst>
          </p:cNvPr>
          <p:cNvPicPr>
            <a:picLocks noGrp="1" noChangeAspect="1"/>
          </p:cNvPicPr>
          <p:nvPr>
            <p:ph idx="1"/>
          </p:nvPr>
        </p:nvPicPr>
        <p:blipFill>
          <a:blip r:embed="rId2"/>
          <a:stretch>
            <a:fillRect/>
          </a:stretch>
        </p:blipFill>
        <p:spPr>
          <a:xfrm>
            <a:off x="359569" y="1614052"/>
            <a:ext cx="11195447" cy="4757166"/>
          </a:xfrm>
          <a:prstGeom prst="rect">
            <a:avLst/>
          </a:prstGeom>
        </p:spPr>
      </p:pic>
    </p:spTree>
    <p:extLst>
      <p:ext uri="{BB962C8B-B14F-4D97-AF65-F5344CB8AC3E}">
        <p14:creationId xmlns:p14="http://schemas.microsoft.com/office/powerpoint/2010/main" val="1408335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ABEC9-60EC-6144-8F55-C8DF6A2E7FF0}"/>
              </a:ext>
            </a:extLst>
          </p:cNvPr>
          <p:cNvSpPr>
            <a:spLocks noGrp="1"/>
          </p:cNvSpPr>
          <p:nvPr>
            <p:ph type="title"/>
          </p:nvPr>
        </p:nvSpPr>
        <p:spPr>
          <a:xfrm>
            <a:off x="-1479946" y="335749"/>
            <a:ext cx="11235928" cy="1128720"/>
          </a:xfrm>
        </p:spPr>
        <p:txBody>
          <a:bodyPr>
            <a:noAutofit/>
          </a:bodyPr>
          <a:lstStyle/>
          <a:p>
            <a:r>
              <a:rPr lang="en-IE" sz="5400" b="1" i="0">
                <a:solidFill>
                  <a:schemeClr val="accent3">
                    <a:lumMod val="60000"/>
                    <a:lumOff val="40000"/>
                  </a:schemeClr>
                </a:solidFill>
                <a:effectLst/>
                <a:latin typeface="Georgia" panose="02040502050405020303" pitchFamily="18" charset="0"/>
              </a:rPr>
              <a:t>Building and Bridge Collapse:</a:t>
            </a:r>
            <a:endParaRPr lang="en-US" sz="5400">
              <a:solidFill>
                <a:schemeClr val="accent3">
                  <a:lumMod val="60000"/>
                  <a:lumOff val="40000"/>
                </a:schemeClr>
              </a:solidFill>
            </a:endParaRPr>
          </a:p>
        </p:txBody>
      </p:sp>
      <p:sp>
        <p:nvSpPr>
          <p:cNvPr id="3" name="Content Placeholder 2">
            <a:extLst>
              <a:ext uri="{FF2B5EF4-FFF2-40B4-BE49-F238E27FC236}">
                <a16:creationId xmlns:a16="http://schemas.microsoft.com/office/drawing/2014/main" id="{A93BD333-3E62-F641-912D-543A161738CC}"/>
              </a:ext>
            </a:extLst>
          </p:cNvPr>
          <p:cNvSpPr>
            <a:spLocks noGrp="1"/>
          </p:cNvSpPr>
          <p:nvPr>
            <p:ph idx="1"/>
          </p:nvPr>
        </p:nvSpPr>
        <p:spPr>
          <a:xfrm>
            <a:off x="342900" y="1464469"/>
            <a:ext cx="11506200" cy="4024125"/>
          </a:xfrm>
        </p:spPr>
        <p:txBody>
          <a:bodyPr>
            <a:noAutofit/>
          </a:bodyPr>
          <a:lstStyle/>
          <a:p>
            <a:r>
              <a:rPr lang="en-IE" sz="6000" b="0" i="0">
                <a:solidFill>
                  <a:srgbClr val="002060"/>
                </a:solidFill>
                <a:effectLst/>
                <a:latin typeface="Georgia" panose="02040502050405020303" pitchFamily="18" charset="0"/>
              </a:rPr>
              <a:t>Building collapses are frequent in India where construction is often hastily done, with little regard for safety regulations, particularly in the western part of the country.</a:t>
            </a:r>
            <a:endParaRPr lang="en-US" sz="6000">
              <a:solidFill>
                <a:srgbClr val="002060"/>
              </a:solidFill>
            </a:endParaRPr>
          </a:p>
        </p:txBody>
      </p:sp>
    </p:spTree>
    <p:extLst>
      <p:ext uri="{BB962C8B-B14F-4D97-AF65-F5344CB8AC3E}">
        <p14:creationId xmlns:p14="http://schemas.microsoft.com/office/powerpoint/2010/main" val="764559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81A2A-5D81-2547-8D4B-F611BECBDA83}"/>
              </a:ext>
            </a:extLst>
          </p:cNvPr>
          <p:cNvSpPr>
            <a:spLocks noGrp="1"/>
          </p:cNvSpPr>
          <p:nvPr>
            <p:ph type="title"/>
          </p:nvPr>
        </p:nvSpPr>
        <p:spPr>
          <a:xfrm rot="10800000" flipV="1">
            <a:off x="417315" y="160736"/>
            <a:ext cx="11048404" cy="1696640"/>
          </a:xfrm>
        </p:spPr>
        <p:txBody>
          <a:bodyPr>
            <a:noAutofit/>
          </a:bodyPr>
          <a:lstStyle/>
          <a:p>
            <a:r>
              <a:rPr lang="en-IE" sz="6600" b="1" i="0">
                <a:solidFill>
                  <a:schemeClr val="accent6"/>
                </a:solidFill>
                <a:effectLst/>
                <a:latin typeface="Georgia" panose="02040502050405020303" pitchFamily="18" charset="0"/>
              </a:rPr>
              <a:t>Building and Bridge Collapse:</a:t>
            </a:r>
            <a:endParaRPr lang="en-US" sz="6600">
              <a:solidFill>
                <a:schemeClr val="accent6"/>
              </a:solidFill>
            </a:endParaRPr>
          </a:p>
        </p:txBody>
      </p:sp>
      <p:pic>
        <p:nvPicPr>
          <p:cNvPr id="6" name="Content Placeholder 5">
            <a:extLst>
              <a:ext uri="{FF2B5EF4-FFF2-40B4-BE49-F238E27FC236}">
                <a16:creationId xmlns:a16="http://schemas.microsoft.com/office/drawing/2014/main" id="{8CA5B79C-B451-614A-ACF5-DC0FA2FFD1BE}"/>
              </a:ext>
            </a:extLst>
          </p:cNvPr>
          <p:cNvPicPr>
            <a:picLocks noGrp="1" noChangeAspect="1"/>
          </p:cNvPicPr>
          <p:nvPr>
            <p:ph idx="1"/>
          </p:nvPr>
        </p:nvPicPr>
        <p:blipFill>
          <a:blip r:embed="rId2"/>
          <a:stretch>
            <a:fillRect/>
          </a:stretch>
        </p:blipFill>
        <p:spPr>
          <a:xfrm>
            <a:off x="232171" y="2321718"/>
            <a:ext cx="5863829" cy="4375547"/>
          </a:xfrm>
          <a:prstGeom prst="rect">
            <a:avLst/>
          </a:prstGeom>
        </p:spPr>
      </p:pic>
      <p:pic>
        <p:nvPicPr>
          <p:cNvPr id="9" name="Picture 8">
            <a:extLst>
              <a:ext uri="{FF2B5EF4-FFF2-40B4-BE49-F238E27FC236}">
                <a16:creationId xmlns:a16="http://schemas.microsoft.com/office/drawing/2014/main" id="{FFF4C793-6BED-674D-98CC-3206CA9C6195}"/>
              </a:ext>
            </a:extLst>
          </p:cNvPr>
          <p:cNvPicPr>
            <a:picLocks noChangeAspect="1"/>
          </p:cNvPicPr>
          <p:nvPr/>
        </p:nvPicPr>
        <p:blipFill>
          <a:blip r:embed="rId3"/>
          <a:stretch>
            <a:fillRect/>
          </a:stretch>
        </p:blipFill>
        <p:spPr>
          <a:xfrm>
            <a:off x="6096001" y="2321718"/>
            <a:ext cx="5863828" cy="4601766"/>
          </a:xfrm>
          <a:prstGeom prst="rect">
            <a:avLst/>
          </a:prstGeom>
        </p:spPr>
      </p:pic>
    </p:spTree>
    <p:extLst>
      <p:ext uri="{BB962C8B-B14F-4D97-AF65-F5344CB8AC3E}">
        <p14:creationId xmlns:p14="http://schemas.microsoft.com/office/powerpoint/2010/main" val="3854985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2733B-D0C5-944C-AD3E-34D685C31E23}"/>
              </a:ext>
            </a:extLst>
          </p:cNvPr>
          <p:cNvSpPr>
            <a:spLocks noGrp="1"/>
          </p:cNvSpPr>
          <p:nvPr>
            <p:ph type="title"/>
          </p:nvPr>
        </p:nvSpPr>
        <p:spPr>
          <a:xfrm>
            <a:off x="-569120" y="222784"/>
            <a:ext cx="11164491" cy="985888"/>
          </a:xfrm>
        </p:spPr>
        <p:txBody>
          <a:bodyPr>
            <a:noAutofit/>
          </a:bodyPr>
          <a:lstStyle/>
          <a:p>
            <a:r>
              <a:rPr lang="en-IE" sz="4800" b="1" i="0">
                <a:solidFill>
                  <a:schemeClr val="accent5">
                    <a:lumMod val="75000"/>
                  </a:schemeClr>
                </a:solidFill>
                <a:effectLst/>
                <a:latin typeface="Georgia" panose="02040502050405020303" pitchFamily="18" charset="0"/>
              </a:rPr>
              <a:t>Mitigation strategies for man-made disasters:</a:t>
            </a:r>
            <a:endParaRPr lang="en-US" sz="4800">
              <a:solidFill>
                <a:schemeClr val="accent5">
                  <a:lumMod val="75000"/>
                </a:schemeClr>
              </a:solidFill>
            </a:endParaRPr>
          </a:p>
        </p:txBody>
      </p:sp>
      <p:sp>
        <p:nvSpPr>
          <p:cNvPr id="3" name="Content Placeholder 2">
            <a:extLst>
              <a:ext uri="{FF2B5EF4-FFF2-40B4-BE49-F238E27FC236}">
                <a16:creationId xmlns:a16="http://schemas.microsoft.com/office/drawing/2014/main" id="{810F1A3D-C48A-EE4D-ACC7-3D86D1C0162A}"/>
              </a:ext>
            </a:extLst>
          </p:cNvPr>
          <p:cNvSpPr>
            <a:spLocks noGrp="1"/>
          </p:cNvSpPr>
          <p:nvPr>
            <p:ph idx="1"/>
          </p:nvPr>
        </p:nvSpPr>
        <p:spPr>
          <a:xfrm>
            <a:off x="-84533" y="1017984"/>
            <a:ext cx="11506200" cy="4024125"/>
          </a:xfrm>
        </p:spPr>
        <p:txBody>
          <a:bodyPr>
            <a:noAutofit/>
          </a:bodyPr>
          <a:lstStyle/>
          <a:p>
            <a:pPr fontAlgn="base"/>
            <a:r>
              <a:rPr lang="en-IE" sz="4800" b="0">
                <a:solidFill>
                  <a:schemeClr val="accent5">
                    <a:lumMod val="20000"/>
                    <a:lumOff val="80000"/>
                  </a:schemeClr>
                </a:solidFill>
                <a:effectLst/>
                <a:latin typeface="Georgia" panose="02040502050405020303" pitchFamily="18" charset="0"/>
              </a:rPr>
              <a:t>For road accidents, traffic rules and regulations need to be followed strictly.</a:t>
            </a:r>
          </a:p>
          <a:p>
            <a:pPr fontAlgn="base"/>
            <a:r>
              <a:rPr lang="en-IE" sz="4800" b="0">
                <a:solidFill>
                  <a:schemeClr val="accent5">
                    <a:lumMod val="20000"/>
                    <a:lumOff val="80000"/>
                  </a:schemeClr>
                </a:solidFill>
                <a:effectLst/>
                <a:latin typeface="Georgia" panose="02040502050405020303" pitchFamily="18" charset="0"/>
              </a:rPr>
              <a:t>b. For building and bridge collapse, standard building materials should be used.</a:t>
            </a:r>
          </a:p>
          <a:p>
            <a:pPr fontAlgn="base"/>
            <a:r>
              <a:rPr lang="en-IE" sz="4800" b="0">
                <a:solidFill>
                  <a:schemeClr val="accent5">
                    <a:lumMod val="20000"/>
                    <a:lumOff val="80000"/>
                  </a:schemeClr>
                </a:solidFill>
                <a:effectLst/>
                <a:latin typeface="Georgia" panose="02040502050405020303" pitchFamily="18" charset="0"/>
              </a:rPr>
              <a:t>c. Moreover, more and more public awareness should be made to minimize the effects of man-made disasters.</a:t>
            </a:r>
          </a:p>
        </p:txBody>
      </p:sp>
    </p:spTree>
    <p:extLst>
      <p:ext uri="{BB962C8B-B14F-4D97-AF65-F5344CB8AC3E}">
        <p14:creationId xmlns:p14="http://schemas.microsoft.com/office/powerpoint/2010/main" val="3789933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BF9D02-51F4-FD4C-9991-C31FE37A3E0A}"/>
              </a:ext>
            </a:extLst>
          </p:cNvPr>
          <p:cNvSpPr>
            <a:spLocks noGrp="1"/>
          </p:cNvSpPr>
          <p:nvPr>
            <p:ph idx="1"/>
          </p:nvPr>
        </p:nvSpPr>
        <p:spPr/>
        <p:txBody>
          <a:bodyPr>
            <a:noAutofit/>
          </a:bodyPr>
          <a:lstStyle/>
          <a:p>
            <a:pPr fontAlgn="base"/>
            <a:r>
              <a:rPr lang="en-IE" sz="3600" b="0" i="0">
                <a:solidFill>
                  <a:schemeClr val="accent1"/>
                </a:solidFill>
                <a:effectLst/>
                <a:latin typeface="Lato"/>
              </a:rPr>
              <a:t>We act before, during and after disasters strike, often providing assistance in some of the world’s most hostile environments.</a:t>
            </a:r>
          </a:p>
          <a:p>
            <a:pPr rtl="0" fontAlgn="base"/>
            <a:r>
              <a:rPr lang="en-IE" sz="3600" b="0" i="0">
                <a:solidFill>
                  <a:schemeClr val="accent1"/>
                </a:solidFill>
                <a:effectLst/>
                <a:latin typeface="Lato"/>
              </a:rPr>
              <a:t>Our disaster management activities seek to:</a:t>
            </a:r>
          </a:p>
          <a:p>
            <a:pPr fontAlgn="base"/>
            <a:r>
              <a:rPr lang="en-IE" sz="3600" b="0" i="0">
                <a:solidFill>
                  <a:schemeClr val="accent1"/>
                </a:solidFill>
                <a:effectLst/>
                <a:latin typeface="Lato"/>
              </a:rPr>
              <a:t>Save lives and reduce human suffering</a:t>
            </a:r>
          </a:p>
          <a:p>
            <a:pPr fontAlgn="base"/>
            <a:r>
              <a:rPr lang="en-IE" sz="3600" b="0" i="0">
                <a:solidFill>
                  <a:schemeClr val="accent1"/>
                </a:solidFill>
                <a:effectLst/>
                <a:latin typeface="Lato"/>
              </a:rPr>
              <a:t>Protect and restore livelihoods</a:t>
            </a:r>
          </a:p>
          <a:p>
            <a:pPr fontAlgn="base"/>
            <a:r>
              <a:rPr lang="en-IE" sz="3600" b="0" i="0">
                <a:solidFill>
                  <a:schemeClr val="accent1"/>
                </a:solidFill>
                <a:effectLst/>
                <a:latin typeface="Lato"/>
              </a:rPr>
              <a:t>Reduce the risks faced by communities affected by disaster and conflict.</a:t>
            </a:r>
          </a:p>
        </p:txBody>
      </p:sp>
      <p:sp>
        <p:nvSpPr>
          <p:cNvPr id="7" name="Title 1">
            <a:extLst>
              <a:ext uri="{FF2B5EF4-FFF2-40B4-BE49-F238E27FC236}">
                <a16:creationId xmlns:a16="http://schemas.microsoft.com/office/drawing/2014/main" id="{2C8B040E-3006-C54F-80B4-0768C2D43725}"/>
              </a:ext>
            </a:extLst>
          </p:cNvPr>
          <p:cNvSpPr txBox="1">
            <a:spLocks noGrp="1"/>
          </p:cNvSpPr>
          <p:nvPr>
            <p:ph type="title"/>
          </p:nvPr>
        </p:nvSpPr>
        <p:spPr>
          <a:xfrm>
            <a:off x="-1285875" y="1"/>
            <a:ext cx="9269016" cy="1714500"/>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fontAlgn="base"/>
            <a:br>
              <a:rPr lang="en-IE" sz="5400" b="1">
                <a:solidFill>
                  <a:schemeClr val="accent4">
                    <a:lumMod val="75000"/>
                  </a:schemeClr>
                </a:solidFill>
                <a:latin typeface="inherit"/>
              </a:rPr>
            </a:br>
            <a:r>
              <a:rPr lang="en-IE" sz="5400" b="1" i="0">
                <a:solidFill>
                  <a:schemeClr val="accent4">
                    <a:lumMod val="75000"/>
                  </a:schemeClr>
                </a:solidFill>
                <a:effectLst/>
                <a:latin typeface="Lato"/>
              </a:rPr>
              <a:t>What is disaster management?</a:t>
            </a:r>
            <a:br>
              <a:rPr lang="en-IE" sz="5400" b="1" i="0">
                <a:solidFill>
                  <a:schemeClr val="accent4">
                    <a:lumMod val="75000"/>
                  </a:schemeClr>
                </a:solidFill>
                <a:effectLst/>
                <a:latin typeface="Lato"/>
              </a:rPr>
            </a:br>
            <a:r>
              <a:rPr lang="en-IE" sz="5400">
                <a:solidFill>
                  <a:schemeClr val="accent4">
                    <a:lumMod val="75000"/>
                  </a:schemeClr>
                </a:solidFill>
                <a:latin typeface="inherit"/>
              </a:rPr>
              <a:t>     </a:t>
            </a:r>
          </a:p>
        </p:txBody>
      </p:sp>
    </p:spTree>
    <p:extLst>
      <p:ext uri="{BB962C8B-B14F-4D97-AF65-F5344CB8AC3E}">
        <p14:creationId xmlns:p14="http://schemas.microsoft.com/office/powerpoint/2010/main" val="890526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03944-6AC2-714D-89F8-D4A9CC812088}"/>
              </a:ext>
            </a:extLst>
          </p:cNvPr>
          <p:cNvSpPr>
            <a:spLocks noGrp="1"/>
          </p:cNvSpPr>
          <p:nvPr>
            <p:ph type="title"/>
          </p:nvPr>
        </p:nvSpPr>
        <p:spPr>
          <a:xfrm>
            <a:off x="-1729978" y="-273304"/>
            <a:ext cx="11128772" cy="1825237"/>
          </a:xfrm>
        </p:spPr>
        <p:txBody>
          <a:bodyPr>
            <a:normAutofit/>
          </a:bodyPr>
          <a:lstStyle/>
          <a:p>
            <a:r>
              <a:rPr lang="en-IE" sz="5400" b="1" i="0">
                <a:effectLst/>
                <a:latin typeface="Georgia" panose="02040502050405020303" pitchFamily="18" charset="0"/>
              </a:rPr>
              <a:t>a Terrorism-Related Event Happens:</a:t>
            </a:r>
            <a:endParaRPr lang="en-US" sz="5400"/>
          </a:p>
        </p:txBody>
      </p:sp>
      <p:sp>
        <p:nvSpPr>
          <p:cNvPr id="3" name="Content Placeholder 2">
            <a:extLst>
              <a:ext uri="{FF2B5EF4-FFF2-40B4-BE49-F238E27FC236}">
                <a16:creationId xmlns:a16="http://schemas.microsoft.com/office/drawing/2014/main" id="{3A543A17-A3E1-3A40-BA18-EBBFE3652FD7}"/>
              </a:ext>
            </a:extLst>
          </p:cNvPr>
          <p:cNvSpPr>
            <a:spLocks noGrp="1"/>
          </p:cNvSpPr>
          <p:nvPr>
            <p:ph idx="1"/>
          </p:nvPr>
        </p:nvSpPr>
        <p:spPr>
          <a:xfrm>
            <a:off x="435769" y="1158716"/>
            <a:ext cx="11530012" cy="4024125"/>
          </a:xfrm>
        </p:spPr>
        <p:txBody>
          <a:bodyPr>
            <a:noAutofit/>
          </a:bodyPr>
          <a:lstStyle/>
          <a:p>
            <a:pPr fontAlgn="base"/>
            <a:r>
              <a:rPr lang="en-IE" sz="4000" b="0">
                <a:solidFill>
                  <a:schemeClr val="accent4">
                    <a:lumMod val="40000"/>
                    <a:lumOff val="60000"/>
                  </a:schemeClr>
                </a:solidFill>
                <a:effectLst/>
                <a:latin typeface="Georgia" panose="02040502050405020303" pitchFamily="18" charset="0"/>
              </a:rPr>
              <a:t>Stay calm and be patient.</a:t>
            </a:r>
          </a:p>
          <a:p>
            <a:pPr fontAlgn="base"/>
            <a:r>
              <a:rPr lang="en-IE" sz="4000" b="0">
                <a:solidFill>
                  <a:schemeClr val="accent4">
                    <a:lumMod val="40000"/>
                    <a:lumOff val="60000"/>
                  </a:schemeClr>
                </a:solidFill>
                <a:effectLst/>
                <a:latin typeface="Georgia" panose="02040502050405020303" pitchFamily="18" charset="0"/>
              </a:rPr>
              <a:t>b. Listen to a local radio or television station for news and follow the instructions of emergency service personnel.</a:t>
            </a:r>
          </a:p>
          <a:p>
            <a:pPr fontAlgn="base"/>
            <a:r>
              <a:rPr lang="en-IE" sz="4000" b="0">
                <a:solidFill>
                  <a:schemeClr val="accent4">
                    <a:lumMod val="40000"/>
                    <a:lumOff val="60000"/>
                  </a:schemeClr>
                </a:solidFill>
                <a:effectLst/>
                <a:latin typeface="Georgia" panose="02040502050405020303" pitchFamily="18" charset="0"/>
              </a:rPr>
              <a:t>c. Be vigilant. If the incident occurs near you, look out for secondary hazards such as falling debris or additional attacks.</a:t>
            </a:r>
          </a:p>
          <a:p>
            <a:pPr fontAlgn="base"/>
            <a:r>
              <a:rPr lang="en-IE" sz="4000" b="0">
                <a:solidFill>
                  <a:schemeClr val="accent4">
                    <a:lumMod val="40000"/>
                    <a:lumOff val="60000"/>
                  </a:schemeClr>
                </a:solidFill>
                <a:effectLst/>
                <a:latin typeface="Georgia" panose="02040502050405020303" pitchFamily="18" charset="0"/>
              </a:rPr>
              <a:t>d. Check for injuries and summon help for seriously injured people.</a:t>
            </a:r>
          </a:p>
        </p:txBody>
      </p:sp>
    </p:spTree>
    <p:extLst>
      <p:ext uri="{BB962C8B-B14F-4D97-AF65-F5344CB8AC3E}">
        <p14:creationId xmlns:p14="http://schemas.microsoft.com/office/powerpoint/2010/main" val="2428742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36351-AE2E-5944-B8FE-6DC89C161957}"/>
              </a:ext>
            </a:extLst>
          </p:cNvPr>
          <p:cNvSpPr>
            <a:spLocks noGrp="1"/>
          </p:cNvSpPr>
          <p:nvPr>
            <p:ph type="title"/>
          </p:nvPr>
        </p:nvSpPr>
        <p:spPr>
          <a:xfrm>
            <a:off x="-1409701" y="232172"/>
            <a:ext cx="10893029" cy="1696641"/>
          </a:xfrm>
        </p:spPr>
        <p:txBody>
          <a:bodyPr>
            <a:normAutofit/>
          </a:bodyPr>
          <a:lstStyle/>
          <a:p>
            <a:r>
              <a:rPr lang="en-IE" sz="7200" b="1" i="0">
                <a:effectLst/>
                <a:latin typeface="Roboto" panose="02000000000000000000" pitchFamily="2" charset="0"/>
              </a:rPr>
              <a:t>Terrorism</a:t>
            </a:r>
          </a:p>
        </p:txBody>
      </p:sp>
      <p:pic>
        <p:nvPicPr>
          <p:cNvPr id="6" name="Content Placeholder 5">
            <a:extLst>
              <a:ext uri="{FF2B5EF4-FFF2-40B4-BE49-F238E27FC236}">
                <a16:creationId xmlns:a16="http://schemas.microsoft.com/office/drawing/2014/main" id="{CB895ED8-5AC3-054B-824F-6A643ABB7A26}"/>
              </a:ext>
            </a:extLst>
          </p:cNvPr>
          <p:cNvPicPr>
            <a:picLocks noGrp="1" noChangeAspect="1"/>
          </p:cNvPicPr>
          <p:nvPr>
            <p:ph idx="1"/>
          </p:nvPr>
        </p:nvPicPr>
        <p:blipFill>
          <a:blip r:embed="rId2"/>
          <a:stretch>
            <a:fillRect/>
          </a:stretch>
        </p:blipFill>
        <p:spPr>
          <a:xfrm>
            <a:off x="240506" y="2408236"/>
            <a:ext cx="6403181" cy="4217591"/>
          </a:xfrm>
          <a:prstGeom prst="rect">
            <a:avLst/>
          </a:prstGeom>
        </p:spPr>
      </p:pic>
      <p:pic>
        <p:nvPicPr>
          <p:cNvPr id="9" name="Picture 8">
            <a:extLst>
              <a:ext uri="{FF2B5EF4-FFF2-40B4-BE49-F238E27FC236}">
                <a16:creationId xmlns:a16="http://schemas.microsoft.com/office/drawing/2014/main" id="{1C8607CB-039F-AB4D-AAC4-0EC74927C642}"/>
              </a:ext>
            </a:extLst>
          </p:cNvPr>
          <p:cNvPicPr>
            <a:picLocks noChangeAspect="1"/>
          </p:cNvPicPr>
          <p:nvPr/>
        </p:nvPicPr>
        <p:blipFill>
          <a:blip r:embed="rId3"/>
          <a:stretch>
            <a:fillRect/>
          </a:stretch>
        </p:blipFill>
        <p:spPr>
          <a:xfrm>
            <a:off x="7200900" y="2408236"/>
            <a:ext cx="4991100" cy="4217591"/>
          </a:xfrm>
          <a:prstGeom prst="rect">
            <a:avLst/>
          </a:prstGeom>
        </p:spPr>
      </p:pic>
      <p:sp>
        <p:nvSpPr>
          <p:cNvPr id="11" name="TextBox 10">
            <a:extLst>
              <a:ext uri="{FF2B5EF4-FFF2-40B4-BE49-F238E27FC236}">
                <a16:creationId xmlns:a16="http://schemas.microsoft.com/office/drawing/2014/main" id="{3A1D8B53-2323-9242-8D1A-1F2A609F595E}"/>
              </a:ext>
            </a:extLst>
          </p:cNvPr>
          <p:cNvSpPr txBox="1"/>
          <p:nvPr/>
        </p:nvSpPr>
        <p:spPr>
          <a:xfrm>
            <a:off x="5184576" y="2514600"/>
            <a:ext cx="1828800" cy="1828800"/>
          </a:xfrm>
          <a:prstGeom prst="rect">
            <a:avLst/>
          </a:prstGeom>
          <a:noFill/>
        </p:spPr>
        <p:txBody>
          <a:bodyPr wrap="square" rtlCol="0">
            <a:spAutoFit/>
          </a:bodyPr>
          <a:lstStyle/>
          <a:p>
            <a:pPr algn="l"/>
            <a:endParaRPr lang="en-US"/>
          </a:p>
        </p:txBody>
      </p:sp>
    </p:spTree>
    <p:extLst>
      <p:ext uri="{BB962C8B-B14F-4D97-AF65-F5344CB8AC3E}">
        <p14:creationId xmlns:p14="http://schemas.microsoft.com/office/powerpoint/2010/main" val="2437747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786FB-F423-3940-88B0-308B9B39F960}"/>
              </a:ext>
            </a:extLst>
          </p:cNvPr>
          <p:cNvSpPr>
            <a:spLocks noGrp="1"/>
          </p:cNvSpPr>
          <p:nvPr>
            <p:ph type="title"/>
          </p:nvPr>
        </p:nvSpPr>
        <p:spPr>
          <a:xfrm>
            <a:off x="-1993107" y="875109"/>
            <a:ext cx="13499307" cy="357188"/>
          </a:xfrm>
        </p:spPr>
        <p:txBody>
          <a:bodyPr>
            <a:noAutofit/>
          </a:bodyPr>
          <a:lstStyle/>
          <a:p>
            <a:pPr fontAlgn="base"/>
            <a:r>
              <a:rPr lang="en-IE" sz="6600" b="1">
                <a:solidFill>
                  <a:schemeClr val="accent6">
                    <a:lumMod val="75000"/>
                  </a:schemeClr>
                </a:solidFill>
                <a:effectLst/>
                <a:latin typeface="Georgia" panose="02040502050405020303" pitchFamily="18" charset="0"/>
              </a:rPr>
              <a:t>Awareness through Mass Media:</a:t>
            </a:r>
          </a:p>
        </p:txBody>
      </p:sp>
      <p:sp>
        <p:nvSpPr>
          <p:cNvPr id="3" name="Content Placeholder 2">
            <a:extLst>
              <a:ext uri="{FF2B5EF4-FFF2-40B4-BE49-F238E27FC236}">
                <a16:creationId xmlns:a16="http://schemas.microsoft.com/office/drawing/2014/main" id="{6C5D026D-C70B-E749-BEF5-51931B653CC3}"/>
              </a:ext>
            </a:extLst>
          </p:cNvPr>
          <p:cNvSpPr>
            <a:spLocks noGrp="1"/>
          </p:cNvSpPr>
          <p:nvPr>
            <p:ph idx="1"/>
          </p:nvPr>
        </p:nvSpPr>
        <p:spPr/>
        <p:txBody>
          <a:bodyPr>
            <a:noAutofit/>
          </a:bodyPr>
          <a:lstStyle/>
          <a:p>
            <a:pPr fontAlgn="base"/>
            <a:r>
              <a:rPr lang="en-IE" sz="5400" b="0">
                <a:solidFill>
                  <a:schemeClr val="accent1">
                    <a:lumMod val="20000"/>
                    <a:lumOff val="80000"/>
                  </a:schemeClr>
                </a:solidFill>
                <a:effectLst/>
                <a:latin typeface="Georgia" panose="02040502050405020303" pitchFamily="18" charset="0"/>
              </a:rPr>
              <a:t>Media plays a significant role in educating the population about] disaster and its management.</a:t>
            </a:r>
          </a:p>
          <a:p>
            <a:pPr fontAlgn="base"/>
            <a:r>
              <a:rPr lang="en-IE" sz="5400" b="0">
                <a:solidFill>
                  <a:schemeClr val="accent1">
                    <a:lumMod val="20000"/>
                    <a:lumOff val="80000"/>
                  </a:schemeClr>
                </a:solidFill>
                <a:effectLst/>
                <a:latin typeface="Georgia" panose="02040502050405020303" pitchFamily="18" charset="0"/>
              </a:rPr>
              <a:t>b. Without media we could not aware people about disaster in remote areas of the country.</a:t>
            </a:r>
          </a:p>
        </p:txBody>
      </p:sp>
    </p:spTree>
    <p:extLst>
      <p:ext uri="{BB962C8B-B14F-4D97-AF65-F5344CB8AC3E}">
        <p14:creationId xmlns:p14="http://schemas.microsoft.com/office/powerpoint/2010/main" val="1184442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D33CA-90AD-5B4E-8DFB-5145ECED5121}"/>
              </a:ext>
            </a:extLst>
          </p:cNvPr>
          <p:cNvSpPr>
            <a:spLocks noGrp="1"/>
          </p:cNvSpPr>
          <p:nvPr>
            <p:ph type="title"/>
          </p:nvPr>
        </p:nvSpPr>
        <p:spPr>
          <a:xfrm>
            <a:off x="-1753430" y="-107156"/>
            <a:ext cx="12094008" cy="1500187"/>
          </a:xfrm>
        </p:spPr>
        <p:txBody>
          <a:bodyPr>
            <a:noAutofit/>
          </a:bodyPr>
          <a:lstStyle/>
          <a:p>
            <a:pPr fontAlgn="base"/>
            <a:r>
              <a:rPr lang="en-IE" sz="4400" b="1">
                <a:solidFill>
                  <a:srgbClr val="FFFF00"/>
                </a:solidFill>
                <a:effectLst/>
                <a:latin typeface="Georgia" panose="02040502050405020303" pitchFamily="18" charset="0"/>
              </a:rPr>
              <a:t>Central Sector Scheme for Disaster Management:</a:t>
            </a:r>
          </a:p>
        </p:txBody>
      </p:sp>
      <p:sp>
        <p:nvSpPr>
          <p:cNvPr id="3" name="Content Placeholder 2">
            <a:extLst>
              <a:ext uri="{FF2B5EF4-FFF2-40B4-BE49-F238E27FC236}">
                <a16:creationId xmlns:a16="http://schemas.microsoft.com/office/drawing/2014/main" id="{A0C1BD0C-1872-2848-8654-320E70E93BA7}"/>
              </a:ext>
            </a:extLst>
          </p:cNvPr>
          <p:cNvSpPr>
            <a:spLocks noGrp="1"/>
          </p:cNvSpPr>
          <p:nvPr>
            <p:ph idx="1"/>
          </p:nvPr>
        </p:nvSpPr>
        <p:spPr>
          <a:xfrm>
            <a:off x="295870" y="1095469"/>
            <a:ext cx="11684793" cy="4024125"/>
          </a:xfrm>
        </p:spPr>
        <p:txBody>
          <a:bodyPr>
            <a:noAutofit/>
          </a:bodyPr>
          <a:lstStyle/>
          <a:p>
            <a:pPr fontAlgn="base"/>
            <a:r>
              <a:rPr lang="en-IE" sz="3600" b="0">
                <a:solidFill>
                  <a:schemeClr val="accent6"/>
                </a:solidFill>
                <a:effectLst/>
                <a:latin typeface="Georgia" panose="02040502050405020303" pitchFamily="18" charset="0"/>
              </a:rPr>
              <a:t>Human resource Development</a:t>
            </a:r>
          </a:p>
          <a:p>
            <a:pPr fontAlgn="base"/>
            <a:r>
              <a:rPr lang="en-IE" sz="3600" b="0">
                <a:solidFill>
                  <a:schemeClr val="accent6"/>
                </a:solidFill>
                <a:effectLst/>
                <a:latin typeface="Georgia" panose="02040502050405020303" pitchFamily="18" charset="0"/>
              </a:rPr>
              <a:t>b. Setting up of National Centre for Disaster Management (NCDM)</a:t>
            </a:r>
          </a:p>
          <a:p>
            <a:pPr fontAlgn="base"/>
            <a:r>
              <a:rPr lang="en-IE" sz="3600" b="0">
                <a:solidFill>
                  <a:schemeClr val="accent6"/>
                </a:solidFill>
                <a:effectLst/>
                <a:latin typeface="Georgia" panose="02040502050405020303" pitchFamily="18" charset="0"/>
              </a:rPr>
              <a:t>c. Setting up of Disaster Management Faculties in States</a:t>
            </a:r>
          </a:p>
          <a:p>
            <a:pPr fontAlgn="base"/>
            <a:r>
              <a:rPr lang="en-IE" sz="3600" b="0">
                <a:solidFill>
                  <a:schemeClr val="accent6"/>
                </a:solidFill>
                <a:effectLst/>
                <a:latin typeface="Georgia" panose="02040502050405020303" pitchFamily="18" charset="0"/>
              </a:rPr>
              <a:t>d. UNDP is a united nation’s global development programs working in 166 countries.</a:t>
            </a:r>
          </a:p>
          <a:p>
            <a:pPr fontAlgn="base"/>
            <a:r>
              <a:rPr lang="en-IE" sz="3600" b="0">
                <a:solidFill>
                  <a:schemeClr val="accent6"/>
                </a:solidFill>
                <a:effectLst/>
                <a:latin typeface="Georgia" panose="02040502050405020303" pitchFamily="18" charset="0"/>
              </a:rPr>
              <a:t>e. Programs for Community Participation and Public Awareness</a:t>
            </a:r>
          </a:p>
          <a:p>
            <a:pPr fontAlgn="base"/>
            <a:r>
              <a:rPr lang="en-IE" sz="3600" b="0">
                <a:solidFill>
                  <a:schemeClr val="accent6"/>
                </a:solidFill>
                <a:effectLst/>
                <a:latin typeface="Georgia" panose="02040502050405020303" pitchFamily="18" charset="0"/>
              </a:rPr>
              <a:t>f. Observing National Disaster Reduction Day</a:t>
            </a:r>
          </a:p>
        </p:txBody>
      </p:sp>
      <p:sp>
        <p:nvSpPr>
          <p:cNvPr id="4" name="TextBox 3">
            <a:extLst>
              <a:ext uri="{FF2B5EF4-FFF2-40B4-BE49-F238E27FC236}">
                <a16:creationId xmlns:a16="http://schemas.microsoft.com/office/drawing/2014/main" id="{E4BC9A78-66C6-1744-AED2-01D488007C01}"/>
              </a:ext>
            </a:extLst>
          </p:cNvPr>
          <p:cNvSpPr txBox="1"/>
          <p:nvPr/>
        </p:nvSpPr>
        <p:spPr>
          <a:xfrm>
            <a:off x="4309467" y="2639615"/>
            <a:ext cx="1828800" cy="1828800"/>
          </a:xfrm>
          <a:prstGeom prst="rect">
            <a:avLst/>
          </a:prstGeom>
          <a:noFill/>
        </p:spPr>
        <p:txBody>
          <a:bodyPr wrap="square" rtlCol="0">
            <a:spAutoFit/>
          </a:bodyPr>
          <a:lstStyle/>
          <a:p>
            <a:pPr algn="l"/>
            <a:endParaRPr lang="en-US"/>
          </a:p>
        </p:txBody>
      </p:sp>
    </p:spTree>
    <p:extLst>
      <p:ext uri="{BB962C8B-B14F-4D97-AF65-F5344CB8AC3E}">
        <p14:creationId xmlns:p14="http://schemas.microsoft.com/office/powerpoint/2010/main" val="3442034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C860-B28D-0C45-80BF-5E6C06E05D0E}"/>
              </a:ext>
            </a:extLst>
          </p:cNvPr>
          <p:cNvSpPr>
            <a:spLocks noGrp="1"/>
          </p:cNvSpPr>
          <p:nvPr>
            <p:ph type="title"/>
          </p:nvPr>
        </p:nvSpPr>
        <p:spPr>
          <a:xfrm>
            <a:off x="-3368279" y="639316"/>
            <a:ext cx="11226404" cy="1057326"/>
          </a:xfrm>
        </p:spPr>
        <p:txBody>
          <a:bodyPr>
            <a:noAutofit/>
          </a:bodyPr>
          <a:lstStyle/>
          <a:p>
            <a:pPr fontAlgn="base"/>
            <a:r>
              <a:rPr lang="en-IE" sz="8800" b="1">
                <a:solidFill>
                  <a:schemeClr val="accent2">
                    <a:lumMod val="50000"/>
                  </a:schemeClr>
                </a:solidFill>
                <a:effectLst/>
                <a:latin typeface="Georgia" panose="02040502050405020303" pitchFamily="18" charset="0"/>
              </a:rPr>
              <a:t>Related Articles:</a:t>
            </a:r>
          </a:p>
        </p:txBody>
      </p:sp>
      <p:sp>
        <p:nvSpPr>
          <p:cNvPr id="3" name="Content Placeholder 2">
            <a:extLst>
              <a:ext uri="{FF2B5EF4-FFF2-40B4-BE49-F238E27FC236}">
                <a16:creationId xmlns:a16="http://schemas.microsoft.com/office/drawing/2014/main" id="{E9084686-E9F7-8942-81C6-60DB20D79777}"/>
              </a:ext>
            </a:extLst>
          </p:cNvPr>
          <p:cNvSpPr>
            <a:spLocks noGrp="1"/>
          </p:cNvSpPr>
          <p:nvPr>
            <p:ph idx="1"/>
          </p:nvPr>
        </p:nvSpPr>
        <p:spPr/>
        <p:txBody>
          <a:bodyPr>
            <a:noAutofit/>
          </a:bodyPr>
          <a:lstStyle/>
          <a:p>
            <a:pPr fontAlgn="base"/>
            <a:r>
              <a:rPr lang="en-IE" sz="4800" b="0" i="0" u="sng">
                <a:solidFill>
                  <a:schemeClr val="accent3">
                    <a:lumMod val="40000"/>
                    <a:lumOff val="60000"/>
                  </a:schemeClr>
                </a:solidFill>
                <a:effectLst/>
                <a:latin typeface="Georgia" panose="02040502050405020303" pitchFamily="18" charset="0"/>
                <a:hlinkClick r:id="rId2" tooltip="Disaster Management: Hazards and Disasters, Vulnerabilities and Damages">
                  <a:extLst>
                    <a:ext uri="{A12FA001-AC4F-418D-AE19-62706E023703}">
                      <ahyp:hlinkClr xmlns:ahyp="http://schemas.microsoft.com/office/drawing/2018/hyperlinkcolor" val="tx"/>
                    </a:ext>
                  </a:extLst>
                </a:hlinkClick>
              </a:rPr>
              <a:t>Disaster Management: Hazards and Disasters, Vulnerabilities and Damages</a:t>
            </a:r>
            <a:endParaRPr lang="en-IE" sz="4800" b="0" i="0">
              <a:solidFill>
                <a:schemeClr val="accent3">
                  <a:lumMod val="40000"/>
                  <a:lumOff val="60000"/>
                </a:schemeClr>
              </a:solidFill>
              <a:effectLst/>
              <a:latin typeface="Georgia" panose="02040502050405020303" pitchFamily="18" charset="0"/>
            </a:endParaRPr>
          </a:p>
          <a:p>
            <a:pPr fontAlgn="base"/>
            <a:r>
              <a:rPr lang="en-IE" sz="4800" b="0" i="0" u="none" strike="noStrike">
                <a:solidFill>
                  <a:schemeClr val="accent3">
                    <a:lumMod val="40000"/>
                    <a:lumOff val="60000"/>
                  </a:schemeClr>
                </a:solidFill>
                <a:effectLst/>
                <a:latin typeface="Georgia" panose="02040502050405020303" pitchFamily="18" charset="0"/>
                <a:hlinkClick r:id="rId3" tooltip="Resettlement and Rehabilitation of People: Problems and Concerns | Disaster Management">
                  <a:extLst>
                    <a:ext uri="{A12FA001-AC4F-418D-AE19-62706E023703}">
                      <ahyp:hlinkClr xmlns:ahyp="http://schemas.microsoft.com/office/drawing/2018/hyperlinkcolor" val="tx"/>
                    </a:ext>
                  </a:extLst>
                </a:hlinkClick>
              </a:rPr>
              <a:t>Resettlement and Rehabilitation of People: Problems and Concerns | Disaster Management</a:t>
            </a:r>
            <a:endParaRPr lang="en-IE" sz="4800" b="0" i="0">
              <a:solidFill>
                <a:schemeClr val="accent3">
                  <a:lumMod val="40000"/>
                  <a:lumOff val="60000"/>
                </a:schemeClr>
              </a:solidFill>
              <a:effectLst/>
              <a:latin typeface="Georgia" panose="02040502050405020303" pitchFamily="18" charset="0"/>
            </a:endParaRPr>
          </a:p>
        </p:txBody>
      </p:sp>
    </p:spTree>
    <p:extLst>
      <p:ext uri="{BB962C8B-B14F-4D97-AF65-F5344CB8AC3E}">
        <p14:creationId xmlns:p14="http://schemas.microsoft.com/office/powerpoint/2010/main" val="4263474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7503C-496B-DB48-A722-4AC5EDA4E0BA}"/>
              </a:ext>
            </a:extLst>
          </p:cNvPr>
          <p:cNvSpPr>
            <a:spLocks noGrp="1"/>
          </p:cNvSpPr>
          <p:nvPr>
            <p:ph type="title"/>
          </p:nvPr>
        </p:nvSpPr>
        <p:spPr>
          <a:xfrm>
            <a:off x="-5456635" y="1"/>
            <a:ext cx="15636479" cy="1250156"/>
          </a:xfrm>
        </p:spPr>
        <p:txBody>
          <a:bodyPr>
            <a:normAutofit/>
          </a:bodyPr>
          <a:lstStyle/>
          <a:p>
            <a:pPr rtl="0" fontAlgn="base"/>
            <a:r>
              <a:rPr lang="en-IE" sz="6000" b="1" i="0">
                <a:solidFill>
                  <a:schemeClr val="accent4">
                    <a:lumMod val="60000"/>
                    <a:lumOff val="40000"/>
                  </a:schemeClr>
                </a:solidFill>
                <a:effectLst/>
                <a:latin typeface="Lato"/>
              </a:rPr>
              <a:t>DISASTER MANAGEMENT</a:t>
            </a:r>
          </a:p>
        </p:txBody>
      </p:sp>
      <p:sp>
        <p:nvSpPr>
          <p:cNvPr id="3" name="Content Placeholder 2">
            <a:extLst>
              <a:ext uri="{FF2B5EF4-FFF2-40B4-BE49-F238E27FC236}">
                <a16:creationId xmlns:a16="http://schemas.microsoft.com/office/drawing/2014/main" id="{8647C729-44AF-5842-B7BB-A412B27AF3D1}"/>
              </a:ext>
            </a:extLst>
          </p:cNvPr>
          <p:cNvSpPr>
            <a:spLocks noGrp="1"/>
          </p:cNvSpPr>
          <p:nvPr>
            <p:ph idx="1"/>
          </p:nvPr>
        </p:nvSpPr>
        <p:spPr>
          <a:xfrm>
            <a:off x="489347" y="1015841"/>
            <a:ext cx="10820400" cy="4024125"/>
          </a:xfrm>
        </p:spPr>
        <p:txBody>
          <a:bodyPr>
            <a:normAutofit/>
          </a:bodyPr>
          <a:lstStyle/>
          <a:p>
            <a:pPr rtl="0" fontAlgn="base"/>
            <a:r>
              <a:rPr lang="en-IE" sz="3600" b="1" i="0">
                <a:solidFill>
                  <a:schemeClr val="accent4">
                    <a:lumMod val="60000"/>
                    <a:lumOff val="40000"/>
                  </a:schemeClr>
                </a:solidFill>
                <a:effectLst/>
                <a:latin typeface="Lato"/>
              </a:rPr>
              <a:t>DISASTER MANAGEMENT</a:t>
            </a:r>
          </a:p>
        </p:txBody>
      </p:sp>
      <p:sp>
        <p:nvSpPr>
          <p:cNvPr id="5" name="TextBox 4">
            <a:extLst>
              <a:ext uri="{FF2B5EF4-FFF2-40B4-BE49-F238E27FC236}">
                <a16:creationId xmlns:a16="http://schemas.microsoft.com/office/drawing/2014/main" id="{A42CFB53-732E-FC4A-8305-A2432A4B17D2}"/>
              </a:ext>
            </a:extLst>
          </p:cNvPr>
          <p:cNvSpPr txBox="1"/>
          <p:nvPr/>
        </p:nvSpPr>
        <p:spPr>
          <a:xfrm>
            <a:off x="1391736" y="2183614"/>
            <a:ext cx="11101388" cy="4708981"/>
          </a:xfrm>
          <a:prstGeom prst="rect">
            <a:avLst/>
          </a:prstGeom>
          <a:noFill/>
        </p:spPr>
        <p:txBody>
          <a:bodyPr wrap="square">
            <a:spAutoFit/>
          </a:bodyPr>
          <a:lstStyle/>
          <a:p>
            <a:pPr algn="l" fontAlgn="base"/>
            <a:r>
              <a:rPr lang="en-IE" sz="2000" b="0" i="0">
                <a:solidFill>
                  <a:schemeClr val="accent1">
                    <a:lumMod val="60000"/>
                    <a:lumOff val="40000"/>
                  </a:schemeClr>
                </a:solidFill>
                <a:effectLst/>
                <a:latin typeface="Open Sans"/>
              </a:rPr>
              <a:t>Disaster Management is a strategic planning and procedure that is administered and employed to protect critical infrastructures (also known as "critical assets") from severe damages when natural or human made calamities and catastrophic even occur. In the United States, Executive Order 13407 is established as policy for the United States to have an effective, reliable, integrated, flexible, and comprehensive system to alert and warn the general public, which is called "Integrated Public Alert and Warning System (IPAWS) (FEMA, 2011).  In the later year of 2010, Europe started to develop a strategic National Disaster Management after so many natural catastrophes happened in the year of 2010. According to European Academy (2010), there are 725 extremely weather phenomena caused billions of Euro damage and thousands of people's life.</a:t>
            </a:r>
          </a:p>
          <a:p>
            <a:pPr algn="l" fontAlgn="base"/>
            <a:r>
              <a:rPr lang="en-IE" sz="2000" b="0" i="0">
                <a:solidFill>
                  <a:schemeClr val="accent1">
                    <a:lumMod val="60000"/>
                    <a:lumOff val="40000"/>
                  </a:schemeClr>
                </a:solidFill>
                <a:effectLst/>
                <a:latin typeface="Open Sans"/>
              </a:rPr>
              <a:t>Disaster management plans are multi-layered and are aimed to address such issues as floods, hurricanes, fires, bombings, and even mass failures of utilities or the rapid spread of disease (John, 2004). The disaster plan is likely to address such as important matters as relinquishing people from an impacted region, arranging temporary housing, food, and medical care (John, 2004).</a:t>
            </a:r>
          </a:p>
        </p:txBody>
      </p:sp>
    </p:spTree>
    <p:extLst>
      <p:ext uri="{BB962C8B-B14F-4D97-AF65-F5344CB8AC3E}">
        <p14:creationId xmlns:p14="http://schemas.microsoft.com/office/powerpoint/2010/main" val="3756578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91E70-4FAB-3F4D-ACDE-B57F87EC3868}"/>
              </a:ext>
            </a:extLst>
          </p:cNvPr>
          <p:cNvSpPr>
            <a:spLocks noGrp="1"/>
          </p:cNvSpPr>
          <p:nvPr>
            <p:ph type="title"/>
          </p:nvPr>
        </p:nvSpPr>
        <p:spPr>
          <a:xfrm>
            <a:off x="-1243014" y="139295"/>
            <a:ext cx="11922919" cy="1378752"/>
          </a:xfrm>
        </p:spPr>
        <p:txBody>
          <a:bodyPr>
            <a:normAutofit/>
          </a:bodyPr>
          <a:lstStyle/>
          <a:p>
            <a:pPr fontAlgn="base"/>
            <a:r>
              <a:rPr lang="en-IE" sz="6000" b="1">
                <a:solidFill>
                  <a:schemeClr val="accent3">
                    <a:lumMod val="40000"/>
                    <a:lumOff val="60000"/>
                  </a:schemeClr>
                </a:solidFill>
                <a:effectLst/>
                <a:latin typeface="Georgia" panose="02000000000000000000" pitchFamily="2" charset="0"/>
              </a:rPr>
              <a:t>Types of Disasters:</a:t>
            </a:r>
          </a:p>
        </p:txBody>
      </p:sp>
      <p:sp>
        <p:nvSpPr>
          <p:cNvPr id="3" name="Content Placeholder 2">
            <a:extLst>
              <a:ext uri="{FF2B5EF4-FFF2-40B4-BE49-F238E27FC236}">
                <a16:creationId xmlns:a16="http://schemas.microsoft.com/office/drawing/2014/main" id="{40AB31FC-2CC4-9243-A4D4-73FC795C7F55}"/>
              </a:ext>
            </a:extLst>
          </p:cNvPr>
          <p:cNvSpPr>
            <a:spLocks noGrp="1"/>
          </p:cNvSpPr>
          <p:nvPr>
            <p:ph idx="1"/>
          </p:nvPr>
        </p:nvSpPr>
        <p:spPr>
          <a:xfrm>
            <a:off x="685800" y="1268016"/>
            <a:ext cx="10820400" cy="4950669"/>
          </a:xfrm>
        </p:spPr>
        <p:txBody>
          <a:bodyPr>
            <a:normAutofit/>
          </a:bodyPr>
          <a:lstStyle/>
          <a:p>
            <a:r>
              <a:rPr lang="en-IE" sz="8800" b="1" i="0">
                <a:solidFill>
                  <a:schemeClr val="accent2">
                    <a:lumMod val="20000"/>
                    <a:lumOff val="80000"/>
                  </a:schemeClr>
                </a:solidFill>
                <a:effectLst/>
                <a:latin typeface="Georgia" panose="02040502050405020303" pitchFamily="18" charset="0"/>
              </a:rPr>
              <a:t>There are two types of disasters:</a:t>
            </a:r>
            <a:endParaRPr lang="en-US" sz="8800">
              <a:solidFill>
                <a:schemeClr val="accent2">
                  <a:lumMod val="20000"/>
                  <a:lumOff val="80000"/>
                </a:schemeClr>
              </a:solidFill>
            </a:endParaRPr>
          </a:p>
        </p:txBody>
      </p:sp>
    </p:spTree>
    <p:extLst>
      <p:ext uri="{BB962C8B-B14F-4D97-AF65-F5344CB8AC3E}">
        <p14:creationId xmlns:p14="http://schemas.microsoft.com/office/powerpoint/2010/main" val="2861393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D1B8C-3D9A-6941-A2EB-223F1C3E9B49}"/>
              </a:ext>
            </a:extLst>
          </p:cNvPr>
          <p:cNvSpPr>
            <a:spLocks noGrp="1"/>
          </p:cNvSpPr>
          <p:nvPr>
            <p:ph type="title"/>
          </p:nvPr>
        </p:nvSpPr>
        <p:spPr>
          <a:xfrm>
            <a:off x="-3051573" y="157154"/>
            <a:ext cx="11218069" cy="2037406"/>
          </a:xfrm>
        </p:spPr>
        <p:txBody>
          <a:bodyPr>
            <a:noAutofit/>
          </a:bodyPr>
          <a:lstStyle/>
          <a:p>
            <a:r>
              <a:rPr lang="en-IE" sz="8800" b="1" i="0">
                <a:solidFill>
                  <a:schemeClr val="accent6">
                    <a:lumMod val="75000"/>
                  </a:schemeClr>
                </a:solidFill>
                <a:effectLst/>
                <a:latin typeface="Georgia" panose="02040502050405020303" pitchFamily="18" charset="0"/>
              </a:rPr>
              <a:t>(i) Natural Disasters:</a:t>
            </a:r>
            <a:endParaRPr lang="en-US" sz="8800">
              <a:solidFill>
                <a:schemeClr val="accent6">
                  <a:lumMod val="75000"/>
                </a:schemeClr>
              </a:solidFill>
            </a:endParaRPr>
          </a:p>
        </p:txBody>
      </p:sp>
      <p:sp>
        <p:nvSpPr>
          <p:cNvPr id="3" name="Content Placeholder 2">
            <a:extLst>
              <a:ext uri="{FF2B5EF4-FFF2-40B4-BE49-F238E27FC236}">
                <a16:creationId xmlns:a16="http://schemas.microsoft.com/office/drawing/2014/main" id="{AEF9A810-D33D-904D-8BB6-7A7E27C9B303}"/>
              </a:ext>
            </a:extLst>
          </p:cNvPr>
          <p:cNvSpPr>
            <a:spLocks noGrp="1"/>
          </p:cNvSpPr>
          <p:nvPr>
            <p:ph idx="1"/>
          </p:nvPr>
        </p:nvSpPr>
        <p:spPr/>
        <p:txBody>
          <a:bodyPr>
            <a:noAutofit/>
          </a:bodyPr>
          <a:lstStyle/>
          <a:p>
            <a:r>
              <a:rPr lang="en-IE" sz="6600" b="0" i="0">
                <a:solidFill>
                  <a:srgbClr val="FFFF00"/>
                </a:solidFill>
                <a:effectLst/>
                <a:latin typeface="Georgia" panose="02040502050405020303" pitchFamily="18" charset="0"/>
              </a:rPr>
              <a:t>The disasters that are caused by nature are termed as natural disasters e.g., earthquake, cyclone etc.</a:t>
            </a:r>
            <a:endParaRPr lang="en-US" sz="6600">
              <a:solidFill>
                <a:srgbClr val="FFFF00"/>
              </a:solidFill>
            </a:endParaRPr>
          </a:p>
        </p:txBody>
      </p:sp>
    </p:spTree>
    <p:extLst>
      <p:ext uri="{BB962C8B-B14F-4D97-AF65-F5344CB8AC3E}">
        <p14:creationId xmlns:p14="http://schemas.microsoft.com/office/powerpoint/2010/main" val="4020374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7E078-BDB1-9E42-A88D-004DDF689E48}"/>
              </a:ext>
            </a:extLst>
          </p:cNvPr>
          <p:cNvSpPr>
            <a:spLocks noGrp="1"/>
          </p:cNvSpPr>
          <p:nvPr>
            <p:ph type="title"/>
          </p:nvPr>
        </p:nvSpPr>
        <p:spPr>
          <a:xfrm>
            <a:off x="-1837136" y="139251"/>
            <a:ext cx="11338324" cy="1718123"/>
          </a:xfrm>
        </p:spPr>
        <p:txBody>
          <a:bodyPr>
            <a:noAutofit/>
          </a:bodyPr>
          <a:lstStyle/>
          <a:p>
            <a:r>
              <a:rPr lang="en-IE" sz="6600" b="1" i="0">
                <a:solidFill>
                  <a:schemeClr val="accent4">
                    <a:lumMod val="40000"/>
                    <a:lumOff val="60000"/>
                  </a:schemeClr>
                </a:solidFill>
                <a:effectLst/>
                <a:latin typeface="Georgia" panose="02040502050405020303" pitchFamily="18" charset="0"/>
              </a:rPr>
              <a:t>(ii) Man-made Disaster:</a:t>
            </a:r>
            <a:endParaRPr lang="en-US" sz="6600">
              <a:solidFill>
                <a:schemeClr val="accent4">
                  <a:lumMod val="40000"/>
                  <a:lumOff val="60000"/>
                </a:schemeClr>
              </a:solidFill>
            </a:endParaRPr>
          </a:p>
        </p:txBody>
      </p:sp>
      <p:sp>
        <p:nvSpPr>
          <p:cNvPr id="3" name="Content Placeholder 2">
            <a:extLst>
              <a:ext uri="{FF2B5EF4-FFF2-40B4-BE49-F238E27FC236}">
                <a16:creationId xmlns:a16="http://schemas.microsoft.com/office/drawing/2014/main" id="{903F9852-5AD9-6342-9CB6-169C9AE7281D}"/>
              </a:ext>
            </a:extLst>
          </p:cNvPr>
          <p:cNvSpPr>
            <a:spLocks noGrp="1"/>
          </p:cNvSpPr>
          <p:nvPr>
            <p:ph idx="1"/>
          </p:nvPr>
        </p:nvSpPr>
        <p:spPr/>
        <p:txBody>
          <a:bodyPr>
            <a:noAutofit/>
          </a:bodyPr>
          <a:lstStyle/>
          <a:p>
            <a:r>
              <a:rPr lang="en-IE" sz="6000" b="0" i="0">
                <a:solidFill>
                  <a:schemeClr val="accent2">
                    <a:lumMod val="75000"/>
                  </a:schemeClr>
                </a:solidFill>
                <a:effectLst/>
                <a:latin typeface="Georgia" panose="02040502050405020303" pitchFamily="18" charset="0"/>
              </a:rPr>
              <a:t>The disasters which are caused as a result of human activities are termed as Man-Made Disasters e.g., Road accident, terrorist attack.</a:t>
            </a:r>
            <a:endParaRPr lang="en-US" sz="6000">
              <a:solidFill>
                <a:schemeClr val="accent2">
                  <a:lumMod val="75000"/>
                </a:schemeClr>
              </a:solidFill>
            </a:endParaRPr>
          </a:p>
        </p:txBody>
      </p:sp>
    </p:spTree>
    <p:extLst>
      <p:ext uri="{BB962C8B-B14F-4D97-AF65-F5344CB8AC3E}">
        <p14:creationId xmlns:p14="http://schemas.microsoft.com/office/powerpoint/2010/main" val="3052830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2407D-539A-3B45-8E37-E791F9B11163}"/>
              </a:ext>
            </a:extLst>
          </p:cNvPr>
          <p:cNvSpPr>
            <a:spLocks noGrp="1"/>
          </p:cNvSpPr>
          <p:nvPr>
            <p:ph type="title"/>
          </p:nvPr>
        </p:nvSpPr>
        <p:spPr>
          <a:xfrm>
            <a:off x="466724" y="146392"/>
            <a:ext cx="8623697" cy="1282358"/>
          </a:xfrm>
        </p:spPr>
        <p:txBody>
          <a:bodyPr>
            <a:normAutofit/>
          </a:bodyPr>
          <a:lstStyle/>
          <a:p>
            <a:pPr fontAlgn="base"/>
            <a:r>
              <a:rPr lang="en-IE" sz="5400" b="1">
                <a:solidFill>
                  <a:schemeClr val="accent3">
                    <a:lumMod val="60000"/>
                    <a:lumOff val="40000"/>
                  </a:schemeClr>
                </a:solidFill>
                <a:effectLst/>
                <a:latin typeface="Georgia" panose="02040502050405020303" pitchFamily="18" charset="0"/>
              </a:rPr>
              <a:t>Natural Disasters:</a:t>
            </a:r>
          </a:p>
        </p:txBody>
      </p:sp>
      <p:sp>
        <p:nvSpPr>
          <p:cNvPr id="3" name="Content Placeholder 2">
            <a:extLst>
              <a:ext uri="{FF2B5EF4-FFF2-40B4-BE49-F238E27FC236}">
                <a16:creationId xmlns:a16="http://schemas.microsoft.com/office/drawing/2014/main" id="{79FA079C-A925-5E40-A8D0-D86AC58F3055}"/>
              </a:ext>
            </a:extLst>
          </p:cNvPr>
          <p:cNvSpPr>
            <a:spLocks noGrp="1"/>
          </p:cNvSpPr>
          <p:nvPr>
            <p:ph idx="1"/>
          </p:nvPr>
        </p:nvSpPr>
        <p:spPr>
          <a:xfrm>
            <a:off x="377427" y="1069419"/>
            <a:ext cx="10820400" cy="4024125"/>
          </a:xfrm>
        </p:spPr>
        <p:txBody>
          <a:bodyPr>
            <a:normAutofit/>
          </a:bodyPr>
          <a:lstStyle/>
          <a:p>
            <a:r>
              <a:rPr lang="en-IE" sz="6000" b="1" i="0">
                <a:solidFill>
                  <a:schemeClr val="accent1">
                    <a:lumMod val="60000"/>
                    <a:lumOff val="40000"/>
                  </a:schemeClr>
                </a:solidFill>
                <a:effectLst/>
                <a:latin typeface="Georgia" panose="02040502050405020303" pitchFamily="18" charset="0"/>
              </a:rPr>
              <a:t>. Earthquake:</a:t>
            </a:r>
            <a:endParaRPr lang="en-US" sz="6000">
              <a:solidFill>
                <a:schemeClr val="accent1">
                  <a:lumMod val="60000"/>
                  <a:lumOff val="40000"/>
                </a:schemeClr>
              </a:solidFill>
            </a:endParaRPr>
          </a:p>
        </p:txBody>
      </p:sp>
      <p:sp>
        <p:nvSpPr>
          <p:cNvPr id="5" name="TextBox 4">
            <a:extLst>
              <a:ext uri="{FF2B5EF4-FFF2-40B4-BE49-F238E27FC236}">
                <a16:creationId xmlns:a16="http://schemas.microsoft.com/office/drawing/2014/main" id="{7AAA3ED7-0CAB-C54F-BD61-E658892769DD}"/>
              </a:ext>
            </a:extLst>
          </p:cNvPr>
          <p:cNvSpPr txBox="1"/>
          <p:nvPr/>
        </p:nvSpPr>
        <p:spPr>
          <a:xfrm>
            <a:off x="994173" y="1633295"/>
            <a:ext cx="10990957" cy="5078313"/>
          </a:xfrm>
          <a:prstGeom prst="rect">
            <a:avLst/>
          </a:prstGeom>
          <a:noFill/>
        </p:spPr>
        <p:txBody>
          <a:bodyPr wrap="square">
            <a:spAutoFit/>
          </a:bodyPr>
          <a:lstStyle/>
          <a:p>
            <a:r>
              <a:rPr lang="en-IE" sz="5400" b="0" i="0">
                <a:solidFill>
                  <a:schemeClr val="accent4">
                    <a:lumMod val="75000"/>
                  </a:schemeClr>
                </a:solidFill>
                <a:effectLst/>
                <a:latin typeface="Georgia" panose="02040502050405020303" pitchFamily="18" charset="0"/>
              </a:rPr>
              <a:t>Earthquake is a sudden and violent shaking of ground causing great destruction as a result of movement of earth’s crust. An earthquake has the potential to tsunami or volcanic eruption.</a:t>
            </a:r>
            <a:endParaRPr lang="en-US" sz="5400">
              <a:solidFill>
                <a:schemeClr val="accent4">
                  <a:lumMod val="75000"/>
                </a:schemeClr>
              </a:solidFill>
            </a:endParaRPr>
          </a:p>
        </p:txBody>
      </p:sp>
    </p:spTree>
    <p:extLst>
      <p:ext uri="{BB962C8B-B14F-4D97-AF65-F5344CB8AC3E}">
        <p14:creationId xmlns:p14="http://schemas.microsoft.com/office/powerpoint/2010/main" val="3582497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96B0B-F3A4-D54C-9F9F-BB6012100343}"/>
              </a:ext>
            </a:extLst>
          </p:cNvPr>
          <p:cNvSpPr>
            <a:spLocks noGrp="1"/>
          </p:cNvSpPr>
          <p:nvPr>
            <p:ph type="title"/>
          </p:nvPr>
        </p:nvSpPr>
        <p:spPr>
          <a:xfrm>
            <a:off x="-1100138" y="335747"/>
            <a:ext cx="12606337" cy="1521627"/>
          </a:xfrm>
        </p:spPr>
        <p:txBody>
          <a:bodyPr>
            <a:noAutofit/>
          </a:bodyPr>
          <a:lstStyle/>
          <a:p>
            <a:r>
              <a:rPr lang="en-IE" sz="5400" b="1" i="0">
                <a:solidFill>
                  <a:srgbClr val="FF0000"/>
                </a:solidFill>
                <a:effectLst/>
                <a:latin typeface="Georgia" panose="02040502050405020303" pitchFamily="18" charset="0"/>
              </a:rPr>
              <a:t>Earthquake mitigation strategies:</a:t>
            </a:r>
            <a:endParaRPr lang="en-US" sz="5400">
              <a:solidFill>
                <a:srgbClr val="FF0000"/>
              </a:solidFill>
            </a:endParaRPr>
          </a:p>
        </p:txBody>
      </p:sp>
      <p:sp>
        <p:nvSpPr>
          <p:cNvPr id="3" name="Content Placeholder 2">
            <a:extLst>
              <a:ext uri="{FF2B5EF4-FFF2-40B4-BE49-F238E27FC236}">
                <a16:creationId xmlns:a16="http://schemas.microsoft.com/office/drawing/2014/main" id="{ADD99695-B5BE-5043-B496-AD591AC0F038}"/>
              </a:ext>
            </a:extLst>
          </p:cNvPr>
          <p:cNvSpPr>
            <a:spLocks noGrp="1"/>
          </p:cNvSpPr>
          <p:nvPr>
            <p:ph idx="1"/>
          </p:nvPr>
        </p:nvSpPr>
        <p:spPr>
          <a:xfrm>
            <a:off x="685800" y="2194560"/>
            <a:ext cx="11506200" cy="4024125"/>
          </a:xfrm>
        </p:spPr>
        <p:txBody>
          <a:bodyPr>
            <a:noAutofit/>
          </a:bodyPr>
          <a:lstStyle/>
          <a:p>
            <a:pPr fontAlgn="base"/>
            <a:r>
              <a:rPr lang="en-IE" sz="3200" b="0">
                <a:solidFill>
                  <a:schemeClr val="accent3"/>
                </a:solidFill>
                <a:effectLst/>
                <a:latin typeface="Georgia" panose="02040502050405020303" pitchFamily="18" charset="0"/>
              </a:rPr>
              <a:t>. Existing critical facilities built on reclaimed land should be inspected and retrofitted if necessary to ensure earthquake resistance.</a:t>
            </a:r>
          </a:p>
          <a:p>
            <a:pPr fontAlgn="base"/>
            <a:r>
              <a:rPr lang="en-IE" sz="3200" b="0">
                <a:solidFill>
                  <a:schemeClr val="accent3"/>
                </a:solidFill>
                <a:effectLst/>
                <a:latin typeface="Georgia" panose="02040502050405020303" pitchFamily="18" charset="0"/>
              </a:rPr>
              <a:t>b. Future critical facilities should not be located on reclaimed land because of the high potential for liquefaction.</a:t>
            </a:r>
          </a:p>
          <a:p>
            <a:pPr fontAlgn="base"/>
            <a:r>
              <a:rPr lang="en-IE" sz="3200" b="0">
                <a:solidFill>
                  <a:schemeClr val="accent3"/>
                </a:solidFill>
                <a:effectLst/>
                <a:latin typeface="Georgia" panose="02040502050405020303" pitchFamily="18" charset="0"/>
              </a:rPr>
              <a:t>c. Older unreinforced masonry buildings should be inspected and retrofitted if necessary to increase earthquake resistance.</a:t>
            </a:r>
          </a:p>
          <a:p>
            <a:pPr fontAlgn="base"/>
            <a:r>
              <a:rPr lang="en-IE" sz="3200" b="0">
                <a:solidFill>
                  <a:schemeClr val="accent3"/>
                </a:solidFill>
                <a:effectLst/>
                <a:latin typeface="Georgia" panose="02040502050405020303" pitchFamily="18" charset="0"/>
              </a:rPr>
              <a:t>d. Older unreinforced masonry buildings should not be used for critical functions.</a:t>
            </a:r>
          </a:p>
        </p:txBody>
      </p:sp>
    </p:spTree>
    <p:extLst>
      <p:ext uri="{BB962C8B-B14F-4D97-AF65-F5344CB8AC3E}">
        <p14:creationId xmlns:p14="http://schemas.microsoft.com/office/powerpoint/2010/main" val="2058140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6B29B-9DE6-7245-909F-2673CCF18DB0}"/>
              </a:ext>
            </a:extLst>
          </p:cNvPr>
          <p:cNvSpPr>
            <a:spLocks noGrp="1"/>
          </p:cNvSpPr>
          <p:nvPr>
            <p:ph type="title"/>
          </p:nvPr>
        </p:nvSpPr>
        <p:spPr>
          <a:xfrm>
            <a:off x="-6613328" y="639315"/>
            <a:ext cx="13981511" cy="807252"/>
          </a:xfrm>
        </p:spPr>
        <p:txBody>
          <a:bodyPr>
            <a:normAutofit fontScale="90000"/>
          </a:bodyPr>
          <a:lstStyle/>
          <a:p>
            <a:r>
              <a:rPr lang="en-IE" sz="7200" b="1" i="0">
                <a:solidFill>
                  <a:schemeClr val="accent3">
                    <a:lumMod val="60000"/>
                    <a:lumOff val="40000"/>
                  </a:schemeClr>
                </a:solidFill>
                <a:effectLst/>
                <a:latin typeface="Georgia" panose="02040502050405020303" pitchFamily="18" charset="0"/>
              </a:rPr>
              <a:t>. Cyclone:</a:t>
            </a:r>
            <a:endParaRPr lang="en-US" sz="7200">
              <a:solidFill>
                <a:schemeClr val="accent3">
                  <a:lumMod val="60000"/>
                  <a:lumOff val="40000"/>
                </a:schemeClr>
              </a:solidFill>
            </a:endParaRPr>
          </a:p>
        </p:txBody>
      </p:sp>
      <p:sp>
        <p:nvSpPr>
          <p:cNvPr id="3" name="Content Placeholder 2">
            <a:extLst>
              <a:ext uri="{FF2B5EF4-FFF2-40B4-BE49-F238E27FC236}">
                <a16:creationId xmlns:a16="http://schemas.microsoft.com/office/drawing/2014/main" id="{62831A81-3CE0-1D4A-8053-3BC2BA7FC873}"/>
              </a:ext>
            </a:extLst>
          </p:cNvPr>
          <p:cNvSpPr>
            <a:spLocks noGrp="1"/>
          </p:cNvSpPr>
          <p:nvPr>
            <p:ph idx="1"/>
          </p:nvPr>
        </p:nvSpPr>
        <p:spPr>
          <a:xfrm>
            <a:off x="685800" y="2194560"/>
            <a:ext cx="11506200" cy="4024125"/>
          </a:xfrm>
        </p:spPr>
        <p:txBody>
          <a:bodyPr>
            <a:noAutofit/>
          </a:bodyPr>
          <a:lstStyle/>
          <a:p>
            <a:r>
              <a:rPr lang="en-IE" sz="6600" b="0" i="0">
                <a:solidFill>
                  <a:schemeClr val="accent6">
                    <a:lumMod val="75000"/>
                  </a:schemeClr>
                </a:solidFill>
                <a:effectLst/>
                <a:latin typeface="Georgia" panose="02040502050405020303" pitchFamily="18" charset="0"/>
              </a:rPr>
              <a:t>Cyclones (or more properly called Tropical Cyclones) are a type of severe spinning storm that occurs over the ocean near the tropics.</a:t>
            </a:r>
            <a:endParaRPr lang="en-US" sz="6600">
              <a:solidFill>
                <a:schemeClr val="accent6">
                  <a:lumMod val="75000"/>
                </a:schemeClr>
              </a:solidFill>
            </a:endParaRPr>
          </a:p>
        </p:txBody>
      </p:sp>
    </p:spTree>
    <p:extLst>
      <p:ext uri="{BB962C8B-B14F-4D97-AF65-F5344CB8AC3E}">
        <p14:creationId xmlns:p14="http://schemas.microsoft.com/office/powerpoint/2010/main" val="141753950"/>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24</Slides>
  <Notes>0</Notes>
  <HiddenSlides>0</HiddenSlide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Vapor Trail</vt:lpstr>
      <vt:lpstr>Disaster Management</vt:lpstr>
      <vt:lpstr> What is disaster management?      </vt:lpstr>
      <vt:lpstr>DISASTER MANAGEMENT</vt:lpstr>
      <vt:lpstr>Types of Disasters:</vt:lpstr>
      <vt:lpstr>(i) Natural Disasters:</vt:lpstr>
      <vt:lpstr>(ii) Man-made Disaster:</vt:lpstr>
      <vt:lpstr>Natural Disasters:</vt:lpstr>
      <vt:lpstr>Earthquake mitigation strategies:</vt:lpstr>
      <vt:lpstr>. Cyclone:</vt:lpstr>
      <vt:lpstr>Cyclone mitigation strategies:</vt:lpstr>
      <vt:lpstr>3. Tsunami:</vt:lpstr>
      <vt:lpstr>Tsunami mitigation strategies:</vt:lpstr>
      <vt:lpstr>. Volcanic eruptions:</vt:lpstr>
      <vt:lpstr>Forest Fire </vt:lpstr>
      <vt:lpstr>Man-made Disasters:</vt:lpstr>
      <vt:lpstr>Road accident </vt:lpstr>
      <vt:lpstr>Building and Bridge Collapse:</vt:lpstr>
      <vt:lpstr>Building and Bridge Collapse:</vt:lpstr>
      <vt:lpstr>Mitigation strategies for man-made disasters:</vt:lpstr>
      <vt:lpstr>a Terrorism-Related Event Happens:</vt:lpstr>
      <vt:lpstr>Terrorism</vt:lpstr>
      <vt:lpstr>Awareness through Mass Media:</vt:lpstr>
      <vt:lpstr>Central Sector Scheme for Disaster Management:</vt:lpstr>
      <vt:lpstr>Related Articles: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akankshadixit522@gmail.com</dc:creator>
  <cp:lastModifiedBy>Unknown User</cp:lastModifiedBy>
  <cp:revision>8</cp:revision>
  <dcterms:created xsi:type="dcterms:W3CDTF">2021-04-01T02:43:29Z</dcterms:created>
  <dcterms:modified xsi:type="dcterms:W3CDTF">2021-04-05T16:27:49Z</dcterms:modified>
</cp:coreProperties>
</file>