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8" r:id="rId5"/>
    <p:sldId id="269" r:id="rId6"/>
    <p:sldId id="266" r:id="rId7"/>
    <p:sldId id="267" r:id="rId8"/>
    <p:sldId id="271" r:id="rId9"/>
    <p:sldId id="272" r:id="rId10"/>
    <p:sldId id="274" r:id="rId11"/>
    <p:sldId id="275" r:id="rId12"/>
    <p:sldId id="283" r:id="rId13"/>
    <p:sldId id="284" r:id="rId14"/>
    <p:sldId id="285" r:id="rId15"/>
    <p:sldId id="286" r:id="rId16"/>
    <p:sldId id="287" r:id="rId17"/>
    <p:sldId id="289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 u="heavy">
                <a:solidFill>
                  <a:srgbClr val="AC84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AC84C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 u="heavy">
                <a:solidFill>
                  <a:srgbClr val="AC84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 u="heavy">
                <a:solidFill>
                  <a:srgbClr val="AC84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640" y="0"/>
                </a:moveTo>
                <a:lnTo>
                  <a:pt x="0" y="0"/>
                </a:lnTo>
                <a:lnTo>
                  <a:pt x="0" y="6377939"/>
                </a:lnTo>
                <a:lnTo>
                  <a:pt x="11724640" y="6377939"/>
                </a:lnTo>
                <a:lnTo>
                  <a:pt x="11724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9183" y="122631"/>
            <a:ext cx="6205220" cy="118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 u="heavy">
                <a:solidFill>
                  <a:srgbClr val="AC84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7713" y="2017852"/>
            <a:ext cx="9606280" cy="2007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AC84C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93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640" y="6377939"/>
                </a:lnTo>
                <a:lnTo>
                  <a:pt x="11724640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660" y="3733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780745"/>
            <a:ext cx="68465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uk-UA" sz="480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Музичний керівник</a:t>
            </a:r>
            <a:r>
              <a:rPr sz="480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4800" u="none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lang="ru-RU" sz="4800" u="none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ДО</a:t>
            </a:r>
            <a:r>
              <a:rPr sz="4800" u="none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u="none" dirty="0">
                <a:solidFill>
                  <a:srgbClr val="000000"/>
                </a:solidFill>
                <a:latin typeface="Times New Roman"/>
                <a:cs typeface="Times New Roman"/>
              </a:rPr>
              <a:t>№ </a:t>
            </a:r>
            <a:r>
              <a:rPr lang="uk-UA" sz="4800" u="none" spc="-280" dirty="0">
                <a:solidFill>
                  <a:srgbClr val="000000"/>
                </a:solidFill>
              </a:rPr>
              <a:t>7</a:t>
            </a:r>
            <a:r>
              <a:rPr sz="4800" u="none" spc="-280" dirty="0">
                <a:solidFill>
                  <a:srgbClr val="000000"/>
                </a:solidFill>
              </a:rPr>
              <a:t> </a:t>
            </a:r>
            <a:r>
              <a:rPr sz="4800" u="none" spc="-380" dirty="0">
                <a:solidFill>
                  <a:srgbClr val="000000"/>
                </a:solidFill>
              </a:rPr>
              <a:t>«</a:t>
            </a:r>
            <a:r>
              <a:rPr sz="4800" u="none" spc="-990" dirty="0">
                <a:solidFill>
                  <a:srgbClr val="000000"/>
                </a:solidFill>
              </a:rPr>
              <a:t> </a:t>
            </a:r>
            <a:r>
              <a:rPr lang="uk-UA" sz="4800" u="none" spc="-35" dirty="0">
                <a:solidFill>
                  <a:srgbClr val="000000"/>
                </a:solidFill>
                <a:latin typeface="Times New Roman"/>
                <a:cs typeface="Times New Roman"/>
              </a:rPr>
              <a:t>Ромашка</a:t>
            </a:r>
            <a:r>
              <a:rPr sz="4800" u="none" spc="-35" dirty="0">
                <a:solidFill>
                  <a:srgbClr val="000000"/>
                </a:solidFill>
              </a:rPr>
              <a:t>»</a:t>
            </a:r>
            <a:endParaRPr sz="4800" dirty="0"/>
          </a:p>
        </p:txBody>
      </p:sp>
      <p:sp>
        <p:nvSpPr>
          <p:cNvPr id="7" name="object 7"/>
          <p:cNvSpPr/>
          <p:nvPr/>
        </p:nvSpPr>
        <p:spPr>
          <a:xfrm>
            <a:off x="0" y="4772277"/>
            <a:ext cx="12192000" cy="208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3665D7-15FE-48A6-A94F-E1A76898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75772"/>
            <a:ext cx="4572000" cy="584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6"/>
          <p:cNvSpPr txBox="1"/>
          <p:nvPr/>
        </p:nvSpPr>
        <p:spPr>
          <a:xfrm>
            <a:off x="914400" y="3232451"/>
            <a:ext cx="5638800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000" b="1" i="1" u="heavy" spc="-994" dirty="0">
                <a:uFill>
                  <a:solidFill>
                    <a:srgbClr val="5A347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u="heavy" spc="-220" dirty="0" err="1">
                <a:uFill>
                  <a:solidFill>
                    <a:srgbClr val="5A347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Пермінова</a:t>
            </a:r>
            <a:r>
              <a:rPr lang="uk-UA" sz="4000" b="1" i="1" u="heavy" spc="-220" dirty="0">
                <a:uFill>
                  <a:solidFill>
                    <a:srgbClr val="5A347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u="heavy" spc="-220" dirty="0" smtClean="0">
                <a:uFill>
                  <a:solidFill>
                    <a:srgbClr val="5A347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endParaRPr lang="uk-UA" sz="4000" b="1" i="1" u="heavy" spc="-220" dirty="0">
              <a:uFill>
                <a:solidFill>
                  <a:srgbClr val="5A347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uk-UA" sz="4000" b="1" i="1" u="heavy" spc="-220" dirty="0">
                <a:uFill>
                  <a:solidFill>
                    <a:srgbClr val="5A347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Олегівна</a:t>
            </a:r>
            <a:endParaRPr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C18386C-5C72-4BFC-867A-6C6E94F0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37812"/>
            <a:ext cx="5562600" cy="40627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741E24-2F52-4EA3-9678-977FF1BE9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5791200" cy="4267199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>
            <a:off x="914400" y="5181599"/>
            <a:ext cx="2133600" cy="1219200"/>
          </a:xfrm>
          <a:prstGeom prst="teardrop">
            <a:avLst>
              <a:gd name="adj" fmla="val 20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Свято «День  святого </a:t>
            </a:r>
            <a:r>
              <a:rPr lang="ru-RU" dirty="0" err="1" smtClean="0"/>
              <a:t>Миколая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737B35C-1754-40E2-9C1E-120695CF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1"/>
            <a:ext cx="5714999" cy="42672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B5C43D4-FE20-4A94-B940-E2FE12884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5410200" cy="5943599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914400" y="5181599"/>
            <a:ext cx="2133600" cy="1219200"/>
          </a:xfrm>
          <a:prstGeom prst="teardrop">
            <a:avLst>
              <a:gd name="adj" fmla="val 20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Свято «День  святого </a:t>
            </a:r>
            <a:r>
              <a:rPr lang="ru-RU" dirty="0" err="1" smtClean="0"/>
              <a:t>Миколая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489" y="178765"/>
            <a:ext cx="9169400" cy="1185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10"/>
              </a:spcBef>
            </a:pPr>
            <a:r>
              <a:rPr b="0" i="0" spc="-1000" dirty="0">
                <a:latin typeface="Times New Roman"/>
                <a:cs typeface="Times New Roman"/>
              </a:rPr>
              <a:t> </a:t>
            </a:r>
            <a:r>
              <a:rPr spc="-229" dirty="0"/>
              <a:t>Музично-дидактичні </a:t>
            </a:r>
            <a:r>
              <a:rPr spc="-190" dirty="0"/>
              <a:t>ігри, </a:t>
            </a:r>
            <a:r>
              <a:rPr spc="-275" dirty="0"/>
              <a:t>атрибути</a:t>
            </a:r>
            <a:r>
              <a:rPr spc="-625" dirty="0"/>
              <a:t> </a:t>
            </a:r>
            <a:r>
              <a:rPr spc="-385" dirty="0"/>
              <a:t>до</a:t>
            </a:r>
          </a:p>
          <a:p>
            <a:pPr algn="ctr">
              <a:lnSpc>
                <a:spcPts val="4560"/>
              </a:lnSpc>
            </a:pPr>
            <a:r>
              <a:rPr b="0" i="0" spc="-990" dirty="0">
                <a:latin typeface="Times New Roman"/>
                <a:cs typeface="Times New Roman"/>
              </a:rPr>
              <a:t> </a:t>
            </a:r>
            <a:r>
              <a:rPr spc="-340" dirty="0"/>
              <a:t>ігор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430324"/>
            <a:ext cx="12192000" cy="5288280"/>
            <a:chOff x="0" y="1430324"/>
            <a:chExt cx="12192000" cy="5288280"/>
          </a:xfrm>
        </p:grpSpPr>
        <p:sp>
          <p:nvSpPr>
            <p:cNvPr id="4" name="object 4"/>
            <p:cNvSpPr/>
            <p:nvPr/>
          </p:nvSpPr>
          <p:spPr>
            <a:xfrm>
              <a:off x="6122161" y="1506524"/>
              <a:ext cx="5556122" cy="44768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4061" y="1468424"/>
              <a:ext cx="5632450" cy="4553585"/>
            </a:xfrm>
            <a:custGeom>
              <a:avLst/>
              <a:gdLst/>
              <a:ahLst/>
              <a:cxnLst/>
              <a:rect l="l" t="t" r="r" b="b"/>
              <a:pathLst>
                <a:path w="5632450" h="4553585">
                  <a:moveTo>
                    <a:pt x="0" y="4553077"/>
                  </a:moveTo>
                  <a:lnTo>
                    <a:pt x="5632322" y="4553077"/>
                  </a:lnTo>
                  <a:lnTo>
                    <a:pt x="5632322" y="0"/>
                  </a:lnTo>
                  <a:lnTo>
                    <a:pt x="0" y="0"/>
                  </a:lnTo>
                  <a:lnTo>
                    <a:pt x="0" y="4553077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998" y="1506524"/>
              <a:ext cx="5284978" cy="44768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898" y="1468424"/>
              <a:ext cx="5361305" cy="4553585"/>
            </a:xfrm>
            <a:custGeom>
              <a:avLst/>
              <a:gdLst/>
              <a:ahLst/>
              <a:cxnLst/>
              <a:rect l="l" t="t" r="r" b="b"/>
              <a:pathLst>
                <a:path w="5361305" h="4553585">
                  <a:moveTo>
                    <a:pt x="0" y="4553077"/>
                  </a:moveTo>
                  <a:lnTo>
                    <a:pt x="5361178" y="4553077"/>
                  </a:lnTo>
                  <a:lnTo>
                    <a:pt x="5361178" y="0"/>
                  </a:lnTo>
                  <a:lnTo>
                    <a:pt x="0" y="0"/>
                  </a:lnTo>
                  <a:lnTo>
                    <a:pt x="0" y="4553077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633353"/>
              <a:ext cx="12191959" cy="20849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414" y="429005"/>
            <a:ext cx="5283200" cy="3149600"/>
            <a:chOff x="445414" y="429005"/>
            <a:chExt cx="5283200" cy="3149600"/>
          </a:xfrm>
        </p:grpSpPr>
        <p:sp>
          <p:nvSpPr>
            <p:cNvPr id="3" name="object 3"/>
            <p:cNvSpPr/>
            <p:nvPr/>
          </p:nvSpPr>
          <p:spPr>
            <a:xfrm>
              <a:off x="521614" y="505205"/>
              <a:ext cx="5130292" cy="2996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3514" y="467105"/>
              <a:ext cx="5207000" cy="3073400"/>
            </a:xfrm>
            <a:custGeom>
              <a:avLst/>
              <a:gdLst/>
              <a:ahLst/>
              <a:cxnLst/>
              <a:rect l="l" t="t" r="r" b="b"/>
              <a:pathLst>
                <a:path w="5207000" h="3073400">
                  <a:moveTo>
                    <a:pt x="0" y="3072892"/>
                  </a:moveTo>
                  <a:lnTo>
                    <a:pt x="5206492" y="3072892"/>
                  </a:lnTo>
                  <a:lnTo>
                    <a:pt x="5206492" y="0"/>
                  </a:lnTo>
                  <a:lnTo>
                    <a:pt x="0" y="0"/>
                  </a:lnTo>
                  <a:lnTo>
                    <a:pt x="0" y="3072892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429133"/>
            <a:ext cx="12192000" cy="6429375"/>
            <a:chOff x="0" y="429133"/>
            <a:chExt cx="12192000" cy="6429375"/>
          </a:xfrm>
        </p:grpSpPr>
        <p:sp>
          <p:nvSpPr>
            <p:cNvPr id="6" name="object 6"/>
            <p:cNvSpPr/>
            <p:nvPr/>
          </p:nvSpPr>
          <p:spPr>
            <a:xfrm>
              <a:off x="6425946" y="505333"/>
              <a:ext cx="5130292" cy="3075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7846" y="467233"/>
              <a:ext cx="5207000" cy="3152140"/>
            </a:xfrm>
            <a:custGeom>
              <a:avLst/>
              <a:gdLst/>
              <a:ahLst/>
              <a:cxnLst/>
              <a:rect l="l" t="t" r="r" b="b"/>
              <a:pathLst>
                <a:path w="5207000" h="3152140">
                  <a:moveTo>
                    <a:pt x="0" y="3151632"/>
                  </a:moveTo>
                  <a:lnTo>
                    <a:pt x="5206492" y="3151632"/>
                  </a:lnTo>
                  <a:lnTo>
                    <a:pt x="5206492" y="0"/>
                  </a:lnTo>
                  <a:lnTo>
                    <a:pt x="0" y="0"/>
                  </a:lnTo>
                  <a:lnTo>
                    <a:pt x="0" y="3151632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34588" y="3423894"/>
              <a:ext cx="5208777" cy="29966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6488" y="3385794"/>
              <a:ext cx="5285105" cy="3073400"/>
            </a:xfrm>
            <a:custGeom>
              <a:avLst/>
              <a:gdLst/>
              <a:ahLst/>
              <a:cxnLst/>
              <a:rect l="l" t="t" r="r" b="b"/>
              <a:pathLst>
                <a:path w="5285105" h="3073400">
                  <a:moveTo>
                    <a:pt x="0" y="3072891"/>
                  </a:moveTo>
                  <a:lnTo>
                    <a:pt x="5284977" y="3072891"/>
                  </a:lnTo>
                  <a:lnTo>
                    <a:pt x="5284977" y="0"/>
                  </a:lnTo>
                  <a:lnTo>
                    <a:pt x="0" y="0"/>
                  </a:lnTo>
                  <a:lnTo>
                    <a:pt x="0" y="3072891"/>
                  </a:lnTo>
                  <a:close/>
                </a:path>
              </a:pathLst>
            </a:custGeom>
            <a:ln w="76199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773041"/>
              <a:ext cx="12192000" cy="2084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727" y="1328038"/>
            <a:ext cx="5537200" cy="4191000"/>
            <a:chOff x="463727" y="1328038"/>
            <a:chExt cx="5537200" cy="4191000"/>
          </a:xfrm>
        </p:grpSpPr>
        <p:sp>
          <p:nvSpPr>
            <p:cNvPr id="3" name="object 3"/>
            <p:cNvSpPr/>
            <p:nvPr/>
          </p:nvSpPr>
          <p:spPr>
            <a:xfrm>
              <a:off x="539927" y="1404238"/>
              <a:ext cx="5384800" cy="403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1827" y="1366138"/>
              <a:ext cx="5461000" cy="4114800"/>
            </a:xfrm>
            <a:custGeom>
              <a:avLst/>
              <a:gdLst/>
              <a:ahLst/>
              <a:cxnLst/>
              <a:rect l="l" t="t" r="r" b="b"/>
              <a:pathLst>
                <a:path w="5461000" h="4114800">
                  <a:moveTo>
                    <a:pt x="0" y="4114800"/>
                  </a:moveTo>
                  <a:lnTo>
                    <a:pt x="5461000" y="4114800"/>
                  </a:lnTo>
                  <a:lnTo>
                    <a:pt x="5461000" y="0"/>
                  </a:lnTo>
                  <a:lnTo>
                    <a:pt x="0" y="0"/>
                  </a:lnTo>
                  <a:lnTo>
                    <a:pt x="0" y="4114800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559677" y="1328038"/>
            <a:ext cx="5138420" cy="4191000"/>
            <a:chOff x="6559677" y="1328038"/>
            <a:chExt cx="5138420" cy="4191000"/>
          </a:xfrm>
        </p:grpSpPr>
        <p:sp>
          <p:nvSpPr>
            <p:cNvPr id="6" name="object 6"/>
            <p:cNvSpPr/>
            <p:nvPr/>
          </p:nvSpPr>
          <p:spPr>
            <a:xfrm>
              <a:off x="6635877" y="1404238"/>
              <a:ext cx="4985638" cy="403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97777" y="1366138"/>
              <a:ext cx="5062220" cy="4114800"/>
            </a:xfrm>
            <a:custGeom>
              <a:avLst/>
              <a:gdLst/>
              <a:ahLst/>
              <a:cxnLst/>
              <a:rect l="l" t="t" r="r" b="b"/>
              <a:pathLst>
                <a:path w="5062220" h="4114800">
                  <a:moveTo>
                    <a:pt x="0" y="4114800"/>
                  </a:moveTo>
                  <a:lnTo>
                    <a:pt x="5061838" y="4114800"/>
                  </a:lnTo>
                  <a:lnTo>
                    <a:pt x="5061838" y="0"/>
                  </a:lnTo>
                  <a:lnTo>
                    <a:pt x="0" y="0"/>
                  </a:lnTo>
                  <a:lnTo>
                    <a:pt x="0" y="4114800"/>
                  </a:lnTo>
                  <a:close/>
                </a:path>
              </a:pathLst>
            </a:custGeom>
            <a:ln w="76199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1519" y="352806"/>
            <a:ext cx="5457190" cy="2963545"/>
            <a:chOff x="6311519" y="352806"/>
            <a:chExt cx="5457190" cy="2963545"/>
          </a:xfrm>
        </p:grpSpPr>
        <p:sp>
          <p:nvSpPr>
            <p:cNvPr id="3" name="object 3"/>
            <p:cNvSpPr/>
            <p:nvPr/>
          </p:nvSpPr>
          <p:spPr>
            <a:xfrm>
              <a:off x="6387719" y="429006"/>
              <a:ext cx="5304282" cy="2810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49619" y="390906"/>
              <a:ext cx="5380990" cy="2887345"/>
            </a:xfrm>
            <a:custGeom>
              <a:avLst/>
              <a:gdLst/>
              <a:ahLst/>
              <a:cxnLst/>
              <a:rect l="l" t="t" r="r" b="b"/>
              <a:pathLst>
                <a:path w="5380990" h="2887345">
                  <a:moveTo>
                    <a:pt x="0" y="2886837"/>
                  </a:moveTo>
                  <a:lnTo>
                    <a:pt x="5380482" y="2886837"/>
                  </a:lnTo>
                  <a:lnTo>
                    <a:pt x="5380482" y="0"/>
                  </a:lnTo>
                  <a:lnTo>
                    <a:pt x="0" y="0"/>
                  </a:lnTo>
                  <a:lnTo>
                    <a:pt x="0" y="2886837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311519" y="3413721"/>
            <a:ext cx="5457190" cy="3116580"/>
            <a:chOff x="6311519" y="3413721"/>
            <a:chExt cx="5457190" cy="3116580"/>
          </a:xfrm>
        </p:grpSpPr>
        <p:sp>
          <p:nvSpPr>
            <p:cNvPr id="6" name="object 6"/>
            <p:cNvSpPr/>
            <p:nvPr/>
          </p:nvSpPr>
          <p:spPr>
            <a:xfrm>
              <a:off x="6387719" y="3489921"/>
              <a:ext cx="5304282" cy="2963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9619" y="3451821"/>
              <a:ext cx="5380990" cy="3040380"/>
            </a:xfrm>
            <a:custGeom>
              <a:avLst/>
              <a:gdLst/>
              <a:ahLst/>
              <a:cxnLst/>
              <a:rect l="l" t="t" r="r" b="b"/>
              <a:pathLst>
                <a:path w="5380990" h="3040379">
                  <a:moveTo>
                    <a:pt x="0" y="3039872"/>
                  </a:moveTo>
                  <a:lnTo>
                    <a:pt x="5380482" y="3039872"/>
                  </a:lnTo>
                  <a:lnTo>
                    <a:pt x="5380482" y="0"/>
                  </a:lnTo>
                  <a:lnTo>
                    <a:pt x="0" y="0"/>
                  </a:lnTo>
                  <a:lnTo>
                    <a:pt x="0" y="3039872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3331" y="3413721"/>
            <a:ext cx="5397500" cy="3116580"/>
            <a:chOff x="393331" y="3413721"/>
            <a:chExt cx="5397500" cy="3116580"/>
          </a:xfrm>
        </p:grpSpPr>
        <p:sp>
          <p:nvSpPr>
            <p:cNvPr id="9" name="object 9"/>
            <p:cNvSpPr/>
            <p:nvPr/>
          </p:nvSpPr>
          <p:spPr>
            <a:xfrm>
              <a:off x="469531" y="3489921"/>
              <a:ext cx="5244719" cy="29636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431" y="3451821"/>
              <a:ext cx="5321300" cy="3040380"/>
            </a:xfrm>
            <a:custGeom>
              <a:avLst/>
              <a:gdLst/>
              <a:ahLst/>
              <a:cxnLst/>
              <a:rect l="l" t="t" r="r" b="b"/>
              <a:pathLst>
                <a:path w="5321300" h="3040379">
                  <a:moveTo>
                    <a:pt x="0" y="3039872"/>
                  </a:moveTo>
                  <a:lnTo>
                    <a:pt x="5320919" y="3039872"/>
                  </a:lnTo>
                  <a:lnTo>
                    <a:pt x="5320919" y="0"/>
                  </a:lnTo>
                  <a:lnTo>
                    <a:pt x="0" y="0"/>
                  </a:lnTo>
                  <a:lnTo>
                    <a:pt x="0" y="3039872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93331" y="352806"/>
            <a:ext cx="5397500" cy="2963545"/>
            <a:chOff x="393331" y="352806"/>
            <a:chExt cx="5397500" cy="2963545"/>
          </a:xfrm>
        </p:grpSpPr>
        <p:sp>
          <p:nvSpPr>
            <p:cNvPr id="12" name="object 12"/>
            <p:cNvSpPr/>
            <p:nvPr/>
          </p:nvSpPr>
          <p:spPr>
            <a:xfrm>
              <a:off x="469531" y="429006"/>
              <a:ext cx="5244719" cy="28106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431" y="390906"/>
              <a:ext cx="5321300" cy="2887345"/>
            </a:xfrm>
            <a:custGeom>
              <a:avLst/>
              <a:gdLst/>
              <a:ahLst/>
              <a:cxnLst/>
              <a:rect l="l" t="t" r="r" b="b"/>
              <a:pathLst>
                <a:path w="5321300" h="2887345">
                  <a:moveTo>
                    <a:pt x="0" y="2886837"/>
                  </a:moveTo>
                  <a:lnTo>
                    <a:pt x="5320919" y="2886837"/>
                  </a:lnTo>
                  <a:lnTo>
                    <a:pt x="5320919" y="0"/>
                  </a:lnTo>
                  <a:lnTo>
                    <a:pt x="0" y="0"/>
                  </a:lnTo>
                  <a:lnTo>
                    <a:pt x="0" y="2886837"/>
                  </a:lnTo>
                  <a:close/>
                </a:path>
              </a:pathLst>
            </a:custGeom>
            <a:ln w="762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4694317"/>
            <a:ext cx="12192000" cy="2084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901" y="251282"/>
            <a:ext cx="61366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i="0" spc="-1100" dirty="0">
                <a:latin typeface="Times New Roman"/>
                <a:cs typeface="Times New Roman"/>
              </a:rPr>
              <a:t> </a:t>
            </a:r>
            <a:r>
              <a:rPr sz="4400" spc="-305" dirty="0"/>
              <a:t>Методична</a:t>
            </a:r>
            <a:r>
              <a:rPr sz="4400" spc="-335" dirty="0"/>
              <a:t> </a:t>
            </a:r>
            <a:r>
              <a:rPr sz="4400" spc="-290" dirty="0"/>
              <a:t>література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82039"/>
            <a:ext cx="12192000" cy="5688965"/>
            <a:chOff x="0" y="1082039"/>
            <a:chExt cx="12192000" cy="5688965"/>
          </a:xfrm>
        </p:grpSpPr>
        <p:sp>
          <p:nvSpPr>
            <p:cNvPr id="4" name="object 4"/>
            <p:cNvSpPr/>
            <p:nvPr/>
          </p:nvSpPr>
          <p:spPr>
            <a:xfrm>
              <a:off x="2621279" y="1158239"/>
              <a:ext cx="6949440" cy="52120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3179" y="1120139"/>
              <a:ext cx="7025640" cy="5288280"/>
            </a:xfrm>
            <a:custGeom>
              <a:avLst/>
              <a:gdLst/>
              <a:ahLst/>
              <a:cxnLst/>
              <a:rect l="l" t="t" r="r" b="b"/>
              <a:pathLst>
                <a:path w="7025640" h="5288280">
                  <a:moveTo>
                    <a:pt x="0" y="5288280"/>
                  </a:moveTo>
                  <a:lnTo>
                    <a:pt x="7025640" y="5288280"/>
                  </a:lnTo>
                  <a:lnTo>
                    <a:pt x="7025640" y="0"/>
                  </a:lnTo>
                  <a:lnTo>
                    <a:pt x="0" y="0"/>
                  </a:lnTo>
                  <a:lnTo>
                    <a:pt x="0" y="5288280"/>
                  </a:lnTo>
                  <a:close/>
                </a:path>
              </a:pathLst>
            </a:custGeom>
            <a:ln w="76199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685607"/>
              <a:ext cx="12191959" cy="2084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51" y="245630"/>
            <a:ext cx="11704320" cy="6294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5000">
        <p:circle/>
      </p:transition>
    </mc:Choice>
    <mc:Fallback xmlns="">
      <p:transition spd="slow" advClick="0" advTm="55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2288" y="547573"/>
            <a:ext cx="40271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u="none" spc="-10" dirty="0">
                <a:latin typeface="Times New Roman"/>
                <a:cs typeface="Times New Roman"/>
              </a:rPr>
              <a:t>Візитна</a:t>
            </a:r>
            <a:r>
              <a:rPr sz="4400" u="none" spc="-204" dirty="0">
                <a:latin typeface="Times New Roman"/>
                <a:cs typeface="Times New Roman"/>
              </a:rPr>
              <a:t> </a:t>
            </a:r>
            <a:r>
              <a:rPr sz="4400" u="none" spc="-50" dirty="0">
                <a:latin typeface="Times New Roman"/>
                <a:cs typeface="Times New Roman"/>
              </a:rPr>
              <a:t>картка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4098" y="1178813"/>
            <a:ext cx="4002404" cy="52069"/>
          </a:xfrm>
          <a:custGeom>
            <a:avLst/>
            <a:gdLst/>
            <a:ahLst/>
            <a:cxnLst/>
            <a:rect l="l" t="t" r="r" b="b"/>
            <a:pathLst>
              <a:path w="4002404" h="52069">
                <a:moveTo>
                  <a:pt x="4002024" y="0"/>
                </a:moveTo>
                <a:lnTo>
                  <a:pt x="0" y="0"/>
                </a:lnTo>
                <a:lnTo>
                  <a:pt x="0" y="51815"/>
                </a:lnTo>
                <a:lnTo>
                  <a:pt x="4002024" y="51815"/>
                </a:lnTo>
                <a:lnTo>
                  <a:pt x="4002024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300" y="1333500"/>
            <a:ext cx="10591800" cy="5189220"/>
          </a:xfrm>
          <a:custGeom>
            <a:avLst/>
            <a:gdLst/>
            <a:ahLst/>
            <a:cxnLst/>
            <a:rect l="l" t="t" r="r" b="b"/>
            <a:pathLst>
              <a:path w="10591800" h="5189220">
                <a:moveTo>
                  <a:pt x="0" y="5189220"/>
                </a:moveTo>
                <a:lnTo>
                  <a:pt x="10591800" y="5189220"/>
                </a:lnTo>
                <a:lnTo>
                  <a:pt x="10591800" y="0"/>
                </a:lnTo>
                <a:lnTo>
                  <a:pt x="0" y="0"/>
                </a:lnTo>
                <a:lnTo>
                  <a:pt x="0" y="5189220"/>
                </a:lnTo>
                <a:close/>
              </a:path>
            </a:pathLst>
          </a:custGeom>
          <a:ln w="9525">
            <a:solidFill>
              <a:srgbClr val="AC8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5829" y="1191168"/>
            <a:ext cx="4685030" cy="37067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865"/>
              </a:spcBef>
            </a:pPr>
            <a:r>
              <a:rPr lang="uk-UA" sz="1700" spc="-10" dirty="0" err="1">
                <a:solidFill>
                  <a:srgbClr val="800080"/>
                </a:solidFill>
                <a:latin typeface="Times New Roman"/>
                <a:cs typeface="Times New Roman"/>
              </a:rPr>
              <a:t>Пермінова</a:t>
            </a:r>
            <a:r>
              <a:rPr lang="uk-UA" sz="1700" spc="-10" dirty="0">
                <a:solidFill>
                  <a:srgbClr val="800080"/>
                </a:solidFill>
                <a:latin typeface="Times New Roman"/>
                <a:cs typeface="Times New Roman"/>
              </a:rPr>
              <a:t> Тетяна Олегівна</a:t>
            </a:r>
            <a:r>
              <a:rPr sz="1700" dirty="0">
                <a:solidFill>
                  <a:srgbClr val="800080"/>
                </a:solidFill>
                <a:latin typeface="Times New Roman"/>
                <a:cs typeface="Times New Roman"/>
              </a:rPr>
              <a:t>.</a:t>
            </a:r>
            <a:endParaRPr sz="1700" dirty="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  <a:spcBef>
                <a:spcPts val="770"/>
              </a:spcBef>
            </a:pPr>
            <a:r>
              <a:rPr lang="uk-UA" sz="1700" dirty="0">
                <a:solidFill>
                  <a:srgbClr val="800080"/>
                </a:solidFill>
                <a:latin typeface="Times New Roman"/>
                <a:cs typeface="Times New Roman"/>
              </a:rPr>
              <a:t>20. 06. 1985</a:t>
            </a:r>
            <a:endParaRPr sz="1700" dirty="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790"/>
              </a:spcBef>
            </a:pPr>
            <a:r>
              <a:rPr lang="uk-UA" sz="1700" spc="-5" dirty="0">
                <a:solidFill>
                  <a:srgbClr val="800080"/>
                </a:solidFill>
                <a:latin typeface="Times New Roman"/>
                <a:cs typeface="Times New Roman"/>
              </a:rPr>
              <a:t>Молодший спеціаліст, ДМУ 2004 р. Спеціаліст, СДПУ 2009 р.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uk-UA" sz="1700" spc="-55" dirty="0">
                <a:solidFill>
                  <a:srgbClr val="800080"/>
                </a:solidFill>
                <a:latin typeface="Times New Roman"/>
                <a:cs typeface="Times New Roman"/>
              </a:rPr>
              <a:t>Викладач по класу баян/акордеон, соліст да диригент ансамблю/оркестру, вчитель початкових класів, музики.</a:t>
            </a:r>
            <a:endParaRPr sz="1700" dirty="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795"/>
              </a:spcBef>
            </a:pPr>
            <a:r>
              <a:rPr lang="uk-UA" sz="1700" spc="5" dirty="0">
                <a:solidFill>
                  <a:srgbClr val="5A3470"/>
                </a:solidFill>
                <a:latin typeface="Times New Roman"/>
                <a:cs typeface="Times New Roman"/>
              </a:rPr>
              <a:t> 12</a:t>
            </a:r>
            <a:r>
              <a:rPr sz="1700" spc="-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A3470"/>
                </a:solidFill>
                <a:latin typeface="Times New Roman"/>
                <a:cs typeface="Times New Roman"/>
              </a:rPr>
              <a:t>років</a:t>
            </a:r>
            <a:endParaRPr sz="1700" dirty="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sz="1700" spc="5" dirty="0">
                <a:solidFill>
                  <a:srgbClr val="5A3470"/>
                </a:solidFill>
                <a:latin typeface="Times New Roman"/>
                <a:cs typeface="Times New Roman"/>
              </a:rPr>
              <a:t>1</a:t>
            </a:r>
            <a:r>
              <a:rPr lang="uk-UA" sz="1700" spc="5" dirty="0">
                <a:solidFill>
                  <a:srgbClr val="5A3470"/>
                </a:solidFill>
                <a:latin typeface="Times New Roman"/>
                <a:cs typeface="Times New Roman"/>
              </a:rPr>
              <a:t>1</a:t>
            </a:r>
            <a:r>
              <a:rPr sz="1700" spc="-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A3470"/>
                </a:solidFill>
                <a:latin typeface="Times New Roman"/>
                <a:cs typeface="Times New Roman"/>
              </a:rPr>
              <a:t>років</a:t>
            </a:r>
            <a:endParaRPr sz="1700" dirty="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795"/>
              </a:spcBef>
            </a:pPr>
            <a:r>
              <a:rPr sz="1700" spc="-10" dirty="0">
                <a:solidFill>
                  <a:srgbClr val="800080"/>
                </a:solidFill>
                <a:latin typeface="Times New Roman"/>
                <a:cs typeface="Times New Roman"/>
              </a:rPr>
              <a:t>ДНЗ </a:t>
            </a:r>
            <a:r>
              <a:rPr sz="1700" dirty="0">
                <a:solidFill>
                  <a:srgbClr val="800080"/>
                </a:solidFill>
                <a:latin typeface="Times New Roman"/>
                <a:cs typeface="Times New Roman"/>
              </a:rPr>
              <a:t>№</a:t>
            </a:r>
            <a:r>
              <a:rPr lang="uk-UA" sz="1700" dirty="0">
                <a:solidFill>
                  <a:srgbClr val="800080"/>
                </a:solidFill>
                <a:latin typeface="Times New Roman"/>
                <a:cs typeface="Times New Roman"/>
              </a:rPr>
              <a:t>7</a:t>
            </a:r>
            <a:r>
              <a:rPr sz="1700" spc="1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800080"/>
                </a:solidFill>
                <a:latin typeface="Times New Roman"/>
                <a:cs typeface="Times New Roman"/>
              </a:rPr>
              <a:t>«</a:t>
            </a:r>
            <a:r>
              <a:rPr lang="uk-UA" sz="1700" spc="-10" dirty="0">
                <a:solidFill>
                  <a:srgbClr val="800080"/>
                </a:solidFill>
                <a:latin typeface="Times New Roman"/>
                <a:cs typeface="Times New Roman"/>
              </a:rPr>
              <a:t>Ромашка</a:t>
            </a:r>
            <a:r>
              <a:rPr sz="1700" spc="-10" dirty="0">
                <a:solidFill>
                  <a:srgbClr val="800080"/>
                </a:solidFill>
                <a:latin typeface="Times New Roman"/>
                <a:cs typeface="Times New Roman"/>
              </a:rPr>
              <a:t>»</a:t>
            </a:r>
            <a:endParaRPr sz="1700" dirty="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770"/>
              </a:spcBef>
            </a:pPr>
            <a:r>
              <a:rPr sz="1700" spc="-10" dirty="0">
                <a:solidFill>
                  <a:srgbClr val="800080"/>
                </a:solidFill>
                <a:latin typeface="Times New Roman"/>
                <a:cs typeface="Times New Roman"/>
              </a:rPr>
              <a:t>керівник</a:t>
            </a:r>
            <a:r>
              <a:rPr sz="1700" spc="-3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800080"/>
                </a:solidFill>
                <a:latin typeface="Times New Roman"/>
                <a:cs typeface="Times New Roman"/>
              </a:rPr>
              <a:t>музичний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064" y="1191168"/>
            <a:ext cx="3140710" cy="401456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865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dirty="0">
                <a:solidFill>
                  <a:srgbClr val="008000"/>
                </a:solidFill>
                <a:latin typeface="Times New Roman"/>
                <a:cs typeface="Times New Roman"/>
              </a:rPr>
              <a:t>Прізвище, ім’я,</a:t>
            </a:r>
            <a:r>
              <a:rPr sz="1700" spc="-9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008000"/>
                </a:solidFill>
                <a:latin typeface="Times New Roman"/>
                <a:cs typeface="Times New Roman"/>
              </a:rPr>
              <a:t>по-батькові:</a:t>
            </a: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spc="5" dirty="0">
                <a:solidFill>
                  <a:srgbClr val="008000"/>
                </a:solidFill>
                <a:latin typeface="Times New Roman"/>
                <a:cs typeface="Times New Roman"/>
              </a:rPr>
              <a:t>Рік</a:t>
            </a:r>
            <a:r>
              <a:rPr sz="1700" spc="-4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8000"/>
                </a:solidFill>
                <a:latin typeface="Times New Roman"/>
                <a:cs typeface="Times New Roman"/>
              </a:rPr>
              <a:t>народження:</a:t>
            </a: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0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spc="5" dirty="0">
                <a:solidFill>
                  <a:srgbClr val="008000"/>
                </a:solidFill>
                <a:latin typeface="Times New Roman"/>
                <a:cs typeface="Times New Roman"/>
              </a:rPr>
              <a:t>Освіта, </a:t>
            </a:r>
            <a:r>
              <a:rPr sz="1700" spc="-5" dirty="0">
                <a:solidFill>
                  <a:srgbClr val="008000"/>
                </a:solidFill>
                <a:latin typeface="Times New Roman"/>
                <a:cs typeface="Times New Roman"/>
              </a:rPr>
              <a:t>заклад який</a:t>
            </a:r>
            <a:r>
              <a:rPr sz="1700" spc="-8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-5" dirty="0" err="1">
                <a:solidFill>
                  <a:srgbClr val="008000"/>
                </a:solidFill>
                <a:latin typeface="Times New Roman"/>
                <a:cs typeface="Times New Roman"/>
              </a:rPr>
              <a:t>закінчила</a:t>
            </a:r>
            <a:r>
              <a:rPr sz="1700" spc="-5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uk-UA" sz="1700" spc="-5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0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5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spc="-5" dirty="0">
                <a:solidFill>
                  <a:srgbClr val="008000"/>
                </a:solidFill>
                <a:latin typeface="Times New Roman"/>
                <a:cs typeface="Times New Roman"/>
              </a:rPr>
              <a:t>Спеціальність </a:t>
            </a:r>
            <a:r>
              <a:rPr sz="1700" dirty="0">
                <a:solidFill>
                  <a:srgbClr val="008000"/>
                </a:solidFill>
                <a:latin typeface="Times New Roman"/>
                <a:cs typeface="Times New Roman"/>
              </a:rPr>
              <a:t>за</a:t>
            </a:r>
            <a:r>
              <a:rPr sz="1700" spc="-4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 err="1">
                <a:solidFill>
                  <a:srgbClr val="008000"/>
                </a:solidFill>
                <a:latin typeface="Times New Roman"/>
                <a:cs typeface="Times New Roman"/>
              </a:rPr>
              <a:t>дипломом</a:t>
            </a:r>
            <a:r>
              <a:rPr sz="1700" spc="-10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uk-UA" sz="1700" spc="-1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5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5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spc="-10" dirty="0">
                <a:solidFill>
                  <a:srgbClr val="008000"/>
                </a:solidFill>
                <a:latin typeface="Times New Roman"/>
                <a:cs typeface="Times New Roman"/>
              </a:rPr>
              <a:t>Педагогічний</a:t>
            </a:r>
            <a:r>
              <a:rPr sz="1700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008000"/>
                </a:solidFill>
                <a:latin typeface="Times New Roman"/>
                <a:cs typeface="Times New Roman"/>
              </a:rPr>
              <a:t>стаж:</a:t>
            </a: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0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spc="-5" dirty="0">
                <a:solidFill>
                  <a:srgbClr val="008000"/>
                </a:solidFill>
                <a:latin typeface="Times New Roman"/>
                <a:cs typeface="Times New Roman"/>
              </a:rPr>
              <a:t>На </a:t>
            </a:r>
            <a:r>
              <a:rPr sz="1700" spc="10" dirty="0">
                <a:solidFill>
                  <a:srgbClr val="008000"/>
                </a:solidFill>
                <a:latin typeface="Times New Roman"/>
                <a:cs typeface="Times New Roman"/>
              </a:rPr>
              <a:t>посаді </a:t>
            </a:r>
            <a:r>
              <a:rPr sz="1700" spc="-10" dirty="0">
                <a:solidFill>
                  <a:srgbClr val="008000"/>
                </a:solidFill>
                <a:latin typeface="Times New Roman"/>
                <a:cs typeface="Times New Roman"/>
              </a:rPr>
              <a:t>музичного</a:t>
            </a:r>
            <a:r>
              <a:rPr sz="1700" spc="-5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8000"/>
                </a:solidFill>
                <a:latin typeface="Times New Roman"/>
                <a:cs typeface="Times New Roman"/>
              </a:rPr>
              <a:t>керівника:</a:t>
            </a: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5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dirty="0">
                <a:solidFill>
                  <a:srgbClr val="008000"/>
                </a:solidFill>
                <a:latin typeface="Times New Roman"/>
                <a:cs typeface="Times New Roman"/>
              </a:rPr>
              <a:t>Місце</a:t>
            </a:r>
            <a:r>
              <a:rPr sz="1700" spc="-3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008000"/>
                </a:solidFill>
                <a:latin typeface="Times New Roman"/>
                <a:cs typeface="Times New Roman"/>
              </a:rPr>
              <a:t>роботи:</a:t>
            </a: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r>
              <a:rPr sz="1700" spc="10" dirty="0">
                <a:solidFill>
                  <a:srgbClr val="008000"/>
                </a:solidFill>
                <a:latin typeface="Times New Roman"/>
                <a:cs typeface="Times New Roman"/>
              </a:rPr>
              <a:t>Посада:</a:t>
            </a:r>
            <a:endParaRPr sz="17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790"/>
              </a:spcBef>
              <a:buClr>
                <a:srgbClr val="AC84C5"/>
              </a:buClr>
              <a:buSzPct val="79411"/>
              <a:buFont typeface="Trebuchet MS"/>
              <a:buChar char="•"/>
              <a:tabLst>
                <a:tab pos="195580" algn="l"/>
              </a:tabLst>
            </a:pPr>
            <a:endParaRPr sz="1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935" y="864488"/>
            <a:ext cx="8404860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05"/>
              </a:spcBef>
            </a:pPr>
            <a:r>
              <a:rPr b="0" i="0" spc="-1000" dirty="0">
                <a:latin typeface="Times New Roman"/>
                <a:cs typeface="Times New Roman"/>
              </a:rPr>
              <a:t> </a:t>
            </a:r>
            <a:r>
              <a:rPr spc="-320" dirty="0"/>
              <a:t>Моє </a:t>
            </a:r>
            <a:r>
              <a:rPr spc="-305" dirty="0"/>
              <a:t>кредо </a:t>
            </a:r>
            <a:r>
              <a:rPr spc="-190" dirty="0"/>
              <a:t>«Жити </a:t>
            </a:r>
            <a:r>
              <a:rPr spc="-325" dirty="0"/>
              <a:t>в </a:t>
            </a:r>
            <a:r>
              <a:rPr spc="-260" dirty="0"/>
              <a:t>злагоді </a:t>
            </a:r>
            <a:r>
              <a:rPr spc="-200" dirty="0"/>
              <a:t>з </a:t>
            </a:r>
            <a:r>
              <a:rPr spc="-459" dirty="0"/>
              <a:t>собою</a:t>
            </a:r>
            <a:r>
              <a:rPr spc="-515" dirty="0"/>
              <a:t> </a:t>
            </a:r>
            <a:r>
              <a:rPr spc="-140" dirty="0"/>
              <a:t>і</a:t>
            </a:r>
          </a:p>
          <a:p>
            <a:pPr marL="2540" algn="ctr">
              <a:lnSpc>
                <a:spcPts val="4560"/>
              </a:lnSpc>
            </a:pPr>
            <a:r>
              <a:rPr b="0" i="0" spc="-1000" dirty="0">
                <a:latin typeface="Times New Roman"/>
                <a:cs typeface="Times New Roman"/>
              </a:rPr>
              <a:t> </a:t>
            </a:r>
            <a:r>
              <a:rPr spc="-180" dirty="0"/>
              <a:t>законами</a:t>
            </a:r>
            <a:r>
              <a:rPr spc="-340" dirty="0"/>
              <a:t> </a:t>
            </a:r>
            <a:r>
              <a:rPr spc="-335" dirty="0"/>
              <a:t>совісті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95580" marR="1044575" indent="-182880">
              <a:lnSpc>
                <a:spcPts val="3460"/>
              </a:lnSpc>
              <a:spcBef>
                <a:spcPts val="525"/>
              </a:spcBef>
              <a:buSzPct val="79687"/>
              <a:buFont typeface="Trebuchet MS"/>
              <a:buChar char="•"/>
              <a:tabLst>
                <a:tab pos="195580" algn="l"/>
                <a:tab pos="8143240" algn="l"/>
              </a:tabLst>
            </a:pPr>
            <a:r>
              <a:rPr spc="-80" dirty="0"/>
              <a:t>Лю</a:t>
            </a:r>
            <a:r>
              <a:rPr spc="-65" dirty="0"/>
              <a:t>б</a:t>
            </a:r>
            <a:r>
              <a:rPr spc="114" dirty="0"/>
              <a:t>ити</a:t>
            </a:r>
            <a:r>
              <a:rPr spc="-135" dirty="0"/>
              <a:t> </a:t>
            </a:r>
            <a:r>
              <a:rPr spc="20" dirty="0"/>
              <a:t>дітей</a:t>
            </a:r>
            <a:r>
              <a:rPr spc="-155" dirty="0"/>
              <a:t> </a:t>
            </a:r>
            <a:r>
              <a:rPr spc="10" dirty="0"/>
              <a:t>по</a:t>
            </a:r>
            <a:r>
              <a:rPr spc="-135" dirty="0"/>
              <a:t> </a:t>
            </a:r>
            <a:r>
              <a:rPr spc="70" dirty="0"/>
              <a:t>мате</a:t>
            </a:r>
            <a:r>
              <a:rPr spc="45" dirty="0"/>
              <a:t>р</a:t>
            </a:r>
            <a:r>
              <a:rPr spc="40" dirty="0"/>
              <a:t>инс</a:t>
            </a:r>
            <a:r>
              <a:rPr spc="25" dirty="0"/>
              <a:t>ь</a:t>
            </a:r>
            <a:r>
              <a:rPr spc="-105" dirty="0"/>
              <a:t>кі</a:t>
            </a:r>
            <a:r>
              <a:rPr spc="-45" dirty="0">
                <a:latin typeface="Arial"/>
                <a:cs typeface="Arial"/>
              </a:rPr>
              <a:t>,</a:t>
            </a:r>
            <a:r>
              <a:rPr spc="-175" dirty="0">
                <a:latin typeface="Arial"/>
                <a:cs typeface="Arial"/>
              </a:rPr>
              <a:t> </a:t>
            </a:r>
            <a:r>
              <a:rPr spc="114" dirty="0"/>
              <a:t>в</a:t>
            </a:r>
            <a:r>
              <a:rPr spc="60" dirty="0"/>
              <a:t>и</a:t>
            </a:r>
            <a:r>
              <a:rPr spc="35" dirty="0"/>
              <a:t>х</a:t>
            </a:r>
            <a:r>
              <a:rPr spc="45" dirty="0"/>
              <a:t>о</a:t>
            </a:r>
            <a:r>
              <a:rPr spc="25" dirty="0"/>
              <a:t>в</a:t>
            </a:r>
            <a:r>
              <a:rPr spc="35" dirty="0"/>
              <a:t>у</a:t>
            </a:r>
            <a:r>
              <a:rPr spc="114" dirty="0"/>
              <a:t>в</a:t>
            </a:r>
            <a:r>
              <a:rPr spc="75" dirty="0"/>
              <a:t>а</a:t>
            </a:r>
            <a:r>
              <a:rPr spc="105" dirty="0"/>
              <a:t>т</a:t>
            </a:r>
            <a:r>
              <a:rPr spc="80" dirty="0"/>
              <a:t>и</a:t>
            </a:r>
            <a:r>
              <a:rPr dirty="0"/>
              <a:t>	</a:t>
            </a:r>
            <a:r>
              <a:rPr spc="5" dirty="0"/>
              <a:t>по </a:t>
            </a:r>
            <a:r>
              <a:rPr i="1" spc="5" dirty="0"/>
              <a:t> </a:t>
            </a:r>
            <a:r>
              <a:rPr i="1" spc="-15" dirty="0"/>
              <a:t>Сухомлинські</a:t>
            </a:r>
            <a:r>
              <a:rPr spc="-15" dirty="0">
                <a:latin typeface="Arial"/>
                <a:cs typeface="Arial"/>
              </a:rPr>
              <a:t>.</a:t>
            </a:r>
          </a:p>
          <a:p>
            <a:pPr marL="195580" indent="-182880">
              <a:lnSpc>
                <a:spcPts val="3650"/>
              </a:lnSpc>
              <a:spcBef>
                <a:spcPts val="955"/>
              </a:spcBef>
              <a:buSzPct val="79687"/>
              <a:buFont typeface="Trebuchet MS"/>
              <a:buChar char="•"/>
              <a:tabLst>
                <a:tab pos="195580" algn="l"/>
              </a:tabLst>
            </a:pPr>
            <a:r>
              <a:rPr spc="95" dirty="0"/>
              <a:t>Дивитись</a:t>
            </a:r>
            <a:r>
              <a:rPr spc="-130" dirty="0"/>
              <a:t> </a:t>
            </a:r>
            <a:r>
              <a:rPr spc="40" dirty="0"/>
              <a:t>вперед</a:t>
            </a:r>
            <a:r>
              <a:rPr spc="-130" dirty="0"/>
              <a:t> </a:t>
            </a:r>
            <a:r>
              <a:rPr spc="155" dirty="0"/>
              <a:t>з</a:t>
            </a:r>
            <a:r>
              <a:rPr spc="-170" dirty="0"/>
              <a:t> </a:t>
            </a:r>
            <a:r>
              <a:rPr spc="-20" dirty="0"/>
              <a:t>надією,</a:t>
            </a:r>
            <a:r>
              <a:rPr spc="-120" dirty="0"/>
              <a:t> </a:t>
            </a:r>
            <a:r>
              <a:rPr spc="50" dirty="0"/>
              <a:t>назад</a:t>
            </a:r>
            <a:r>
              <a:rPr spc="-130" dirty="0"/>
              <a:t> </a:t>
            </a:r>
            <a:r>
              <a:rPr spc="-45" dirty="0"/>
              <a:t>–</a:t>
            </a:r>
            <a:r>
              <a:rPr spc="-160" dirty="0"/>
              <a:t> </a:t>
            </a:r>
            <a:r>
              <a:rPr spc="155" dirty="0"/>
              <a:t>з</a:t>
            </a:r>
            <a:r>
              <a:rPr spc="-165" dirty="0"/>
              <a:t> </a:t>
            </a:r>
            <a:r>
              <a:rPr dirty="0"/>
              <a:t>вдячністю</a:t>
            </a:r>
            <a:r>
              <a:rPr dirty="0">
                <a:latin typeface="Arial"/>
                <a:cs typeface="Arial"/>
              </a:rPr>
              <a:t>,</a:t>
            </a:r>
            <a:r>
              <a:rPr spc="-204" dirty="0">
                <a:latin typeface="Arial"/>
                <a:cs typeface="Arial"/>
              </a:rPr>
              <a:t> </a:t>
            </a:r>
            <a:r>
              <a:rPr spc="30" dirty="0"/>
              <a:t>вгору</a:t>
            </a:r>
          </a:p>
          <a:p>
            <a:pPr marL="195580">
              <a:lnSpc>
                <a:spcPts val="3650"/>
              </a:lnSpc>
            </a:pPr>
            <a:r>
              <a:rPr spc="-45" dirty="0"/>
              <a:t>–</a:t>
            </a:r>
            <a:r>
              <a:rPr spc="-160" dirty="0"/>
              <a:t> </a:t>
            </a:r>
            <a:r>
              <a:rPr spc="155" dirty="0"/>
              <a:t>з</a:t>
            </a:r>
            <a:r>
              <a:rPr spc="-165" dirty="0"/>
              <a:t> </a:t>
            </a:r>
            <a:r>
              <a:rPr spc="-50" dirty="0"/>
              <a:t>вірою</a:t>
            </a:r>
            <a:r>
              <a:rPr spc="-50" dirty="0">
                <a:latin typeface="Arial"/>
                <a:cs typeface="Arial"/>
              </a:rPr>
              <a:t>,</a:t>
            </a:r>
            <a:r>
              <a:rPr spc="-175" dirty="0">
                <a:latin typeface="Arial"/>
                <a:cs typeface="Arial"/>
              </a:rPr>
              <a:t> </a:t>
            </a:r>
            <a:r>
              <a:rPr spc="45" dirty="0"/>
              <a:t>навкруги</a:t>
            </a:r>
            <a:r>
              <a:rPr spc="-114" dirty="0"/>
              <a:t> </a:t>
            </a:r>
            <a:r>
              <a:rPr spc="-45" dirty="0"/>
              <a:t>–</a:t>
            </a:r>
            <a:r>
              <a:rPr spc="-155" dirty="0"/>
              <a:t> </a:t>
            </a:r>
            <a:r>
              <a:rPr spc="155" dirty="0"/>
              <a:t>з</a:t>
            </a:r>
            <a:r>
              <a:rPr spc="-140" dirty="0"/>
              <a:t> </a:t>
            </a:r>
            <a:r>
              <a:rPr spc="-25" dirty="0"/>
              <a:t>любов’ю».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511438"/>
            <a:ext cx="12192000" cy="2272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534" y="243789"/>
            <a:ext cx="12179935" cy="6536055"/>
            <a:chOff x="12534" y="243789"/>
            <a:chExt cx="12179935" cy="6536055"/>
          </a:xfrm>
        </p:grpSpPr>
        <p:sp>
          <p:nvSpPr>
            <p:cNvPr id="4" name="object 4"/>
            <p:cNvSpPr/>
            <p:nvPr/>
          </p:nvSpPr>
          <p:spPr>
            <a:xfrm>
              <a:off x="226428" y="243789"/>
              <a:ext cx="11765280" cy="64095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34" y="4694317"/>
              <a:ext cx="12179465" cy="2084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646"/>
            <a:ext cx="12192000" cy="6662420"/>
            <a:chOff x="0" y="130646"/>
            <a:chExt cx="12192000" cy="6662420"/>
          </a:xfrm>
        </p:grpSpPr>
        <p:sp>
          <p:nvSpPr>
            <p:cNvPr id="3" name="object 3"/>
            <p:cNvSpPr/>
            <p:nvPr/>
          </p:nvSpPr>
          <p:spPr>
            <a:xfrm>
              <a:off x="2586482" y="130646"/>
              <a:ext cx="7088758" cy="6662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707726"/>
              <a:ext cx="12191959" cy="2084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595" y="157733"/>
            <a:ext cx="9389745" cy="1390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90"/>
              </a:spcBef>
              <a:tabLst>
                <a:tab pos="9228455" algn="l"/>
              </a:tabLst>
            </a:pPr>
            <a:r>
              <a:rPr sz="3200" u="heavy" spc="-80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26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Пр</a:t>
            </a:r>
            <a:r>
              <a:rPr sz="3200" b="1" i="1" u="heavy" spc="-10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і</a:t>
            </a:r>
            <a:r>
              <a:rPr sz="3200" b="1" i="1" u="heavy" spc="-24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ори</a:t>
            </a:r>
            <a:r>
              <a:rPr sz="3200" b="1" i="1" u="heavy" spc="-37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т</a:t>
            </a:r>
            <a:r>
              <a:rPr sz="3200" b="1" i="1" u="heavy" spc="-204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е</a:t>
            </a:r>
            <a:r>
              <a:rPr sz="3200" b="1" i="1" u="heavy" spc="-34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т</a:t>
            </a:r>
            <a:r>
              <a:rPr sz="3200" b="1" i="1" u="heavy" spc="-18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ни</a:t>
            </a:r>
            <a:r>
              <a:rPr sz="3200" b="1" i="1" u="heavy" spc="-16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й </a:t>
            </a:r>
            <a:r>
              <a:rPr sz="3200" b="1" i="1" u="heavy" spc="-21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н</a:t>
            </a:r>
            <a:r>
              <a:rPr sz="3200" b="1" i="1" u="heavy" spc="-5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а</a:t>
            </a:r>
            <a:r>
              <a:rPr sz="3200" b="1" i="1" u="heavy" spc="-28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п</a:t>
            </a:r>
            <a:r>
              <a:rPr sz="3200" b="1" i="1" u="heavy" spc="-35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р</a:t>
            </a:r>
            <a:r>
              <a:rPr sz="3200" b="1" i="1" u="heavy" spc="-24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ямо</a:t>
            </a:r>
            <a:r>
              <a:rPr sz="3200" b="1" i="1" u="heavy" spc="-7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к</a:t>
            </a:r>
            <a:r>
              <a:rPr sz="3200" b="1" i="1" u="heavy" spc="-18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26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пед</a:t>
            </a:r>
            <a:r>
              <a:rPr sz="3200" b="1" i="1" u="heavy" spc="-5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а</a:t>
            </a:r>
            <a:r>
              <a:rPr sz="3200" b="1" i="1" u="heavy" spc="-33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го</a:t>
            </a:r>
            <a:r>
              <a:rPr sz="3200" b="1" i="1" u="heavy" spc="-32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г</a:t>
            </a:r>
            <a:r>
              <a:rPr sz="3200" b="1" i="1" u="heavy" spc="-10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і</a:t>
            </a:r>
            <a:r>
              <a:rPr sz="3200" b="1" i="1" u="heavy" spc="-27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чно</a:t>
            </a:r>
            <a:r>
              <a:rPr sz="3200" b="1" i="1" u="heavy" spc="-11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ї</a:t>
            </a:r>
            <a:r>
              <a:rPr sz="3200" b="1" i="1" u="heavy" spc="-22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31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д</a:t>
            </a:r>
            <a:r>
              <a:rPr sz="3200" b="1" i="1" u="heavy" spc="-10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і</a:t>
            </a:r>
            <a:r>
              <a:rPr sz="3200" b="1" i="1" u="heavy" spc="-26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яльнос</a:t>
            </a:r>
            <a:r>
              <a:rPr sz="3200" b="1" i="1" u="heavy" spc="-40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т</a:t>
            </a:r>
            <a:r>
              <a:rPr sz="3200" b="1" i="1" u="heavy" spc="-11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і</a:t>
            </a:r>
            <a:r>
              <a:rPr sz="3200" b="1" i="1" u="heavy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	</a:t>
            </a:r>
            <a:r>
              <a:rPr sz="3200" b="1" i="1" u="heavy" spc="-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460"/>
              </a:lnSpc>
            </a:pPr>
            <a:r>
              <a:rPr sz="3200" u="heavy" spc="-80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20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збалансований </a:t>
            </a:r>
            <a:r>
              <a:rPr sz="3200" b="1" i="1" u="heavy" spc="-25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розвиток </a:t>
            </a:r>
            <a:r>
              <a:rPr sz="3200" b="1" i="1" u="heavy" spc="-19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дошкільників </a:t>
            </a:r>
            <a:r>
              <a:rPr sz="3200" b="1" i="1" u="heavy" spc="-26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в</a:t>
            </a:r>
            <a:r>
              <a:rPr sz="3200" b="1" i="1" u="heavy" spc="-17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18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музичній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650"/>
              </a:lnSpc>
            </a:pPr>
            <a:r>
              <a:rPr sz="3200" u="heavy" spc="-795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250" dirty="0">
                <a:solidFill>
                  <a:srgbClr val="AC84C5"/>
                </a:solidFill>
                <a:uFill>
                  <a:solidFill>
                    <a:srgbClr val="AC84C5"/>
                  </a:solidFill>
                </a:uFill>
                <a:latin typeface="Arial"/>
                <a:cs typeface="Arial"/>
              </a:rPr>
              <a:t>діяльності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90497"/>
            <a:ext cx="12192000" cy="5207000"/>
            <a:chOff x="0" y="1590497"/>
            <a:chExt cx="12192000" cy="5207000"/>
          </a:xfrm>
        </p:grpSpPr>
        <p:sp>
          <p:nvSpPr>
            <p:cNvPr id="4" name="object 4"/>
            <p:cNvSpPr/>
            <p:nvPr/>
          </p:nvSpPr>
          <p:spPr>
            <a:xfrm>
              <a:off x="2827654" y="1590497"/>
              <a:ext cx="6537706" cy="4907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12081"/>
              <a:ext cx="12192000" cy="2084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140" y="243840"/>
            <a:ext cx="11743182" cy="6377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167" y="529481"/>
            <a:ext cx="11155680" cy="582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3369182" y="507570"/>
            <a:ext cx="7984618" cy="6354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73075" marR="5080" indent="-461009">
              <a:lnSpc>
                <a:spcPts val="4320"/>
              </a:lnSpc>
              <a:spcBef>
                <a:spcPts val="655"/>
              </a:spcBef>
            </a:pPr>
            <a:r>
              <a:rPr lang="ru-RU" b="1" i="1" kern="0" spc="-1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4800" b="1" i="1" kern="0" spc="-320" dirty="0" smtClean="0">
                <a:solidFill>
                  <a:sysClr val="windowText" lastClr="000000"/>
                </a:solidFill>
              </a:rPr>
              <a:t>Моя </a:t>
            </a:r>
            <a:r>
              <a:rPr lang="ru-RU" sz="4800" b="1" i="1" kern="0" spc="-325" dirty="0" err="1" smtClean="0">
                <a:solidFill>
                  <a:sysClr val="windowText" lastClr="000000"/>
                </a:solidFill>
              </a:rPr>
              <a:t>професійна</a:t>
            </a:r>
            <a:r>
              <a:rPr lang="ru-RU" sz="4800" b="1" i="1" kern="0" spc="-325" dirty="0" smtClean="0">
                <a:solidFill>
                  <a:sysClr val="windowText" lastClr="000000"/>
                </a:solidFill>
              </a:rPr>
              <a:t> </a:t>
            </a:r>
            <a:r>
              <a:rPr lang="ru-RU" sz="4800" b="1" i="1" kern="0" spc="-295" dirty="0" err="1" smtClean="0">
                <a:solidFill>
                  <a:sysClr val="windowText" lastClr="000000"/>
                </a:solidFill>
              </a:rPr>
              <a:t>діяльність</a:t>
            </a:r>
            <a:endParaRPr lang="ru-RU" sz="4800" b="1" i="1" kern="0" spc="-295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182" y="278970"/>
            <a:ext cx="6232018" cy="6354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73075" marR="5080" indent="-461009">
              <a:lnSpc>
                <a:spcPts val="4320"/>
              </a:lnSpc>
              <a:spcBef>
                <a:spcPts val="655"/>
              </a:spcBef>
            </a:pPr>
            <a:r>
              <a:rPr lang="ru-RU" u="none" spc="-190" dirty="0"/>
              <a:t>С</a:t>
            </a:r>
            <a:r>
              <a:rPr i="1" u="none" spc="-315" dirty="0" err="1" smtClean="0"/>
              <a:t>вята</a:t>
            </a:r>
            <a:r>
              <a:rPr i="1" u="none" spc="-315" dirty="0" smtClean="0"/>
              <a:t> </a:t>
            </a:r>
            <a:r>
              <a:rPr i="1" u="none" spc="-210" dirty="0"/>
              <a:t>та</a:t>
            </a:r>
            <a:r>
              <a:rPr i="1" u="none" spc="-445" dirty="0"/>
              <a:t> </a:t>
            </a:r>
            <a:r>
              <a:rPr i="1" u="none" spc="-295" dirty="0"/>
              <a:t>розваги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804" y="1303019"/>
            <a:ext cx="4763770" cy="2444750"/>
          </a:xfrm>
          <a:prstGeom prst="rect">
            <a:avLst/>
          </a:prstGeom>
          <a:solidFill>
            <a:srgbClr val="FFFFFF"/>
          </a:solidFill>
          <a:ln w="76200">
            <a:solidFill>
              <a:srgbClr val="AC84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309880" indent="-183515">
              <a:lnSpc>
                <a:spcPct val="100000"/>
              </a:lnSpc>
              <a:buSzPct val="79545"/>
              <a:buChar char="•"/>
              <a:tabLst>
                <a:tab pos="310515" algn="l"/>
              </a:tabLst>
            </a:pPr>
            <a:r>
              <a:rPr sz="2200" spc="-50" dirty="0">
                <a:solidFill>
                  <a:srgbClr val="AC84C5"/>
                </a:solidFill>
                <a:latin typeface="Trebuchet MS"/>
                <a:cs typeface="Trebuchet MS"/>
              </a:rPr>
              <a:t>Осінь</a:t>
            </a:r>
            <a:r>
              <a:rPr sz="2200" spc="-204" dirty="0">
                <a:solidFill>
                  <a:srgbClr val="AC84C5"/>
                </a:solidFill>
                <a:latin typeface="Trebuchet MS"/>
                <a:cs typeface="Trebuchet MS"/>
              </a:rPr>
              <a:t> </a:t>
            </a:r>
            <a:r>
              <a:rPr sz="2200" spc="270" dirty="0">
                <a:solidFill>
                  <a:srgbClr val="AC84C5"/>
                </a:solidFill>
                <a:latin typeface="Trebuchet MS"/>
                <a:cs typeface="Trebuchet MS"/>
              </a:rPr>
              <a:t>–</a:t>
            </a:r>
            <a:r>
              <a:rPr sz="2200" spc="-229" dirty="0">
                <a:solidFill>
                  <a:srgbClr val="AC84C5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AC84C5"/>
                </a:solidFill>
                <a:latin typeface="Trebuchet MS"/>
                <a:cs typeface="Trebuchet MS"/>
              </a:rPr>
              <a:t>чарівна</a:t>
            </a:r>
            <a:r>
              <a:rPr sz="2200" spc="-254" dirty="0">
                <a:solidFill>
                  <a:srgbClr val="AC84C5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AC84C5"/>
                </a:solidFill>
                <a:latin typeface="Trebuchet MS"/>
                <a:cs typeface="Trebuchet MS"/>
              </a:rPr>
              <a:t>пора.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729367-1D90-435D-8133-742F43C8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05" y="1219200"/>
            <a:ext cx="4763769" cy="25285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7F6E8FA-857E-47F7-8E70-08D6A0A0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28" y="3124201"/>
            <a:ext cx="5611772" cy="3352800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>
            <a:off x="533400" y="4191001"/>
            <a:ext cx="2133600" cy="1219200"/>
          </a:xfrm>
          <a:prstGeom prst="teardrop">
            <a:avLst>
              <a:gd name="adj" fmla="val 20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Осіннє</a:t>
            </a:r>
            <a:r>
              <a:rPr lang="ru-RU" dirty="0" smtClean="0"/>
              <a:t> свято</a:t>
            </a:r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2971800" y="5250875"/>
            <a:ext cx="2133600" cy="1219200"/>
          </a:xfrm>
          <a:prstGeom prst="teardrop">
            <a:avLst>
              <a:gd name="adj" fmla="val 20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 березня «Ретро вечірка»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167</Words>
  <Application>Microsoft Office PowerPoint</Application>
  <PresentationFormat>Произвольный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Музичний керівник  ЗДО № 7 « Ромашка»</vt:lpstr>
      <vt:lpstr>Візитна картка</vt:lpstr>
      <vt:lpstr> Моє кредо «Жити в злагоді з собою і  законами совісті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Свята та розваги</vt:lpstr>
      <vt:lpstr>Презентация PowerPoint</vt:lpstr>
      <vt:lpstr>Презентация PowerPoint</vt:lpstr>
      <vt:lpstr> Музично-дидактичні ігри, атрибути до  ігор</vt:lpstr>
      <vt:lpstr>Презентация PowerPoint</vt:lpstr>
      <vt:lpstr>Презентация PowerPoint</vt:lpstr>
      <vt:lpstr>Презентация PowerPoint</vt:lpstr>
      <vt:lpstr> Методична література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Олійник Сергій</dc:creator>
  <cp:lastModifiedBy>юра</cp:lastModifiedBy>
  <cp:revision>13</cp:revision>
  <dcterms:created xsi:type="dcterms:W3CDTF">2021-03-23T17:28:53Z</dcterms:created>
  <dcterms:modified xsi:type="dcterms:W3CDTF">2021-03-24T11:34:15Z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2021-03-23T00:00:00Z</vt:filetime>
  </property>
</Properties>
</file>