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17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420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77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149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475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178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445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709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515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67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65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695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E5E4F-3979-4F3E-945E-371D2C84E994}" type="datetimeFigureOut">
              <a:rPr lang="hu-HU" smtClean="0"/>
              <a:t>2021. 01. 30.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482B3-9B48-40DC-A491-7BFA40B5B5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36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7087"/>
            <a:ext cx="10515600" cy="587828"/>
          </a:xfrm>
        </p:spPr>
        <p:txBody>
          <a:bodyPr>
            <a:normAutofit fontScale="90000"/>
          </a:bodyPr>
          <a:lstStyle/>
          <a:p>
            <a:pPr algn="ctr"/>
            <a:r>
              <a:rPr lang="hu-HU" i="1" dirty="0" smtClean="0">
                <a:latin typeface="Bahnschrift SemiBold SemiConden" panose="020B0502040204020203" pitchFamily="34" charset="0"/>
              </a:rPr>
              <a:t>A csillagszemű juhász</a:t>
            </a:r>
            <a:endParaRPr lang="hu-HU" i="1" dirty="0">
              <a:latin typeface="Bahnschrift SemiBold SemiConden" panose="020B0502040204020203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68086" y="827313"/>
            <a:ext cx="5627914" cy="53496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6000" b="1" dirty="0"/>
              <a:t>e</a:t>
            </a:r>
            <a:r>
              <a:rPr lang="hu-HU" sz="6000" b="1" dirty="0" smtClean="0"/>
              <a:t>gészségére</a:t>
            </a:r>
          </a:p>
          <a:p>
            <a:pPr marL="0" indent="0">
              <a:buNone/>
            </a:pPr>
            <a:r>
              <a:rPr lang="hu-HU" sz="5400" cap="all" dirty="0" smtClean="0"/>
              <a:t>nyárfalevél</a:t>
            </a:r>
          </a:p>
          <a:p>
            <a:pPr marL="0" indent="0">
              <a:buNone/>
            </a:pPr>
            <a:r>
              <a:rPr lang="hu-HU" sz="5400" dirty="0" smtClean="0">
                <a:latin typeface="Arial Black" panose="020B0A04020102020204" pitchFamily="34" charset="0"/>
              </a:rPr>
              <a:t>juhászlegény</a:t>
            </a:r>
          </a:p>
          <a:p>
            <a:pPr marL="0" indent="0">
              <a:buNone/>
            </a:pPr>
            <a:r>
              <a:rPr lang="hu-HU" sz="6000" i="1" dirty="0" err="1">
                <a:latin typeface="Bahnschrift Light Condensed" panose="020B0502040204020203" pitchFamily="34" charset="0"/>
              </a:rPr>
              <a:t>t</a:t>
            </a:r>
            <a:r>
              <a:rPr lang="hu-HU" sz="6000" i="1" dirty="0" err="1" smtClean="0">
                <a:latin typeface="Bahnschrift Light Condensed" panose="020B0502040204020203" pitchFamily="34" charset="0"/>
              </a:rPr>
              <a:t>ovábbmennek</a:t>
            </a:r>
            <a:endParaRPr lang="hu-HU" sz="6000" i="1" dirty="0" smtClean="0">
              <a:latin typeface="Bahnschrift Light Condensed" panose="020B0502040204020203" pitchFamily="34" charset="0"/>
            </a:endParaRPr>
          </a:p>
          <a:p>
            <a:pPr marL="0" indent="0">
              <a:buNone/>
            </a:pPr>
            <a:r>
              <a:rPr lang="hu-HU" sz="5400" b="1" dirty="0">
                <a:latin typeface="Curlz MT" panose="04040404050702020202" pitchFamily="82" charset="0"/>
              </a:rPr>
              <a:t>b</a:t>
            </a:r>
            <a:r>
              <a:rPr lang="hu-HU" sz="5400" b="1" dirty="0" smtClean="0">
                <a:latin typeface="Curlz MT" panose="04040404050702020202" pitchFamily="82" charset="0"/>
              </a:rPr>
              <a:t>efogatott</a:t>
            </a:r>
          </a:p>
          <a:p>
            <a:pPr marL="0" indent="0">
              <a:buNone/>
            </a:pPr>
            <a:r>
              <a:rPr lang="hu-HU" sz="5400" dirty="0" smtClean="0">
                <a:latin typeface="Kristen ITC" panose="03050502040202030202" pitchFamily="66" charset="0"/>
              </a:rPr>
              <a:t>csillagszemét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5834743" y="827314"/>
            <a:ext cx="6248400" cy="534964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5400" dirty="0" smtClean="0">
                <a:latin typeface="Algerian" panose="04020705040A02060702" pitchFamily="82" charset="0"/>
              </a:rPr>
              <a:t>kihirdette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4800" dirty="0">
                <a:latin typeface="Rockwell" panose="02060603020205020403" pitchFamily="18" charset="0"/>
              </a:rPr>
              <a:t>h</a:t>
            </a:r>
            <a:r>
              <a:rPr lang="hu-HU" sz="4800" dirty="0" smtClean="0">
                <a:latin typeface="Rockwell" panose="02060603020205020403" pitchFamily="18" charset="0"/>
              </a:rPr>
              <a:t>azamennek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5400" dirty="0" smtClean="0">
                <a:latin typeface="High Tower Text" panose="02040502050506030303" pitchFamily="18" charset="0"/>
              </a:rPr>
              <a:t>gyémánttóhoz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5400" dirty="0" smtClean="0">
                <a:latin typeface="Ravie" panose="04040805050809020602" pitchFamily="82" charset="0"/>
              </a:rPr>
              <a:t>vendégségbe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6000" i="1" dirty="0" err="1">
                <a:latin typeface="Modern No. 20" panose="02070704070505020303" pitchFamily="18" charset="0"/>
              </a:rPr>
              <a:t>k</a:t>
            </a:r>
            <a:r>
              <a:rPr lang="hu-HU" sz="6000" i="1" dirty="0" err="1" smtClean="0">
                <a:latin typeface="Modern No. 20" panose="02070704070505020303" pitchFamily="18" charset="0"/>
              </a:rPr>
              <a:t>alimpálódzott</a:t>
            </a:r>
            <a:endParaRPr lang="hu-HU" sz="6000" i="1" dirty="0" smtClean="0">
              <a:latin typeface="Modern No. 20" panose="020707040705050203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hu-HU" sz="4800" b="1" dirty="0" smtClean="0">
                <a:latin typeface="Tempus Sans ITC" panose="04020404030D07020202" pitchFamily="82" charset="0"/>
              </a:rPr>
              <a:t>királyságomat</a:t>
            </a:r>
            <a:endParaRPr lang="hu-HU" sz="4800" b="1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93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97971"/>
            <a:ext cx="10515600" cy="1121229"/>
          </a:xfrm>
        </p:spPr>
        <p:txBody>
          <a:bodyPr/>
          <a:lstStyle/>
          <a:p>
            <a:pPr algn="ctr"/>
            <a:r>
              <a:rPr lang="hu-HU" i="1" dirty="0" smtClean="0">
                <a:latin typeface="Bahnschrift SemiBold SemiConden" panose="020B0502040204020203" pitchFamily="34" charset="0"/>
              </a:rPr>
              <a:t>A csillagszemű juhász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192505" y="972152"/>
            <a:ext cx="11738238" cy="5204811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 juhász </a:t>
            </a:r>
            <a:r>
              <a:rPr lang="hu-HU" sz="3600" dirty="0" err="1" smtClean="0"/>
              <a:t>kalimpálódzott</a:t>
            </a:r>
            <a:r>
              <a:rPr lang="hu-HU" sz="3600" dirty="0" smtClean="0"/>
              <a:t>.</a:t>
            </a:r>
          </a:p>
          <a:p>
            <a:r>
              <a:rPr lang="hu-HU" sz="3600" dirty="0" smtClean="0"/>
              <a:t>A juhász addig </a:t>
            </a:r>
            <a:r>
              <a:rPr lang="hu-HU" sz="3600" dirty="0" err="1" smtClean="0"/>
              <a:t>kalimpálódzott</a:t>
            </a:r>
            <a:r>
              <a:rPr lang="hu-HU" sz="3600" dirty="0" smtClean="0"/>
              <a:t>.</a:t>
            </a:r>
          </a:p>
          <a:p>
            <a:r>
              <a:rPr lang="hu-HU" sz="3600" dirty="0" smtClean="0"/>
              <a:t>A juhász addig </a:t>
            </a:r>
            <a:r>
              <a:rPr lang="hu-HU" sz="3600" dirty="0" err="1" smtClean="0"/>
              <a:t>kalimpálódzott</a:t>
            </a:r>
            <a:r>
              <a:rPr lang="hu-HU" sz="3600" dirty="0" smtClean="0"/>
              <a:t>, míg jó helyre nem esett. </a:t>
            </a:r>
          </a:p>
          <a:p>
            <a:endParaRPr lang="hu-HU" sz="3600" dirty="0"/>
          </a:p>
          <a:p>
            <a:r>
              <a:rPr lang="hu-HU" sz="3600" dirty="0" smtClean="0"/>
              <a:t>A sündisznók nem bántották.</a:t>
            </a:r>
          </a:p>
          <a:p>
            <a:r>
              <a:rPr lang="hu-HU" sz="3600" dirty="0"/>
              <a:t>A</a:t>
            </a:r>
            <a:r>
              <a:rPr lang="hu-HU" sz="3600" dirty="0" smtClean="0"/>
              <a:t> juhászt a sündisznók nem bántották.</a:t>
            </a:r>
          </a:p>
          <a:p>
            <a:r>
              <a:rPr lang="hu-HU" sz="3600" dirty="0" smtClean="0"/>
              <a:t>A juhászt a sündisznók nem bántották, amikor a szemébe néztek.</a:t>
            </a:r>
          </a:p>
        </p:txBody>
      </p:sp>
    </p:spTree>
    <p:extLst>
      <p:ext uri="{BB962C8B-B14F-4D97-AF65-F5344CB8AC3E}">
        <p14:creationId xmlns:p14="http://schemas.microsoft.com/office/powerpoint/2010/main" val="317993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78030"/>
          </a:xfrm>
        </p:spPr>
        <p:txBody>
          <a:bodyPr/>
          <a:lstStyle/>
          <a:p>
            <a:pPr algn="ctr"/>
            <a:r>
              <a:rPr lang="hu-HU" i="1" dirty="0">
                <a:latin typeface="Bahnschrift SemiBold SemiConden" panose="020B0502040204020203" pitchFamily="34" charset="0"/>
              </a:rPr>
              <a:t>A csillagszemű juhász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1381" y="943276"/>
            <a:ext cx="11800573" cy="5233687"/>
          </a:xfrm>
        </p:spPr>
        <p:txBody>
          <a:bodyPr>
            <a:normAutofit/>
          </a:bodyPr>
          <a:lstStyle/>
          <a:p>
            <a:r>
              <a:rPr lang="hu-HU" sz="3600" dirty="0"/>
              <a:t>A király prüszkölt.</a:t>
            </a:r>
          </a:p>
          <a:p>
            <a:r>
              <a:rPr lang="hu-HU" sz="3600" dirty="0"/>
              <a:t>Ha a király prüszkölt.</a:t>
            </a:r>
          </a:p>
          <a:p>
            <a:r>
              <a:rPr lang="hu-HU" sz="3600" dirty="0"/>
              <a:t>Ha a király prüszkölt, vitték a hírét.</a:t>
            </a:r>
          </a:p>
          <a:p>
            <a:r>
              <a:rPr lang="hu-HU" sz="3600" dirty="0"/>
              <a:t>Ha a király prüszkölt, emberek vitték a hírét.</a:t>
            </a:r>
          </a:p>
          <a:p>
            <a:r>
              <a:rPr lang="hu-HU" sz="3600" dirty="0"/>
              <a:t>Ha a király prüszkölt, lovas emberek vitték a hírét.</a:t>
            </a:r>
          </a:p>
          <a:p>
            <a:r>
              <a:rPr lang="hu-HU" sz="3600" dirty="0"/>
              <a:t>Ha a király prüszkölt, lovas emberek vitték hírét az országba.</a:t>
            </a:r>
          </a:p>
          <a:p>
            <a:r>
              <a:rPr lang="hu-HU" sz="3600" dirty="0"/>
              <a:t>Ha a király prüszkölt, lovas emberek vitték a hírét az egész országba.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304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05878"/>
            <a:ext cx="10515600" cy="847024"/>
          </a:xfrm>
        </p:spPr>
        <p:txBody>
          <a:bodyPr>
            <a:normAutofit/>
          </a:bodyPr>
          <a:lstStyle/>
          <a:p>
            <a:pPr algn="ctr"/>
            <a:r>
              <a:rPr lang="hu-HU" b="1" dirty="0" smtClean="0"/>
              <a:t>Csoportmunka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207773"/>
              </p:ext>
            </p:extLst>
          </p:nvPr>
        </p:nvGraphicFramePr>
        <p:xfrm>
          <a:off x="154005" y="1270535"/>
          <a:ext cx="11858325" cy="4543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665">
                  <a:extLst>
                    <a:ext uri="{9D8B030D-6E8A-4147-A177-3AD203B41FA5}">
                      <a16:colId xmlns:a16="http://schemas.microsoft.com/office/drawing/2014/main" val="932924372"/>
                    </a:ext>
                  </a:extLst>
                </a:gridCol>
                <a:gridCol w="2371665">
                  <a:extLst>
                    <a:ext uri="{9D8B030D-6E8A-4147-A177-3AD203B41FA5}">
                      <a16:colId xmlns:a16="http://schemas.microsoft.com/office/drawing/2014/main" val="3943051261"/>
                    </a:ext>
                  </a:extLst>
                </a:gridCol>
                <a:gridCol w="2371665">
                  <a:extLst>
                    <a:ext uri="{9D8B030D-6E8A-4147-A177-3AD203B41FA5}">
                      <a16:colId xmlns:a16="http://schemas.microsoft.com/office/drawing/2014/main" val="1455218390"/>
                    </a:ext>
                  </a:extLst>
                </a:gridCol>
                <a:gridCol w="2371665">
                  <a:extLst>
                    <a:ext uri="{9D8B030D-6E8A-4147-A177-3AD203B41FA5}">
                      <a16:colId xmlns:a16="http://schemas.microsoft.com/office/drawing/2014/main" val="1201324077"/>
                    </a:ext>
                  </a:extLst>
                </a:gridCol>
                <a:gridCol w="2371665">
                  <a:extLst>
                    <a:ext uri="{9D8B030D-6E8A-4147-A177-3AD203B41FA5}">
                      <a16:colId xmlns:a16="http://schemas.microsoft.com/office/drawing/2014/main" val="255177260"/>
                    </a:ext>
                  </a:extLst>
                </a:gridCol>
              </a:tblGrid>
              <a:tr h="1037283">
                <a:tc>
                  <a:txBody>
                    <a:bodyPr/>
                    <a:lstStyle/>
                    <a:p>
                      <a:r>
                        <a:rPr lang="hu-HU" dirty="0" smtClean="0"/>
                        <a:t>szereplők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helyszínek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meseszámok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juhász jutalma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étel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150034"/>
                  </a:ext>
                </a:extLst>
              </a:tr>
              <a:tr h="35058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1.</a:t>
                      </a:r>
                    </a:p>
                    <a:p>
                      <a:r>
                        <a:rPr lang="hu-HU" sz="3200" dirty="0" smtClean="0"/>
                        <a:t>2.</a:t>
                      </a:r>
                    </a:p>
                    <a:p>
                      <a:r>
                        <a:rPr lang="hu-HU" sz="3200" dirty="0" smtClean="0"/>
                        <a:t>3.</a:t>
                      </a:r>
                    </a:p>
                    <a:p>
                      <a:r>
                        <a:rPr lang="hu-HU" sz="3200" dirty="0" smtClean="0"/>
                        <a:t>4.</a:t>
                      </a:r>
                    </a:p>
                    <a:p>
                      <a:r>
                        <a:rPr lang="hu-HU" sz="3200" dirty="0" smtClean="0"/>
                        <a:t>5.</a:t>
                      </a:r>
                    </a:p>
                    <a:p>
                      <a:r>
                        <a:rPr lang="hu-HU" sz="3200" dirty="0" smtClean="0"/>
                        <a:t>6.</a:t>
                      </a:r>
                    </a:p>
                    <a:p>
                      <a:r>
                        <a:rPr lang="hu-HU" sz="3200" dirty="0" smtClean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7</a:t>
                      </a:r>
                    </a:p>
                    <a:p>
                      <a:endParaRPr lang="hu-HU" sz="3200" dirty="0" smtClean="0"/>
                    </a:p>
                    <a:p>
                      <a:r>
                        <a:rPr lang="hu-HU" sz="3200" dirty="0" smtClean="0"/>
                        <a:t>3</a:t>
                      </a:r>
                    </a:p>
                    <a:p>
                      <a:endParaRPr lang="hu-HU" sz="3200" dirty="0" smtClean="0"/>
                    </a:p>
                    <a:p>
                      <a:r>
                        <a:rPr lang="hu-HU" sz="3200" dirty="0" smtClean="0"/>
                        <a:t>100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46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4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154</Words>
  <Application>Microsoft Office PowerPoint</Application>
  <PresentationFormat>Szélesvásznú</PresentationFormat>
  <Paragraphs>47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9" baseType="lpstr">
      <vt:lpstr>Algerian</vt:lpstr>
      <vt:lpstr>Arial</vt:lpstr>
      <vt:lpstr>Arial Black</vt:lpstr>
      <vt:lpstr>Bahnschrift Light Condensed</vt:lpstr>
      <vt:lpstr>Bahnschrift SemiBold SemiConden</vt:lpstr>
      <vt:lpstr>Calibri</vt:lpstr>
      <vt:lpstr>Calibri Light</vt:lpstr>
      <vt:lpstr>Curlz MT</vt:lpstr>
      <vt:lpstr>High Tower Text</vt:lpstr>
      <vt:lpstr>Kristen ITC</vt:lpstr>
      <vt:lpstr>Modern No. 20</vt:lpstr>
      <vt:lpstr>Ravie</vt:lpstr>
      <vt:lpstr>Rockwell</vt:lpstr>
      <vt:lpstr>Tempus Sans ITC</vt:lpstr>
      <vt:lpstr>Office-téma</vt:lpstr>
      <vt:lpstr>A csillagszemű juhász</vt:lpstr>
      <vt:lpstr>A csillagszemű juhász</vt:lpstr>
      <vt:lpstr>A csillagszemű juhász</vt:lpstr>
      <vt:lpstr>Csoportmunka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csillagszemű juhász</dc:title>
  <dc:creator>Borsosné Kalocsai Judit</dc:creator>
  <cp:lastModifiedBy>Borsosné Kalocsai Judit</cp:lastModifiedBy>
  <cp:revision>8</cp:revision>
  <dcterms:created xsi:type="dcterms:W3CDTF">2021-01-30T07:39:24Z</dcterms:created>
  <dcterms:modified xsi:type="dcterms:W3CDTF">2021-01-30T16:14:30Z</dcterms:modified>
</cp:coreProperties>
</file>