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6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C60EE58-BF8E-48F0-8311-624260A59560}" type="datetimeFigureOut">
              <a:rPr lang="he-IL" smtClean="0"/>
              <a:pPr/>
              <a:t>כ"ט/אייר/תשפ"א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960A498-0282-4B85-A56C-C2D0E58CCB6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0A498-0282-4B85-A56C-C2D0E58CCB62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0A498-0282-4B85-A56C-C2D0E58CCB62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0A498-0282-4B85-A56C-C2D0E58CCB62}" type="slidenum">
              <a:rPr lang="he-IL" smtClean="0"/>
              <a:pPr/>
              <a:t>3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0A498-0282-4B85-A56C-C2D0E58CCB62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0A498-0282-4B85-A56C-C2D0E58CCB62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660-A5D7-41D4-A7D3-7EF2540D684B}" type="datetimeFigureOut">
              <a:rPr lang="he-IL" smtClean="0"/>
              <a:pPr/>
              <a:t>כ"ט/אייר/תשפ"א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683C-5256-4FEB-ACF0-AB9EED8D93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660-A5D7-41D4-A7D3-7EF2540D684B}" type="datetimeFigureOut">
              <a:rPr lang="he-IL" smtClean="0"/>
              <a:pPr/>
              <a:t>כ"ט/אייר/תשפ"א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683C-5256-4FEB-ACF0-AB9EED8D93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660-A5D7-41D4-A7D3-7EF2540D684B}" type="datetimeFigureOut">
              <a:rPr lang="he-IL" smtClean="0"/>
              <a:pPr/>
              <a:t>כ"ט/אייר/תשפ"א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683C-5256-4FEB-ACF0-AB9EED8D93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660-A5D7-41D4-A7D3-7EF2540D684B}" type="datetimeFigureOut">
              <a:rPr lang="he-IL" smtClean="0"/>
              <a:pPr/>
              <a:t>כ"ט/אייר/תשפ"א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683C-5256-4FEB-ACF0-AB9EED8D93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660-A5D7-41D4-A7D3-7EF2540D684B}" type="datetimeFigureOut">
              <a:rPr lang="he-IL" smtClean="0"/>
              <a:pPr/>
              <a:t>כ"ט/אייר/תשפ"א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683C-5256-4FEB-ACF0-AB9EED8D93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660-A5D7-41D4-A7D3-7EF2540D684B}" type="datetimeFigureOut">
              <a:rPr lang="he-IL" smtClean="0"/>
              <a:pPr/>
              <a:t>כ"ט/אייר/תשפ"א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683C-5256-4FEB-ACF0-AB9EED8D93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660-A5D7-41D4-A7D3-7EF2540D684B}" type="datetimeFigureOut">
              <a:rPr lang="he-IL" smtClean="0"/>
              <a:pPr/>
              <a:t>כ"ט/אייר/תשפ"א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683C-5256-4FEB-ACF0-AB9EED8D93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660-A5D7-41D4-A7D3-7EF2540D684B}" type="datetimeFigureOut">
              <a:rPr lang="he-IL" smtClean="0"/>
              <a:pPr/>
              <a:t>כ"ט/אייר/תשפ"א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683C-5256-4FEB-ACF0-AB9EED8D93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660-A5D7-41D4-A7D3-7EF2540D684B}" type="datetimeFigureOut">
              <a:rPr lang="he-IL" smtClean="0"/>
              <a:pPr/>
              <a:t>כ"ט/אייר/תשפ"א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683C-5256-4FEB-ACF0-AB9EED8D93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660-A5D7-41D4-A7D3-7EF2540D684B}" type="datetimeFigureOut">
              <a:rPr lang="he-IL" smtClean="0"/>
              <a:pPr/>
              <a:t>כ"ט/אייר/תשפ"א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683C-5256-4FEB-ACF0-AB9EED8D93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660-A5D7-41D4-A7D3-7EF2540D684B}" type="datetimeFigureOut">
              <a:rPr lang="he-IL" smtClean="0"/>
              <a:pPr/>
              <a:t>כ"ט/אייר/תשפ"א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683C-5256-4FEB-ACF0-AB9EED8D93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96660-A5D7-41D4-A7D3-7EF2540D684B}" type="datetimeFigureOut">
              <a:rPr lang="he-IL" smtClean="0"/>
              <a:pPr/>
              <a:t>כ"ט/אייר/תשפ"א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B683C-5256-4FEB-ACF0-AB9EED8D93D0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714348" y="428604"/>
            <a:ext cx="7858180" cy="5786478"/>
          </a:xfrm>
        </p:spPr>
        <p:txBody>
          <a:bodyPr>
            <a:normAutofit fontScale="92500" lnSpcReduction="10000"/>
          </a:bodyPr>
          <a:lstStyle/>
          <a:p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פרק נ"ח / מאפייני הצום הרצוי לפני ה'</a:t>
            </a:r>
          </a:p>
          <a:p>
            <a:pPr algn="just"/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פסוק א: קריאה לנביא</a:t>
            </a:r>
          </a:p>
          <a:p>
            <a:pPr algn="just"/>
            <a:r>
              <a:rPr lang="he-IL" sz="1400" b="1" dirty="0">
                <a:solidFill>
                  <a:srgbClr val="0070C0"/>
                </a:solidFill>
              </a:rPr>
              <a:t>קְרָא בְגָרוֹן אַל-תַּחְשֹׂךְ, כַּשּׁוֹפָר הָרֵם קוֹלֶךָ; וְהַגֵּד לְעַמִּי פִּשְׁעָם, וּלְבֵית יַעֲקֹב חַטֹּאתָם.</a:t>
            </a:r>
            <a:endParaRPr lang="he-IL" sz="1400" b="1" dirty="0" smtClean="0">
              <a:solidFill>
                <a:srgbClr val="0070C0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הנביא מצטווה על ידי ה' לקרוא לעם ולהוכיחם על מעשיהם הרעים.</a:t>
            </a:r>
          </a:p>
          <a:p>
            <a:pPr algn="just"/>
            <a:endParaRPr lang="he-IL" sz="14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פסוקים ב-ה: מעשי העם וטענתו (הצום המצוי)</a:t>
            </a:r>
          </a:p>
          <a:p>
            <a:pPr algn="just"/>
            <a:r>
              <a:rPr lang="he-IL" sz="1400" b="1" dirty="0" smtClean="0">
                <a:solidFill>
                  <a:srgbClr val="0070C0"/>
                </a:solidFill>
              </a:rPr>
              <a:t>וְאוֹתִי</a:t>
            </a:r>
            <a:r>
              <a:rPr lang="he-IL" sz="1400" b="1" dirty="0">
                <a:solidFill>
                  <a:srgbClr val="0070C0"/>
                </a:solidFill>
              </a:rPr>
              <a:t>, יוֹם </a:t>
            </a:r>
            <a:r>
              <a:rPr lang="he-IL" sz="1400" b="1" dirty="0" err="1">
                <a:solidFill>
                  <a:srgbClr val="0070C0"/>
                </a:solidFill>
              </a:rPr>
              <a:t>יוֹם</a:t>
            </a:r>
            <a:r>
              <a:rPr lang="he-IL" sz="1400" b="1" dirty="0">
                <a:solidFill>
                  <a:srgbClr val="0070C0"/>
                </a:solidFill>
              </a:rPr>
              <a:t> </a:t>
            </a:r>
            <a:r>
              <a:rPr lang="he-IL" sz="1400" b="1" dirty="0" err="1">
                <a:solidFill>
                  <a:srgbClr val="0070C0"/>
                </a:solidFill>
              </a:rPr>
              <a:t>יִדְרֹשׁוּן</a:t>
            </a:r>
            <a:r>
              <a:rPr lang="he-IL" sz="1400" b="1" dirty="0">
                <a:solidFill>
                  <a:srgbClr val="0070C0"/>
                </a:solidFill>
              </a:rPr>
              <a:t>, וְדַעַת דְּרָכַי, </a:t>
            </a:r>
            <a:r>
              <a:rPr lang="he-IL" sz="1400" b="1" dirty="0" err="1">
                <a:solidFill>
                  <a:srgbClr val="0070C0"/>
                </a:solidFill>
              </a:rPr>
              <a:t>יֶחְפָּצוּן</a:t>
            </a:r>
            <a:r>
              <a:rPr lang="he-IL" sz="1400" b="1" dirty="0">
                <a:solidFill>
                  <a:srgbClr val="0070C0"/>
                </a:solidFill>
              </a:rPr>
              <a:t>; כְּגוֹי אֲשֶׁר-צְדָקָה עָשָׂה, וּמִשְׁפַּט </a:t>
            </a:r>
            <a:r>
              <a:rPr lang="he-IL" sz="1400" b="1" dirty="0" err="1">
                <a:solidFill>
                  <a:srgbClr val="0070C0"/>
                </a:solidFill>
              </a:rPr>
              <a:t>אֱלֹהָיו</a:t>
            </a:r>
            <a:r>
              <a:rPr lang="he-IL" sz="1400" b="1" dirty="0">
                <a:solidFill>
                  <a:srgbClr val="0070C0"/>
                </a:solidFill>
              </a:rPr>
              <a:t> לֹא עָזָב, יִשְׁאָלוּנִי מִשְׁפְּטֵי-צֶדֶק, קִרְבַת </a:t>
            </a:r>
            <a:r>
              <a:rPr lang="he-IL" sz="1400" b="1" dirty="0" err="1">
                <a:solidFill>
                  <a:srgbClr val="0070C0"/>
                </a:solidFill>
              </a:rPr>
              <a:t>אֱלֹהִים</a:t>
            </a:r>
            <a:r>
              <a:rPr lang="he-IL" sz="1400" b="1" dirty="0">
                <a:solidFill>
                  <a:srgbClr val="0070C0"/>
                </a:solidFill>
              </a:rPr>
              <a:t> </a:t>
            </a:r>
            <a:r>
              <a:rPr lang="he-IL" sz="1400" b="1" dirty="0" err="1" smtClean="0">
                <a:solidFill>
                  <a:srgbClr val="0070C0"/>
                </a:solidFill>
              </a:rPr>
              <a:t>יֶחְפָּצוּן</a:t>
            </a:r>
            <a:r>
              <a:rPr lang="he-IL" sz="1400" b="1" dirty="0">
                <a:solidFill>
                  <a:srgbClr val="0070C0"/>
                </a:solidFill>
              </a:rPr>
              <a:t> </a:t>
            </a:r>
            <a:r>
              <a:rPr lang="he-IL" sz="1400" dirty="0" smtClean="0">
                <a:solidFill>
                  <a:schemeClr val="tx1"/>
                </a:solidFill>
              </a:rPr>
              <a:t>-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כלפי חוץ העם מתנהגים כאנשים המקפידים בקיום המצוות ועושים את רצון ה' ורוצים בקרבתו.</a:t>
            </a:r>
          </a:p>
          <a:p>
            <a:pPr algn="just"/>
            <a:r>
              <a:rPr lang="he-IL" sz="1400" b="1" dirty="0" smtClean="0">
                <a:solidFill>
                  <a:srgbClr val="0070C0"/>
                </a:solidFill>
              </a:rPr>
              <a:t> </a:t>
            </a:r>
          </a:p>
          <a:p>
            <a:pPr algn="just"/>
            <a:r>
              <a:rPr lang="he-IL" sz="1400" b="1" dirty="0">
                <a:solidFill>
                  <a:srgbClr val="0070C0"/>
                </a:solidFill>
              </a:rPr>
              <a:t> ג לָמָּה צַּמְנוּ וְלֹא רָאִיתָ, עִנִּינוּ נַפְשֵׁנוּ וְלֹא </a:t>
            </a:r>
            <a:r>
              <a:rPr lang="he-IL" sz="1400" b="1" dirty="0" smtClean="0">
                <a:solidFill>
                  <a:srgbClr val="0070C0"/>
                </a:solidFill>
              </a:rPr>
              <a:t>תֵדָע 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- טענת העם: מדוע ה' אינו </a:t>
            </a:r>
            <a:r>
              <a:rPr lang="he-IL" sz="1400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מתיחס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לצום שלהם ואינו נענה 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לתפילותיהם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?</a:t>
            </a:r>
          </a:p>
          <a:p>
            <a:pPr algn="just"/>
            <a:endParaRPr lang="he-IL" sz="1400" b="1" dirty="0" smtClean="0">
              <a:solidFill>
                <a:srgbClr val="0070C0"/>
              </a:solidFill>
            </a:endParaRPr>
          </a:p>
          <a:p>
            <a:pPr algn="just"/>
            <a:r>
              <a:rPr lang="he-IL" sz="1400" b="1" dirty="0" smtClean="0">
                <a:solidFill>
                  <a:srgbClr val="0070C0"/>
                </a:solidFill>
              </a:rPr>
              <a:t>הֵן </a:t>
            </a:r>
            <a:r>
              <a:rPr lang="he-IL" sz="1400" b="1" dirty="0">
                <a:solidFill>
                  <a:srgbClr val="0070C0"/>
                </a:solidFill>
              </a:rPr>
              <a:t>בְּיוֹם </a:t>
            </a:r>
            <a:r>
              <a:rPr lang="he-IL" sz="1400" b="1" dirty="0" err="1">
                <a:solidFill>
                  <a:srgbClr val="0070C0"/>
                </a:solidFill>
              </a:rPr>
              <a:t>צֹמְכֶם</a:t>
            </a:r>
            <a:r>
              <a:rPr lang="he-IL" sz="1400" b="1" dirty="0">
                <a:solidFill>
                  <a:srgbClr val="0070C0"/>
                </a:solidFill>
              </a:rPr>
              <a:t> תִּמְצְאוּ-חֵפֶץ, וְכָל-עַצְּבֵיכֶם תִּנְגֹּשׂוּ.  ד הֵן לְרִיב וּמַצָּה תָּצוּמוּ, וּלְהַכּוֹת </a:t>
            </a:r>
            <a:r>
              <a:rPr lang="he-IL" sz="1400" b="1" dirty="0" err="1">
                <a:solidFill>
                  <a:srgbClr val="0070C0"/>
                </a:solidFill>
              </a:rPr>
              <a:t>בְּאֶגְרֹף</a:t>
            </a:r>
            <a:r>
              <a:rPr lang="he-IL" sz="1400" b="1" dirty="0">
                <a:solidFill>
                  <a:srgbClr val="0070C0"/>
                </a:solidFill>
              </a:rPr>
              <a:t> רֶשַׁע; לֹא-תָצוּמוּ כַיּוֹם, לְהַשְׁמִיעַ בַּמָּרוֹם </a:t>
            </a:r>
            <a:r>
              <a:rPr lang="he-IL" sz="1400" b="1" dirty="0" smtClean="0">
                <a:solidFill>
                  <a:srgbClr val="0070C0"/>
                </a:solidFill>
              </a:rPr>
              <a:t>קוֹלְכֶם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–הם צמים אך הצום אינו משמש כיום לחשבון נפש. הם ממשיכים בהתנהגותם הרעה: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משעבדים את החלשים </a:t>
            </a:r>
            <a:r>
              <a:rPr lang="he-IL" sz="14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(</a:t>
            </a:r>
            <a:r>
              <a:rPr lang="he-IL" sz="1400" b="1" dirty="0" smtClean="0">
                <a:solidFill>
                  <a:srgbClr val="0070C0"/>
                </a:solidFill>
              </a:rPr>
              <a:t>עַצְּבֵיכֶם</a:t>
            </a:r>
            <a:r>
              <a:rPr lang="he-IL" sz="1400" dirty="0" smtClean="0">
                <a:solidFill>
                  <a:schemeClr val="tx1"/>
                </a:solidFill>
              </a:rPr>
              <a:t>), 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ממשיכים במריבות, סכסוכים ומכות למרות הצום.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או גם בשעת הצום, כאשר רואים מישהו שחייב להם כסף, לוחצים עליו להשיב את הכסף, בעיצומו של הצום. </a:t>
            </a:r>
            <a:r>
              <a:rPr lang="he-IL" sz="14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"</a:t>
            </a:r>
            <a:r>
              <a:rPr lang="he-IL" sz="1400" b="1" dirty="0" smtClean="0">
                <a:solidFill>
                  <a:srgbClr val="0070C0"/>
                </a:solidFill>
              </a:rPr>
              <a:t>עַצְּבֵיכֶם" - 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בעלי החוב שלכם, או ממונכם.</a:t>
            </a:r>
          </a:p>
          <a:p>
            <a:pPr algn="just"/>
            <a:endParaRPr lang="he-IL" sz="1400" b="1" dirty="0" smtClean="0">
              <a:solidFill>
                <a:srgbClr val="0070C0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400" b="1" dirty="0">
                <a:solidFill>
                  <a:srgbClr val="0070C0"/>
                </a:solidFill>
              </a:rPr>
              <a:t>  ה </a:t>
            </a:r>
            <a:r>
              <a:rPr lang="he-IL" sz="1400" b="1" dirty="0" err="1">
                <a:solidFill>
                  <a:srgbClr val="0070C0"/>
                </a:solidFill>
              </a:rPr>
              <a:t>הֲכָזֶה</a:t>
            </a:r>
            <a:r>
              <a:rPr lang="he-IL" sz="1400" b="1" dirty="0">
                <a:solidFill>
                  <a:srgbClr val="0070C0"/>
                </a:solidFill>
              </a:rPr>
              <a:t>, יִהְיֶה צוֹם אֶבְחָרֵהוּ--יוֹם עַנּוֹת אָדָם, נַפְשׁוֹ; </a:t>
            </a:r>
            <a:r>
              <a:rPr lang="he-IL" sz="1400" b="1" dirty="0" err="1">
                <a:solidFill>
                  <a:srgbClr val="0070C0"/>
                </a:solidFill>
              </a:rPr>
              <a:t>הֲלָכֹף</a:t>
            </a:r>
            <a:r>
              <a:rPr lang="he-IL" sz="1400" b="1" dirty="0">
                <a:solidFill>
                  <a:srgbClr val="0070C0"/>
                </a:solidFill>
              </a:rPr>
              <a:t> כְּאַגְמֹן רֹאשׁוֹ, וְשַׂק וָאֵפֶר יַצִּיעַ--הֲלָזֶה תִּקְרָא-צוֹם, וְיוֹם רָצוֹן </a:t>
            </a:r>
            <a:r>
              <a:rPr lang="he-IL" sz="1400" b="1" dirty="0" smtClean="0">
                <a:solidFill>
                  <a:srgbClr val="0070C0"/>
                </a:solidFill>
              </a:rPr>
              <a:t>לַה'? 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- הצום המצוי הוא:  הם הולכים כפופים, לובשים שק ואפר.</a:t>
            </a:r>
          </a:p>
          <a:p>
            <a:pPr algn="just"/>
            <a:endParaRPr lang="he-IL" sz="14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הערה: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המילה </a:t>
            </a:r>
            <a:r>
              <a:rPr lang="he-IL" sz="14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"חפץ" 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מופיעה במובנים שונים. בפסוק ב במובן חיובי. רוצים לדעת את דרכי ה' ורוצים את קרבת ה'.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בפסוק ג מובע במובן שלילי מוצאים חפץ (רצון אמתי) בהשגת רצונותיהם האישיים גם כשזה כרוך בפגיעה באחרים.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השימוש באותה מילה אך במשמעויות שונות, מחדד את הפער בין ההצהרות של העם לבין המעשים שלהם בפועל.</a:t>
            </a:r>
          </a:p>
          <a:p>
            <a:pPr algn="just"/>
            <a:endParaRPr lang="he-IL" sz="14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מאפייני הצום: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חושבים שעל האדם לסבול בצום סבל גופני. זה מעשה חיצוני. ישעיהו סבור שמטרת הצום לשנות התנהגותם.</a:t>
            </a:r>
            <a:endParaRPr lang="he-IL" sz="1400" b="1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פסוקים ו-ז: הצום הרצוי</a:t>
            </a:r>
          </a:p>
          <a:p>
            <a:pPr>
              <a:buNone/>
            </a:pPr>
            <a:r>
              <a:rPr lang="he-IL" sz="1400" b="1" dirty="0">
                <a:solidFill>
                  <a:srgbClr val="0070C0"/>
                </a:solidFill>
              </a:rPr>
              <a:t>ו הֲלוֹא זֶה, </a:t>
            </a:r>
            <a:r>
              <a:rPr lang="he-IL" sz="1400" b="1" u="sng" dirty="0">
                <a:solidFill>
                  <a:srgbClr val="0070C0"/>
                </a:solidFill>
              </a:rPr>
              <a:t>צוֹם אֶבְחָרֵהוּ-</a:t>
            </a:r>
            <a:r>
              <a:rPr lang="he-IL" sz="1400" b="1" dirty="0">
                <a:solidFill>
                  <a:srgbClr val="0070C0"/>
                </a:solidFill>
              </a:rPr>
              <a:t>-פַּתֵּחַ </a:t>
            </a:r>
            <a:r>
              <a:rPr lang="he-IL" sz="1400" b="1" dirty="0" err="1">
                <a:solidFill>
                  <a:srgbClr val="0070C0"/>
                </a:solidFill>
              </a:rPr>
              <a:t>חַרְצֻבּוֹת</a:t>
            </a:r>
            <a:r>
              <a:rPr lang="he-IL" sz="1400" b="1" dirty="0">
                <a:solidFill>
                  <a:srgbClr val="0070C0"/>
                </a:solidFill>
              </a:rPr>
              <a:t> רֶשַׁע, הַתֵּר אֲגֻדּוֹת </a:t>
            </a:r>
            <a:r>
              <a:rPr lang="he-IL" sz="1400" b="1" dirty="0" smtClean="0">
                <a:solidFill>
                  <a:srgbClr val="0070C0"/>
                </a:solidFill>
              </a:rPr>
              <a:t>מוֹטָה 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(להפסיק את הקשר עם הרשעים)</a:t>
            </a:r>
            <a:r>
              <a:rPr lang="he-IL" sz="1400" b="1" dirty="0" smtClean="0">
                <a:solidFill>
                  <a:srgbClr val="0070C0"/>
                </a:solidFill>
              </a:rPr>
              <a:t> </a:t>
            </a:r>
            <a:r>
              <a:rPr lang="he-IL" sz="1400" b="1" dirty="0">
                <a:solidFill>
                  <a:srgbClr val="0070C0"/>
                </a:solidFill>
              </a:rPr>
              <a:t>וְשַׁלַּח רְצוּצִים </a:t>
            </a:r>
            <a:r>
              <a:rPr lang="he-IL" sz="1400" b="1" dirty="0" err="1">
                <a:solidFill>
                  <a:srgbClr val="0070C0"/>
                </a:solidFill>
              </a:rPr>
              <a:t>חָפְשִׁים</a:t>
            </a:r>
            <a:r>
              <a:rPr lang="he-IL" sz="1400" b="1" dirty="0">
                <a:solidFill>
                  <a:srgbClr val="0070C0"/>
                </a:solidFill>
              </a:rPr>
              <a:t>, וְכָל-מוֹטָה תְּנַתֵּקוּ.  ז הֲלוֹא פָרֹס לָרָעֵב לַחְמֶךָ, וַעֲנִיִּים מְרוּדִים תָּבִיא בָיִת:  כִּי-תִרְאֶה עָרֹם </a:t>
            </a:r>
            <a:r>
              <a:rPr lang="he-IL" sz="1400" b="1" dirty="0" err="1">
                <a:solidFill>
                  <a:srgbClr val="0070C0"/>
                </a:solidFill>
              </a:rPr>
              <a:t>וְכִסִּיתוֹ</a:t>
            </a:r>
            <a:r>
              <a:rPr lang="he-IL" sz="1400" b="1" dirty="0">
                <a:solidFill>
                  <a:srgbClr val="0070C0"/>
                </a:solidFill>
              </a:rPr>
              <a:t>, וּמִבְּשָׂרְךָ לֹא תִתְעַלָּם. </a:t>
            </a:r>
            <a:endParaRPr lang="he-IL" sz="14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he-IL" sz="1400" b="1" dirty="0">
              <a:solidFill>
                <a:srgbClr val="0070C0"/>
              </a:solidFill>
            </a:endParaRPr>
          </a:p>
          <a:p>
            <a:pPr>
              <a:buNone/>
            </a:pPr>
            <a:endParaRPr lang="he-IL" sz="14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he-IL" sz="1400" b="1" dirty="0">
              <a:solidFill>
                <a:srgbClr val="0070C0"/>
              </a:solidFill>
            </a:endParaRPr>
          </a:p>
          <a:p>
            <a:pPr>
              <a:buNone/>
            </a:pPr>
            <a:endParaRPr lang="he-IL" sz="14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he-IL" sz="1400" b="1" dirty="0">
              <a:solidFill>
                <a:srgbClr val="0070C0"/>
              </a:solidFill>
            </a:endParaRPr>
          </a:p>
          <a:p>
            <a:pPr>
              <a:buNone/>
            </a:pPr>
            <a:endParaRPr lang="he-IL" sz="14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he-IL" sz="1400" b="1" dirty="0">
              <a:solidFill>
                <a:srgbClr val="0070C0"/>
              </a:solidFill>
            </a:endParaRPr>
          </a:p>
          <a:p>
            <a:pPr>
              <a:buNone/>
            </a:pPr>
            <a:endParaRPr lang="he-IL" sz="14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he-IL" sz="1400" b="1" dirty="0">
              <a:solidFill>
                <a:srgbClr val="0070C0"/>
              </a:solidFill>
            </a:endParaRPr>
          </a:p>
          <a:p>
            <a:pPr>
              <a:buNone/>
            </a:pPr>
            <a:endParaRPr lang="he-IL" sz="1400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המשותף </a:t>
            </a: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למעשים </a:t>
            </a: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אליהם מתנגד הנביא: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כולם מבטאים חרטה וצער חיצוניים בלבד, למראית עין, ולא משהו שקורה באמת.</a:t>
            </a:r>
          </a:p>
          <a:p>
            <a:pPr>
              <a:buNone/>
            </a:pPr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מעשי החסד שהנביא דורש: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תמיכה בעניים, עזרה לזולת, סיוע לנזקקים.</a:t>
            </a:r>
          </a:p>
          <a:p>
            <a:pPr>
              <a:buNone/>
            </a:pPr>
            <a:endParaRPr lang="he-IL" sz="1400" b="1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dirty="0">
                <a:latin typeface="David" pitchFamily="34" charset="-79"/>
                <a:cs typeface="David" pitchFamily="34" charset="-79"/>
              </a:rPr>
              <a:t>בפסוקים ו-ז הוצגו </a:t>
            </a:r>
            <a:r>
              <a:rPr lang="he-IL" sz="1400" dirty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דרישות בסיסיות </a:t>
            </a:r>
            <a:r>
              <a:rPr lang="he-IL" sz="1400" dirty="0">
                <a:latin typeface="David" pitchFamily="34" charset="-79"/>
                <a:cs typeface="David" pitchFamily="34" charset="-79"/>
              </a:rPr>
              <a:t>מן האדם. הן בפעולות 'סור מרע' והן בפעולות 'עשה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טוב':</a:t>
            </a:r>
          </a:p>
          <a:p>
            <a:pPr>
              <a:buNone/>
            </a:pPr>
            <a:r>
              <a:rPr lang="he-IL" sz="1400" dirty="0">
                <a:latin typeface="David" pitchFamily="34" charset="-79"/>
                <a:cs typeface="David" pitchFamily="34" charset="-79"/>
              </a:rPr>
              <a:t> * הימנעות מאכזריות ושעבוד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.</a:t>
            </a:r>
            <a:r>
              <a:rPr lang="he-IL" sz="1400" dirty="0">
                <a:latin typeface="David" pitchFamily="34" charset="-79"/>
                <a:cs typeface="David" pitchFamily="34" charset="-79"/>
              </a:rPr>
              <a:t> </a:t>
            </a:r>
            <a:endParaRPr lang="he-IL" sz="1400" dirty="0" smtClean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* </a:t>
            </a:r>
            <a:r>
              <a:rPr lang="he-IL" sz="1400" dirty="0">
                <a:latin typeface="David" pitchFamily="34" charset="-79"/>
                <a:cs typeface="David" pitchFamily="34" charset="-79"/>
              </a:rPr>
              <a:t>הגנה על החלשים: האכלת הרעבים, מציאת קורת גג לעניים וביגוד לערומים.</a:t>
            </a:r>
            <a:br>
              <a:rPr lang="he-IL" sz="1400" dirty="0">
                <a:latin typeface="David" pitchFamily="34" charset="-79"/>
                <a:cs typeface="David" pitchFamily="34" charset="-79"/>
              </a:rPr>
            </a:br>
            <a:r>
              <a:rPr lang="he-IL" sz="1400" dirty="0" smtClean="0"/>
              <a:t>.</a:t>
            </a:r>
            <a:endParaRPr lang="he-IL" sz="1400" dirty="0"/>
          </a:p>
          <a:p>
            <a:pPr>
              <a:buNone/>
            </a:pPr>
            <a:endParaRPr lang="he-IL" sz="1400" b="1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1571604" y="1285860"/>
          <a:ext cx="6096000" cy="1925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28938"/>
                <a:gridCol w="3167062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מאפייני הצום </a:t>
                      </a:r>
                      <a:r>
                        <a:rPr lang="he-IL" sz="1400" dirty="0" smtClean="0">
                          <a:solidFill>
                            <a:srgbClr val="FFFF00"/>
                          </a:solidFill>
                          <a:latin typeface="David" pitchFamily="34" charset="-79"/>
                          <a:cs typeface="David" pitchFamily="34" charset="-79"/>
                        </a:rPr>
                        <a:t>המצוי</a:t>
                      </a:r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 של העם (ה)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הצום </a:t>
                      </a:r>
                      <a:r>
                        <a:rPr lang="he-IL" sz="1400" dirty="0" smtClean="0">
                          <a:solidFill>
                            <a:srgbClr val="FFFF00"/>
                          </a:solidFill>
                          <a:latin typeface="David" pitchFamily="34" charset="-79"/>
                          <a:cs typeface="David" pitchFamily="34" charset="-79"/>
                        </a:rPr>
                        <a:t>הרצוי</a:t>
                      </a:r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 לדעת הנביא (ו-י)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latin typeface="David" pitchFamily="34" charset="-79"/>
                          <a:cs typeface="David" pitchFamily="34" charset="-79"/>
                        </a:rPr>
                        <a:t>תענית</a:t>
                      </a:r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: אדם מונע מעצמו</a:t>
                      </a:r>
                      <a:r>
                        <a:rPr lang="he-IL" sz="1400" baseline="0" dirty="0" smtClean="0">
                          <a:latin typeface="David" pitchFamily="34" charset="-79"/>
                          <a:cs typeface="David" pitchFamily="34" charset="-79"/>
                        </a:rPr>
                        <a:t> אוכל</a:t>
                      </a:r>
                    </a:p>
                    <a:p>
                      <a:pPr rtl="1"/>
                      <a:r>
                        <a:rPr lang="he-IL" sz="1400" baseline="0" dirty="0" smtClean="0">
                          <a:latin typeface="David" pitchFamily="34" charset="-79"/>
                          <a:cs typeface="David" pitchFamily="34" charset="-79"/>
                        </a:rPr>
                        <a:t>        "ענינו </a:t>
                      </a:r>
                      <a:r>
                        <a:rPr lang="he-IL" sz="1400" baseline="0" dirty="0" err="1" smtClean="0">
                          <a:latin typeface="David" pitchFamily="34" charset="-79"/>
                          <a:cs typeface="David" pitchFamily="34" charset="-79"/>
                        </a:rPr>
                        <a:t>נפשנו.</a:t>
                      </a:r>
                      <a:r>
                        <a:rPr lang="he-IL" sz="1400" baseline="0" dirty="0" smtClean="0">
                          <a:latin typeface="David" pitchFamily="34" charset="-79"/>
                          <a:cs typeface="David" pitchFamily="34" charset="-79"/>
                        </a:rPr>
                        <a:t>.."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לדאוג שהעניים והרעבים יאכלו</a:t>
                      </a:r>
                    </a:p>
                    <a:p>
                      <a:pPr rtl="1"/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"פרֹס לרעב לחמך...ונפש נענה תשביע"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latin typeface="David" pitchFamily="34" charset="-79"/>
                          <a:cs typeface="David" pitchFamily="34" charset="-79"/>
                        </a:rPr>
                        <a:t>תפילה:</a:t>
                      </a:r>
                      <a:r>
                        <a:rPr lang="he-IL" sz="1400" b="0" dirty="0" smtClean="0">
                          <a:latin typeface="David" pitchFamily="34" charset="-79"/>
                          <a:cs typeface="David" pitchFamily="34" charset="-79"/>
                        </a:rPr>
                        <a:t>אדם מכופף ראשו וגופו בתפילה.</a:t>
                      </a:r>
                    </a:p>
                    <a:p>
                      <a:pPr rtl="1"/>
                      <a:r>
                        <a:rPr lang="he-IL" sz="1400" b="0" dirty="0" smtClean="0">
                          <a:latin typeface="David" pitchFamily="34" charset="-79"/>
                          <a:cs typeface="David" pitchFamily="34" charset="-79"/>
                        </a:rPr>
                        <a:t>     "לכֹף כאגמֹן</a:t>
                      </a:r>
                      <a:r>
                        <a:rPr lang="he-IL" sz="1400" b="0" baseline="0" dirty="0" smtClean="0">
                          <a:latin typeface="David" pitchFamily="34" charset="-79"/>
                          <a:cs typeface="David" pitchFamily="34" charset="-79"/>
                        </a:rPr>
                        <a:t> ראשו".</a:t>
                      </a:r>
                      <a:endParaRPr lang="he-IL" sz="1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לדאוג לאדם ששעבדו אותו וכופפו את קומתו</a:t>
                      </a:r>
                    </a:p>
                    <a:p>
                      <a:pPr rtl="1"/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לשחרר עבדים ולבטל את </a:t>
                      </a:r>
                      <a:r>
                        <a:rPr lang="he-IL" sz="1400" dirty="0" err="1" smtClean="0">
                          <a:latin typeface="David" pitchFamily="34" charset="-79"/>
                          <a:cs typeface="David" pitchFamily="34" charset="-79"/>
                        </a:rPr>
                        <a:t>השיעבוד</a:t>
                      </a:r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 שלהם.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latin typeface="David" pitchFamily="34" charset="-79"/>
                          <a:cs typeface="David" pitchFamily="34" charset="-79"/>
                        </a:rPr>
                        <a:t>בגדים: </a:t>
                      </a:r>
                      <a:r>
                        <a:rPr lang="he-IL" sz="1400" b="0" dirty="0" smtClean="0">
                          <a:latin typeface="David" pitchFamily="34" charset="-79"/>
                          <a:cs typeface="David" pitchFamily="34" charset="-79"/>
                        </a:rPr>
                        <a:t>לובשים בגדים</a:t>
                      </a:r>
                      <a:r>
                        <a:rPr lang="he-IL" sz="1400" b="0" baseline="0" dirty="0" smtClean="0">
                          <a:latin typeface="David" pitchFamily="34" charset="-79"/>
                          <a:cs typeface="David" pitchFamily="34" charset="-79"/>
                        </a:rPr>
                        <a:t> המביעים צער ואבל</a:t>
                      </a:r>
                    </a:p>
                    <a:p>
                      <a:pPr rtl="1"/>
                      <a:r>
                        <a:rPr lang="he-IL" sz="1400" b="0" baseline="0" dirty="0" smtClean="0">
                          <a:latin typeface="David" pitchFamily="34" charset="-79"/>
                          <a:cs typeface="David" pitchFamily="34" charset="-79"/>
                        </a:rPr>
                        <a:t>    "ושק ואפר יציע".</a:t>
                      </a:r>
                      <a:endParaRPr lang="he-IL" sz="1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צריך לדאוג לעני שלובש שק בגלל העניות שלו ולהלביש אותו </a:t>
                      </a:r>
                      <a:r>
                        <a:rPr lang="he-IL" sz="1400" dirty="0" err="1" smtClean="0">
                          <a:latin typeface="David" pitchFamily="34" charset="-79"/>
                          <a:cs typeface="David" pitchFamily="34" charset="-79"/>
                        </a:rPr>
                        <a:t>– "</a:t>
                      </a:r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כי תראה ערֹם </a:t>
                      </a:r>
                      <a:r>
                        <a:rPr lang="he-IL" sz="1400" dirty="0" err="1" smtClean="0">
                          <a:latin typeface="David" pitchFamily="34" charset="-79"/>
                          <a:cs typeface="David" pitchFamily="34" charset="-79"/>
                        </a:rPr>
                        <a:t>וכסיתו</a:t>
                      </a:r>
                      <a:r>
                        <a:rPr lang="he-IL" sz="1400" dirty="0" smtClean="0">
                          <a:latin typeface="David" pitchFamily="34" charset="-79"/>
                          <a:cs typeface="David" pitchFamily="34" charset="-79"/>
                        </a:rPr>
                        <a:t>".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1571604" y="3214686"/>
          <a:ext cx="6115050" cy="822960"/>
        </p:xfrm>
        <a:graphic>
          <a:graphicData uri="http://schemas.openxmlformats.org/drawingml/2006/table">
            <a:tbl>
              <a:tblPr rtl="1"/>
              <a:tblGrid>
                <a:gridCol w="6115050"/>
              </a:tblGrid>
              <a:tr h="343914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latin typeface="David" pitchFamily="34" charset="-79"/>
                          <a:cs typeface="David" pitchFamily="34" charset="-79"/>
                        </a:rPr>
                        <a:t>חפץ:</a:t>
                      </a:r>
                      <a:r>
                        <a:rPr lang="he-IL" sz="1400" b="1" baseline="0" dirty="0" smtClean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0" baseline="0" dirty="0" smtClean="0">
                          <a:latin typeface="David" pitchFamily="34" charset="-79"/>
                          <a:cs typeface="David" pitchFamily="34" charset="-79"/>
                        </a:rPr>
                        <a:t>דואגים לסיפוק צרכיהם בלבד                לבטל את עיוות הדין ולפעול לטובת הנזקקים</a:t>
                      </a:r>
                    </a:p>
                    <a:p>
                      <a:pPr rtl="1"/>
                      <a:r>
                        <a:rPr lang="he-IL" sz="1400" b="0" baseline="0" dirty="0" smtClean="0">
                          <a:latin typeface="David" pitchFamily="34" charset="-79"/>
                          <a:cs typeface="David" pitchFamily="34" charset="-79"/>
                        </a:rPr>
                        <a:t>    ומתעלמים מצרכי אחרים "תמצאו חפץ".    "וכל מוטה תנתקו".</a:t>
                      </a:r>
                      <a:endParaRPr lang="he-IL" sz="1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590"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פסוקים ט-</a:t>
            </a:r>
            <a:r>
              <a:rPr lang="he-IL" sz="1600" b="1" dirty="0" err="1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יב</a:t>
            </a: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: סור מרע ועשה טוב</a:t>
            </a: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,</a:t>
            </a:r>
          </a:p>
          <a:p>
            <a:pPr>
              <a:buNone/>
            </a:pPr>
            <a:endParaRPr lang="he-IL" sz="1600" b="1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בפסוק ו העם נדרש </a:t>
            </a:r>
            <a:r>
              <a:rPr lang="he-IL" sz="1400" b="1" dirty="0" smtClean="0">
                <a:solidFill>
                  <a:srgbClr val="00B050"/>
                </a:solidFill>
                <a:latin typeface="David" pitchFamily="34" charset="-79"/>
                <a:cs typeface="David" pitchFamily="34" charset="-79"/>
              </a:rPr>
              <a:t>ל"סור מרע"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: להפסיק לעשות מעשי רשע, לשחרר את האנשים המשועבדים תחתם ולהתנתק מהטית הדין.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בפסוק ז יש </a:t>
            </a:r>
            <a:r>
              <a:rPr lang="he-IL" sz="1400" b="1" dirty="0" smtClean="0">
                <a:solidFill>
                  <a:srgbClr val="7030A0"/>
                </a:solidFill>
                <a:latin typeface="David" pitchFamily="34" charset="-79"/>
                <a:cs typeface="David" pitchFamily="34" charset="-79"/>
              </a:rPr>
              <a:t>"עשה טוב":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לעשות מעשים טובים של צדקה וחסד לעניים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– ל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ספק את הצרכים הגשמיים של הנזקק.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בפסוק ט העם נדרש </a:t>
            </a:r>
            <a:r>
              <a:rPr lang="he-IL" sz="1400" b="1" dirty="0" smtClean="0">
                <a:solidFill>
                  <a:srgbClr val="00B050"/>
                </a:solidFill>
                <a:latin typeface="David" pitchFamily="34" charset="-79"/>
                <a:cs typeface="David" pitchFamily="34" charset="-79"/>
              </a:rPr>
              <a:t>ל"סור מרע":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להסיר את העוול </a:t>
            </a:r>
            <a:r>
              <a:rPr lang="he-IL" sz="1400" u="sng" dirty="0" smtClean="0">
                <a:latin typeface="David" pitchFamily="34" charset="-79"/>
                <a:cs typeface="David" pitchFamily="34" charset="-79"/>
              </a:rPr>
              <a:t>מתוכם וממחשבתם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ולהימנע מדיבורים רעים </a:t>
            </a:r>
            <a:r>
              <a:rPr lang="he-IL" sz="1400" b="1" dirty="0" smtClean="0">
                <a:solidFill>
                  <a:srgbClr val="0070C0"/>
                </a:solidFill>
                <a:latin typeface="David" pitchFamily="34" charset="-79"/>
                <a:cs typeface="David" pitchFamily="34" charset="-79"/>
              </a:rPr>
              <a:t>"ודבר </a:t>
            </a:r>
            <a:r>
              <a:rPr lang="he-IL" sz="1400" b="1" dirty="0" err="1" smtClean="0">
                <a:solidFill>
                  <a:srgbClr val="0070C0"/>
                </a:solidFill>
                <a:latin typeface="David" pitchFamily="34" charset="-79"/>
                <a:cs typeface="David" pitchFamily="34" charset="-79"/>
              </a:rPr>
              <a:t>עון</a:t>
            </a:r>
            <a:r>
              <a:rPr lang="he-IL" sz="1400" b="1" dirty="0" smtClean="0">
                <a:solidFill>
                  <a:srgbClr val="0070C0"/>
                </a:solidFill>
                <a:latin typeface="David" pitchFamily="34" charset="-79"/>
                <a:cs typeface="David" pitchFamily="34" charset="-79"/>
              </a:rPr>
              <a:t>".</a:t>
            </a:r>
            <a:endParaRPr lang="he-IL" sz="1400" dirty="0" smtClean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בפסוק י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העם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נדרש </a:t>
            </a:r>
            <a:r>
              <a:rPr lang="he-IL" sz="1400" b="1" dirty="0" smtClean="0">
                <a:solidFill>
                  <a:srgbClr val="7030A0"/>
                </a:solidFill>
                <a:latin typeface="David" pitchFamily="34" charset="-79"/>
                <a:cs typeface="David" pitchFamily="34" charset="-79"/>
              </a:rPr>
              <a:t>לעשות טוב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: </a:t>
            </a:r>
            <a:r>
              <a:rPr lang="he-IL" sz="1400" b="1" dirty="0" smtClean="0">
                <a:solidFill>
                  <a:srgbClr val="0070C0"/>
                </a:solidFill>
                <a:latin typeface="David" pitchFamily="34" charset="-79"/>
                <a:cs typeface="David" pitchFamily="34" charset="-79"/>
              </a:rPr>
              <a:t>"</a:t>
            </a:r>
            <a:r>
              <a:rPr lang="he-IL" sz="1400" b="1" dirty="0" err="1" smtClean="0">
                <a:solidFill>
                  <a:srgbClr val="0070C0"/>
                </a:solidFill>
                <a:latin typeface="David" pitchFamily="34" charset="-79"/>
                <a:cs typeface="David" pitchFamily="34" charset="-79"/>
              </a:rPr>
              <a:t>ותפק</a:t>
            </a:r>
            <a:r>
              <a:rPr lang="he-IL" sz="1400" b="1" dirty="0" smtClean="0">
                <a:solidFill>
                  <a:srgbClr val="0070C0"/>
                </a:solidFill>
                <a:latin typeface="David" pitchFamily="34" charset="-79"/>
                <a:cs typeface="David" pitchFamily="34" charset="-79"/>
              </a:rPr>
              <a:t> לרעב נפשך ונפש תענה תשביע"</a:t>
            </a:r>
            <a:r>
              <a:rPr lang="he-IL" sz="1400" dirty="0" smtClean="0">
                <a:solidFill>
                  <a:srgbClr val="0070C0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- תמיכה נפשית ועידוד.</a:t>
            </a:r>
          </a:p>
          <a:p>
            <a:pPr>
              <a:buNone/>
            </a:pPr>
            <a:endParaRPr lang="he-IL" sz="1400" dirty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b="1" dirty="0" err="1" smtClean="0">
                <a:latin typeface="David" pitchFamily="34" charset="-79"/>
                <a:cs typeface="David" pitchFamily="34" charset="-79"/>
              </a:rPr>
              <a:t>המלבי"ם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מבאר שפסוקים ו-י כתובים שני שלבים: 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בפסוקים ו-ז: דרישות בסיסיות שכל אדם </a:t>
            </a:r>
            <a:r>
              <a:rPr lang="he-IL" sz="1400" u="sng" dirty="0" smtClean="0">
                <a:latin typeface="David" pitchFamily="34" charset="-79"/>
                <a:cs typeface="David" pitchFamily="34" charset="-79"/>
              </a:rPr>
              <a:t>חייב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בהן. מי שנמנע מעשייתן ייענש על כך.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בפסוקים ט-י: דרישות ברמה גבוהה יותר שאדם עושה </a:t>
            </a:r>
            <a:r>
              <a:rPr lang="he-IL" sz="1400" u="sng" dirty="0" smtClean="0">
                <a:latin typeface="David" pitchFamily="34" charset="-79"/>
                <a:cs typeface="David" pitchFamily="34" charset="-79"/>
              </a:rPr>
              <a:t>לפנים משורת הדין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ולא בגלל שהוא חייב.</a:t>
            </a:r>
          </a:p>
          <a:p>
            <a:pPr>
              <a:buNone/>
            </a:pPr>
            <a:endParaRPr lang="he-IL" sz="14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e-IL" sz="16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פסוקים ח-ט: השכר המובטח:</a:t>
            </a:r>
          </a:p>
          <a:p>
            <a:pPr>
              <a:buNone/>
            </a:pPr>
            <a:r>
              <a:rPr lang="he-IL" sz="1600" b="1" dirty="0" smtClean="0"/>
              <a:t>ח</a:t>
            </a:r>
            <a:r>
              <a:rPr lang="he-IL" sz="1600" b="1" dirty="0" smtClean="0">
                <a:solidFill>
                  <a:srgbClr val="0070C0"/>
                </a:solidFill>
              </a:rPr>
              <a:t> אָז </a:t>
            </a:r>
            <a:r>
              <a:rPr lang="he-IL" sz="1600" b="1" dirty="0" smtClean="0">
                <a:solidFill>
                  <a:srgbClr val="0070C0"/>
                </a:solidFill>
              </a:rPr>
              <a:t>יִבָּקַע כַּשַּׁחַר אוֹרֶךָ, </a:t>
            </a:r>
            <a:r>
              <a:rPr lang="he-IL" sz="1600" b="1" dirty="0" err="1" smtClean="0">
                <a:solidFill>
                  <a:srgbClr val="0070C0"/>
                </a:solidFill>
              </a:rPr>
              <a:t>וַאֲרֻכָתְךָ</a:t>
            </a:r>
            <a:r>
              <a:rPr lang="he-IL" sz="1600" b="1" dirty="0" smtClean="0">
                <a:solidFill>
                  <a:srgbClr val="0070C0"/>
                </a:solidFill>
              </a:rPr>
              <a:t> מְהֵרָה תִצְמָח; וְהָלַךְ לְפָנֶיךָ צִדְקֶךָ, כְּבוֹד </a:t>
            </a:r>
            <a:r>
              <a:rPr lang="he-IL" sz="1600" b="1" dirty="0" smtClean="0">
                <a:solidFill>
                  <a:srgbClr val="0070C0"/>
                </a:solidFill>
              </a:rPr>
              <a:t>ה' </a:t>
            </a:r>
            <a:r>
              <a:rPr lang="he-IL" sz="1600" b="1" dirty="0" smtClean="0">
                <a:solidFill>
                  <a:srgbClr val="0070C0"/>
                </a:solidFill>
              </a:rPr>
              <a:t>יַאַסְפֶךָ </a:t>
            </a:r>
            <a:endParaRPr lang="he-IL" sz="1600" dirty="0" smtClean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אתה תצליח במעשיך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ותיוושע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מצרותיך כמו אור השחר המאיר בהדרגה מתוך החושך –</a:t>
            </a:r>
            <a:r>
              <a:rPr lang="he-IL" sz="1600" dirty="0" err="1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1600" b="1" dirty="0" err="1" smtClean="0">
                <a:latin typeface="David" pitchFamily="34" charset="-79"/>
                <a:cs typeface="David" pitchFamily="34" charset="-79"/>
              </a:rPr>
              <a:t>הי</a:t>
            </a:r>
            <a:r>
              <a:rPr lang="he-IL" sz="1600" b="1" dirty="0" smtClean="0">
                <a:latin typeface="David" pitchFamily="34" charset="-79"/>
                <a:cs typeface="David" pitchFamily="34" charset="-79"/>
              </a:rPr>
              <a:t>שועה תגיע באופן טבעי.</a:t>
            </a:r>
            <a:endParaRPr lang="he-IL" sz="1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he-IL" sz="1600" b="1" dirty="0" smtClean="0">
                <a:solidFill>
                  <a:srgbClr val="0070C0"/>
                </a:solidFill>
              </a:rPr>
              <a:t> </a:t>
            </a:r>
            <a:r>
              <a:rPr lang="he-IL" sz="1600" b="1" dirty="0" smtClean="0"/>
              <a:t>ט</a:t>
            </a:r>
            <a:r>
              <a:rPr lang="he-IL" sz="1600" b="1" dirty="0" smtClean="0">
                <a:solidFill>
                  <a:srgbClr val="0070C0"/>
                </a:solidFill>
              </a:rPr>
              <a:t> אָז תִּקְרָא </a:t>
            </a:r>
            <a:r>
              <a:rPr lang="he-IL" sz="1600" b="1" dirty="0" err="1" smtClean="0">
                <a:solidFill>
                  <a:srgbClr val="0070C0"/>
                </a:solidFill>
              </a:rPr>
              <a:t>וַה' </a:t>
            </a:r>
            <a:r>
              <a:rPr lang="he-IL" sz="1600" b="1" dirty="0" smtClean="0">
                <a:solidFill>
                  <a:srgbClr val="0070C0"/>
                </a:solidFill>
              </a:rPr>
              <a:t>יַעֲנֶה, </a:t>
            </a:r>
            <a:r>
              <a:rPr lang="he-IL" sz="1600" b="1" dirty="0" err="1" smtClean="0">
                <a:solidFill>
                  <a:srgbClr val="0070C0"/>
                </a:solidFill>
              </a:rPr>
              <a:t>תְּשַׁוַּע</a:t>
            </a:r>
            <a:r>
              <a:rPr lang="he-IL" sz="1600" b="1" dirty="0" smtClean="0">
                <a:solidFill>
                  <a:srgbClr val="0070C0"/>
                </a:solidFill>
              </a:rPr>
              <a:t> וְיֹאמַר הִנֵּנִי</a:t>
            </a:r>
            <a:r>
              <a:rPr lang="he-IL" sz="1600" dirty="0" smtClean="0"/>
              <a:t>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- תתפלל לה', </a:t>
            </a:r>
            <a:r>
              <a:rPr lang="he-IL" sz="1600" dirty="0" err="1" smtClean="0">
                <a:latin typeface="David" pitchFamily="34" charset="-79"/>
                <a:cs typeface="David" pitchFamily="34" charset="-79"/>
              </a:rPr>
              <a:t>וה'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ייענה לבקשות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שלך ויציל מהצרות (רק אם ישפרו את המעשים בתחום שבין אדם לחברו). </a:t>
            </a:r>
          </a:p>
          <a:p>
            <a:pPr>
              <a:buNone/>
            </a:pPr>
            <a:endParaRPr lang="he-IL" sz="1600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600" b="1" dirty="0" smtClean="0"/>
              <a:t> </a:t>
            </a:r>
            <a:r>
              <a:rPr lang="he-IL" sz="1600" b="1" dirty="0" smtClean="0"/>
              <a:t>י</a:t>
            </a:r>
            <a:r>
              <a:rPr lang="he-IL" sz="1600" dirty="0" smtClean="0"/>
              <a:t> </a:t>
            </a:r>
            <a:r>
              <a:rPr lang="he-IL" sz="1600" b="1" dirty="0" smtClean="0">
                <a:solidFill>
                  <a:srgbClr val="0070C0"/>
                </a:solidFill>
              </a:rPr>
              <a:t>וְזָרַח </a:t>
            </a:r>
            <a:r>
              <a:rPr lang="he-IL" sz="1600" b="1" dirty="0" smtClean="0">
                <a:solidFill>
                  <a:srgbClr val="0070C0"/>
                </a:solidFill>
              </a:rPr>
              <a:t>בַּחֹשֶׁךְ אוֹרֶךָ, </a:t>
            </a:r>
            <a:r>
              <a:rPr lang="he-IL" sz="1600" b="1" dirty="0" err="1" smtClean="0">
                <a:solidFill>
                  <a:srgbClr val="0070C0"/>
                </a:solidFill>
              </a:rPr>
              <a:t>וַאֲפֵלָתְךָ</a:t>
            </a:r>
            <a:r>
              <a:rPr lang="he-IL" sz="1600" b="1" dirty="0" smtClean="0">
                <a:solidFill>
                  <a:srgbClr val="0070C0"/>
                </a:solidFill>
              </a:rPr>
              <a:t> כַּצָּהֳרָיִם -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הישועה תגיע </a:t>
            </a:r>
            <a:r>
              <a:rPr lang="he-IL" sz="1600" b="1" dirty="0" smtClean="0">
                <a:latin typeface="David" pitchFamily="34" charset="-79"/>
                <a:cs typeface="David" pitchFamily="34" charset="-79"/>
              </a:rPr>
              <a:t>בצורה מופלאה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ובבת אחת מתוך הצרה והחושך.</a:t>
            </a:r>
            <a:r>
              <a:rPr lang="he-IL" sz="1600" dirty="0" smtClean="0">
                <a:solidFill>
                  <a:srgbClr val="0070C0"/>
                </a:solidFill>
                <a:latin typeface="David" pitchFamily="34" charset="-79"/>
                <a:cs typeface="David" pitchFamily="34" charset="-79"/>
              </a:rPr>
              <a:t>  </a:t>
            </a:r>
          </a:p>
          <a:p>
            <a:pPr>
              <a:buNone/>
            </a:pPr>
            <a:r>
              <a:rPr lang="he-IL" sz="1600" dirty="0" smtClean="0"/>
              <a:t>יא</a:t>
            </a:r>
            <a:r>
              <a:rPr lang="he-IL" sz="1600" b="1" dirty="0" smtClean="0">
                <a:solidFill>
                  <a:srgbClr val="0070C0"/>
                </a:solidFill>
              </a:rPr>
              <a:t> </a:t>
            </a:r>
            <a:r>
              <a:rPr lang="he-IL" sz="1600" b="1" dirty="0" err="1" smtClean="0">
                <a:solidFill>
                  <a:srgbClr val="0070C0"/>
                </a:solidFill>
              </a:rPr>
              <a:t>וְנָחֲךָ</a:t>
            </a:r>
            <a:r>
              <a:rPr lang="he-IL" sz="1600" b="1" dirty="0" smtClean="0">
                <a:solidFill>
                  <a:srgbClr val="0070C0"/>
                </a:solidFill>
              </a:rPr>
              <a:t> יְהוָה, תָּמִיד, וְהִשְׂבִּיעַ </a:t>
            </a:r>
            <a:r>
              <a:rPr lang="he-IL" sz="1600" b="1" dirty="0" err="1" smtClean="0">
                <a:solidFill>
                  <a:srgbClr val="0070C0"/>
                </a:solidFill>
              </a:rPr>
              <a:t>בְּצַחְצָחוֹת</a:t>
            </a:r>
            <a:r>
              <a:rPr lang="he-IL" sz="1600" b="1" dirty="0" smtClean="0">
                <a:solidFill>
                  <a:srgbClr val="0070C0"/>
                </a:solidFill>
              </a:rPr>
              <a:t> נַפְשֶׁךָ, </a:t>
            </a:r>
            <a:r>
              <a:rPr lang="he-IL" sz="1600" b="1" dirty="0" err="1" smtClean="0">
                <a:solidFill>
                  <a:srgbClr val="0070C0"/>
                </a:solidFill>
              </a:rPr>
              <a:t>וְעַצְמֹתֶיךָ</a:t>
            </a:r>
            <a:r>
              <a:rPr lang="he-IL" sz="1600" b="1" dirty="0" smtClean="0">
                <a:solidFill>
                  <a:srgbClr val="0070C0"/>
                </a:solidFill>
              </a:rPr>
              <a:t> </a:t>
            </a:r>
            <a:r>
              <a:rPr lang="he-IL" sz="1600" b="1" dirty="0" err="1" smtClean="0">
                <a:solidFill>
                  <a:srgbClr val="0070C0"/>
                </a:solidFill>
              </a:rPr>
              <a:t>יַחֲלִיץ</a:t>
            </a:r>
            <a:r>
              <a:rPr lang="he-IL" sz="1600" b="1" dirty="0" smtClean="0">
                <a:solidFill>
                  <a:srgbClr val="0070C0"/>
                </a:solidFill>
              </a:rPr>
              <a:t>; וְהָיִיתָ, כְּגַן </a:t>
            </a:r>
            <a:r>
              <a:rPr lang="he-IL" sz="1600" b="1" dirty="0" err="1" smtClean="0">
                <a:solidFill>
                  <a:srgbClr val="0070C0"/>
                </a:solidFill>
              </a:rPr>
              <a:t>רָוֶה</a:t>
            </a:r>
            <a:r>
              <a:rPr lang="he-IL" sz="1600" b="1" dirty="0" smtClean="0">
                <a:solidFill>
                  <a:srgbClr val="0070C0"/>
                </a:solidFill>
              </a:rPr>
              <a:t>, וּכְמוֹצָא מַיִם, אֲשֶׁר לֹא-יְכַזְּבוּ מֵימָיו.  </a:t>
            </a:r>
            <a:r>
              <a:rPr lang="he-IL" sz="1600" b="1" dirty="0" err="1" smtClean="0"/>
              <a:t>יב</a:t>
            </a:r>
            <a:r>
              <a:rPr lang="he-IL" sz="1600" b="1" dirty="0" smtClean="0">
                <a:solidFill>
                  <a:srgbClr val="0070C0"/>
                </a:solidFill>
              </a:rPr>
              <a:t> וּבָנוּ מִמְּךָ חָרְבוֹת עוֹלָם, מוֹסְדֵי דוֹר-וָדוֹר תְּקוֹמֵם; וְקֹרָא לְךָ גֹּדֵר פֶּרֶץ, מְשֹׁבֵב נְתִיבוֹת לָשָׁבֶת</a:t>
            </a:r>
            <a:r>
              <a:rPr lang="he-IL" sz="1600" b="1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ה' ישמור עליו בכל אשר ילך; יזכה לאוכל טוב; יהיה בריא וחזק; לא יחסר לו מזל ומשקה ויהיה דומה לגן שמשקים אותו מים.</a:t>
            </a:r>
          </a:p>
          <a:p>
            <a:pPr>
              <a:buNone/>
            </a:pPr>
            <a:endParaRPr lang="he-IL" sz="1600" dirty="0" smtClean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ה' יעזור תמיד גם אם לא תתפלל. לא יהיה חולה בכלל. פגמים מהעבר יתוקנו </a:t>
            </a:r>
            <a:r>
              <a:rPr lang="he-IL" sz="1600" dirty="0" err="1" smtClean="0">
                <a:latin typeface="David" pitchFamily="34" charset="-79"/>
                <a:cs typeface="David" pitchFamily="34" charset="-79"/>
              </a:rPr>
              <a:t>– ה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שכר בפסוקים יא-</a:t>
            </a:r>
            <a:r>
              <a:rPr lang="he-IL" sz="1600" dirty="0" err="1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 הוא בדרגה גבוהה יותר מההבטחות הכתובות בפסוקים ח-ט.</a:t>
            </a:r>
          </a:p>
          <a:p>
            <a:pPr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ככל שהמעשים של האדם יהיו בדרגה גבוהה יותר, כך גם הקשר עם ה' ,והשכר שיקבל מה' יהיה גדול יותר.</a:t>
            </a:r>
            <a:endParaRPr lang="he-IL" sz="1600" dirty="0" smtClean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600" b="1" dirty="0" smtClean="0">
              <a:solidFill>
                <a:srgbClr val="0070C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סיכום</a:t>
            </a:r>
            <a:r>
              <a:rPr lang="he-IL" sz="16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: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העם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שאל מדוע ה' לא נענה לתפילותיהם? ישעיהו השיב: ה' ייענה לתפילותיכם ויציל אותם מהצרות שלהם רק אם יתנהגו על פי העקרונות שנאמרו להם וישפרו את מעשיהם בתחום שבין אדם לחברו.</a:t>
            </a:r>
          </a:p>
          <a:p>
            <a:pPr>
              <a:buNone/>
            </a:pPr>
            <a:endParaRPr lang="he-IL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פסוק </a:t>
            </a:r>
            <a:r>
              <a:rPr lang="he-IL" sz="1600" b="1" dirty="0" err="1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יג</a:t>
            </a: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: </a:t>
            </a: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שמירת </a:t>
            </a: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השבת</a:t>
            </a:r>
            <a:endParaRPr lang="he-IL" sz="1600" b="1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600" dirty="0"/>
              <a:t> </a:t>
            </a:r>
            <a:r>
              <a:rPr lang="he-IL" sz="1600" b="1" dirty="0">
                <a:solidFill>
                  <a:srgbClr val="0070C0"/>
                </a:solidFill>
              </a:rPr>
              <a:t>אִם-תָּשִׁיב מִשַּׁבָּת רַגְלֶךָ, </a:t>
            </a:r>
            <a:r>
              <a:rPr lang="he-IL" sz="1600" b="1" dirty="0" err="1">
                <a:solidFill>
                  <a:srgbClr val="0070C0"/>
                </a:solidFill>
              </a:rPr>
              <a:t>עֲשׂוֹת</a:t>
            </a:r>
            <a:r>
              <a:rPr lang="he-IL" sz="1600" b="1" dirty="0">
                <a:solidFill>
                  <a:srgbClr val="0070C0"/>
                </a:solidFill>
              </a:rPr>
              <a:t> חֲפָצֶךָ בְּיוֹם קָדְשִׁי; וְקָרָאתָ לַשַּׁבָּת עֹנֶג, לִקְדוֹשׁ </a:t>
            </a:r>
            <a:r>
              <a:rPr lang="he-IL" sz="1600" b="1" dirty="0" smtClean="0">
                <a:solidFill>
                  <a:srgbClr val="0070C0"/>
                </a:solidFill>
              </a:rPr>
              <a:t>ה' </a:t>
            </a:r>
            <a:r>
              <a:rPr lang="he-IL" sz="1600" b="1" dirty="0">
                <a:solidFill>
                  <a:srgbClr val="0070C0"/>
                </a:solidFill>
              </a:rPr>
              <a:t>מְכֻבָּד, וְכִבַּדְתּוֹ </a:t>
            </a:r>
            <a:r>
              <a:rPr lang="he-IL" sz="1600" b="1" dirty="0" err="1">
                <a:solidFill>
                  <a:srgbClr val="0070C0"/>
                </a:solidFill>
              </a:rPr>
              <a:t>מֵעֲשׂוֹת</a:t>
            </a:r>
            <a:r>
              <a:rPr lang="he-IL" sz="1600" b="1" dirty="0">
                <a:solidFill>
                  <a:srgbClr val="0070C0"/>
                </a:solidFill>
              </a:rPr>
              <a:t> דְּרָכֶיךָ, </a:t>
            </a:r>
            <a:r>
              <a:rPr lang="he-IL" sz="1600" b="1" dirty="0" err="1">
                <a:solidFill>
                  <a:srgbClr val="0070C0"/>
                </a:solidFill>
              </a:rPr>
              <a:t>מִמְּצוֹא</a:t>
            </a:r>
            <a:r>
              <a:rPr lang="he-IL" sz="1600" b="1" dirty="0">
                <a:solidFill>
                  <a:srgbClr val="0070C0"/>
                </a:solidFill>
              </a:rPr>
              <a:t> חֶפְצְךָ וְדַבֵּר דָּבָר.  </a:t>
            </a:r>
            <a:endParaRPr lang="he-IL" sz="1600" dirty="0" smtClean="0"/>
          </a:p>
          <a:p>
            <a:pPr>
              <a:buNone/>
            </a:pPr>
            <a:endParaRPr lang="he-IL" sz="1600" dirty="0" smtClean="0"/>
          </a:p>
          <a:p>
            <a:pPr>
              <a:buNone/>
            </a:pPr>
            <a:r>
              <a:rPr lang="he-IL" sz="1400" dirty="0" smtClean="0">
                <a:solidFill>
                  <a:srgbClr val="C00000"/>
                </a:solidFill>
              </a:rPr>
              <a:t>שמירת השבת:</a:t>
            </a:r>
          </a:p>
          <a:p>
            <a:r>
              <a:rPr lang="he-IL" sz="1400" dirty="0" smtClean="0">
                <a:latin typeface="David" pitchFamily="34" charset="-79"/>
                <a:cs typeface="David" pitchFamily="34" charset="-79"/>
              </a:rPr>
              <a:t>אסור לאדם לעסוק בשבת בענייני חולין ובענייני מסחר ועסקים -</a:t>
            </a:r>
            <a:r>
              <a:rPr lang="he-IL" sz="1400" b="1" dirty="0" smtClean="0">
                <a:solidFill>
                  <a:srgbClr val="0070C0"/>
                </a:solidFill>
              </a:rPr>
              <a:t> </a:t>
            </a:r>
            <a:r>
              <a:rPr lang="he-IL" sz="1400" b="1" dirty="0" err="1" smtClean="0">
                <a:solidFill>
                  <a:srgbClr val="0070C0"/>
                </a:solidFill>
              </a:rPr>
              <a:t>מִמְּצוֹא</a:t>
            </a:r>
            <a:r>
              <a:rPr lang="he-IL" sz="1400" b="1" dirty="0" smtClean="0">
                <a:solidFill>
                  <a:srgbClr val="0070C0"/>
                </a:solidFill>
              </a:rPr>
              <a:t> חֶפְצְךָ </a:t>
            </a:r>
            <a:endParaRPr lang="he-IL" sz="1400" b="1" dirty="0" smtClean="0">
              <a:solidFill>
                <a:srgbClr val="0070C0"/>
              </a:solidFill>
            </a:endParaRPr>
          </a:p>
          <a:p>
            <a:r>
              <a:rPr lang="he-IL" sz="1400" dirty="0" smtClean="0">
                <a:latin typeface="David" pitchFamily="34" charset="-79"/>
                <a:cs typeface="David" pitchFamily="34" charset="-79"/>
              </a:rPr>
              <a:t>אסור לתכנן בשבת לעשות דברים ביום חול, והדיבור יהיה בנחת ושונה מהדיבור ביום חול -</a:t>
            </a:r>
            <a:r>
              <a:rPr lang="he-IL" sz="1400" b="1" dirty="0" smtClean="0">
                <a:solidFill>
                  <a:srgbClr val="0070C0"/>
                </a:solidFill>
              </a:rPr>
              <a:t> וְדַבֵּר </a:t>
            </a:r>
            <a:r>
              <a:rPr lang="he-IL" sz="1400" b="1" dirty="0" smtClean="0">
                <a:solidFill>
                  <a:srgbClr val="0070C0"/>
                </a:solidFill>
              </a:rPr>
              <a:t>דָּבָר</a:t>
            </a:r>
          </a:p>
          <a:p>
            <a:r>
              <a:rPr lang="he-IL" sz="1400" dirty="0" smtClean="0">
                <a:latin typeface="David" pitchFamily="34" charset="-79"/>
                <a:cs typeface="David" pitchFamily="34" charset="-79"/>
              </a:rPr>
              <a:t>אסור לצאת בשבת מחוץ לתחום שבת - </a:t>
            </a:r>
            <a:r>
              <a:rPr lang="he-IL" sz="1400" b="1" dirty="0" smtClean="0">
                <a:solidFill>
                  <a:srgbClr val="0070C0"/>
                </a:solidFill>
              </a:rPr>
              <a:t>אִם-תָּשִׁיב מִשַּׁבָּת </a:t>
            </a:r>
            <a:r>
              <a:rPr lang="he-IL" sz="1400" b="1" dirty="0" smtClean="0">
                <a:solidFill>
                  <a:srgbClr val="0070C0"/>
                </a:solidFill>
              </a:rPr>
              <a:t>רַגְלֶךָ</a:t>
            </a:r>
          </a:p>
          <a:p>
            <a:r>
              <a:rPr lang="he-IL" sz="1400" dirty="0" smtClean="0">
                <a:latin typeface="David" pitchFamily="34" charset="-79"/>
                <a:cs typeface="David" pitchFamily="34" charset="-79"/>
              </a:rPr>
              <a:t>מצווה לענג את השבת במאכלים טעימים ובתענוג הנפש בדברי תורה - </a:t>
            </a:r>
            <a:r>
              <a:rPr lang="he-IL" sz="1400" b="1" dirty="0" smtClean="0">
                <a:solidFill>
                  <a:srgbClr val="0070C0"/>
                </a:solidFill>
              </a:rPr>
              <a:t>וְקָרָאתָ לַשַּׁבָּת </a:t>
            </a:r>
            <a:r>
              <a:rPr lang="he-IL" sz="1400" b="1" dirty="0" smtClean="0">
                <a:solidFill>
                  <a:srgbClr val="0070C0"/>
                </a:solidFill>
              </a:rPr>
              <a:t>עֹנֶג</a:t>
            </a:r>
            <a:endParaRPr lang="he-IL" sz="1400" dirty="0" smtClean="0">
              <a:latin typeface="David" pitchFamily="34" charset="-79"/>
              <a:cs typeface="David" pitchFamily="34" charset="-79"/>
            </a:endParaRPr>
          </a:p>
          <a:p>
            <a:r>
              <a:rPr lang="he-IL" sz="1400" dirty="0" smtClean="0">
                <a:latin typeface="David" pitchFamily="34" charset="-79"/>
                <a:cs typeface="David" pitchFamily="34" charset="-79"/>
              </a:rPr>
              <a:t>מצווה לכבד את השבת באמצעות בגדים נקיים ומכובדים - </a:t>
            </a:r>
            <a:r>
              <a:rPr lang="he-IL" sz="1400" b="1" dirty="0" smtClean="0">
                <a:solidFill>
                  <a:srgbClr val="0070C0"/>
                </a:solidFill>
              </a:rPr>
              <a:t>וְכִבַּדְתּוֹ </a:t>
            </a:r>
            <a:r>
              <a:rPr lang="he-IL" sz="1400" b="1" dirty="0" err="1" smtClean="0">
                <a:solidFill>
                  <a:srgbClr val="0070C0"/>
                </a:solidFill>
              </a:rPr>
              <a:t>מֵעֲשׂוֹת</a:t>
            </a:r>
            <a:r>
              <a:rPr lang="he-IL" sz="1400" b="1" dirty="0" smtClean="0">
                <a:solidFill>
                  <a:srgbClr val="0070C0"/>
                </a:solidFill>
              </a:rPr>
              <a:t> </a:t>
            </a:r>
            <a:r>
              <a:rPr lang="he-IL" sz="1400" b="1" dirty="0" smtClean="0">
                <a:solidFill>
                  <a:srgbClr val="0070C0"/>
                </a:solidFill>
              </a:rPr>
              <a:t>דְּרָכֶיךָ</a:t>
            </a:r>
          </a:p>
          <a:p>
            <a:pPr>
              <a:buNone/>
            </a:pPr>
            <a:endParaRPr lang="he-IL" sz="14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סיכום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בשבת יש אווירה חיובית מיוחדת המתבטאת בהימנעות מפעולות שעושים ביום חול ('סור מרע'), 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בכבוד השבת, בעונג ובקדושה ('עשה טוב').</a:t>
            </a:r>
          </a:p>
          <a:p>
            <a:endParaRPr lang="he-IL" sz="1400" dirty="0" smtClean="0">
              <a:solidFill>
                <a:schemeClr val="bg1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600" b="1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600" b="1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600" b="1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פסוק יד: השכר על שמירת השבת</a:t>
            </a:r>
          </a:p>
          <a:p>
            <a:pPr>
              <a:buNone/>
            </a:pPr>
            <a:r>
              <a:rPr lang="he-IL" sz="1600" b="1" dirty="0" smtClean="0">
                <a:solidFill>
                  <a:srgbClr val="0070C0"/>
                </a:solidFill>
              </a:rPr>
              <a:t>אָז</a:t>
            </a:r>
            <a:r>
              <a:rPr lang="he-IL" sz="1600" b="1" dirty="0" smtClean="0">
                <a:solidFill>
                  <a:srgbClr val="0070C0"/>
                </a:solidFill>
              </a:rPr>
              <a:t>, תִּתְעַנַּג עַל-ה', וְהִרְכַּבְתִּיךָ, עַל-במותי (בָּמֳתֵי) אָרֶץ; וְהַאֲכַלְתִּיךָ, נַחֲלַת יַעֲקֹב אָבִיךָ--כִּי פִּי ה', דִּבֵּר. </a:t>
            </a:r>
            <a:endParaRPr lang="he-IL" sz="16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he-IL" sz="1600" b="1" dirty="0" smtClean="0">
              <a:solidFill>
                <a:srgbClr val="0070C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אם אדם יענג את השבת, ה' יענג אותו ויהיה שמח(מידה כנגד מידה) - </a:t>
            </a:r>
            <a:r>
              <a:rPr lang="he-IL" sz="1600" b="1" dirty="0" smtClean="0">
                <a:solidFill>
                  <a:srgbClr val="0070C0"/>
                </a:solidFill>
              </a:rPr>
              <a:t>אָז, תִּתְעַנַּג עַל-ה', </a:t>
            </a:r>
            <a:endParaRPr lang="he-IL" sz="1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ימשול בהרים ובעמקים </a:t>
            </a:r>
            <a:r>
              <a:rPr lang="he-IL" sz="1600" dirty="0" err="1" smtClean="0">
                <a:latin typeface="David" pitchFamily="34" charset="-79"/>
                <a:cs typeface="David" pitchFamily="34" charset="-79"/>
              </a:rPr>
              <a:t>– ב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כל ארץ ישראל</a:t>
            </a:r>
            <a:r>
              <a:rPr lang="he-IL" sz="1600" b="1" dirty="0" smtClean="0">
                <a:solidFill>
                  <a:srgbClr val="0070C0"/>
                </a:solidFill>
              </a:rPr>
              <a:t> </a:t>
            </a:r>
            <a:r>
              <a:rPr lang="he-IL" sz="1600" b="1" dirty="0" smtClean="0">
                <a:solidFill>
                  <a:srgbClr val="0070C0"/>
                </a:solidFill>
              </a:rPr>
              <a:t>- וְהִרְכַּבְתִּיךָ</a:t>
            </a:r>
            <a:r>
              <a:rPr lang="he-IL" sz="1600" b="1" dirty="0" smtClean="0">
                <a:solidFill>
                  <a:srgbClr val="0070C0"/>
                </a:solidFill>
              </a:rPr>
              <a:t>, עַל-במותי (בָּמֳתֵי) </a:t>
            </a:r>
            <a:r>
              <a:rPr lang="he-IL" sz="1600" b="1" dirty="0" smtClean="0">
                <a:solidFill>
                  <a:srgbClr val="0070C0"/>
                </a:solidFill>
              </a:rPr>
              <a:t>אָרֶץ.</a:t>
            </a:r>
          </a:p>
          <a:p>
            <a:pPr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יזכה לאכול מפירות ארץ ישראל שהובטחה ליעקב - </a:t>
            </a:r>
            <a:r>
              <a:rPr lang="he-IL" sz="1600" b="1" dirty="0" smtClean="0">
                <a:solidFill>
                  <a:srgbClr val="0070C0"/>
                </a:solidFill>
              </a:rPr>
              <a:t>וְהַאֲכַלְתִּיךָ, נַחֲלַת יַעֲקֹב </a:t>
            </a:r>
            <a:r>
              <a:rPr lang="he-IL" sz="1600" b="1" dirty="0" smtClean="0">
                <a:solidFill>
                  <a:srgbClr val="0070C0"/>
                </a:solidFill>
              </a:rPr>
              <a:t>אָבִיךָ.</a:t>
            </a:r>
            <a:endParaRPr lang="he-IL" sz="16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הקשר בין הנבואה העוסקת בצום ובין עניין השבת</a:t>
            </a:r>
          </a:p>
          <a:p>
            <a:pPr algn="ctr">
              <a:buNone/>
            </a:pPr>
            <a:endParaRPr lang="he-IL" sz="1600" b="1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600" smtClean="0">
                <a:latin typeface="David" pitchFamily="34" charset="-79"/>
                <a:cs typeface="David" pitchFamily="34" charset="-79"/>
              </a:rPr>
              <a:t>אפשר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להתקרב אל ה' לא רק </a:t>
            </a:r>
            <a:r>
              <a:rPr lang="he-IL" sz="1600" b="1" dirty="0" smtClean="0">
                <a:latin typeface="David" pitchFamily="34" charset="-79"/>
                <a:cs typeface="David" pitchFamily="34" charset="-79"/>
              </a:rPr>
              <a:t>בעינוי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, אלא גם </a:t>
            </a:r>
            <a:r>
              <a:rPr lang="he-IL" sz="1600" b="1" dirty="0" smtClean="0">
                <a:latin typeface="David" pitchFamily="34" charset="-79"/>
                <a:cs typeface="David" pitchFamily="34" charset="-79"/>
              </a:rPr>
              <a:t>בעונג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מתוך קדושה.</a:t>
            </a:r>
          </a:p>
          <a:p>
            <a:pPr algn="just"/>
            <a:r>
              <a:rPr lang="he-IL" sz="1600" dirty="0" smtClean="0">
                <a:latin typeface="David" pitchFamily="34" charset="-79"/>
                <a:cs typeface="David" pitchFamily="34" charset="-79"/>
              </a:rPr>
              <a:t>הצום מסמל את עבודת ה'</a:t>
            </a:r>
            <a:r>
              <a:rPr lang="he-IL" sz="1600" b="1" dirty="0" smtClean="0">
                <a:latin typeface="David" pitchFamily="34" charset="-79"/>
                <a:cs typeface="David" pitchFamily="34" charset="-79"/>
              </a:rPr>
              <a:t> מיראה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, ואילו השבת מסמלת את עבודת ה' </a:t>
            </a:r>
            <a:r>
              <a:rPr lang="he-IL" sz="1600" b="1" dirty="0" smtClean="0">
                <a:latin typeface="David" pitchFamily="34" charset="-79"/>
                <a:cs typeface="David" pitchFamily="34" charset="-79"/>
              </a:rPr>
              <a:t>מאהבה.</a:t>
            </a:r>
          </a:p>
          <a:p>
            <a:pPr algn="just"/>
            <a:r>
              <a:rPr lang="he-IL" sz="1600" dirty="0" smtClean="0">
                <a:latin typeface="David" pitchFamily="34" charset="-79"/>
                <a:cs typeface="David" pitchFamily="34" charset="-79"/>
              </a:rPr>
              <a:t>גם הצום וגם השבת הם דרך להתקרב אל ה' ולעשות רצונו, אך זה יהיה רק אם המעשים לא יהיו חיצוניים.</a:t>
            </a:r>
          </a:p>
          <a:p>
            <a:pPr algn="just"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	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אלא צריכה להיות להם משמעות פנימית.</a:t>
            </a:r>
            <a:endParaRPr lang="he-IL" sz="1600" dirty="0" smtClean="0">
              <a:latin typeface="David" pitchFamily="34" charset="-79"/>
              <a:cs typeface="David" pitchFamily="34" charset="-79"/>
            </a:endParaRPr>
          </a:p>
          <a:p>
            <a:pPr algn="just">
              <a:buNone/>
            </a:pPr>
            <a:endParaRPr lang="he-IL" sz="1600" dirty="0" smtClean="0">
              <a:latin typeface="David" pitchFamily="34" charset="-79"/>
              <a:cs typeface="David" pitchFamily="34" charset="-79"/>
            </a:endParaRPr>
          </a:p>
          <a:p>
            <a:pPr algn="just">
              <a:buNone/>
            </a:pPr>
            <a:endParaRPr lang="he-IL" sz="1600" dirty="0" smtClean="0">
              <a:latin typeface="David" pitchFamily="34" charset="-79"/>
              <a:cs typeface="David" pitchFamily="34" charset="-79"/>
            </a:endParaRPr>
          </a:p>
          <a:p>
            <a:pPr algn="just">
              <a:buNone/>
            </a:pPr>
            <a:endParaRPr lang="he-IL" sz="1600" dirty="0" smtClean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504</Words>
  <Application>Microsoft Office PowerPoint</Application>
  <PresentationFormat>‫הצגה על המסך (4:3)</PresentationFormat>
  <Paragraphs>115</Paragraphs>
  <Slides>7</Slides>
  <Notes>5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ערכת נושא Office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ETI</dc:creator>
  <cp:lastModifiedBy>ETI</cp:lastModifiedBy>
  <cp:revision>31</cp:revision>
  <dcterms:created xsi:type="dcterms:W3CDTF">2021-05-10T13:31:32Z</dcterms:created>
  <dcterms:modified xsi:type="dcterms:W3CDTF">2021-05-11T08:50:35Z</dcterms:modified>
</cp:coreProperties>
</file>