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72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123BE05-1682-4A48-9A72-F023400927FC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297D3F-48FA-498D-BD7A-5716AA13BA5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97D3F-48FA-498D-BD7A-5716AA13BA5D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97D3F-48FA-498D-BD7A-5716AA13BA5D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97D3F-48FA-498D-BD7A-5716AA13BA5D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C09A4-0010-4FFF-B08A-BA009EC2178F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618CE-8D93-44E4-AE1C-0487672A317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57224" y="571480"/>
            <a:ext cx="7500990" cy="5500726"/>
          </a:xfrm>
        </p:spPr>
        <p:txBody>
          <a:bodyPr>
            <a:normAutofit fontScale="92500" lnSpcReduction="10000"/>
          </a:bodyPr>
          <a:lstStyle/>
          <a:p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פרק ל"ה / מאפייני הגאולה</a:t>
            </a:r>
          </a:p>
          <a:p>
            <a:pPr algn="just"/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א-ב: שמחת המדבר ופריחתו</a:t>
            </a:r>
          </a:p>
          <a:p>
            <a:pPr algn="just"/>
            <a:r>
              <a:rPr lang="he-IL" sz="1400" b="1" dirty="0" smtClean="0">
                <a:solidFill>
                  <a:schemeClr val="tx1"/>
                </a:solidFill>
              </a:rPr>
              <a:t>א. </a:t>
            </a:r>
            <a:r>
              <a:rPr lang="he-IL" sz="1400" b="1" dirty="0" err="1" smtClean="0">
                <a:solidFill>
                  <a:srgbClr val="0070C0"/>
                </a:solidFill>
              </a:rPr>
              <a:t>יְשֻׂשׂוּם</a:t>
            </a:r>
            <a:r>
              <a:rPr lang="he-IL" sz="1400" b="1" dirty="0" smtClean="0">
                <a:solidFill>
                  <a:srgbClr val="0070C0"/>
                </a:solidFill>
              </a:rPr>
              <a:t> </a:t>
            </a:r>
            <a:r>
              <a:rPr lang="he-IL" sz="1400" b="1" dirty="0">
                <a:solidFill>
                  <a:srgbClr val="0070C0"/>
                </a:solidFill>
              </a:rPr>
              <a:t>מִדְבָּר, </a:t>
            </a:r>
            <a:r>
              <a:rPr lang="he-IL" sz="1400" b="1" dirty="0" err="1">
                <a:solidFill>
                  <a:srgbClr val="0070C0"/>
                </a:solidFill>
              </a:rPr>
              <a:t>וְצִיָּה</a:t>
            </a:r>
            <a:r>
              <a:rPr lang="he-IL" sz="1400" b="1" dirty="0">
                <a:solidFill>
                  <a:srgbClr val="0070C0"/>
                </a:solidFill>
              </a:rPr>
              <a:t>; </a:t>
            </a:r>
            <a:r>
              <a:rPr lang="he-IL" sz="1400" b="1" dirty="0" err="1">
                <a:solidFill>
                  <a:srgbClr val="0070C0"/>
                </a:solidFill>
              </a:rPr>
              <a:t>וְתָגֵל</a:t>
            </a:r>
            <a:r>
              <a:rPr lang="he-IL" sz="1400" b="1" dirty="0">
                <a:solidFill>
                  <a:srgbClr val="0070C0"/>
                </a:solidFill>
              </a:rPr>
              <a:t> עֲרָבָה וְתִפְרַח, כַּחֲבַצָּלֶת.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 algn="just"/>
            <a:r>
              <a:rPr lang="he-IL" sz="1400" b="1" dirty="0" smtClean="0">
                <a:solidFill>
                  <a:schemeClr val="tx1"/>
                </a:solidFill>
              </a:rPr>
              <a:t>ב. </a:t>
            </a:r>
            <a:r>
              <a:rPr lang="he-IL" sz="1400" b="1" dirty="0" smtClean="0">
                <a:solidFill>
                  <a:srgbClr val="0070C0"/>
                </a:solidFill>
              </a:rPr>
              <a:t>פָּרֹחַ </a:t>
            </a:r>
            <a:r>
              <a:rPr lang="he-IL" sz="1400" b="1" dirty="0">
                <a:solidFill>
                  <a:srgbClr val="0070C0"/>
                </a:solidFill>
              </a:rPr>
              <a:t>תִּפְרַח </a:t>
            </a:r>
            <a:r>
              <a:rPr lang="he-IL" sz="1400" b="1" dirty="0" err="1">
                <a:solidFill>
                  <a:srgbClr val="0070C0"/>
                </a:solidFill>
              </a:rPr>
              <a:t>וְתָגֵל</a:t>
            </a:r>
            <a:r>
              <a:rPr lang="he-IL" sz="1400" b="1" dirty="0">
                <a:solidFill>
                  <a:srgbClr val="0070C0"/>
                </a:solidFill>
              </a:rPr>
              <a:t>, אַף גִּילַת וְרַנֵּן--כְּבוֹד הַלְּבָנוֹן נִתַּן-לָהּ, הֲדַר הַכַּרְמֶל וְהַשָּׁרוֹן; הֵמָּה יִרְאוּ </a:t>
            </a:r>
            <a:r>
              <a:rPr lang="he-IL" sz="1400" b="1" dirty="0" smtClean="0">
                <a:solidFill>
                  <a:srgbClr val="0070C0"/>
                </a:solidFill>
              </a:rPr>
              <a:t>כְבוֹד-ה', </a:t>
            </a:r>
            <a:r>
              <a:rPr lang="he-IL" sz="1400" b="1" dirty="0">
                <a:solidFill>
                  <a:srgbClr val="0070C0"/>
                </a:solidFill>
              </a:rPr>
              <a:t>הֲדַר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אֱלֹקינוּ</a:t>
            </a:r>
            <a:r>
              <a:rPr lang="he-IL" sz="1400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בזמן הגאולה יחול שינוי בטבע: המקומות השוממים בארץ יפרחו, וכתוצאה מכך תהיה שמחה רבה ויתגלה כבוד ה'.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המדבר והערבה הם: </a:t>
            </a:r>
            <a:r>
              <a:rPr lang="he-IL" sz="1400" u="sng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ארץ ישראל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השוממה כאשר העם בגלות. 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           או: </a:t>
            </a:r>
            <a:r>
              <a:rPr lang="he-IL" sz="1400" u="sng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המדבריות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בהם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יעבורו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ישראל בדרכם לארץ ישראל. בזמן הגאולה הם יפרחו ויימצאו בהם מים רבים. 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                 על פי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רד"ק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. שיבת הגולים לארץ ישראל תהיה מלווה בניסים: המדבר יפרח ויתמלא נחלים ומעיינות .</a:t>
            </a:r>
          </a:p>
          <a:p>
            <a:pPr algn="just"/>
            <a:endParaRPr lang="he-IL" sz="14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r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הכתוב מתאר את פריחת המדבר בדימויים של שמחה. שלוש פעמים נזכרת פריחה ושלוש פעמים גילה [וכן לשונות ששון ורינה].</a:t>
            </a:r>
            <a:b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</a:b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הצמד 'כבוד והדר' חוזר פעמיים בפסוק ב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– ת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חילה בתיאור הפריחה, ואחר כך בתיאור הכבוד וההדר של ה':</a:t>
            </a:r>
          </a:p>
          <a:p>
            <a:pPr algn="r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פָּרֹחַ תִּפְרַח </a:t>
            </a:r>
            <a:r>
              <a:rPr lang="he-IL" sz="1400" b="1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וְתָגֵל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 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אַף 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גִּילַת 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וְרַנֵּן כְּבוֹד הַלְּבָנוֹן נִתַּן לָהּ.</a:t>
            </a:r>
          </a:p>
          <a:p>
            <a:pPr algn="just"/>
            <a:endParaRPr lang="he-IL" sz="1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המדרש בילקוט שמעוני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רואה בפסוקים אלה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התפתחות הדרגתית של הגאולה: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א. בפסוק א' מופיעים הגילה והפריחה פעם אחת "</a:t>
            </a:r>
            <a:r>
              <a:rPr lang="he-IL" sz="1400" b="1" dirty="0" err="1" smtClean="0">
                <a:solidFill>
                  <a:srgbClr val="0070C0"/>
                </a:solidFill>
              </a:rPr>
              <a:t>וְתָגֵל</a:t>
            </a:r>
            <a:r>
              <a:rPr lang="he-IL" sz="1400" b="1" dirty="0" smtClean="0">
                <a:solidFill>
                  <a:srgbClr val="0070C0"/>
                </a:solidFill>
              </a:rPr>
              <a:t> עֲרָבָה וְתִפְרַח כַּחֲבַצָּלֶת".</a:t>
            </a:r>
            <a:endParaRPr lang="he-IL" sz="1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    בפסוק ב  כל אחת מהם מופיעה פעמיים</a:t>
            </a:r>
            <a:r>
              <a:rPr lang="he-IL" sz="1400" b="1" dirty="0" smtClean="0">
                <a:solidFill>
                  <a:srgbClr val="0070C0"/>
                </a:solidFill>
              </a:rPr>
              <a:t> "פָּרֹחַ תִּפְרַח </a:t>
            </a:r>
            <a:r>
              <a:rPr lang="he-IL" sz="1400" b="1" dirty="0" err="1" smtClean="0">
                <a:solidFill>
                  <a:srgbClr val="0070C0"/>
                </a:solidFill>
              </a:rPr>
              <a:t>וְתָגֵל</a:t>
            </a:r>
            <a:r>
              <a:rPr lang="he-IL" sz="1400" b="1" dirty="0" smtClean="0">
                <a:solidFill>
                  <a:srgbClr val="0070C0"/>
                </a:solidFill>
              </a:rPr>
              <a:t>, אַף גִּילַת וְרַנֵּן"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ב. בפסוק א הארץ מתוארת כמדבר וערבה: "</a:t>
            </a:r>
            <a:r>
              <a:rPr lang="he-IL" sz="1400" b="1" dirty="0" err="1" smtClean="0">
                <a:solidFill>
                  <a:srgbClr val="0070C0"/>
                </a:solidFill>
              </a:rPr>
              <a:t>יְשֻׂשׂוּם</a:t>
            </a:r>
            <a:r>
              <a:rPr lang="he-IL" sz="1400" b="1" dirty="0" smtClean="0">
                <a:solidFill>
                  <a:srgbClr val="0070C0"/>
                </a:solidFill>
              </a:rPr>
              <a:t> מִדְבָּר, </a:t>
            </a:r>
            <a:r>
              <a:rPr lang="he-IL" sz="1400" b="1" dirty="0" err="1" smtClean="0">
                <a:solidFill>
                  <a:srgbClr val="0070C0"/>
                </a:solidFill>
              </a:rPr>
              <a:t>וְצִיָּה</a:t>
            </a:r>
            <a:r>
              <a:rPr lang="he-IL" sz="1400" b="1" dirty="0" smtClean="0">
                <a:solidFill>
                  <a:srgbClr val="0070C0"/>
                </a:solidFill>
              </a:rPr>
              <a:t>; </a:t>
            </a:r>
            <a:r>
              <a:rPr lang="he-IL" sz="1400" b="1" dirty="0" err="1" smtClean="0">
                <a:solidFill>
                  <a:srgbClr val="0070C0"/>
                </a:solidFill>
              </a:rPr>
              <a:t>וְתָגֵל</a:t>
            </a:r>
            <a:r>
              <a:rPr lang="he-IL" sz="1400" b="1" dirty="0" smtClean="0">
                <a:solidFill>
                  <a:srgbClr val="0070C0"/>
                </a:solidFill>
              </a:rPr>
              <a:t> עֲרָבָה".</a:t>
            </a:r>
          </a:p>
          <a:p>
            <a:pPr algn="just"/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smtClean="0">
                <a:solidFill>
                  <a:srgbClr val="0070C0"/>
                </a:solidFill>
              </a:rPr>
              <a:t> 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בפסוק ב מתואר מצב טוב שבו יש "</a:t>
            </a:r>
            <a:r>
              <a:rPr lang="he-IL" sz="1400" b="1" dirty="0" smtClean="0">
                <a:solidFill>
                  <a:srgbClr val="0070C0"/>
                </a:solidFill>
              </a:rPr>
              <a:t>כְּבוֹד הַלְּבָנוֹן"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עד שלבסוף "</a:t>
            </a:r>
            <a:r>
              <a:rPr lang="he-IL" sz="1400" b="1" dirty="0" smtClean="0">
                <a:solidFill>
                  <a:srgbClr val="0070C0"/>
                </a:solidFill>
              </a:rPr>
              <a:t>הֵמָּה יִרְאוּ כְבוֹד-ה'". </a:t>
            </a:r>
          </a:p>
          <a:p>
            <a:pPr algn="just"/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הסיבה להדרגתיות: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להרגיל את העם לטובה שבאה עליהם בפתאומיות. בשעה 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שהקב"ה מגלה שכינתו על ישראל אינו נגלה עליהם בפעם אחת, מפני שלא יוכלו לעמוד באותה טובה </a:t>
            </a:r>
            <a:r>
              <a:rPr lang="he-IL" sz="1400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ובפתע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פתאום ימותו.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ניתן ללמוד זאת מיוסף בשעה </a:t>
            </a:r>
            <a:r>
              <a:rPr lang="he-IL" sz="1400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שנתודע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לאחיו לאחר כמה שנים ואמר להם: אני יוסף - לא יכלו אחיו לענות אותו כי נבהלו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מפניו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לכן ה' נגלה 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עליהם </a:t>
            </a:r>
            <a:r>
              <a:rPr lang="he-IL" sz="1400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קימעא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קימעא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</a:t>
            </a:r>
            <a:r>
              <a:rPr lang="he-IL" sz="1400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בתחלה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משמח אחרים 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את אחרים, שנאמר: </a:t>
            </a:r>
            <a:r>
              <a:rPr lang="he-IL" sz="14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ישושום</a:t>
            </a:r>
            <a:r>
              <a:rPr lang="he-IL" sz="14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מדבר </a:t>
            </a:r>
            <a:r>
              <a:rPr lang="he-IL" sz="14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וציה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 - ואח"כ </a:t>
            </a:r>
            <a:r>
              <a:rPr lang="he-IL" sz="14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ותגל</a:t>
            </a:r>
            <a:r>
              <a:rPr lang="he-IL" sz="14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ערבה ותפרח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כחבצלת,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ואח"כ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 </a:t>
            </a:r>
            <a:r>
              <a:rPr lang="he-IL" sz="1400" b="1" dirty="0" err="1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פרוח</a:t>
            </a:r>
            <a:r>
              <a:rPr lang="he-IL" sz="14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תפרח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ואח"כ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 </a:t>
            </a:r>
            <a:r>
              <a:rPr lang="he-IL" sz="14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כבוד 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הלבנון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, ואח"כ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 </a:t>
            </a:r>
            <a:r>
              <a:rPr lang="he-IL" sz="1400" b="1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המה יראו כבוד ה'</a:t>
            </a:r>
            <a:r>
              <a:rPr lang="he-IL" sz="1400" dirty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algn="just"/>
            <a:endParaRPr lang="he-IL" sz="14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endParaRPr lang="he-IL" sz="15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endParaRPr lang="he-IL" sz="16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ג-ד: חיזוק החלשים</a:t>
            </a:r>
          </a:p>
          <a:p>
            <a:pPr>
              <a:buNone/>
            </a:pPr>
            <a:r>
              <a:rPr lang="he-IL" sz="1400" b="1" dirty="0">
                <a:solidFill>
                  <a:srgbClr val="0070C0"/>
                </a:solidFill>
              </a:rPr>
              <a:t>חַזְּקוּ</a:t>
            </a:r>
            <a:r>
              <a:rPr lang="he-IL" sz="1400" b="1" dirty="0" smtClean="0">
                <a:solidFill>
                  <a:srgbClr val="0070C0"/>
                </a:solidFill>
              </a:rPr>
              <a:t>,; </a:t>
            </a:r>
            <a:r>
              <a:rPr lang="he-IL" sz="1400" b="1" dirty="0">
                <a:solidFill>
                  <a:srgbClr val="0070C0"/>
                </a:solidFill>
              </a:rPr>
              <a:t>וּבִרְכַּיִם </a:t>
            </a:r>
            <a:r>
              <a:rPr lang="he-IL" sz="1400" b="1" dirty="0" err="1">
                <a:solidFill>
                  <a:srgbClr val="0070C0"/>
                </a:solidFill>
              </a:rPr>
              <a:t>כֹּשְׁלוֹת</a:t>
            </a:r>
            <a:r>
              <a:rPr lang="he-IL" sz="1400" b="1" dirty="0">
                <a:solidFill>
                  <a:srgbClr val="0070C0"/>
                </a:solidFill>
              </a:rPr>
              <a:t>, אַמֵּצוּ. </a:t>
            </a:r>
            <a:r>
              <a:rPr lang="he-IL" sz="1400" b="1" dirty="0" smtClean="0">
                <a:solidFill>
                  <a:srgbClr val="0070C0"/>
                </a:solidFill>
              </a:rPr>
              <a:t>אִמְרוּ</a:t>
            </a:r>
            <a:r>
              <a:rPr lang="he-IL" sz="1400" b="1" dirty="0">
                <a:solidFill>
                  <a:srgbClr val="0070C0"/>
                </a:solidFill>
              </a:rPr>
              <a:t>, לְנִמְהֲרֵי-לֵב, חִזְקוּ, אַל-תִּירָאוּ; הִנֵּה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אֱלֹקיכֶם</a:t>
            </a:r>
            <a:r>
              <a:rPr lang="he-IL" sz="1400" b="1" dirty="0">
                <a:solidFill>
                  <a:srgbClr val="0070C0"/>
                </a:solidFill>
              </a:rPr>
              <a:t>, נָקָם יָבוֹא--גְּמוּל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אֱלֹקים</a:t>
            </a:r>
            <a:r>
              <a:rPr lang="he-IL" sz="1400" b="1" dirty="0">
                <a:solidFill>
                  <a:srgbClr val="0070C0"/>
                </a:solidFill>
              </a:rPr>
              <a:t>, הוּא יָבוֹא וְיֹשַׁעֲכֶם.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ה' פונה לנביאים שיהיו בעם ישראל. ה' מצווה אותם לחזק ולעודד את העם שחוששים ומיואשים בגלל צרות הגלות, ולשכנע אותם שהגאולה תהיה בקרוב.</a:t>
            </a:r>
          </a:p>
          <a:p>
            <a:pPr>
              <a:buNone/>
            </a:pPr>
            <a:endParaRPr lang="he-IL" sz="1400" dirty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ביטויים המבטאים את הרגשת העם: "</a:t>
            </a:r>
            <a:r>
              <a:rPr lang="he-IL" sz="1400" b="1" dirty="0" err="1" smtClean="0">
                <a:solidFill>
                  <a:srgbClr val="0070C0"/>
                </a:solidFill>
              </a:rPr>
              <a:t>יָדַיִם</a:t>
            </a:r>
            <a:r>
              <a:rPr lang="he-IL" sz="1400" b="1" dirty="0" smtClean="0">
                <a:solidFill>
                  <a:srgbClr val="0070C0"/>
                </a:solidFill>
              </a:rPr>
              <a:t> רָפוֹת", "בִרְכַּיִם </a:t>
            </a:r>
            <a:r>
              <a:rPr lang="he-IL" sz="1400" b="1" dirty="0" err="1" smtClean="0">
                <a:solidFill>
                  <a:srgbClr val="0070C0"/>
                </a:solidFill>
              </a:rPr>
              <a:t>כֹּשְׁלוֹת</a:t>
            </a:r>
            <a:r>
              <a:rPr lang="he-IL" sz="1400" b="1" dirty="0" smtClean="0">
                <a:solidFill>
                  <a:srgbClr val="0070C0"/>
                </a:solidFill>
              </a:rPr>
              <a:t>"</a:t>
            </a:r>
            <a:r>
              <a:rPr lang="he-IL" sz="1400" b="1" dirty="0" err="1" smtClean="0">
                <a:solidFill>
                  <a:srgbClr val="0070C0"/>
                </a:solidFill>
              </a:rPr>
              <a:t>, "</a:t>
            </a:r>
            <a:r>
              <a:rPr lang="he-IL" sz="1400" b="1" dirty="0" smtClean="0">
                <a:solidFill>
                  <a:srgbClr val="0070C0"/>
                </a:solidFill>
              </a:rPr>
              <a:t>נִמְהֲרֵי-לֵב" -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אנשים שמיהרו להתייאש מהגאולה.</a:t>
            </a:r>
            <a:endParaRPr lang="he-IL" sz="1400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5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דברי העידוד</a:t>
            </a:r>
            <a:r>
              <a:rPr lang="he-IL" sz="1400" dirty="0" smtClean="0">
                <a:solidFill>
                  <a:srgbClr val="C00000"/>
                </a:solidFill>
              </a:rPr>
              <a:t>: </a:t>
            </a:r>
            <a:r>
              <a:rPr lang="he-IL" sz="1400" b="1" dirty="0" smtClean="0">
                <a:solidFill>
                  <a:srgbClr val="0070C0"/>
                </a:solidFill>
              </a:rPr>
              <a:t>"הִנֵּה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אֱלֹקיכֶם</a:t>
            </a:r>
            <a:r>
              <a:rPr lang="he-IL" sz="1400" b="1" dirty="0" smtClean="0">
                <a:solidFill>
                  <a:srgbClr val="0070C0"/>
                </a:solidFill>
              </a:rPr>
              <a:t>, נָקָם יָבוֹא--גְּמוּל </a:t>
            </a:r>
            <a:r>
              <a:rPr lang="he-IL" sz="1400" b="1" dirty="0" err="1" smtClean="0">
                <a:solidFill>
                  <a:srgbClr val="0070C0"/>
                </a:solidFill>
              </a:rPr>
              <a:t>אֱלֹקים</a:t>
            </a:r>
            <a:r>
              <a:rPr lang="he-IL" sz="1400" b="1" dirty="0" smtClean="0">
                <a:solidFill>
                  <a:srgbClr val="0070C0"/>
                </a:solidFill>
              </a:rPr>
              <a:t>, הוּא יָבוֹא וְיֹשַׁעֲכֶם". </a:t>
            </a:r>
            <a:endParaRPr lang="he-IL" sz="1400" dirty="0" smtClean="0"/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בזמן הגאולה ה' יתגלה בשני תחומים שונים המשלימים זה את זה:</a:t>
            </a:r>
          </a:p>
          <a:p>
            <a:pPr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'נקם יבוא' </a:t>
            </a:r>
            <a:r>
              <a:rPr lang="he-IL" sz="1400" dirty="0" smtClean="0"/>
              <a:t>-  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ה' ינקום ויעניש את הגויים שפגעו בישראל.</a:t>
            </a:r>
            <a:r>
              <a:rPr lang="he-IL" sz="1400" dirty="0" smtClean="0"/>
              <a:t> </a:t>
            </a:r>
            <a:endParaRPr lang="he-IL" sz="1400" dirty="0"/>
          </a:p>
          <a:p>
            <a:pPr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'יבוא וישעכם'–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ה' יביא ישועה וגאולה לבני ישראל.</a:t>
            </a:r>
            <a:endParaRPr lang="he-IL" sz="1400" dirty="0" smtClean="0"/>
          </a:p>
          <a:p>
            <a:pPr>
              <a:buNone/>
            </a:pPr>
            <a:endParaRPr lang="he-IL" sz="1400" b="1" dirty="0" smtClean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האמור בפסוקים אלה בא כנגד מחשבה מוטעית של העם: ה' לא יעניש את הגויים שפגעו בישראל ולא יגאל את עם ישראל.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ה-ז: השינויים שיחולו בזמן הגאולה</a:t>
            </a:r>
          </a:p>
          <a:p>
            <a:pPr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 ה אָז תִּפָּקַחְנָה, עֵינֵי </a:t>
            </a:r>
            <a:r>
              <a:rPr lang="he-IL" sz="1400" b="1" dirty="0" err="1" smtClean="0">
                <a:solidFill>
                  <a:srgbClr val="0070C0"/>
                </a:solidFill>
              </a:rPr>
              <a:t>עִוְרִים</a:t>
            </a:r>
            <a:r>
              <a:rPr lang="he-IL" sz="1400" b="1" dirty="0" smtClean="0">
                <a:solidFill>
                  <a:srgbClr val="0070C0"/>
                </a:solidFill>
              </a:rPr>
              <a:t>; וְאָזְנֵי חֵרְשִׁים, תִּפָּתַחְנָה.  ו אָז יְדַלֵּג כָּאַיָּל פִּסֵּחַ, וְתָרֹן לְשׁוֹן אִלֵּם: </a:t>
            </a:r>
          </a:p>
          <a:p>
            <a:pPr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 כִּי-נִבְקְעוּ בַמִּדְבָּר מַיִם, וּנְחָלִים בָּעֲרָבָה.  ז וְהָיָה הַשָּׁרָב לַאֲגַם, </a:t>
            </a:r>
            <a:r>
              <a:rPr lang="he-IL" sz="1400" b="1" dirty="0" err="1" smtClean="0">
                <a:solidFill>
                  <a:srgbClr val="0070C0"/>
                </a:solidFill>
              </a:rPr>
              <a:t>וְצִמָּאוֹן</a:t>
            </a:r>
            <a:r>
              <a:rPr lang="he-IL" sz="1400" b="1" dirty="0" smtClean="0">
                <a:solidFill>
                  <a:srgbClr val="0070C0"/>
                </a:solidFill>
              </a:rPr>
              <a:t> לְמַבּוּעֵי מָיִם; בִּנְוֵה תַנִּים רִבְצָהּ, חָצִיר לְקָנֶה וָגֹמֶא. </a:t>
            </a:r>
          </a:p>
          <a:p>
            <a:pPr>
              <a:buNone/>
            </a:pPr>
            <a:endParaRPr lang="he-IL" sz="14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ריפוי מומי האדם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רש"י: יש כאן משל.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העוורים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והחרשים הם האנשים המיואשים מהמצב הקשה של הגלות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והשעבוד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ואינם מאמינים לדברי הנבואה שהגאולה יכולה להתממש.</a:t>
            </a:r>
          </a:p>
          <a:p>
            <a:pPr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ריפוי המומים הוא תהליך של עידוד וחיזוק האמונה של עם ישראל לקראת הגאולה. </a:t>
            </a:r>
            <a:endParaRPr lang="he-IL" sz="1400" b="1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פירוש דעת מקרא: תיאור ממשי.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יתרפאו בעלי המומים. כולם יהיו בריאים ושלמים. אלה ניסים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שיהיו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בגאולה.</a:t>
            </a:r>
          </a:p>
          <a:p>
            <a:pPr>
              <a:buNone/>
            </a:pPr>
            <a:endParaRPr lang="he-IL" sz="1400" dirty="0" smtClean="0"/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תיאור נביעת מים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המקומות שהיו יבשים, יהיו בהם מים שירוו את בני האדם. ומקומות שוממים שרבצו בהם תנים יהיו לחים ויגדלו שם קנה וגומא  שגדלים במקום שיש בו מים רבים.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רש"י רואה בכך דימוי לגאולה: האנשים יהיו צמאים לגאולה וישועה, והיא אכן תגיע.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ח-י: תיאור הדרך בה ילכו הנגאלים</a:t>
            </a: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וְהָיָה-שָׁם מַסְלוּל וָדֶרֶךְ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 דרך סלולה ונוחה להליכה</a:t>
            </a:r>
            <a:r>
              <a:rPr lang="he-IL" sz="1600" b="1" dirty="0" smtClean="0">
                <a:solidFill>
                  <a:srgbClr val="0070C0"/>
                </a:solidFill>
              </a:rPr>
              <a:t>  </a:t>
            </a: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וְדֶרֶךְ הַקֹּדֶשׁ יִקָּרֵא לָהּ--לֹא-יַעַבְרֶנּוּ טָמֵא וְהוּא-לָמוֹ -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אנשים טמאים (גויים או חוטאים) לא יעברו בה.</a:t>
            </a:r>
            <a:endParaRPr lang="he-IL" sz="1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הֹלֵךְ דֶּרֶךְ </a:t>
            </a:r>
            <a:r>
              <a:rPr lang="he-IL" sz="1600" b="1" dirty="0" err="1" smtClean="0">
                <a:solidFill>
                  <a:srgbClr val="0070C0"/>
                </a:solidFill>
              </a:rPr>
              <a:t>וֶאֱוִילִים</a:t>
            </a:r>
            <a:r>
              <a:rPr lang="he-IL" sz="1600" b="1" dirty="0" smtClean="0">
                <a:solidFill>
                  <a:srgbClr val="0070C0"/>
                </a:solidFill>
              </a:rPr>
              <a:t>, לֹא יִתְעוּ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אנשים ילכו בה </a:t>
            </a:r>
            <a:r>
              <a:rPr lang="he-IL" sz="1600" dirty="0" err="1" smtClean="0">
                <a:latin typeface="David" pitchFamily="34" charset="-79"/>
                <a:cs typeface="David" pitchFamily="34" charset="-79"/>
              </a:rPr>
              <a:t>בביטחה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ולא יתעו.</a:t>
            </a:r>
            <a:r>
              <a:rPr lang="he-IL" sz="1600" b="1" dirty="0" smtClean="0">
                <a:solidFill>
                  <a:srgbClr val="0070C0"/>
                </a:solidFill>
              </a:rPr>
              <a:t> </a:t>
            </a: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לֹא-יִהְיֶה שָׁם אַרְיֵה, וּפְרִיץ חַיּוֹת בַּל-יַעֲלֶנָּה--לֹא תִמָּצֵא, שָׁם; וְהָלְכוּ, גְּאוּלִים </a:t>
            </a:r>
            <a:r>
              <a:rPr lang="he-IL" sz="1600" dirty="0" smtClean="0"/>
              <a:t>-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חיות טורפות לא יפריעו.</a:t>
            </a:r>
            <a:r>
              <a:rPr lang="he-IL" sz="1600" b="1" dirty="0" smtClean="0">
                <a:solidFill>
                  <a:srgbClr val="0070C0"/>
                </a:solidFill>
              </a:rPr>
              <a:t>  </a:t>
            </a: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וּפְדוּיֵי יְהוָה </a:t>
            </a:r>
            <a:r>
              <a:rPr lang="he-IL" sz="1600" b="1" dirty="0" err="1" smtClean="0">
                <a:solidFill>
                  <a:srgbClr val="0070C0"/>
                </a:solidFill>
              </a:rPr>
              <a:t>יְשֻׁבוּן</a:t>
            </a:r>
            <a:r>
              <a:rPr lang="he-IL" sz="1600" b="1" dirty="0" smtClean="0">
                <a:solidFill>
                  <a:srgbClr val="0070C0"/>
                </a:solidFill>
              </a:rPr>
              <a:t>, וּבָאוּ צִיּוֹן בְּרִנָּה, וְשִׂמְחַת עוֹלָם, עַל-רֹאשָׁם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- הנגאלים שישובו לארץ יהיו בשמחה תמיד.</a:t>
            </a:r>
            <a:endParaRPr lang="he-IL" sz="1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</a:rPr>
              <a:t> שָׂשׂוֹן וְשִׂמְחָה יַשִּׂיגוּ, וְנָסוּ יָגוֹן וַאֲנָחָה -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כל השמחה המתוארת תבוא במקום היגון והאנחה בגלות.</a:t>
            </a:r>
          </a:p>
          <a:p>
            <a:pPr>
              <a:buNone/>
            </a:pPr>
            <a:endParaRPr lang="he-IL" sz="1600" b="1" dirty="0" smtClean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השוואה בין הגאולה בעתיד לבין גאולת מצרים.</a:t>
            </a:r>
          </a:p>
          <a:p>
            <a:pPr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משותף: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הליכה מהגלות לארץ ישראל דרך המדבר.</a:t>
            </a:r>
          </a:p>
          <a:p>
            <a:pPr>
              <a:buNone/>
            </a:pPr>
            <a:r>
              <a:rPr lang="he-IL" sz="1600" b="1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	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       בקיעת מים במדבר.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	       רפואה של הנגאלים.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	      הגנה בדרך מפני חיות רעות ומזיקים.</a:t>
            </a:r>
          </a:p>
          <a:p>
            <a:pPr>
              <a:buNone/>
            </a:pPr>
            <a:endParaRPr lang="he-IL" sz="16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6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שונה: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בני ישראל היו במדבר 40 שנה.                                בעתיד ילכו ישירות לארץ ישראל.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	   נִתנו מים לישראל במדבר אך המדבר נשאר שומם. בעתיד תהיה נביעה מתמשכת של מים והמדבר יפרח.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          ישראל הִרבו להתלונן במדבר הנוראי.	           הנגאלים</a:t>
            </a:r>
            <a:r>
              <a:rPr lang="he-IL" sz="1600" smtClean="0">
                <a:latin typeface="David" pitchFamily="34" charset="-79"/>
                <a:cs typeface="David" pitchFamily="34" charset="-79"/>
              </a:rPr>
              <a:t>, שנרפאו, </a:t>
            </a:r>
            <a:r>
              <a:rPr lang="he-IL" sz="1600" dirty="0" smtClean="0">
                <a:latin typeface="David" pitchFamily="34" charset="-79"/>
                <a:cs typeface="David" pitchFamily="34" charset="-79"/>
              </a:rPr>
              <a:t>ילכו לארץ בדרך נעימה ושמחה.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	   בני ישראל הִרבו לחטוא.		           הגאולה העתידה תהיה מלאת קדושה וטהרה.</a:t>
            </a:r>
          </a:p>
          <a:p>
            <a:pPr>
              <a:buNone/>
            </a:pPr>
            <a:r>
              <a:rPr lang="he-IL" sz="1600" dirty="0" smtClean="0">
                <a:latin typeface="David" pitchFamily="34" charset="-79"/>
                <a:cs typeface="David" pitchFamily="34" charset="-79"/>
              </a:rPr>
              <a:t>	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95</Words>
  <Application>Microsoft Office PowerPoint</Application>
  <PresentationFormat>‫הצגה על המסך (4:3)</PresentationFormat>
  <Paragraphs>69</Paragraphs>
  <Slides>4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שקופית 1</vt:lpstr>
      <vt:lpstr>שקופית 2</vt:lpstr>
      <vt:lpstr>שקופית 3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ETI</dc:creator>
  <cp:lastModifiedBy>ETI</cp:lastModifiedBy>
  <cp:revision>17</cp:revision>
  <dcterms:created xsi:type="dcterms:W3CDTF">2021-05-10T08:06:12Z</dcterms:created>
  <dcterms:modified xsi:type="dcterms:W3CDTF">2021-05-10T18:17:49Z</dcterms:modified>
</cp:coreProperties>
</file>