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100" d="100"/>
          <a:sy n="100" d="100"/>
        </p:scale>
        <p:origin x="-67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CBC7D9A5-7B26-4B38-9642-6D2374736159}" type="datetimeFigureOut">
              <a:rPr lang="he-IL" smtClean="0"/>
              <a:pPr/>
              <a:t>כ"ח/אייר/תשפ"א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C6C3D887-43B2-44C3-BD52-88306087AAE0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C3D887-43B2-44C3-BD52-88306087AAE0}" type="slidenum">
              <a:rPr lang="he-IL" smtClean="0"/>
              <a:pPr/>
              <a:t>1</a:t>
            </a:fld>
            <a:endParaRPr lang="he-I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C3D887-43B2-44C3-BD52-88306087AAE0}" type="slidenum">
              <a:rPr lang="he-IL" smtClean="0"/>
              <a:pPr/>
              <a:t>2</a:t>
            </a:fld>
            <a:endParaRPr 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83D8C-ADB8-4420-9D84-613D6E91F5E7}" type="datetimeFigureOut">
              <a:rPr lang="he-IL" smtClean="0"/>
              <a:pPr/>
              <a:t>כ"ח/אייר/תשפ"א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D383-2B96-4F60-806B-5D894E14E9E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83D8C-ADB8-4420-9D84-613D6E91F5E7}" type="datetimeFigureOut">
              <a:rPr lang="he-IL" smtClean="0"/>
              <a:pPr/>
              <a:t>כ"ח/אייר/תשפ"א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D383-2B96-4F60-806B-5D894E14E9E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83D8C-ADB8-4420-9D84-613D6E91F5E7}" type="datetimeFigureOut">
              <a:rPr lang="he-IL" smtClean="0"/>
              <a:pPr/>
              <a:t>כ"ח/אייר/תשפ"א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D383-2B96-4F60-806B-5D894E14E9E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83D8C-ADB8-4420-9D84-613D6E91F5E7}" type="datetimeFigureOut">
              <a:rPr lang="he-IL" smtClean="0"/>
              <a:pPr/>
              <a:t>כ"ח/אייר/תשפ"א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D383-2B96-4F60-806B-5D894E14E9E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83D8C-ADB8-4420-9D84-613D6E91F5E7}" type="datetimeFigureOut">
              <a:rPr lang="he-IL" smtClean="0"/>
              <a:pPr/>
              <a:t>כ"ח/אייר/תשפ"א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D383-2B96-4F60-806B-5D894E14E9E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83D8C-ADB8-4420-9D84-613D6E91F5E7}" type="datetimeFigureOut">
              <a:rPr lang="he-IL" smtClean="0"/>
              <a:pPr/>
              <a:t>כ"ח/אייר/תשפ"א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D383-2B96-4F60-806B-5D894E14E9E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83D8C-ADB8-4420-9D84-613D6E91F5E7}" type="datetimeFigureOut">
              <a:rPr lang="he-IL" smtClean="0"/>
              <a:pPr/>
              <a:t>כ"ח/אייר/תשפ"א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D383-2B96-4F60-806B-5D894E14E9E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83D8C-ADB8-4420-9D84-613D6E91F5E7}" type="datetimeFigureOut">
              <a:rPr lang="he-IL" smtClean="0"/>
              <a:pPr/>
              <a:t>כ"ח/אייר/תשפ"א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D383-2B96-4F60-806B-5D894E14E9E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83D8C-ADB8-4420-9D84-613D6E91F5E7}" type="datetimeFigureOut">
              <a:rPr lang="he-IL" smtClean="0"/>
              <a:pPr/>
              <a:t>כ"ח/אייר/תשפ"א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D383-2B96-4F60-806B-5D894E14E9E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83D8C-ADB8-4420-9D84-613D6E91F5E7}" type="datetimeFigureOut">
              <a:rPr lang="he-IL" smtClean="0"/>
              <a:pPr/>
              <a:t>כ"ח/אייר/תשפ"א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D383-2B96-4F60-806B-5D894E14E9E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83D8C-ADB8-4420-9D84-613D6E91F5E7}" type="datetimeFigureOut">
              <a:rPr lang="he-IL" smtClean="0"/>
              <a:pPr/>
              <a:t>כ"ח/אייר/תשפ"א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AD383-2B96-4F60-806B-5D894E14E9EA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83D8C-ADB8-4420-9D84-613D6E91F5E7}" type="datetimeFigureOut">
              <a:rPr lang="he-IL" smtClean="0"/>
              <a:pPr/>
              <a:t>כ"ח/אייר/תשפ"א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5AD383-2B96-4F60-806B-5D894E14E9EA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 descr="west highland way - WHW-מאי 2017- Pag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85852" y="2857496"/>
            <a:ext cx="1524005" cy="1889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714348" y="571480"/>
            <a:ext cx="7643866" cy="5357850"/>
          </a:xfrm>
        </p:spPr>
        <p:txBody>
          <a:bodyPr>
            <a:normAutofit/>
          </a:bodyPr>
          <a:lstStyle/>
          <a:p>
            <a:r>
              <a:rPr lang="he-IL" sz="1600" b="1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פרק י"א,א-י / חזון אחרית הימים</a:t>
            </a:r>
          </a:p>
          <a:p>
            <a:pPr algn="just"/>
            <a:r>
              <a:rPr lang="he-IL" sz="1400" b="1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פסוקים א-ה: מלך המשיח</a:t>
            </a:r>
          </a:p>
          <a:p>
            <a:pPr algn="just"/>
            <a:r>
              <a:rPr lang="he-IL" sz="1400" b="1" dirty="0">
                <a:solidFill>
                  <a:srgbClr val="0070C0"/>
                </a:solidFill>
              </a:rPr>
              <a:t>וְיָצָא </a:t>
            </a:r>
            <a:r>
              <a:rPr lang="he-IL" sz="1400" b="1" dirty="0" err="1">
                <a:solidFill>
                  <a:srgbClr val="0070C0"/>
                </a:solidFill>
              </a:rPr>
              <a:t>חֹטֶר</a:t>
            </a:r>
            <a:r>
              <a:rPr lang="he-IL" sz="1400" b="1" dirty="0">
                <a:solidFill>
                  <a:srgbClr val="0070C0"/>
                </a:solidFill>
              </a:rPr>
              <a:t>, מִגֵּזַע יִשָׁי; וְנֵצֶר, </a:t>
            </a:r>
            <a:r>
              <a:rPr lang="he-IL" sz="1400" b="1" dirty="0" err="1">
                <a:solidFill>
                  <a:srgbClr val="0070C0"/>
                </a:solidFill>
              </a:rPr>
              <a:t>מִשָּׁרָשָׁיו</a:t>
            </a:r>
            <a:r>
              <a:rPr lang="he-IL" sz="1400" b="1" dirty="0">
                <a:solidFill>
                  <a:srgbClr val="0070C0"/>
                </a:solidFill>
              </a:rPr>
              <a:t> יִפְרֶה.  </a:t>
            </a:r>
            <a:endParaRPr lang="he-IL" sz="1400" b="1" dirty="0" smtClean="0">
              <a:solidFill>
                <a:srgbClr val="0070C0"/>
              </a:solidFill>
            </a:endParaRPr>
          </a:p>
          <a:p>
            <a:pPr algn="just"/>
            <a:r>
              <a:rPr lang="he-IL" sz="1400" b="1" dirty="0">
                <a:solidFill>
                  <a:srgbClr val="0070C0"/>
                </a:solidFill>
              </a:rPr>
              <a:t> </a:t>
            </a:r>
            <a:endParaRPr lang="he-IL" sz="1400" b="1" dirty="0">
              <a:solidFill>
                <a:srgbClr val="0070C0"/>
              </a:solidFill>
              <a:latin typeface="David" pitchFamily="34" charset="-79"/>
              <a:cs typeface="David" pitchFamily="34" charset="-79"/>
            </a:endParaRPr>
          </a:p>
          <a:p>
            <a:pPr algn="just"/>
            <a:r>
              <a:rPr lang="he-IL" sz="1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פרק י הסתיים בתיאור מפלת אשור שתהיה כמו יער כרות. לעומת תמונה זו, פרקנו מתאר את צמיחת מלך המשיח.</a:t>
            </a:r>
            <a:r>
              <a:rPr lang="he-IL" sz="1400" dirty="0" smtClean="0"/>
              <a:t> </a:t>
            </a:r>
            <a:r>
              <a:rPr lang="he-IL" sz="1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תחת שלטון אשור שישבר, יעלה ויתבסס בישראל שלטון המלך, מבניו של המלך דוד בן ישי.</a:t>
            </a:r>
          </a:p>
          <a:p>
            <a:pPr algn="just"/>
            <a:r>
              <a:rPr lang="he-IL" sz="1400" b="1" dirty="0" smtClean="0">
                <a:solidFill>
                  <a:srgbClr val="0070C0"/>
                </a:solidFill>
              </a:rPr>
              <a:t>"וְיָצָא </a:t>
            </a:r>
            <a:r>
              <a:rPr lang="he-IL" sz="1400" b="1" dirty="0" err="1" smtClean="0">
                <a:solidFill>
                  <a:srgbClr val="0070C0"/>
                </a:solidFill>
              </a:rPr>
              <a:t>חֹטֶר</a:t>
            </a:r>
            <a:r>
              <a:rPr lang="he-IL" sz="1400" b="1" dirty="0" smtClean="0">
                <a:solidFill>
                  <a:srgbClr val="0070C0"/>
                </a:solidFill>
              </a:rPr>
              <a:t>, מִגֵּזַע יִשָׁי; וְנֵצֶר, </a:t>
            </a:r>
            <a:r>
              <a:rPr lang="he-IL" sz="1400" b="1" dirty="0" err="1" smtClean="0">
                <a:solidFill>
                  <a:srgbClr val="0070C0"/>
                </a:solidFill>
              </a:rPr>
              <a:t>מִשָּׁרָשָׁיו</a:t>
            </a:r>
            <a:r>
              <a:rPr lang="he-IL" sz="1400" b="1" dirty="0" smtClean="0">
                <a:solidFill>
                  <a:srgbClr val="0070C0"/>
                </a:solidFill>
              </a:rPr>
              <a:t> יִפְרֶה".</a:t>
            </a:r>
            <a:endParaRPr lang="he-IL" sz="1400" dirty="0" smtClean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  <a:p>
            <a:pPr algn="just"/>
            <a:r>
              <a:rPr lang="he-IL" sz="1400" b="1" dirty="0" smtClean="0">
                <a:solidFill>
                  <a:srgbClr val="0070C0"/>
                </a:solidFill>
              </a:rPr>
              <a:t>חוטר</a:t>
            </a:r>
            <a:r>
              <a:rPr lang="he-IL" sz="1400" dirty="0" smtClean="0">
                <a:solidFill>
                  <a:schemeClr val="tx1"/>
                </a:solidFill>
              </a:rPr>
              <a:t>- </a:t>
            </a:r>
            <a:r>
              <a:rPr lang="he-IL" sz="1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ענף שיוצא מגזע העץ.</a:t>
            </a:r>
          </a:p>
          <a:p>
            <a:pPr algn="just"/>
            <a:r>
              <a:rPr lang="he-IL" sz="1400" b="1" dirty="0" smtClean="0">
                <a:solidFill>
                  <a:srgbClr val="0070C0"/>
                </a:solidFill>
              </a:rPr>
              <a:t>נצר</a:t>
            </a:r>
            <a:r>
              <a:rPr lang="he-IL" sz="1400" dirty="0" smtClean="0">
                <a:solidFill>
                  <a:schemeClr val="tx1"/>
                </a:solidFill>
              </a:rPr>
              <a:t>- </a:t>
            </a:r>
            <a:r>
              <a:rPr lang="he-IL" sz="1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קנה רך הצומח מן השורש של העץ שנגדע, וממנו עתיד להתפתח עץ חדש.</a:t>
            </a:r>
          </a:p>
          <a:p>
            <a:pPr algn="just"/>
            <a:r>
              <a:rPr lang="he-IL" sz="1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בדרך הדימוי מעולם הצומח מצייר הנביא את התחדשותה של מלכות דוד, </a:t>
            </a:r>
          </a:p>
          <a:p>
            <a:pPr algn="just"/>
            <a:r>
              <a:rPr lang="he-IL" sz="1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ועימה התחדשות האומה כולה.</a:t>
            </a:r>
          </a:p>
          <a:p>
            <a:pPr algn="just"/>
            <a:r>
              <a:rPr lang="he-IL" sz="1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עם ישראל הוא העץ הכרות: שבטי הצפון שגלו, וערי יהודה שנחרבו ע"י </a:t>
            </a:r>
            <a:r>
              <a:rPr lang="he-IL" sz="1400" dirty="0" err="1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סנחריב</a:t>
            </a:r>
            <a:r>
              <a:rPr lang="he-IL" sz="1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.</a:t>
            </a:r>
          </a:p>
          <a:p>
            <a:pPr algn="just"/>
            <a:r>
              <a:rPr lang="he-IL" sz="1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לעץ הכרות תהיה המשכיות: יקום מלך חדש מבית דוד. </a:t>
            </a:r>
          </a:p>
          <a:p>
            <a:pPr algn="just"/>
            <a:endParaRPr lang="he-IL" sz="1400" dirty="0" smtClean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  <a:p>
            <a:pPr algn="just"/>
            <a:r>
              <a:rPr lang="he-IL" sz="1400" b="1" dirty="0" err="1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שד"ל</a:t>
            </a:r>
            <a:r>
              <a:rPr lang="he-IL" sz="1400" b="1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 </a:t>
            </a:r>
            <a:r>
              <a:rPr lang="he-IL" sz="1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: והנה 'יצא חוטר' הוא נמשך אל '</a:t>
            </a:r>
            <a:r>
              <a:rPr lang="he-IL" sz="1400" dirty="0" err="1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וניקף</a:t>
            </a:r>
            <a:r>
              <a:rPr lang="he-IL" sz="1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 סבכי היער בברזל, והלבנון באדיר </a:t>
            </a:r>
            <a:r>
              <a:rPr lang="he-IL" sz="1400" dirty="0" err="1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יפול' </a:t>
            </a:r>
            <a:r>
              <a:rPr lang="he-IL" sz="1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(פרק י,לד).</a:t>
            </a:r>
          </a:p>
          <a:p>
            <a:pPr algn="just"/>
            <a:r>
              <a:rPr lang="he-IL" sz="1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כי תחת שמלך מלך אשור עם כל כבודו ישפל וייגדע, בית דוד ירום ונישא.</a:t>
            </a:r>
          </a:p>
          <a:p>
            <a:pPr algn="just"/>
            <a:r>
              <a:rPr lang="he-IL" sz="1400" dirty="0" smtClean="0">
                <a:solidFill>
                  <a:schemeClr val="tx1"/>
                </a:solidFill>
                <a:latin typeface="David" pitchFamily="34" charset="-79"/>
                <a:cs typeface="David" pitchFamily="34" charset="-79"/>
              </a:rPr>
              <a:t>ומפני שהמשיל מלך אשור ליער גדול, המשיל בית דוד לחוטר קטן הצומח מחדש מגזע ישן .</a:t>
            </a:r>
          </a:p>
          <a:p>
            <a:pPr algn="just"/>
            <a:endParaRPr lang="he-IL" sz="1500" dirty="0">
              <a:solidFill>
                <a:schemeClr val="tx1"/>
              </a:solidFill>
              <a:latin typeface="David" pitchFamily="34" charset="-79"/>
              <a:cs typeface="David" pitchFamily="34" charset="-79"/>
            </a:endParaRPr>
          </a:p>
          <a:p>
            <a:endParaRPr lang="he-IL" sz="1600" b="1" dirty="0" smtClean="0">
              <a:solidFill>
                <a:srgbClr val="C00000"/>
              </a:solidFill>
              <a:latin typeface="David" pitchFamily="34" charset="-79"/>
              <a:cs typeface="David" pitchFamily="34" charset="-79"/>
            </a:endParaRPr>
          </a:p>
          <a:p>
            <a:endParaRPr lang="he-IL" sz="1600" b="1" dirty="0">
              <a:solidFill>
                <a:srgbClr val="C00000"/>
              </a:solidFill>
              <a:latin typeface="David" pitchFamily="34" charset="-79"/>
              <a:cs typeface="David" pitchFamily="34" charset="-79"/>
            </a:endParaRPr>
          </a:p>
          <a:p>
            <a:endParaRPr lang="he-IL" sz="1600" b="1" dirty="0" smtClean="0">
              <a:solidFill>
                <a:srgbClr val="C00000"/>
              </a:solidFill>
              <a:latin typeface="David" pitchFamily="34" charset="-79"/>
              <a:cs typeface="David" pitchFamily="34" charset="-79"/>
            </a:endParaRPr>
          </a:p>
          <a:p>
            <a:endParaRPr lang="he-IL" sz="1600" b="1" dirty="0">
              <a:solidFill>
                <a:srgbClr val="C00000"/>
              </a:solidFill>
              <a:latin typeface="David" pitchFamily="34" charset="-79"/>
              <a:cs typeface="David" pitchFamily="34" charset="-79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e-IL" sz="1500" b="1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פסוקים ב-ה: תכונותיו של המלך המשיח</a:t>
            </a:r>
          </a:p>
          <a:p>
            <a:pPr algn="just">
              <a:buNone/>
            </a:pPr>
            <a:r>
              <a:rPr lang="he-IL" sz="1400" b="1" dirty="0" smtClean="0">
                <a:solidFill>
                  <a:srgbClr val="0070C0"/>
                </a:solidFill>
              </a:rPr>
              <a:t>וְנָחָה עָלָיו, רוּחַ ה'--רוּחַ חָכְמָה וּבִינָה, רוּחַ עֵצָה וּגְבוּרָה, רוּחַ דַּעַת, וְיִרְאַת ה' 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- </a:t>
            </a:r>
            <a:r>
              <a:rPr lang="he-IL" sz="1400" dirty="0" err="1" smtClean="0">
                <a:latin typeface="David" pitchFamily="34" charset="-79"/>
                <a:cs typeface="David" pitchFamily="34" charset="-79"/>
              </a:rPr>
              <a:t>ה' </a:t>
            </a:r>
            <a:r>
              <a:rPr lang="he-IL" sz="1400" dirty="0" err="1" smtClean="0">
                <a:latin typeface="David" pitchFamily="34" charset="-79"/>
                <a:cs typeface="David" pitchFamily="34" charset="-79"/>
              </a:rPr>
              <a:t>יתן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לו כושר וכישרון מיוחד. הרוח היא דבר מרכזי במלך המשיח.</a:t>
            </a:r>
          </a:p>
          <a:p>
            <a:pPr algn="just">
              <a:buNone/>
            </a:pPr>
            <a:r>
              <a:rPr lang="he-IL" sz="1400" b="1" dirty="0">
                <a:solidFill>
                  <a:srgbClr val="0070C0"/>
                </a:solidFill>
                <a:latin typeface="David" pitchFamily="34" charset="-79"/>
                <a:cs typeface="David" pitchFamily="34" charset="-79"/>
              </a:rPr>
              <a:t>	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אצל דוד נאמר:</a:t>
            </a:r>
            <a:r>
              <a:rPr lang="he-IL" sz="1400" dirty="0" smtClean="0"/>
              <a:t> : "ותצלח </a:t>
            </a:r>
            <a:r>
              <a:rPr lang="he-IL" sz="1400" b="1" dirty="0" smtClean="0"/>
              <a:t>רוח ה'</a:t>
            </a:r>
            <a:r>
              <a:rPr lang="he-IL" sz="1400" dirty="0" smtClean="0"/>
              <a:t> אל דוד מהיום ההוא ומעלה" (שמואל א </a:t>
            </a:r>
            <a:r>
              <a:rPr lang="he-IL" sz="1400" dirty="0" err="1" smtClean="0"/>
              <a:t>טז</a:t>
            </a:r>
            <a:r>
              <a:rPr lang="he-IL" sz="1400" dirty="0" smtClean="0"/>
              <a:t>, </a:t>
            </a:r>
            <a:r>
              <a:rPr lang="he-IL" sz="1400" dirty="0" err="1" smtClean="0"/>
              <a:t>יג</a:t>
            </a:r>
            <a:r>
              <a:rPr lang="he-IL" sz="1400" dirty="0" smtClean="0"/>
              <a:t>).</a:t>
            </a:r>
          </a:p>
          <a:p>
            <a:pPr algn="just">
              <a:buNone/>
            </a:pPr>
            <a:endParaRPr lang="he-IL" sz="1400" b="1" dirty="0" smtClean="0">
              <a:solidFill>
                <a:srgbClr val="0070C0"/>
              </a:solidFill>
            </a:endParaRPr>
          </a:p>
          <a:p>
            <a:pPr algn="just">
              <a:buNone/>
            </a:pPr>
            <a:r>
              <a:rPr lang="he-IL" sz="1400" b="1" dirty="0" smtClean="0">
                <a:solidFill>
                  <a:srgbClr val="0070C0"/>
                </a:solidFill>
              </a:rPr>
              <a:t>וַהֲרִיחוֹ, בְּיִרְאַת ה' 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–</a:t>
            </a:r>
            <a:r>
              <a:rPr lang="he-IL" sz="1400" dirty="0" err="1" smtClean="0">
                <a:latin typeface="David" pitchFamily="34" charset="-79"/>
                <a:cs typeface="David" pitchFamily="34" charset="-79"/>
              </a:rPr>
              <a:t> הר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יח הוא החוש הרוחני. הוא מבטא יכולת לבחון דברים ללא מאמץ, כמו שמבחינים מיד בריח בושם.</a:t>
            </a:r>
          </a:p>
          <a:p>
            <a:pPr algn="just">
              <a:buNone/>
            </a:pPr>
            <a:r>
              <a:rPr lang="he-IL" sz="1400" dirty="0">
                <a:latin typeface="David" pitchFamily="34" charset="-79"/>
                <a:cs typeface="David" pitchFamily="34" charset="-79"/>
              </a:rPr>
              <a:t>	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ההרגשה הזו תהיה למשיח בגלל היראה מה'.</a:t>
            </a:r>
          </a:p>
          <a:p>
            <a:pPr algn="just">
              <a:buNone/>
            </a:pPr>
            <a:r>
              <a:rPr lang="he-IL" sz="1400" b="1" dirty="0">
                <a:solidFill>
                  <a:srgbClr val="0070C0"/>
                </a:solidFill>
                <a:latin typeface="David" pitchFamily="34" charset="-79"/>
                <a:cs typeface="David" pitchFamily="34" charset="-79"/>
              </a:rPr>
              <a:t>	</a:t>
            </a:r>
            <a:endParaRPr lang="he-IL" sz="1400" b="1" dirty="0" smtClean="0">
              <a:solidFill>
                <a:srgbClr val="0070C0"/>
              </a:solidFill>
            </a:endParaRPr>
          </a:p>
          <a:p>
            <a:pPr algn="just">
              <a:buNone/>
            </a:pPr>
            <a:r>
              <a:rPr lang="he-IL" sz="1400" b="1" dirty="0" smtClean="0">
                <a:solidFill>
                  <a:srgbClr val="0070C0"/>
                </a:solidFill>
              </a:rPr>
              <a:t>וְלֹא-לְמַרְאֵה עֵינָיו יִשְׁפּוֹט, וְלֹא-לְמִשְׁמַע </a:t>
            </a:r>
            <a:r>
              <a:rPr lang="he-IL" sz="1400" b="1" dirty="0" err="1" smtClean="0">
                <a:solidFill>
                  <a:srgbClr val="0070C0"/>
                </a:solidFill>
              </a:rPr>
              <a:t>אָזְנָיו</a:t>
            </a:r>
            <a:r>
              <a:rPr lang="he-IL" sz="1400" b="1" dirty="0" smtClean="0">
                <a:solidFill>
                  <a:srgbClr val="0070C0"/>
                </a:solidFill>
              </a:rPr>
              <a:t> יוֹכִיחַ. וְשָׁפַט בְּצֶדֶק דַּלִּים, וְהוֹכִיחַ בְּמִישׁוֹר </a:t>
            </a:r>
            <a:r>
              <a:rPr lang="he-IL" sz="1400" b="1" dirty="0" err="1" smtClean="0">
                <a:solidFill>
                  <a:srgbClr val="0070C0"/>
                </a:solidFill>
              </a:rPr>
              <a:t>לְעַנְוֵי</a:t>
            </a:r>
            <a:r>
              <a:rPr lang="he-IL" sz="1400" b="1" dirty="0" smtClean="0">
                <a:solidFill>
                  <a:srgbClr val="0070C0"/>
                </a:solidFill>
              </a:rPr>
              <a:t>-אָרֶץ; וְהִכָּה-אֶרֶץ בְּשֵׁבֶט פִּיו, וּבְרוּחַ שְׂפָתָיו יָמִית רָשָׁע </a:t>
            </a:r>
            <a:r>
              <a:rPr lang="he-IL" sz="1400" dirty="0" smtClean="0">
                <a:solidFill>
                  <a:srgbClr val="0070C0"/>
                </a:solidFill>
                <a:latin typeface="David" pitchFamily="34" charset="-79"/>
                <a:cs typeface="David" pitchFamily="34" charset="-79"/>
              </a:rPr>
              <a:t>- 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מלך המשיח ישפוט בצדק את העניים מכוח יראת ה' שבו, ולא יאפשר לעשירים או לרשעים לנצל את העניים ולפגוע בחלשים.</a:t>
            </a:r>
            <a:endParaRPr lang="he-IL" sz="1400" b="1" dirty="0" smtClean="0"/>
          </a:p>
          <a:p>
            <a:pPr algn="just">
              <a:buNone/>
            </a:pPr>
            <a:r>
              <a:rPr lang="he-IL" sz="1400" b="1" dirty="0" smtClean="0">
                <a:solidFill>
                  <a:srgbClr val="0070C0"/>
                </a:solidFill>
              </a:rPr>
              <a:t> וְהָיָה צֶדֶק, אֵזוֹר </a:t>
            </a:r>
            <a:r>
              <a:rPr lang="he-IL" sz="1400" b="1" dirty="0" err="1" smtClean="0">
                <a:solidFill>
                  <a:srgbClr val="0070C0"/>
                </a:solidFill>
              </a:rPr>
              <a:t>מָתְנָיו</a:t>
            </a:r>
            <a:r>
              <a:rPr lang="he-IL" sz="1400" b="1" dirty="0" smtClean="0">
                <a:solidFill>
                  <a:srgbClr val="0070C0"/>
                </a:solidFill>
              </a:rPr>
              <a:t>; וְהָאֱמוּנָה, אֵזוֹר חֲלָצָיו 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- הצדק והמשפט הם חלק מגופו של מלך המשיח כמו בגד שלובש.</a:t>
            </a:r>
            <a:endParaRPr lang="he-IL" sz="1400" b="1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he-IL" sz="1400" b="1" dirty="0" smtClean="0">
              <a:solidFill>
                <a:srgbClr val="C00000"/>
              </a:solidFill>
              <a:latin typeface="David" pitchFamily="34" charset="-79"/>
              <a:cs typeface="David" pitchFamily="34" charset="-79"/>
            </a:endParaRPr>
          </a:p>
          <a:p>
            <a:pPr>
              <a:buNone/>
            </a:pPr>
            <a:r>
              <a:rPr lang="he-IL" sz="1400" b="1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חשוב! יש קשר בים פרק י"א לבין פרק א,</a:t>
            </a:r>
            <a:r>
              <a:rPr lang="he-IL" sz="1400" b="1" dirty="0" err="1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כא</a:t>
            </a:r>
            <a:r>
              <a:rPr lang="he-IL" sz="1400" b="1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-</a:t>
            </a:r>
            <a:r>
              <a:rPr lang="he-IL" sz="1400" b="1" dirty="0" err="1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כו</a:t>
            </a:r>
            <a:r>
              <a:rPr lang="he-IL" sz="1400" b="1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:</a:t>
            </a:r>
          </a:p>
          <a:p>
            <a:pPr>
              <a:buNone/>
            </a:pPr>
            <a:r>
              <a:rPr lang="he-IL" sz="1400" b="1" u="sng" dirty="0" smtClean="0">
                <a:latin typeface="David" pitchFamily="34" charset="-79"/>
                <a:cs typeface="David" pitchFamily="34" charset="-79"/>
              </a:rPr>
              <a:t>בפרק א 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ישעיהו הוכיח את העם על מצב של עיוות צדק ומשפט </a:t>
            </a:r>
            <a:r>
              <a:rPr lang="he-IL" sz="1400" u="sng" dirty="0" smtClean="0">
                <a:latin typeface="David" pitchFamily="34" charset="-79"/>
                <a:cs typeface="David" pitchFamily="34" charset="-79"/>
              </a:rPr>
              <a:t>בהווה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 : </a:t>
            </a:r>
            <a:r>
              <a:rPr lang="he-IL" sz="1400" b="1" dirty="0">
                <a:solidFill>
                  <a:srgbClr val="0070C0"/>
                </a:solidFill>
              </a:rPr>
              <a:t> אֵיכָה </a:t>
            </a:r>
            <a:r>
              <a:rPr lang="he-IL" sz="1400" b="1" dirty="0" err="1">
                <a:solidFill>
                  <a:srgbClr val="0070C0"/>
                </a:solidFill>
              </a:rPr>
              <a:t>הָיְתָה</a:t>
            </a:r>
            <a:r>
              <a:rPr lang="he-IL" sz="1400" b="1" dirty="0">
                <a:solidFill>
                  <a:srgbClr val="0070C0"/>
                </a:solidFill>
              </a:rPr>
              <a:t> לְזוֹנָה, קִרְיָה נֶאֱמָנָה; מְלֵאֲתִי מִשְׁפָּט, צֶדֶק יָלִין בָּהּ--וְעַתָּה מְרַצְּחִים. </a:t>
            </a:r>
            <a:r>
              <a:rPr lang="he-IL" sz="1400" b="1" dirty="0" smtClean="0">
                <a:solidFill>
                  <a:srgbClr val="0070C0"/>
                </a:solidFill>
              </a:rPr>
              <a:t>...כֻּלּוֹ </a:t>
            </a:r>
            <a:r>
              <a:rPr lang="he-IL" sz="1400" b="1" dirty="0">
                <a:solidFill>
                  <a:srgbClr val="0070C0"/>
                </a:solidFill>
              </a:rPr>
              <a:t>אֹהֵב שֹׁחַד, וְרֹדֵף </a:t>
            </a:r>
            <a:r>
              <a:rPr lang="he-IL" sz="1400" b="1" dirty="0" err="1">
                <a:solidFill>
                  <a:srgbClr val="0070C0"/>
                </a:solidFill>
              </a:rPr>
              <a:t>שַׁלְמֹנִים</a:t>
            </a:r>
            <a:r>
              <a:rPr lang="he-IL" sz="1400" b="1" dirty="0">
                <a:solidFill>
                  <a:srgbClr val="0070C0"/>
                </a:solidFill>
              </a:rPr>
              <a:t>; יָתוֹם לֹא יִשְׁפֹּטוּ, וְרִיב אַלְמָנָה לֹא-יָבוֹא אֲלֵיהֶם.</a:t>
            </a:r>
            <a:endParaRPr lang="he-IL" sz="1400" b="1" dirty="0" smtClean="0">
              <a:solidFill>
                <a:srgbClr val="0070C0"/>
              </a:solidFill>
              <a:latin typeface="David" pitchFamily="34" charset="-79"/>
              <a:cs typeface="David" pitchFamily="34" charset="-79"/>
            </a:endParaRPr>
          </a:p>
          <a:p>
            <a:pPr>
              <a:buNone/>
            </a:pPr>
            <a:r>
              <a:rPr lang="he-IL" sz="1400" dirty="0" smtClean="0">
                <a:latin typeface="David" pitchFamily="34" charset="-79"/>
                <a:cs typeface="David" pitchFamily="34" charset="-79"/>
              </a:rPr>
              <a:t>בהמשך פרק א ישעיהו מנבא כי בעתיד יחזרו הצדק והמשפט לירושלים: </a:t>
            </a:r>
            <a:r>
              <a:rPr lang="he-IL" sz="1400" b="1" dirty="0">
                <a:solidFill>
                  <a:srgbClr val="0070C0"/>
                </a:solidFill>
              </a:rPr>
              <a:t>וְאָשִׁיבָה </a:t>
            </a:r>
            <a:r>
              <a:rPr lang="he-IL" sz="1400" b="1" dirty="0" err="1">
                <a:solidFill>
                  <a:srgbClr val="0070C0"/>
                </a:solidFill>
              </a:rPr>
              <a:t>שֹׁפְטַיִךְ</a:t>
            </a:r>
            <a:r>
              <a:rPr lang="he-IL" sz="1400" b="1" dirty="0">
                <a:solidFill>
                  <a:srgbClr val="0070C0"/>
                </a:solidFill>
              </a:rPr>
              <a:t> </a:t>
            </a:r>
            <a:r>
              <a:rPr lang="he-IL" sz="1400" b="1" dirty="0" err="1">
                <a:solidFill>
                  <a:srgbClr val="0070C0"/>
                </a:solidFill>
              </a:rPr>
              <a:t>כְּבָרִאשֹׁנָה</a:t>
            </a:r>
            <a:r>
              <a:rPr lang="he-IL" sz="1400" b="1" dirty="0">
                <a:solidFill>
                  <a:srgbClr val="0070C0"/>
                </a:solidFill>
              </a:rPr>
              <a:t>, </a:t>
            </a:r>
            <a:r>
              <a:rPr lang="he-IL" sz="1400" b="1" dirty="0" err="1">
                <a:solidFill>
                  <a:srgbClr val="0070C0"/>
                </a:solidFill>
              </a:rPr>
              <a:t>וְיֹעֲצַיִךְ</a:t>
            </a:r>
            <a:r>
              <a:rPr lang="he-IL" sz="1400" b="1" dirty="0">
                <a:solidFill>
                  <a:srgbClr val="0070C0"/>
                </a:solidFill>
              </a:rPr>
              <a:t> </a:t>
            </a:r>
            <a:r>
              <a:rPr lang="he-IL" sz="1400" b="1" dirty="0" err="1">
                <a:solidFill>
                  <a:srgbClr val="0070C0"/>
                </a:solidFill>
              </a:rPr>
              <a:t>כְּבַתְּחִלָּה</a:t>
            </a:r>
            <a:r>
              <a:rPr lang="he-IL" sz="1400" b="1" dirty="0">
                <a:solidFill>
                  <a:srgbClr val="0070C0"/>
                </a:solidFill>
              </a:rPr>
              <a:t>; אַחֲרֵי-כֵן, יִקָּרֵא לָךְ עִיר הַצֶּדֶק--קִרְיָה, </a:t>
            </a:r>
            <a:r>
              <a:rPr lang="he-IL" sz="1400" b="1" dirty="0" smtClean="0">
                <a:solidFill>
                  <a:srgbClr val="0070C0"/>
                </a:solidFill>
              </a:rPr>
              <a:t>נֶאֱמָנָה </a:t>
            </a:r>
            <a:r>
              <a:rPr lang="he-IL" sz="1400" dirty="0" smtClean="0"/>
              <a:t>(</a:t>
            </a:r>
            <a:r>
              <a:rPr lang="he-IL" sz="1400" dirty="0" err="1" smtClean="0"/>
              <a:t>כו</a:t>
            </a:r>
            <a:r>
              <a:rPr lang="he-IL" sz="1400" dirty="0" smtClean="0"/>
              <a:t>).</a:t>
            </a:r>
          </a:p>
          <a:p>
            <a:pPr>
              <a:buNone/>
            </a:pPr>
            <a:r>
              <a:rPr lang="he-IL" sz="1400" b="1" u="sng" dirty="0" smtClean="0">
                <a:latin typeface="David" pitchFamily="34" charset="-79"/>
                <a:cs typeface="David" pitchFamily="34" charset="-79"/>
              </a:rPr>
              <a:t>בפרק י"א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 ישעיהו מנבא שמלך המשיח יהיה זה שיישם את הצדק והמשפט במציאות </a:t>
            </a:r>
            <a:r>
              <a:rPr lang="he-IL" sz="1400" u="sng" dirty="0" smtClean="0">
                <a:latin typeface="David" pitchFamily="34" charset="-79"/>
                <a:cs typeface="David" pitchFamily="34" charset="-79"/>
              </a:rPr>
              <a:t>בעתיד: </a:t>
            </a:r>
            <a:r>
              <a:rPr lang="he-IL" sz="1400" b="1" dirty="0" smtClean="0">
                <a:solidFill>
                  <a:srgbClr val="0070C0"/>
                </a:solidFill>
              </a:rPr>
              <a:t>וְהָיָה צֶדֶק, אֵזוֹר </a:t>
            </a:r>
            <a:r>
              <a:rPr lang="he-IL" sz="1400" b="1" dirty="0" err="1" smtClean="0">
                <a:solidFill>
                  <a:srgbClr val="0070C0"/>
                </a:solidFill>
              </a:rPr>
              <a:t>מָתְנָיו</a:t>
            </a:r>
            <a:r>
              <a:rPr lang="he-IL" sz="1400" b="1" dirty="0" smtClean="0">
                <a:solidFill>
                  <a:srgbClr val="0070C0"/>
                </a:solidFill>
              </a:rPr>
              <a:t>; וְהָאֱמוּנָה, אֵזוֹר חֲלָצָיו .</a:t>
            </a:r>
            <a:endParaRPr lang="he-IL" sz="1400" b="1" u="sng" dirty="0" smtClean="0">
              <a:latin typeface="David" pitchFamily="34" charset="-79"/>
              <a:cs typeface="David" pitchFamily="34" charset="-79"/>
            </a:endParaRPr>
          </a:p>
          <a:p>
            <a:pPr>
              <a:buNone/>
            </a:pPr>
            <a:endParaRPr lang="he-IL" sz="1400" b="1" dirty="0">
              <a:solidFill>
                <a:srgbClr val="C00000"/>
              </a:solidFill>
              <a:latin typeface="David" pitchFamily="34" charset="-79"/>
              <a:cs typeface="David" pitchFamily="34" charset="-79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e-IL" sz="1600" b="1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פסוקים ו-ט: שלום ושלווה</a:t>
            </a:r>
          </a:p>
          <a:p>
            <a:pPr>
              <a:buNone/>
            </a:pPr>
            <a:r>
              <a:rPr lang="he-IL" sz="1400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תיאור המצב: 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הנביא מתאר את ימיו של המלך (המשיח העתידי) כימים של שלווה ושלום, אפילו בין בעלי החיים: בעלי החיים- טורפים ונטרפים- ירעו יחד, התינוקות ישתעשעו על החורים שנחשי הפתן מצויים בהם ולא יינזקו.</a:t>
            </a:r>
          </a:p>
          <a:p>
            <a:pPr>
              <a:buNone/>
            </a:pPr>
            <a:endParaRPr lang="he-IL" sz="1400" dirty="0" smtClean="0">
              <a:latin typeface="David" pitchFamily="34" charset="-79"/>
              <a:cs typeface="David" pitchFamily="34" charset="-79"/>
            </a:endParaRPr>
          </a:p>
          <a:p>
            <a:pPr>
              <a:buNone/>
            </a:pPr>
            <a:r>
              <a:rPr lang="he-IL" sz="1400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הסיבה להעדר האלימות היא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: "</a:t>
            </a:r>
            <a:r>
              <a:rPr lang="he-IL" sz="1400" b="1" dirty="0" smtClean="0">
                <a:solidFill>
                  <a:srgbClr val="0070C0"/>
                </a:solidFill>
                <a:latin typeface="David" pitchFamily="34" charset="-79"/>
                <a:cs typeface="David" pitchFamily="34" charset="-79"/>
              </a:rPr>
              <a:t>כִּי-מָלְאָה הָאָרֶץ דֵּעָה אֶת-ה' כַּמַּיִם לַיָּם מְכַסִּים", 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הארץ תהיה מלאה דעת ה', כלומר: יראת ה', קבלת אלוקותו ושמירת המצוות ובגלל שמלך המשיח ישפוט בצדק.</a:t>
            </a:r>
          </a:p>
          <a:p>
            <a:pPr>
              <a:buNone/>
            </a:pPr>
            <a:endParaRPr lang="he-IL" sz="1400" b="1" dirty="0">
              <a:solidFill>
                <a:srgbClr val="C00000"/>
              </a:solidFill>
              <a:latin typeface="David" pitchFamily="34" charset="-79"/>
              <a:cs typeface="David" pitchFamily="34" charset="-79"/>
            </a:endParaRPr>
          </a:p>
          <a:p>
            <a:pPr>
              <a:buNone/>
            </a:pPr>
            <a:r>
              <a:rPr lang="he-IL" sz="1400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פרשנות לפסוקים:</a:t>
            </a:r>
          </a:p>
          <a:p>
            <a:pPr>
              <a:buNone/>
            </a:pPr>
            <a:r>
              <a:rPr lang="he-IL" sz="1400" b="1" dirty="0" smtClean="0">
                <a:latin typeface="David" pitchFamily="34" charset="-79"/>
                <a:cs typeface="David" pitchFamily="34" charset="-79"/>
              </a:rPr>
              <a:t>פשט: 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בימות המשיח </a:t>
            </a:r>
            <a:r>
              <a:rPr lang="he-IL" sz="1400" u="sng" dirty="0" smtClean="0">
                <a:latin typeface="David" pitchFamily="34" charset="-79"/>
                <a:cs typeface="David" pitchFamily="34" charset="-79"/>
              </a:rPr>
              <a:t>החיות ישנו את האופי שלהן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: יפסיקו לטרוף חיות אחרות ולאכול בשר, לא יפגעו באנשים, יאכלו רק מהצומח. </a:t>
            </a:r>
          </a:p>
          <a:p>
            <a:pPr>
              <a:buNone/>
            </a:pPr>
            <a:r>
              <a:rPr lang="he-IL" sz="1400" b="1" dirty="0" smtClean="0">
                <a:latin typeface="David" pitchFamily="34" charset="-79"/>
                <a:cs typeface="David" pitchFamily="34" charset="-79"/>
              </a:rPr>
              <a:t>רמב"ם: 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בימות המשיח </a:t>
            </a:r>
            <a:r>
              <a:rPr lang="he-IL" sz="1400" u="sng" dirty="0" smtClean="0">
                <a:latin typeface="David" pitchFamily="34" charset="-79"/>
                <a:cs typeface="David" pitchFamily="34" charset="-79"/>
              </a:rPr>
              <a:t>טבע העולם לא ישתנה. 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התיאור הוא </a:t>
            </a:r>
            <a:r>
              <a:rPr lang="he-IL" sz="1400" b="1" dirty="0" smtClean="0">
                <a:latin typeface="David" pitchFamily="34" charset="-79"/>
                <a:cs typeface="David" pitchFamily="34" charset="-79"/>
              </a:rPr>
              <a:t>משל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 . החיות הטורפות הן עמים עובדי אלילים שפגעו בישראל. הכבש והגדי הם ישראל. באחרית הימים יפסיקו לפגוע באנשים החלשים ובישראל שיישבו לבטח.</a:t>
            </a:r>
          </a:p>
          <a:p>
            <a:pPr>
              <a:buNone/>
            </a:pPr>
            <a:r>
              <a:rPr lang="he-IL" sz="1400" b="1" dirty="0" err="1" smtClean="0">
                <a:latin typeface="David" pitchFamily="34" charset="-79"/>
                <a:cs typeface="David" pitchFamily="34" charset="-79"/>
              </a:rPr>
              <a:t>רמב"ן</a:t>
            </a:r>
            <a:r>
              <a:rPr lang="he-IL" sz="1400" b="1" dirty="0" smtClean="0">
                <a:latin typeface="David" pitchFamily="34" charset="-79"/>
                <a:cs typeface="David" pitchFamily="34" charset="-79"/>
              </a:rPr>
              <a:t>: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1400" u="sng" dirty="0" smtClean="0">
                <a:latin typeface="David" pitchFamily="34" charset="-79"/>
                <a:cs typeface="David" pitchFamily="34" charset="-79"/>
              </a:rPr>
              <a:t>העולם יחזור להיות כבתקופת גן עדן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, שבו האדם ובעלי החיים היו צמחוניים ולא אכלו בשר.</a:t>
            </a:r>
            <a:endParaRPr lang="he-IL" sz="1400" b="1" dirty="0" smtClean="0">
              <a:latin typeface="David" pitchFamily="34" charset="-79"/>
              <a:cs typeface="David" pitchFamily="34" charset="-79"/>
            </a:endParaRPr>
          </a:p>
          <a:p>
            <a:pPr>
              <a:buNone/>
            </a:pPr>
            <a:endParaRPr lang="he-IL" sz="1400" b="1" dirty="0" smtClean="0">
              <a:solidFill>
                <a:srgbClr val="C00000"/>
              </a:solidFill>
              <a:latin typeface="David" pitchFamily="34" charset="-79"/>
              <a:cs typeface="David" pitchFamily="34" charset="-79"/>
            </a:endParaRPr>
          </a:p>
          <a:p>
            <a:pPr>
              <a:buNone/>
            </a:pPr>
            <a:r>
              <a:rPr lang="he-IL" sz="1400" dirty="0" smtClean="0">
                <a:latin typeface="David" pitchFamily="34" charset="-79"/>
                <a:cs typeface="David" pitchFamily="34" charset="-79"/>
              </a:rPr>
              <a:t>לאיזו תקופה מכוונים דברי הנבואה?</a:t>
            </a:r>
          </a:p>
          <a:p>
            <a:pPr>
              <a:buNone/>
            </a:pPr>
            <a:r>
              <a:rPr lang="he-IL" sz="1400" dirty="0" smtClean="0">
                <a:latin typeface="David" pitchFamily="34" charset="-79"/>
                <a:cs typeface="David" pitchFamily="34" charset="-79"/>
              </a:rPr>
              <a:t>א. זמן הגאולה השלמה </a:t>
            </a:r>
            <a:r>
              <a:rPr lang="he-IL" sz="1400" b="1" dirty="0" smtClean="0">
                <a:latin typeface="David" pitchFamily="34" charset="-79"/>
                <a:cs typeface="David" pitchFamily="34" charset="-79"/>
              </a:rPr>
              <a:t>בעתיד הרחוק 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כאשר יבוא המשיח.</a:t>
            </a:r>
          </a:p>
          <a:p>
            <a:pPr>
              <a:buNone/>
            </a:pPr>
            <a:r>
              <a:rPr lang="he-IL" sz="1400" dirty="0" smtClean="0">
                <a:latin typeface="David" pitchFamily="34" charset="-79"/>
                <a:cs typeface="David" pitchFamily="34" charset="-79"/>
              </a:rPr>
              <a:t>ב. זמן הגאולה </a:t>
            </a:r>
            <a:r>
              <a:rPr lang="he-IL" sz="1400" b="1" dirty="0" smtClean="0">
                <a:latin typeface="David" pitchFamily="34" charset="-79"/>
                <a:cs typeface="David" pitchFamily="34" charset="-79"/>
              </a:rPr>
              <a:t>בעתיד הקרוב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, בימי חזקיהו. המתואר בפרק היה יכול להתממש בתקופת חזקיהו, מיד לאחר מפלת אשור.</a:t>
            </a:r>
          </a:p>
          <a:p>
            <a:pPr>
              <a:buNone/>
            </a:pPr>
            <a:r>
              <a:rPr lang="he-IL" sz="1400" dirty="0" smtClean="0">
                <a:latin typeface="David" pitchFamily="34" charset="-79"/>
                <a:cs typeface="David" pitchFamily="34" charset="-79"/>
              </a:rPr>
              <a:t>ג. הנבואה נאמרה </a:t>
            </a:r>
            <a:r>
              <a:rPr lang="he-IL" sz="1400" b="1" dirty="0" smtClean="0">
                <a:latin typeface="David" pitchFamily="34" charset="-79"/>
                <a:cs typeface="David" pitchFamily="34" charset="-79"/>
              </a:rPr>
              <a:t>לשעתה ולדורות</a:t>
            </a:r>
            <a:r>
              <a:rPr lang="he-IL" sz="1400" dirty="0" smtClean="0">
                <a:latin typeface="David" pitchFamily="34" charset="-79"/>
                <a:cs typeface="David" pitchFamily="34" charset="-79"/>
              </a:rPr>
              <a:t>. הנבואה יכולה הייתה להתממש בימי חזקיהו, שאמור היה להיות המשיח שיקבץ את עשרת השבטים שגלו, אך הנבואה לא התגשמה, והיא תתממש בעתיד בימי הגאולה השלמה.</a:t>
            </a:r>
            <a:endParaRPr lang="he-IL" sz="1400" dirty="0">
              <a:latin typeface="David" pitchFamily="34" charset="-79"/>
              <a:cs typeface="David" pitchFamily="34" charset="-79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293</Words>
  <Application>Microsoft Office PowerPoint</Application>
  <PresentationFormat>‫הצגה על המסך (4:3)</PresentationFormat>
  <Paragraphs>49</Paragraphs>
  <Slides>3</Slides>
  <Notes>2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</vt:i4>
      </vt:variant>
    </vt:vector>
  </HeadingPairs>
  <TitlesOfParts>
    <vt:vector size="4" baseType="lpstr">
      <vt:lpstr>ערכת נושא Office</vt:lpstr>
      <vt:lpstr>שקופית 1</vt:lpstr>
      <vt:lpstr>שקופית 2</vt:lpstr>
      <vt:lpstr>שקופית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ETI</dc:creator>
  <cp:lastModifiedBy>ETI</cp:lastModifiedBy>
  <cp:revision>12</cp:revision>
  <dcterms:created xsi:type="dcterms:W3CDTF">2021-05-10T06:33:32Z</dcterms:created>
  <dcterms:modified xsi:type="dcterms:W3CDTF">2021-05-10T18:16:02Z</dcterms:modified>
</cp:coreProperties>
</file>