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6"/>
  </p:notesMasterIdLst>
  <p:sldIdLst>
    <p:sldId id="256" r:id="rId2"/>
    <p:sldId id="257" r:id="rId3"/>
    <p:sldId id="258" r:id="rId4"/>
    <p:sldId id="259" r:id="rId5"/>
  </p:sldIdLst>
  <p:sldSz cx="9144000" cy="6858000" type="screen4x3"/>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100" d="100"/>
          <a:sy n="100" d="100"/>
        </p:scale>
        <p:origin x="-672"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F8BE391C-0B27-41FD-9499-BD9D91B73F32}" type="datetimeFigureOut">
              <a:rPr lang="he-IL" smtClean="0"/>
              <a:t>כ"ד/אייר/תשפ"א</a:t>
            </a:fld>
            <a:endParaRPr lang="he-IL"/>
          </a:p>
        </p:txBody>
      </p:sp>
      <p:sp>
        <p:nvSpPr>
          <p:cNvPr id="4" name="מציין מיקום של תמונת שקופית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6" name="מציין מיקום של כותרת תחתונה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97529D6C-83A4-4030-93E2-5EBFECBDA35E}" type="slidenum">
              <a:rPr lang="he-IL" smtClean="0"/>
              <a:t>‹#›</a:t>
            </a:fld>
            <a:endParaRPr lang="he-IL"/>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IL" dirty="0"/>
          </a:p>
        </p:txBody>
      </p:sp>
      <p:sp>
        <p:nvSpPr>
          <p:cNvPr id="4" name="מציין מיקום של מספר שקופית 3"/>
          <p:cNvSpPr>
            <a:spLocks noGrp="1"/>
          </p:cNvSpPr>
          <p:nvPr>
            <p:ph type="sldNum" sz="quarter" idx="10"/>
          </p:nvPr>
        </p:nvSpPr>
        <p:spPr/>
        <p:txBody>
          <a:bodyPr/>
          <a:lstStyle/>
          <a:p>
            <a:fld id="{97529D6C-83A4-4030-93E2-5EBFECBDA35E}" type="slidenum">
              <a:rPr lang="he-IL" smtClean="0"/>
              <a:t>1</a:t>
            </a:fld>
            <a:endParaRPr lang="he-I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IL" dirty="0"/>
          </a:p>
        </p:txBody>
      </p:sp>
      <p:sp>
        <p:nvSpPr>
          <p:cNvPr id="4" name="מציין מיקום של מספר שקופית 3"/>
          <p:cNvSpPr>
            <a:spLocks noGrp="1"/>
          </p:cNvSpPr>
          <p:nvPr>
            <p:ph type="sldNum" sz="quarter" idx="10"/>
          </p:nvPr>
        </p:nvSpPr>
        <p:spPr/>
        <p:txBody>
          <a:bodyPr/>
          <a:lstStyle/>
          <a:p>
            <a:fld id="{97529D6C-83A4-4030-93E2-5EBFECBDA35E}" type="slidenum">
              <a:rPr lang="he-IL" smtClean="0"/>
              <a:t>2</a:t>
            </a:fld>
            <a:endParaRPr lang="he-I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IL" dirty="0"/>
          </a:p>
        </p:txBody>
      </p:sp>
      <p:sp>
        <p:nvSpPr>
          <p:cNvPr id="4" name="מציין מיקום של מספר שקופית 3"/>
          <p:cNvSpPr>
            <a:spLocks noGrp="1"/>
          </p:cNvSpPr>
          <p:nvPr>
            <p:ph type="sldNum" sz="quarter" idx="10"/>
          </p:nvPr>
        </p:nvSpPr>
        <p:spPr/>
        <p:txBody>
          <a:bodyPr/>
          <a:lstStyle/>
          <a:p>
            <a:fld id="{97529D6C-83A4-4030-93E2-5EBFECBDA35E}" type="slidenum">
              <a:rPr lang="he-IL" smtClean="0"/>
              <a:t>3</a:t>
            </a:fld>
            <a:endParaRPr lang="he-I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685800" y="2130425"/>
            <a:ext cx="7772400" cy="1470025"/>
          </a:xfrm>
        </p:spPr>
        <p:txBody>
          <a:bodyPr/>
          <a:lstStyle/>
          <a:p>
            <a:r>
              <a:rPr lang="he-IL" smtClean="0"/>
              <a:t>לחץ כדי לערוך סגנון כותרת של תבנית בסיס</a:t>
            </a:r>
            <a:endParaRPr lang="he-IL"/>
          </a:p>
        </p:txBody>
      </p:sp>
      <p:sp>
        <p:nvSpPr>
          <p:cNvPr id="3" name="כותרת משנה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he-IL"/>
          </a:p>
        </p:txBody>
      </p:sp>
      <p:sp>
        <p:nvSpPr>
          <p:cNvPr id="4" name="מציין מיקום של תאריך 3"/>
          <p:cNvSpPr>
            <a:spLocks noGrp="1"/>
          </p:cNvSpPr>
          <p:nvPr>
            <p:ph type="dt" sz="half" idx="10"/>
          </p:nvPr>
        </p:nvSpPr>
        <p:spPr/>
        <p:txBody>
          <a:bodyPr/>
          <a:lstStyle/>
          <a:p>
            <a:fld id="{867505D6-4602-4B27-B69D-B9E6F73219DB}" type="datetimeFigureOut">
              <a:rPr lang="he-IL" smtClean="0"/>
              <a:t>כ"ד/אייר/תשפ"א</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FF037649-35B0-4DB4-9CFD-8829D3242F47}" type="slidenum">
              <a:rPr lang="he-IL" smtClean="0"/>
              <a:t>‹#›</a:t>
            </a:fld>
            <a:endParaRPr lang="he-I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867505D6-4602-4B27-B69D-B9E6F73219DB}" type="datetimeFigureOut">
              <a:rPr lang="he-IL" smtClean="0"/>
              <a:t>כ"ד/אייר/תשפ"א</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FF037649-35B0-4DB4-9CFD-8829D3242F47}" type="slidenum">
              <a:rPr lang="he-IL" smtClean="0"/>
              <a:t>‹#›</a:t>
            </a:fld>
            <a:endParaRPr lang="he-I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629400" y="274638"/>
            <a:ext cx="2057400" cy="5851525"/>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457200" y="274638"/>
            <a:ext cx="6019800" cy="5851525"/>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867505D6-4602-4B27-B69D-B9E6F73219DB}" type="datetimeFigureOut">
              <a:rPr lang="he-IL" smtClean="0"/>
              <a:t>כ"ד/אייר/תשפ"א</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FF037649-35B0-4DB4-9CFD-8829D3242F47}" type="slidenum">
              <a:rPr lang="he-IL" smtClean="0"/>
              <a:t>‹#›</a:t>
            </a:fld>
            <a:endParaRPr lang="he-I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867505D6-4602-4B27-B69D-B9E6F73219DB}" type="datetimeFigureOut">
              <a:rPr lang="he-IL" smtClean="0"/>
              <a:t>כ"ד/אייר/תשפ"א</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FF037649-35B0-4DB4-9CFD-8829D3242F47}" type="slidenum">
              <a:rPr lang="he-IL" smtClean="0"/>
              <a:t>‹#›</a:t>
            </a:fld>
            <a:endParaRPr lang="he-I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722313" y="4406900"/>
            <a:ext cx="7772400" cy="1362075"/>
          </a:xfrm>
        </p:spPr>
        <p:txBody>
          <a:bodyPr anchor="t"/>
          <a:lstStyle>
            <a:lvl1pPr algn="r">
              <a:defRPr sz="4000" b="1" cap="all"/>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867505D6-4602-4B27-B69D-B9E6F73219DB}" type="datetimeFigureOut">
              <a:rPr lang="he-IL" smtClean="0"/>
              <a:t>כ"ד/אייר/תשפ"א</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FF037649-35B0-4DB4-9CFD-8829D3242F47}" type="slidenum">
              <a:rPr lang="he-IL" smtClean="0"/>
              <a:t>‹#›</a:t>
            </a:fld>
            <a:endParaRPr lang="he-I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4"/>
          <p:cNvSpPr>
            <a:spLocks noGrp="1"/>
          </p:cNvSpPr>
          <p:nvPr>
            <p:ph type="dt" sz="half" idx="10"/>
          </p:nvPr>
        </p:nvSpPr>
        <p:spPr/>
        <p:txBody>
          <a:bodyPr/>
          <a:lstStyle/>
          <a:p>
            <a:fld id="{867505D6-4602-4B27-B69D-B9E6F73219DB}" type="datetimeFigureOut">
              <a:rPr lang="he-IL" smtClean="0"/>
              <a:t>כ"ד/אייר/תשפ"א</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FF037649-35B0-4DB4-9CFD-8829D3242F47}" type="slidenum">
              <a:rPr lang="he-IL" smtClean="0"/>
              <a:t>‹#›</a:t>
            </a:fld>
            <a:endParaRPr lang="he-I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lvl1pPr>
              <a:defRPr/>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מציין מיקום תוכן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מציין מיקום תוכן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מציין מיקום של תאריך 6"/>
          <p:cNvSpPr>
            <a:spLocks noGrp="1"/>
          </p:cNvSpPr>
          <p:nvPr>
            <p:ph type="dt" sz="half" idx="10"/>
          </p:nvPr>
        </p:nvSpPr>
        <p:spPr/>
        <p:txBody>
          <a:bodyPr/>
          <a:lstStyle/>
          <a:p>
            <a:fld id="{867505D6-4602-4B27-B69D-B9E6F73219DB}" type="datetimeFigureOut">
              <a:rPr lang="he-IL" smtClean="0"/>
              <a:t>כ"ד/אייר/תשפ"א</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FF037649-35B0-4DB4-9CFD-8829D3242F47}" type="slidenum">
              <a:rPr lang="he-IL" smtClean="0"/>
              <a:t>‹#›</a:t>
            </a:fld>
            <a:endParaRPr lang="he-I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תאריך 2"/>
          <p:cNvSpPr>
            <a:spLocks noGrp="1"/>
          </p:cNvSpPr>
          <p:nvPr>
            <p:ph type="dt" sz="half" idx="10"/>
          </p:nvPr>
        </p:nvSpPr>
        <p:spPr/>
        <p:txBody>
          <a:bodyPr/>
          <a:lstStyle/>
          <a:p>
            <a:fld id="{867505D6-4602-4B27-B69D-B9E6F73219DB}" type="datetimeFigureOut">
              <a:rPr lang="he-IL" smtClean="0"/>
              <a:t>כ"ד/אייר/תשפ"א</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FF037649-35B0-4DB4-9CFD-8829D3242F47}" type="slidenum">
              <a:rPr lang="he-IL" smtClean="0"/>
              <a:t>‹#›</a:t>
            </a:fld>
            <a:endParaRPr lang="he-I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867505D6-4602-4B27-B69D-B9E6F73219DB}" type="datetimeFigureOut">
              <a:rPr lang="he-IL" smtClean="0"/>
              <a:t>כ"ד/אייר/תשפ"א</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FF037649-35B0-4DB4-9CFD-8829D3242F47}" type="slidenum">
              <a:rPr lang="he-IL" smtClean="0"/>
              <a:t>‹#›</a:t>
            </a:fld>
            <a:endParaRPr lang="he-I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3050"/>
            <a:ext cx="3008313" cy="1162050"/>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867505D6-4602-4B27-B69D-B9E6F73219DB}" type="datetimeFigureOut">
              <a:rPr lang="he-IL" smtClean="0"/>
              <a:t>כ"ד/אייר/תשפ"א</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FF037649-35B0-4DB4-9CFD-8829D3242F47}" type="slidenum">
              <a:rPr lang="he-IL" smtClean="0"/>
              <a:t>‹#›</a:t>
            </a:fld>
            <a:endParaRPr lang="he-I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1792288" y="4800600"/>
            <a:ext cx="5486400" cy="566738"/>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867505D6-4602-4B27-B69D-B9E6F73219DB}" type="datetimeFigureOut">
              <a:rPr lang="he-IL" smtClean="0"/>
              <a:t>כ"ד/אייר/תשפ"א</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FF037649-35B0-4DB4-9CFD-8829D3242F47}" type="slidenum">
              <a:rPr lang="he-IL" smtClean="0"/>
              <a:t>‹#›</a:t>
            </a:fld>
            <a:endParaRPr lang="he-I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867505D6-4602-4B27-B69D-B9E6F73219DB}" type="datetimeFigureOut">
              <a:rPr lang="he-IL" smtClean="0"/>
              <a:t>כ"ד/אייר/תשפ"א</a:t>
            </a:fld>
            <a:endParaRPr lang="he-IL"/>
          </a:p>
        </p:txBody>
      </p:sp>
      <p:sp>
        <p:nvSpPr>
          <p:cNvPr id="5" name="מציין מיקום של כותרת תחתונה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FF037649-35B0-4DB4-9CFD-8829D3242F47}" type="slidenum">
              <a:rPr lang="he-IL" smtClean="0"/>
              <a:t>‹#›</a:t>
            </a:fld>
            <a:endParaRPr lang="he-I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משנה 2"/>
          <p:cNvSpPr>
            <a:spLocks noGrp="1"/>
          </p:cNvSpPr>
          <p:nvPr>
            <p:ph type="subTitle" idx="1"/>
          </p:nvPr>
        </p:nvSpPr>
        <p:spPr>
          <a:xfrm>
            <a:off x="785786" y="428604"/>
            <a:ext cx="7500990" cy="5857916"/>
          </a:xfrm>
        </p:spPr>
        <p:txBody>
          <a:bodyPr>
            <a:normAutofit lnSpcReduction="10000"/>
          </a:bodyPr>
          <a:lstStyle/>
          <a:p>
            <a:r>
              <a:rPr lang="he-IL" sz="1600" b="1" dirty="0" smtClean="0">
                <a:solidFill>
                  <a:srgbClr val="C00000"/>
                </a:solidFill>
                <a:latin typeface="David" pitchFamily="34" charset="-79"/>
                <a:cs typeface="David" pitchFamily="34" charset="-79"/>
              </a:rPr>
              <a:t>פרק י: גאוות אשור והעונש</a:t>
            </a:r>
          </a:p>
          <a:p>
            <a:pPr algn="just"/>
            <a:r>
              <a:rPr lang="he-IL" sz="1600" dirty="0"/>
              <a:t> </a:t>
            </a:r>
            <a:r>
              <a:rPr lang="he-IL" sz="1400" b="1" dirty="0" smtClean="0">
                <a:solidFill>
                  <a:srgbClr val="C00000"/>
                </a:solidFill>
                <a:latin typeface="David" pitchFamily="34" charset="-79"/>
                <a:cs typeface="David" pitchFamily="34" charset="-79"/>
              </a:rPr>
              <a:t>ה-ו: תפקידו של אשור</a:t>
            </a:r>
          </a:p>
          <a:p>
            <a:pPr algn="just"/>
            <a:r>
              <a:rPr lang="he-IL" sz="1400" b="1" dirty="0" smtClean="0">
                <a:solidFill>
                  <a:srgbClr val="0070C0"/>
                </a:solidFill>
              </a:rPr>
              <a:t>הוֹי </a:t>
            </a:r>
            <a:r>
              <a:rPr lang="he-IL" sz="1400" b="1" dirty="0">
                <a:solidFill>
                  <a:srgbClr val="0070C0"/>
                </a:solidFill>
              </a:rPr>
              <a:t>אַשּׁוּר, שֵׁבֶט אַפִּי; וּמַטֶּה-הוּא בְיָדָם, זַעְמִי. </a:t>
            </a:r>
            <a:r>
              <a:rPr lang="he-IL" sz="1400" b="1" dirty="0" smtClean="0">
                <a:solidFill>
                  <a:srgbClr val="0070C0"/>
                </a:solidFill>
              </a:rPr>
              <a:t>ְּגוֹי </a:t>
            </a:r>
            <a:r>
              <a:rPr lang="he-IL" sz="1400" b="1" dirty="0">
                <a:solidFill>
                  <a:srgbClr val="0070C0"/>
                </a:solidFill>
              </a:rPr>
              <a:t>חָנֵף </a:t>
            </a:r>
            <a:r>
              <a:rPr lang="he-IL" sz="1400" b="1" dirty="0" err="1">
                <a:solidFill>
                  <a:srgbClr val="0070C0"/>
                </a:solidFill>
              </a:rPr>
              <a:t>אֲשַׁלְּחֶנּוּ</a:t>
            </a:r>
            <a:r>
              <a:rPr lang="he-IL" sz="1400" b="1" dirty="0">
                <a:solidFill>
                  <a:srgbClr val="0070C0"/>
                </a:solidFill>
              </a:rPr>
              <a:t>, וְעַל-עַם עֶבְרָתִי </a:t>
            </a:r>
            <a:r>
              <a:rPr lang="he-IL" sz="1400" b="1" dirty="0" err="1">
                <a:solidFill>
                  <a:srgbClr val="0070C0"/>
                </a:solidFill>
              </a:rPr>
              <a:t>אֲצַוֶּנּוּ</a:t>
            </a:r>
            <a:r>
              <a:rPr lang="he-IL" sz="1400" b="1" dirty="0">
                <a:solidFill>
                  <a:srgbClr val="0070C0"/>
                </a:solidFill>
              </a:rPr>
              <a:t>--לִשְׁלֹל שָׁלָל וְלָבֹז בַּז, ולשימו (</a:t>
            </a:r>
            <a:r>
              <a:rPr lang="he-IL" sz="1400" b="1" dirty="0" err="1">
                <a:solidFill>
                  <a:srgbClr val="0070C0"/>
                </a:solidFill>
              </a:rPr>
              <a:t>וּלְשׂוּמוֹ</a:t>
            </a:r>
            <a:r>
              <a:rPr lang="he-IL" sz="1400" b="1" dirty="0">
                <a:solidFill>
                  <a:srgbClr val="0070C0"/>
                </a:solidFill>
              </a:rPr>
              <a:t>) מִרְמָס כְּחֹמֶר חוּצוֹת. </a:t>
            </a:r>
            <a:endParaRPr lang="he-IL" sz="1400" b="1" dirty="0" smtClean="0">
              <a:solidFill>
                <a:srgbClr val="0070C0"/>
              </a:solidFill>
            </a:endParaRPr>
          </a:p>
          <a:p>
            <a:pPr algn="just"/>
            <a:r>
              <a:rPr lang="he-IL" sz="1400" dirty="0" smtClean="0">
                <a:solidFill>
                  <a:schemeClr val="tx1"/>
                </a:solidFill>
                <a:latin typeface="David" pitchFamily="34" charset="-79"/>
                <a:cs typeface="David" pitchFamily="34" charset="-79"/>
              </a:rPr>
              <a:t>אשור הוא המקל (אמצעי) שבאמצעותו מכה הקב"ה את העמים שיש להענישם. </a:t>
            </a:r>
          </a:p>
          <a:p>
            <a:pPr algn="just"/>
            <a:r>
              <a:rPr lang="he-IL" sz="1400" dirty="0" smtClean="0">
                <a:solidFill>
                  <a:schemeClr val="tx1"/>
                </a:solidFill>
                <a:latin typeface="David" pitchFamily="34" charset="-79"/>
                <a:cs typeface="David" pitchFamily="34" charset="-79"/>
              </a:rPr>
              <a:t>תפקידו גם לפגוע ברכוש של עם ישראל (</a:t>
            </a:r>
            <a:r>
              <a:rPr lang="he-IL" sz="1400" b="1" dirty="0" err="1" smtClean="0">
                <a:solidFill>
                  <a:srgbClr val="0070C0"/>
                </a:solidFill>
              </a:rPr>
              <a:t>ַ"עם</a:t>
            </a:r>
            <a:r>
              <a:rPr lang="he-IL" sz="1400" b="1" dirty="0" smtClean="0">
                <a:solidFill>
                  <a:srgbClr val="0070C0"/>
                </a:solidFill>
              </a:rPr>
              <a:t> עֶבְרָתִי </a:t>
            </a:r>
            <a:r>
              <a:rPr lang="he-IL" sz="1400" b="1" dirty="0" err="1" smtClean="0">
                <a:solidFill>
                  <a:srgbClr val="0070C0"/>
                </a:solidFill>
              </a:rPr>
              <a:t>"</a:t>
            </a:r>
            <a:r>
              <a:rPr lang="he-IL" sz="1400" dirty="0" err="1" smtClean="0">
                <a:solidFill>
                  <a:schemeClr val="tx1"/>
                </a:solidFill>
              </a:rPr>
              <a:t>) </a:t>
            </a:r>
            <a:r>
              <a:rPr lang="he-IL" sz="1400" dirty="0" smtClean="0">
                <a:solidFill>
                  <a:schemeClr val="tx1"/>
                </a:solidFill>
              </a:rPr>
              <a:t>ולהשפיל אותם.</a:t>
            </a:r>
          </a:p>
          <a:p>
            <a:pPr algn="just"/>
            <a:r>
              <a:rPr lang="he-IL" sz="1400" dirty="0" smtClean="0">
                <a:solidFill>
                  <a:schemeClr val="tx1"/>
                </a:solidFill>
                <a:latin typeface="David" pitchFamily="34" charset="-79"/>
                <a:cs typeface="David" pitchFamily="34" charset="-79"/>
              </a:rPr>
              <a:t>עם ישראל גם מכונה כאן "</a:t>
            </a:r>
            <a:r>
              <a:rPr lang="he-IL" sz="1400" b="1" dirty="0" smtClean="0">
                <a:solidFill>
                  <a:srgbClr val="0070C0"/>
                </a:solidFill>
              </a:rPr>
              <a:t>ְּגוֹי חָנֵף </a:t>
            </a:r>
            <a:r>
              <a:rPr lang="he-IL" sz="1400" b="1" dirty="0" err="1" smtClean="0">
                <a:solidFill>
                  <a:srgbClr val="0070C0"/>
                </a:solidFill>
              </a:rPr>
              <a:t>"</a:t>
            </a:r>
            <a:r>
              <a:rPr lang="he-IL" sz="1400" dirty="0" err="1" smtClean="0">
                <a:solidFill>
                  <a:schemeClr val="tx1"/>
                </a:solidFill>
                <a:latin typeface="David" pitchFamily="34" charset="-79"/>
                <a:cs typeface="David" pitchFamily="34" charset="-79"/>
              </a:rPr>
              <a:t> (</a:t>
            </a:r>
            <a:r>
              <a:rPr lang="he-IL" sz="1400" dirty="0" smtClean="0">
                <a:solidFill>
                  <a:schemeClr val="tx1"/>
                </a:solidFill>
                <a:latin typeface="David" pitchFamily="34" charset="-79"/>
                <a:cs typeface="David" pitchFamily="34" charset="-79"/>
              </a:rPr>
              <a:t>עם רשע). הכינוי מבטא כעס וניכור של הקב"ה כלפי ישראל. באמצעות הכינויים של ישראל הנביא מצדיק את העונש שמיועד לבוא באמצעות האשורים.</a:t>
            </a:r>
            <a:endParaRPr lang="he-IL" sz="1400" dirty="0" smtClean="0">
              <a:solidFill>
                <a:schemeClr val="tx1"/>
              </a:solidFill>
              <a:latin typeface="David" pitchFamily="34" charset="-79"/>
              <a:cs typeface="David" pitchFamily="34" charset="-79"/>
            </a:endParaRPr>
          </a:p>
          <a:p>
            <a:pPr algn="just"/>
            <a:endParaRPr lang="he-IL" sz="1400" b="1" dirty="0">
              <a:solidFill>
                <a:srgbClr val="0070C0"/>
              </a:solidFill>
              <a:latin typeface="David" pitchFamily="34" charset="-79"/>
              <a:cs typeface="David" pitchFamily="34" charset="-79"/>
            </a:endParaRPr>
          </a:p>
          <a:p>
            <a:pPr algn="just"/>
            <a:r>
              <a:rPr lang="he-IL" sz="1400" b="1" dirty="0" smtClean="0">
                <a:solidFill>
                  <a:srgbClr val="C00000"/>
                </a:solidFill>
                <a:latin typeface="David" pitchFamily="34" charset="-79"/>
                <a:cs typeface="David" pitchFamily="34" charset="-79"/>
              </a:rPr>
              <a:t>ז-יד: גאוות מלך אשור</a:t>
            </a:r>
          </a:p>
          <a:p>
            <a:pPr algn="just"/>
            <a:r>
              <a:rPr lang="he-IL" sz="1400" b="1" dirty="0">
                <a:solidFill>
                  <a:srgbClr val="0070C0"/>
                </a:solidFill>
              </a:rPr>
              <a:t>וְהוּא לֹא-כֵן יְדַמֶּה, וּלְבָבוֹ לֹא-כֵן יַחְשֹׁב:  כִּי לְהַשְׁמִיד בִּלְבָבוֹ, וּלְהַכְרִית </a:t>
            </a:r>
            <a:r>
              <a:rPr lang="he-IL" sz="1400" b="1" dirty="0" err="1">
                <a:solidFill>
                  <a:srgbClr val="0070C0"/>
                </a:solidFill>
              </a:rPr>
              <a:t>גּוֹיִם</a:t>
            </a:r>
            <a:r>
              <a:rPr lang="he-IL" sz="1400" b="1" dirty="0">
                <a:solidFill>
                  <a:srgbClr val="0070C0"/>
                </a:solidFill>
              </a:rPr>
              <a:t> לֹא מְעָט. </a:t>
            </a:r>
            <a:endParaRPr lang="he-IL" sz="1400" b="1" dirty="0" smtClean="0">
              <a:solidFill>
                <a:srgbClr val="0070C0"/>
              </a:solidFill>
            </a:endParaRPr>
          </a:p>
          <a:p>
            <a:pPr algn="just"/>
            <a:r>
              <a:rPr lang="he-IL" sz="1400" b="1" dirty="0" smtClean="0">
                <a:solidFill>
                  <a:srgbClr val="0070C0"/>
                </a:solidFill>
              </a:rPr>
              <a:t>כִּי</a:t>
            </a:r>
            <a:r>
              <a:rPr lang="he-IL" sz="1400" b="1" dirty="0">
                <a:solidFill>
                  <a:srgbClr val="0070C0"/>
                </a:solidFill>
              </a:rPr>
              <a:t>, יֹאמַר:  הֲלֹא שָׂרַי יַחְדָּו, מְלָכִים</a:t>
            </a:r>
            <a:r>
              <a:rPr lang="he-IL" sz="1400" b="1" dirty="0" smtClean="0">
                <a:solidFill>
                  <a:srgbClr val="0070C0"/>
                </a:solidFill>
              </a:rPr>
              <a:t>. הֲלֹא </a:t>
            </a:r>
            <a:r>
              <a:rPr lang="he-IL" sz="1400" b="1" dirty="0" err="1">
                <a:solidFill>
                  <a:srgbClr val="0070C0"/>
                </a:solidFill>
              </a:rPr>
              <a:t>כְּכַרְכְּמִישׁ</a:t>
            </a:r>
            <a:r>
              <a:rPr lang="he-IL" sz="1400" b="1" dirty="0">
                <a:solidFill>
                  <a:srgbClr val="0070C0"/>
                </a:solidFill>
              </a:rPr>
              <a:t>, </a:t>
            </a:r>
            <a:r>
              <a:rPr lang="he-IL" sz="1400" b="1" dirty="0" err="1">
                <a:solidFill>
                  <a:srgbClr val="0070C0"/>
                </a:solidFill>
              </a:rPr>
              <a:t>כַּלְנוֹ</a:t>
            </a:r>
            <a:r>
              <a:rPr lang="he-IL" sz="1400" b="1" dirty="0">
                <a:solidFill>
                  <a:srgbClr val="0070C0"/>
                </a:solidFill>
              </a:rPr>
              <a:t>:  אִם-לֹא </a:t>
            </a:r>
            <a:r>
              <a:rPr lang="he-IL" sz="1400" b="1" dirty="0" err="1">
                <a:solidFill>
                  <a:srgbClr val="0070C0"/>
                </a:solidFill>
              </a:rPr>
              <a:t>כְאַרְפַּד</a:t>
            </a:r>
            <a:r>
              <a:rPr lang="he-IL" sz="1400" b="1" dirty="0">
                <a:solidFill>
                  <a:srgbClr val="0070C0"/>
                </a:solidFill>
              </a:rPr>
              <a:t> חֲמָת, אִם-לֹא כְדַמֶּשֶׂק שֹׁמְרוֹן.  </a:t>
            </a:r>
            <a:endParaRPr lang="he-IL" sz="1400" b="1" dirty="0" smtClean="0">
              <a:solidFill>
                <a:srgbClr val="0070C0"/>
              </a:solidFill>
            </a:endParaRPr>
          </a:p>
          <a:p>
            <a:pPr algn="just"/>
            <a:r>
              <a:rPr lang="he-IL" sz="1400" b="1" dirty="0" smtClean="0">
                <a:solidFill>
                  <a:srgbClr val="0070C0"/>
                </a:solidFill>
              </a:rPr>
              <a:t>כַּאֲשֶׁר </a:t>
            </a:r>
            <a:r>
              <a:rPr lang="he-IL" sz="1400" b="1" dirty="0">
                <a:solidFill>
                  <a:srgbClr val="0070C0"/>
                </a:solidFill>
              </a:rPr>
              <a:t>מָצְאָה יָדִי, לְמַמְלְכֹת הָאֱלִיל; וּפְסִילֵיהֶם, מִירוּשָׁלִַם </a:t>
            </a:r>
            <a:r>
              <a:rPr lang="he-IL" sz="1400" b="1" dirty="0" err="1">
                <a:solidFill>
                  <a:srgbClr val="0070C0"/>
                </a:solidFill>
              </a:rPr>
              <a:t>וּמִשֹּׁמְרוֹן</a:t>
            </a:r>
            <a:r>
              <a:rPr lang="he-IL" sz="1400" b="1" dirty="0">
                <a:solidFill>
                  <a:srgbClr val="0070C0"/>
                </a:solidFill>
              </a:rPr>
              <a:t>. </a:t>
            </a:r>
            <a:r>
              <a:rPr lang="he-IL" sz="1400" b="1" dirty="0" smtClean="0">
                <a:solidFill>
                  <a:srgbClr val="0070C0"/>
                </a:solidFill>
              </a:rPr>
              <a:t>הֲלֹא</a:t>
            </a:r>
            <a:r>
              <a:rPr lang="he-IL" sz="1400" b="1" dirty="0">
                <a:solidFill>
                  <a:srgbClr val="0070C0"/>
                </a:solidFill>
              </a:rPr>
              <a:t>, כַּאֲשֶׁר עָשִׂיתִי </a:t>
            </a:r>
            <a:r>
              <a:rPr lang="he-IL" sz="1400" b="1" dirty="0" err="1">
                <a:solidFill>
                  <a:srgbClr val="0070C0"/>
                </a:solidFill>
              </a:rPr>
              <a:t>לְשֹׁמְרוֹן</a:t>
            </a:r>
            <a:r>
              <a:rPr lang="he-IL" sz="1400" b="1" dirty="0">
                <a:solidFill>
                  <a:srgbClr val="0070C0"/>
                </a:solidFill>
              </a:rPr>
              <a:t>--וְלֶאֱלִילֶיהָ:  כֵּן אֶעֱשֶׂה לִירוּשָׁלִַם, וְלַעֲצַבֶּיהָ.  </a:t>
            </a:r>
            <a:endParaRPr lang="he-IL" sz="1400" b="1" dirty="0" smtClean="0">
              <a:solidFill>
                <a:srgbClr val="0070C0"/>
              </a:solidFill>
            </a:endParaRPr>
          </a:p>
          <a:p>
            <a:pPr algn="just"/>
            <a:r>
              <a:rPr lang="he-IL" sz="1400" b="1" dirty="0" smtClean="0">
                <a:solidFill>
                  <a:srgbClr val="0070C0"/>
                </a:solidFill>
              </a:rPr>
              <a:t>וְהָיָה</a:t>
            </a:r>
            <a:r>
              <a:rPr lang="he-IL" sz="1400" b="1" dirty="0">
                <a:solidFill>
                  <a:srgbClr val="0070C0"/>
                </a:solidFill>
              </a:rPr>
              <a:t>, כִּי-יְבַצַּע אֲדֹנָי אֶת-כָּל-מַעֲשֵׂהוּ, בְּהַר צִיּוֹן, וּבִירוּשָׁלִָם--אֶפְקֹד, עַל-פְּרִי-גֹדֶל לְבַב מֶלֶךְ-אַשּׁוּר, וְעַל-תִּפְאֶרֶת, רוּם עֵינָיו</a:t>
            </a:r>
            <a:r>
              <a:rPr lang="he-IL" sz="1400" b="1" dirty="0" smtClean="0">
                <a:solidFill>
                  <a:srgbClr val="0070C0"/>
                </a:solidFill>
              </a:rPr>
              <a:t>.</a:t>
            </a:r>
          </a:p>
          <a:p>
            <a:pPr algn="just"/>
            <a:r>
              <a:rPr lang="he-IL" sz="1400" b="1" dirty="0" smtClean="0">
                <a:solidFill>
                  <a:srgbClr val="0070C0"/>
                </a:solidFill>
              </a:rPr>
              <a:t>כִּי </a:t>
            </a:r>
            <a:r>
              <a:rPr lang="he-IL" sz="1400" b="1" dirty="0">
                <a:solidFill>
                  <a:srgbClr val="0070C0"/>
                </a:solidFill>
              </a:rPr>
              <a:t>אָמַר, </a:t>
            </a:r>
            <a:r>
              <a:rPr lang="he-IL" sz="1400" b="1" dirty="0" err="1">
                <a:solidFill>
                  <a:srgbClr val="0070C0"/>
                </a:solidFill>
              </a:rPr>
              <a:t>בְּכֹחַ</a:t>
            </a:r>
            <a:r>
              <a:rPr lang="he-IL" sz="1400" b="1" dirty="0">
                <a:solidFill>
                  <a:srgbClr val="0070C0"/>
                </a:solidFill>
              </a:rPr>
              <a:t> יָדִי עָשִׂיתִי, וּבְחָכְמָתִי, כִּי </a:t>
            </a:r>
            <a:r>
              <a:rPr lang="he-IL" sz="1400" b="1" dirty="0" err="1">
                <a:solidFill>
                  <a:srgbClr val="0070C0"/>
                </a:solidFill>
              </a:rPr>
              <a:t>נְבֻנוֹתִי</a:t>
            </a:r>
            <a:r>
              <a:rPr lang="he-IL" sz="1400" b="1" dirty="0">
                <a:solidFill>
                  <a:srgbClr val="0070C0"/>
                </a:solidFill>
              </a:rPr>
              <a:t>; וְאָסִיר </a:t>
            </a:r>
            <a:r>
              <a:rPr lang="he-IL" sz="1400" b="1" dirty="0" err="1">
                <a:solidFill>
                  <a:srgbClr val="0070C0"/>
                </a:solidFill>
              </a:rPr>
              <a:t>גְּבוּלֹת</a:t>
            </a:r>
            <a:r>
              <a:rPr lang="he-IL" sz="1400" b="1" dirty="0">
                <a:solidFill>
                  <a:srgbClr val="0070C0"/>
                </a:solidFill>
              </a:rPr>
              <a:t> עַמִּים, </a:t>
            </a:r>
            <a:r>
              <a:rPr lang="he-IL" sz="1400" b="1" dirty="0" err="1">
                <a:solidFill>
                  <a:srgbClr val="0070C0"/>
                </a:solidFill>
              </a:rPr>
              <a:t>ועתידתיהם</a:t>
            </a:r>
            <a:r>
              <a:rPr lang="he-IL" sz="1400" b="1" dirty="0">
                <a:solidFill>
                  <a:srgbClr val="0070C0"/>
                </a:solidFill>
              </a:rPr>
              <a:t> (</a:t>
            </a:r>
            <a:r>
              <a:rPr lang="he-IL" sz="1400" b="1" dirty="0" err="1">
                <a:solidFill>
                  <a:srgbClr val="0070C0"/>
                </a:solidFill>
              </a:rPr>
              <a:t>וַעֲתוּדֹתֵיהֶם</a:t>
            </a:r>
            <a:r>
              <a:rPr lang="he-IL" sz="1400" b="1" dirty="0">
                <a:solidFill>
                  <a:srgbClr val="0070C0"/>
                </a:solidFill>
              </a:rPr>
              <a:t>) </a:t>
            </a:r>
            <a:r>
              <a:rPr lang="he-IL" sz="1400" b="1" dirty="0" err="1">
                <a:solidFill>
                  <a:srgbClr val="0070C0"/>
                </a:solidFill>
              </a:rPr>
              <a:t>שׁוֹשֵׂתִי</a:t>
            </a:r>
            <a:r>
              <a:rPr lang="he-IL" sz="1400" b="1" dirty="0">
                <a:solidFill>
                  <a:srgbClr val="0070C0"/>
                </a:solidFill>
              </a:rPr>
              <a:t>, וְאוֹרִיד כַּאבִּיר, יוֹשְׁבִים</a:t>
            </a:r>
            <a:r>
              <a:rPr lang="he-IL" sz="1400" b="1" dirty="0" smtClean="0">
                <a:solidFill>
                  <a:srgbClr val="0070C0"/>
                </a:solidFill>
              </a:rPr>
              <a:t>. וַתִּמְצָא </a:t>
            </a:r>
            <a:r>
              <a:rPr lang="he-IL" sz="1400" b="1" dirty="0">
                <a:solidFill>
                  <a:srgbClr val="0070C0"/>
                </a:solidFill>
              </a:rPr>
              <a:t>כַקֵּן יָדִי, לְחֵיל הָעַמִּים, וְכֶאֱסֹף בֵּיצִים </a:t>
            </a:r>
            <a:r>
              <a:rPr lang="he-IL" sz="1400" b="1" dirty="0" err="1">
                <a:solidFill>
                  <a:srgbClr val="0070C0"/>
                </a:solidFill>
              </a:rPr>
              <a:t>עֲזֻבוֹת</a:t>
            </a:r>
            <a:r>
              <a:rPr lang="he-IL" sz="1400" b="1" dirty="0">
                <a:solidFill>
                  <a:srgbClr val="0070C0"/>
                </a:solidFill>
              </a:rPr>
              <a:t>, כָּל-הָאָרֶץ אֲנִי אָסָפְתִּי; וְלֹא הָיָה נֹדֵד כָּנָף, וּפֹצֶה פֶה וּמְצַפְצֵף. </a:t>
            </a:r>
            <a:endParaRPr lang="he-IL" sz="1400" b="1" dirty="0" smtClean="0">
              <a:solidFill>
                <a:srgbClr val="0070C0"/>
              </a:solidFill>
              <a:latin typeface="David" pitchFamily="34" charset="-79"/>
              <a:cs typeface="David" pitchFamily="34" charset="-79"/>
            </a:endParaRPr>
          </a:p>
          <a:p>
            <a:pPr algn="just"/>
            <a:r>
              <a:rPr lang="he-IL" sz="1400" dirty="0" smtClean="0">
                <a:solidFill>
                  <a:schemeClr val="tx1"/>
                </a:solidFill>
                <a:latin typeface="David" pitchFamily="34" charset="-79"/>
                <a:cs typeface="David" pitchFamily="34" charset="-79"/>
              </a:rPr>
              <a:t>מלך אשור מתגאה בעוצמתו ובהישגיו. אלא שהוא חוטא בחטא ההגזמה: מעוניין לחרוג מהשליחות ולפגוע פגיעה חמורה הרבה יותר. הוא מייחס את </a:t>
            </a:r>
            <a:r>
              <a:rPr lang="he-IL" sz="1400" dirty="0" err="1" smtClean="0">
                <a:solidFill>
                  <a:schemeClr val="tx1"/>
                </a:solidFill>
                <a:latin typeface="David" pitchFamily="34" charset="-79"/>
                <a:cs typeface="David" pitchFamily="34" charset="-79"/>
              </a:rPr>
              <a:t>נצחונותיו</a:t>
            </a:r>
            <a:r>
              <a:rPr lang="he-IL" sz="1400" dirty="0" smtClean="0">
                <a:solidFill>
                  <a:schemeClr val="tx1"/>
                </a:solidFill>
                <a:latin typeface="David" pitchFamily="34" charset="-79"/>
                <a:cs typeface="David" pitchFamily="34" charset="-79"/>
              </a:rPr>
              <a:t> לכוחו ולחוכמתו.</a:t>
            </a:r>
          </a:p>
          <a:p>
            <a:pPr algn="just"/>
            <a:r>
              <a:rPr lang="he-IL" sz="1400" dirty="0" smtClean="0">
                <a:solidFill>
                  <a:schemeClr val="tx1"/>
                </a:solidFill>
                <a:latin typeface="David" pitchFamily="34" charset="-79"/>
                <a:cs typeface="David" pitchFamily="34" charset="-79"/>
              </a:rPr>
              <a:t>הפסוקים מונים ערים רבות שכבש מלך אשור, וסיפח אותן למעצמת אשור. הוא מדמה אותם לביצים עזובות שהוא אסף ללא התנגדות. זה גורם לו לראות את עצמו </a:t>
            </a:r>
            <a:r>
              <a:rPr lang="he-IL" sz="1400" dirty="0" err="1" smtClean="0">
                <a:solidFill>
                  <a:schemeClr val="tx1"/>
                </a:solidFill>
                <a:latin typeface="David" pitchFamily="34" charset="-79"/>
                <a:cs typeface="David" pitchFamily="34" charset="-79"/>
              </a:rPr>
              <a:t>כא</a:t>
            </a:r>
            <a:r>
              <a:rPr lang="he-IL" sz="1400" dirty="0" smtClean="0">
                <a:solidFill>
                  <a:schemeClr val="tx1"/>
                </a:solidFill>
                <a:latin typeface="David" pitchFamily="34" charset="-79"/>
                <a:cs typeface="David" pitchFamily="34" charset="-79"/>
              </a:rPr>
              <a:t>-ל בעל כוח עצום, ולכן גם ירושלים לא תעמוד בפניו, כמו </a:t>
            </a:r>
            <a:r>
              <a:rPr lang="he-IL" sz="1400" dirty="0" err="1" smtClean="0">
                <a:solidFill>
                  <a:schemeClr val="tx1"/>
                </a:solidFill>
                <a:latin typeface="David" pitchFamily="34" charset="-79"/>
                <a:cs typeface="David" pitchFamily="34" charset="-79"/>
              </a:rPr>
              <a:t>ששומרון</a:t>
            </a:r>
            <a:r>
              <a:rPr lang="he-IL" sz="1400" dirty="0" smtClean="0">
                <a:solidFill>
                  <a:schemeClr val="tx1"/>
                </a:solidFill>
                <a:latin typeface="David" pitchFamily="34" charset="-79"/>
                <a:cs typeface="David" pitchFamily="34" charset="-79"/>
              </a:rPr>
              <a:t> לא עמדה בפניו וגלו עשרת השבטים.</a:t>
            </a:r>
          </a:p>
          <a:p>
            <a:pPr algn="just"/>
            <a:r>
              <a:rPr lang="he-IL" sz="1400" dirty="0" smtClean="0">
                <a:solidFill>
                  <a:schemeClr val="tx1"/>
                </a:solidFill>
                <a:latin typeface="David" pitchFamily="34" charset="-79"/>
                <a:cs typeface="David" pitchFamily="34" charset="-79"/>
              </a:rPr>
              <a:t>מלחמתו היא מלחמה דתית, לכן גם הניצחון נתפס כניצחון על אלוהי העם המנוצח.</a:t>
            </a:r>
          </a:p>
          <a:p>
            <a:r>
              <a:rPr lang="he-IL" sz="1400" dirty="0"/>
              <a:t> </a:t>
            </a:r>
          </a:p>
          <a:p>
            <a:endParaRPr lang="he-IL" sz="1400" dirty="0">
              <a:solidFill>
                <a:schemeClr val="tx1"/>
              </a:solidFill>
              <a:latin typeface="David" pitchFamily="34" charset="-79"/>
              <a:cs typeface="David" pitchFamily="34" charset="-79"/>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457200" y="357166"/>
            <a:ext cx="8229600" cy="5768997"/>
          </a:xfrm>
        </p:spPr>
        <p:txBody>
          <a:bodyPr>
            <a:normAutofit/>
          </a:bodyPr>
          <a:lstStyle/>
          <a:p>
            <a:pPr>
              <a:buNone/>
            </a:pPr>
            <a:r>
              <a:rPr lang="he-IL" sz="1600" b="1" dirty="0" err="1" smtClean="0">
                <a:solidFill>
                  <a:srgbClr val="C00000"/>
                </a:solidFill>
                <a:latin typeface="David" pitchFamily="34" charset="-79"/>
                <a:cs typeface="David" pitchFamily="34" charset="-79"/>
              </a:rPr>
              <a:t>יב</a:t>
            </a:r>
            <a:r>
              <a:rPr lang="he-IL" sz="1600" b="1" dirty="0" smtClean="0">
                <a:solidFill>
                  <a:srgbClr val="C00000"/>
                </a:solidFill>
                <a:latin typeface="David" pitchFamily="34" charset="-79"/>
                <a:cs typeface="David" pitchFamily="34" charset="-79"/>
              </a:rPr>
              <a:t>-</a:t>
            </a:r>
            <a:r>
              <a:rPr lang="he-IL" sz="1600" b="1" dirty="0" err="1" smtClean="0">
                <a:solidFill>
                  <a:srgbClr val="C00000"/>
                </a:solidFill>
                <a:latin typeface="David" pitchFamily="34" charset="-79"/>
                <a:cs typeface="David" pitchFamily="34" charset="-79"/>
              </a:rPr>
              <a:t>יט</a:t>
            </a:r>
            <a:r>
              <a:rPr lang="he-IL" sz="1600" b="1" dirty="0" smtClean="0">
                <a:solidFill>
                  <a:srgbClr val="C00000"/>
                </a:solidFill>
                <a:latin typeface="David" pitchFamily="34" charset="-79"/>
                <a:cs typeface="David" pitchFamily="34" charset="-79"/>
              </a:rPr>
              <a:t>: עונשה של אשור</a:t>
            </a:r>
          </a:p>
          <a:p>
            <a:pPr>
              <a:buNone/>
            </a:pPr>
            <a:r>
              <a:rPr lang="he-IL" sz="1400" b="1" dirty="0">
                <a:solidFill>
                  <a:srgbClr val="0070C0"/>
                </a:solidFill>
              </a:rPr>
              <a:t>וְהָיָה, כִּי-יְבַצַּע </a:t>
            </a:r>
            <a:r>
              <a:rPr lang="he-IL" sz="1400" b="1" dirty="0" smtClean="0">
                <a:solidFill>
                  <a:srgbClr val="0070C0"/>
                </a:solidFill>
              </a:rPr>
              <a:t>ה' </a:t>
            </a:r>
            <a:r>
              <a:rPr lang="he-IL" sz="1400" b="1" dirty="0">
                <a:solidFill>
                  <a:srgbClr val="0070C0"/>
                </a:solidFill>
              </a:rPr>
              <a:t>אֶת-כָּל-מַעֲשֵׂהוּ, בְּהַר צִיּוֹן, וּבִירוּשָׁלִָם--אֶפְקֹד, עַל-פְּרִי-גֹדֶל לְבַב מֶלֶךְ-אַשּׁוּר, וְעַל-תִּפְאֶרֶת, רוּם </a:t>
            </a:r>
            <a:r>
              <a:rPr lang="he-IL" sz="1400" b="1" dirty="0" smtClean="0">
                <a:solidFill>
                  <a:srgbClr val="0070C0"/>
                </a:solidFill>
              </a:rPr>
              <a:t>עֵינָיו...</a:t>
            </a:r>
            <a:r>
              <a:rPr lang="he-IL" sz="1400" b="1" dirty="0">
                <a:solidFill>
                  <a:srgbClr val="0070C0"/>
                </a:solidFill>
              </a:rPr>
              <a:t> </a:t>
            </a:r>
            <a:r>
              <a:rPr lang="he-IL" sz="1400" b="1" dirty="0" err="1">
                <a:solidFill>
                  <a:srgbClr val="0070C0"/>
                </a:solidFill>
              </a:rPr>
              <a:t>הֲיִתְפָּאֵר</a:t>
            </a:r>
            <a:r>
              <a:rPr lang="he-IL" sz="1400" b="1" dirty="0">
                <a:solidFill>
                  <a:srgbClr val="0070C0"/>
                </a:solidFill>
              </a:rPr>
              <a:t>, הַגַּרְזֶן, עַל, הַחֹצֵב בּוֹ:  אִם-יִתְגַּדֵּל הַמַּשּׂוֹר, עַל-מְנִיפוֹ, </a:t>
            </a:r>
            <a:r>
              <a:rPr lang="he-IL" sz="1400" b="1" dirty="0" err="1">
                <a:solidFill>
                  <a:srgbClr val="0070C0"/>
                </a:solidFill>
              </a:rPr>
              <a:t>כְּהָנִיף</a:t>
            </a:r>
            <a:r>
              <a:rPr lang="he-IL" sz="1400" b="1" dirty="0">
                <a:solidFill>
                  <a:srgbClr val="0070C0"/>
                </a:solidFill>
              </a:rPr>
              <a:t> שֵׁבֶט וְאֶת-</a:t>
            </a:r>
            <a:r>
              <a:rPr lang="he-IL" sz="1400" b="1" dirty="0" err="1">
                <a:solidFill>
                  <a:srgbClr val="0070C0"/>
                </a:solidFill>
              </a:rPr>
              <a:t>מְרִימָיו</a:t>
            </a:r>
            <a:r>
              <a:rPr lang="he-IL" sz="1400" b="1" dirty="0">
                <a:solidFill>
                  <a:srgbClr val="0070C0"/>
                </a:solidFill>
              </a:rPr>
              <a:t>, כְּהָרִים מַטֶּה לֹא-עֵץ.  </a:t>
            </a:r>
            <a:r>
              <a:rPr lang="he-IL" sz="1400" b="1" dirty="0" smtClean="0">
                <a:solidFill>
                  <a:srgbClr val="0070C0"/>
                </a:solidFill>
              </a:rPr>
              <a:t/>
            </a:r>
            <a:br>
              <a:rPr lang="he-IL" sz="1400" b="1" dirty="0" smtClean="0">
                <a:solidFill>
                  <a:srgbClr val="0070C0"/>
                </a:solidFill>
              </a:rPr>
            </a:br>
            <a:r>
              <a:rPr lang="he-IL" sz="1400" b="1" dirty="0">
                <a:solidFill>
                  <a:srgbClr val="0070C0"/>
                </a:solidFill>
              </a:rPr>
              <a:t> לָכֵן יְשַׁלַּח הָאָדוֹן </a:t>
            </a:r>
            <a:r>
              <a:rPr lang="he-IL" sz="1400" b="1" dirty="0" smtClean="0">
                <a:solidFill>
                  <a:srgbClr val="0070C0"/>
                </a:solidFill>
              </a:rPr>
              <a:t>ה' </a:t>
            </a:r>
            <a:r>
              <a:rPr lang="he-IL" sz="1400" b="1" dirty="0">
                <a:solidFill>
                  <a:srgbClr val="0070C0"/>
                </a:solidFill>
              </a:rPr>
              <a:t>צְבָאוֹת, בְּמִשְׁמַנָּיו--רָזוֹן; וְתַחַת כְּבֹדוֹ יֵקַד </a:t>
            </a:r>
            <a:r>
              <a:rPr lang="he-IL" sz="1400" b="1" dirty="0" err="1">
                <a:solidFill>
                  <a:srgbClr val="0070C0"/>
                </a:solidFill>
              </a:rPr>
              <a:t>יְקֹד</a:t>
            </a:r>
            <a:r>
              <a:rPr lang="he-IL" sz="1400" b="1" dirty="0">
                <a:solidFill>
                  <a:srgbClr val="0070C0"/>
                </a:solidFill>
              </a:rPr>
              <a:t>, כִּיקוֹד אֵשׁ. </a:t>
            </a:r>
            <a:r>
              <a:rPr lang="he-IL" sz="1400" b="1" dirty="0" smtClean="0">
                <a:solidFill>
                  <a:srgbClr val="0070C0"/>
                </a:solidFill>
              </a:rPr>
              <a:t>וְהָיָה </a:t>
            </a:r>
            <a:r>
              <a:rPr lang="he-IL" sz="1400" b="1" dirty="0">
                <a:solidFill>
                  <a:srgbClr val="0070C0"/>
                </a:solidFill>
              </a:rPr>
              <a:t>אוֹר-יִשְׂרָאֵל לְאֵשׁ, </a:t>
            </a:r>
            <a:r>
              <a:rPr lang="he-IL" sz="1400" b="1" dirty="0" err="1">
                <a:solidFill>
                  <a:srgbClr val="0070C0"/>
                </a:solidFill>
              </a:rPr>
              <a:t>וּקְדוֹשׁוֹ</a:t>
            </a:r>
            <a:r>
              <a:rPr lang="he-IL" sz="1400" b="1" dirty="0">
                <a:solidFill>
                  <a:srgbClr val="0070C0"/>
                </a:solidFill>
              </a:rPr>
              <a:t> לְלֶהָבָה; וּבָעֲרָה, וְאָכְלָה </a:t>
            </a:r>
            <a:r>
              <a:rPr lang="he-IL" sz="1400" b="1" dirty="0" err="1">
                <a:solidFill>
                  <a:srgbClr val="0070C0"/>
                </a:solidFill>
              </a:rPr>
              <a:t>שִׁיתוֹ</a:t>
            </a:r>
            <a:r>
              <a:rPr lang="he-IL" sz="1400" b="1" dirty="0">
                <a:solidFill>
                  <a:srgbClr val="0070C0"/>
                </a:solidFill>
              </a:rPr>
              <a:t> וּשְׁמִירוֹ--בְּיוֹם אֶחָד</a:t>
            </a:r>
            <a:r>
              <a:rPr lang="he-IL" sz="1400" b="1" dirty="0" smtClean="0">
                <a:solidFill>
                  <a:srgbClr val="0070C0"/>
                </a:solidFill>
              </a:rPr>
              <a:t>. </a:t>
            </a:r>
            <a:r>
              <a:rPr lang="he-IL" sz="1400" b="1" dirty="0">
                <a:solidFill>
                  <a:srgbClr val="0070C0"/>
                </a:solidFill>
              </a:rPr>
              <a:t> וּכְבוֹד יַעְרוֹ וְכַרְמִלּוֹ, מִנֶּפֶשׁ וְעַד-בָּשָׂר יְכַלֶּה; וְהָיָה, </a:t>
            </a:r>
            <a:r>
              <a:rPr lang="he-IL" sz="1400" b="1" dirty="0" err="1">
                <a:solidFill>
                  <a:srgbClr val="0070C0"/>
                </a:solidFill>
              </a:rPr>
              <a:t>כִּמְסֹס</a:t>
            </a:r>
            <a:r>
              <a:rPr lang="he-IL" sz="1400" b="1" dirty="0">
                <a:solidFill>
                  <a:srgbClr val="0070C0"/>
                </a:solidFill>
              </a:rPr>
              <a:t> </a:t>
            </a:r>
            <a:r>
              <a:rPr lang="he-IL" sz="1400" b="1" dirty="0" err="1">
                <a:solidFill>
                  <a:srgbClr val="0070C0"/>
                </a:solidFill>
              </a:rPr>
              <a:t>נֹסֵס</a:t>
            </a:r>
            <a:r>
              <a:rPr lang="he-IL" sz="1400" b="1" dirty="0">
                <a:solidFill>
                  <a:srgbClr val="0070C0"/>
                </a:solidFill>
              </a:rPr>
              <a:t>.  </a:t>
            </a:r>
            <a:r>
              <a:rPr lang="he-IL" sz="1400" b="1" dirty="0" smtClean="0">
                <a:solidFill>
                  <a:srgbClr val="0070C0"/>
                </a:solidFill>
              </a:rPr>
              <a:t>וּשְׁאָר </a:t>
            </a:r>
            <a:r>
              <a:rPr lang="he-IL" sz="1400" b="1" dirty="0">
                <a:solidFill>
                  <a:srgbClr val="0070C0"/>
                </a:solidFill>
              </a:rPr>
              <a:t>עֵץ יַעְרוֹ, מִסְפָּר יִהְיוּ; וְנַעַר, יִכְתְּבֵם.  </a:t>
            </a:r>
            <a:endParaRPr lang="he-IL" sz="1400" b="1" dirty="0" smtClean="0">
              <a:solidFill>
                <a:srgbClr val="0070C0"/>
              </a:solidFill>
            </a:endParaRPr>
          </a:p>
          <a:p>
            <a:pPr>
              <a:buNone/>
            </a:pPr>
            <a:r>
              <a:rPr lang="he-IL" sz="1400" dirty="0" smtClean="0">
                <a:latin typeface="David" pitchFamily="34" charset="-79"/>
                <a:cs typeface="David" pitchFamily="34" charset="-79"/>
              </a:rPr>
              <a:t>כאשר תסיים אשור את תפקידה כ</a:t>
            </a:r>
            <a:r>
              <a:rPr lang="he-IL" sz="1400" b="1" dirty="0" smtClean="0">
                <a:solidFill>
                  <a:srgbClr val="0070C0"/>
                </a:solidFill>
                <a:latin typeface="David" pitchFamily="34" charset="-79"/>
                <a:cs typeface="David" pitchFamily="34" charset="-79"/>
              </a:rPr>
              <a:t>"שבט אפו"</a:t>
            </a:r>
            <a:r>
              <a:rPr lang="he-IL" sz="1400" dirty="0" smtClean="0">
                <a:solidFill>
                  <a:srgbClr val="0070C0"/>
                </a:solidFill>
                <a:latin typeface="David" pitchFamily="34" charset="-79"/>
                <a:cs typeface="David" pitchFamily="34" charset="-79"/>
              </a:rPr>
              <a:t> </a:t>
            </a:r>
            <a:r>
              <a:rPr lang="he-IL" sz="1400" dirty="0" smtClean="0">
                <a:latin typeface="David" pitchFamily="34" charset="-79"/>
                <a:cs typeface="David" pitchFamily="34" charset="-79"/>
              </a:rPr>
              <a:t>של הקב"ה, כאשר יבוא </a:t>
            </a:r>
            <a:r>
              <a:rPr lang="he-IL" sz="1400" dirty="0" err="1" smtClean="0">
                <a:latin typeface="David" pitchFamily="34" charset="-79"/>
                <a:cs typeface="David" pitchFamily="34" charset="-79"/>
              </a:rPr>
              <a:t>סנחריב</a:t>
            </a:r>
            <a:r>
              <a:rPr lang="he-IL" sz="1400" dirty="0" smtClean="0">
                <a:latin typeface="David" pitchFamily="34" charset="-79"/>
                <a:cs typeface="David" pitchFamily="34" charset="-79"/>
              </a:rPr>
              <a:t> לכבוש את הר ציון (ירושלים), הקב"ה יעניש את מלך אשור על גאוותו ועל מעשיו.</a:t>
            </a:r>
          </a:p>
          <a:p>
            <a:pPr>
              <a:buNone/>
            </a:pPr>
            <a:r>
              <a:rPr lang="he-IL" sz="1400" dirty="0" smtClean="0">
                <a:latin typeface="David" pitchFamily="34" charset="-79"/>
                <a:cs typeface="David" pitchFamily="34" charset="-79"/>
              </a:rPr>
              <a:t>בפסוק </a:t>
            </a:r>
            <a:r>
              <a:rPr lang="he-IL" sz="1400" dirty="0" err="1" smtClean="0">
                <a:latin typeface="David" pitchFamily="34" charset="-79"/>
                <a:cs typeface="David" pitchFamily="34" charset="-79"/>
              </a:rPr>
              <a:t>טו</a:t>
            </a:r>
            <a:r>
              <a:rPr lang="he-IL" sz="1400" dirty="0" smtClean="0">
                <a:latin typeface="David" pitchFamily="34" charset="-79"/>
                <a:cs typeface="David" pitchFamily="34" charset="-79"/>
              </a:rPr>
              <a:t> שואל הנביא שתי שאלות רטוריות:</a:t>
            </a:r>
          </a:p>
          <a:p>
            <a:pPr>
              <a:buNone/>
            </a:pPr>
            <a:r>
              <a:rPr lang="he-IL" sz="1400" b="1" dirty="0" smtClean="0">
                <a:solidFill>
                  <a:srgbClr val="0070C0"/>
                </a:solidFill>
              </a:rPr>
              <a:t>"</a:t>
            </a:r>
            <a:r>
              <a:rPr lang="he-IL" sz="1400" b="1" dirty="0" err="1" smtClean="0">
                <a:solidFill>
                  <a:srgbClr val="0070C0"/>
                </a:solidFill>
              </a:rPr>
              <a:t>הֲיִתְפָּאֵר</a:t>
            </a:r>
            <a:r>
              <a:rPr lang="he-IL" sz="1400" b="1" dirty="0" smtClean="0">
                <a:solidFill>
                  <a:srgbClr val="0070C0"/>
                </a:solidFill>
              </a:rPr>
              <a:t>, הַגַּרְזֶן, עַל, הַחֹצֵב בּוֹ?! אִם-יִתְגַּדֵּל הַמַּשּׂוֹר, </a:t>
            </a:r>
            <a:r>
              <a:rPr lang="he-IL" sz="1400" b="1" dirty="0" err="1" smtClean="0">
                <a:solidFill>
                  <a:srgbClr val="0070C0"/>
                </a:solidFill>
              </a:rPr>
              <a:t>עַל</a:t>
            </a:r>
            <a:r>
              <a:rPr lang="he-IL" sz="1400" b="1" dirty="0" smtClean="0">
                <a:solidFill>
                  <a:srgbClr val="0070C0"/>
                </a:solidFill>
              </a:rPr>
              <a:t>-</a:t>
            </a:r>
            <a:r>
              <a:rPr lang="he-IL" sz="1400" b="1" dirty="0" err="1" smtClean="0">
                <a:solidFill>
                  <a:srgbClr val="0070C0"/>
                </a:solidFill>
              </a:rPr>
              <a:t>מְנִיפוֹ</a:t>
            </a:r>
            <a:r>
              <a:rPr lang="he-IL" sz="1400" b="1" dirty="0" smtClean="0">
                <a:solidFill>
                  <a:srgbClr val="0070C0"/>
                </a:solidFill>
              </a:rPr>
              <a:t>?!" </a:t>
            </a:r>
            <a:r>
              <a:rPr lang="he-IL" sz="1400" dirty="0" smtClean="0">
                <a:latin typeface="David" pitchFamily="34" charset="-79"/>
                <a:cs typeface="David" pitchFamily="34" charset="-79"/>
              </a:rPr>
              <a:t>- אשור הוא כגרזן ומשור בידו של ה'. הגרזן או המשור  לא יכול להתפאר שהוא הניף את עצמו וחצב או ניסר. רק מי שהניף אותו יכול להתפאר. השבט (המקל) והעץ לא יכולים להרים את האדם, אלא האדם מניף אותם. אם כן, אשור לא פעל מכוחו, אלא ה' הוא שהפעיל אותו.</a:t>
            </a:r>
            <a:endParaRPr lang="he-IL" sz="1400" dirty="0" smtClean="0">
              <a:latin typeface="David" pitchFamily="34" charset="-79"/>
              <a:cs typeface="David" pitchFamily="34" charset="-79"/>
            </a:endParaRPr>
          </a:p>
          <a:p>
            <a:pPr>
              <a:buNone/>
            </a:pPr>
            <a:r>
              <a:rPr lang="he-IL" sz="1400" dirty="0" smtClean="0">
                <a:latin typeface="David" pitchFamily="34" charset="-79"/>
                <a:cs typeface="David" pitchFamily="34" charset="-79"/>
              </a:rPr>
              <a:t>ה' יתיש את כוחו של אשור. ה' יהיה לאשור כמו אש ששורפת ומכלה </a:t>
            </a:r>
            <a:r>
              <a:rPr lang="he-IL" sz="1400" dirty="0" err="1" smtClean="0">
                <a:latin typeface="David" pitchFamily="34" charset="-79"/>
                <a:cs typeface="David" pitchFamily="34" charset="-79"/>
              </a:rPr>
              <a:t>הכל</a:t>
            </a:r>
            <a:r>
              <a:rPr lang="he-IL" sz="1400" dirty="0" smtClean="0">
                <a:latin typeface="David" pitchFamily="34" charset="-79"/>
                <a:cs typeface="David" pitchFamily="34" charset="-79"/>
              </a:rPr>
              <a:t>. לא יישאר מאשור כמעט כלום.</a:t>
            </a:r>
            <a:endParaRPr lang="he-IL" sz="1400" dirty="0">
              <a:latin typeface="David" pitchFamily="34" charset="-79"/>
              <a:cs typeface="David" pitchFamily="34" charset="-79"/>
            </a:endParaRPr>
          </a:p>
          <a:p>
            <a:pPr>
              <a:buNone/>
            </a:pPr>
            <a:endParaRPr lang="he-IL" sz="1600" b="1" dirty="0" smtClean="0">
              <a:solidFill>
                <a:srgbClr val="0070C0"/>
              </a:solidFill>
            </a:endParaRPr>
          </a:p>
          <a:p>
            <a:pPr>
              <a:buNone/>
            </a:pPr>
            <a:r>
              <a:rPr lang="he-IL" sz="1400" b="1" dirty="0" err="1" smtClean="0">
                <a:latin typeface="David" pitchFamily="34" charset="-79"/>
                <a:cs typeface="David" pitchFamily="34" charset="-79"/>
              </a:rPr>
              <a:t>רמב"ן</a:t>
            </a:r>
            <a:r>
              <a:rPr lang="he-IL" sz="1400" dirty="0" smtClean="0">
                <a:latin typeface="David" pitchFamily="34" charset="-79"/>
                <a:cs typeface="David" pitchFamily="34" charset="-79"/>
              </a:rPr>
              <a:t> (בראשית </a:t>
            </a:r>
            <a:r>
              <a:rPr lang="he-IL" sz="1400" dirty="0" err="1" smtClean="0">
                <a:latin typeface="David" pitchFamily="34" charset="-79"/>
                <a:cs typeface="David" pitchFamily="34" charset="-79"/>
              </a:rPr>
              <a:t>טו</a:t>
            </a:r>
            <a:r>
              <a:rPr lang="he-IL" sz="1400" dirty="0" smtClean="0">
                <a:latin typeface="David" pitchFamily="34" charset="-79"/>
                <a:cs typeface="David" pitchFamily="34" charset="-79"/>
              </a:rPr>
              <a:t>,יד)  </a:t>
            </a:r>
            <a:r>
              <a:rPr lang="he-IL" sz="1400" dirty="0">
                <a:latin typeface="David" pitchFamily="34" charset="-79"/>
                <a:cs typeface="David" pitchFamily="34" charset="-79"/>
              </a:rPr>
              <a:t>בפירושו לברית בין הבתרים, דן בענישת העמים שנשלחו לפגוע בעם ישראל: אם זו שליחותם, מדוע ייענשו על כך? הוא מציין את ההפרזה כסיבה לענישתם. </a:t>
            </a:r>
            <a:r>
              <a:rPr lang="he-IL" sz="1400" dirty="0" smtClean="0">
                <a:latin typeface="David" pitchFamily="34" charset="-79"/>
                <a:cs typeface="David" pitchFamily="34" charset="-79"/>
              </a:rPr>
              <a:t>בדומה למה שקרה במצרים. המצרים הוסיפו </a:t>
            </a:r>
            <a:r>
              <a:rPr lang="he-IL" sz="1400" dirty="0">
                <a:latin typeface="David" pitchFamily="34" charset="-79"/>
                <a:cs typeface="David" pitchFamily="34" charset="-79"/>
              </a:rPr>
              <a:t>להרע כי השליכו בניהם ליאור, וימררו את חייהם וחשבו למחות את שמם, וזה טעם דן אנכי - שאביא אותם במשפט, אם עשו כנגזר עליהם או הוסיפו להרע להם.</a:t>
            </a:r>
          </a:p>
          <a:p>
            <a:pPr>
              <a:buNone/>
            </a:pPr>
            <a:endParaRPr lang="he-IL" sz="1600" b="1" dirty="0" smtClean="0">
              <a:solidFill>
                <a:srgbClr val="0070C0"/>
              </a:solidFill>
            </a:endParaRPr>
          </a:p>
          <a:p>
            <a:pPr>
              <a:buNone/>
            </a:pPr>
            <a:endParaRPr lang="he-IL" sz="1400" dirty="0">
              <a:solidFill>
                <a:srgbClr val="0070C0"/>
              </a:solidFill>
              <a:latin typeface="David" pitchFamily="34" charset="-79"/>
              <a:cs typeface="David" pitchFamily="34" charset="-79"/>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457200" y="500042"/>
            <a:ext cx="8229600" cy="5626121"/>
          </a:xfrm>
        </p:spPr>
        <p:txBody>
          <a:bodyPr>
            <a:normAutofit/>
          </a:bodyPr>
          <a:lstStyle/>
          <a:p>
            <a:endParaRPr lang="he-IL" sz="1400" dirty="0" smtClean="0">
              <a:latin typeface="David" pitchFamily="34" charset="-79"/>
              <a:cs typeface="David" pitchFamily="34" charset="-79"/>
            </a:endParaRPr>
          </a:p>
          <a:p>
            <a:pPr algn="ctr">
              <a:buNone/>
            </a:pPr>
            <a:r>
              <a:rPr lang="he-IL" sz="1600" b="1" dirty="0" smtClean="0">
                <a:solidFill>
                  <a:srgbClr val="C00000"/>
                </a:solidFill>
                <a:latin typeface="David" pitchFamily="34" charset="-79"/>
                <a:cs typeface="David" pitchFamily="34" charset="-79"/>
              </a:rPr>
              <a:t>הקבלת הפרק למסופר במלכים ב פרקים </a:t>
            </a:r>
            <a:r>
              <a:rPr lang="he-IL" sz="1600" b="1" dirty="0" err="1" smtClean="0">
                <a:solidFill>
                  <a:srgbClr val="C00000"/>
                </a:solidFill>
                <a:latin typeface="David" pitchFamily="34" charset="-79"/>
                <a:cs typeface="David" pitchFamily="34" charset="-79"/>
              </a:rPr>
              <a:t>יח</a:t>
            </a:r>
            <a:r>
              <a:rPr lang="he-IL" sz="1600" b="1" dirty="0" smtClean="0">
                <a:solidFill>
                  <a:srgbClr val="C00000"/>
                </a:solidFill>
                <a:latin typeface="David" pitchFamily="34" charset="-79"/>
                <a:cs typeface="David" pitchFamily="34" charset="-79"/>
              </a:rPr>
              <a:t>-</a:t>
            </a:r>
            <a:r>
              <a:rPr lang="he-IL" sz="1600" b="1" dirty="0" err="1" smtClean="0">
                <a:solidFill>
                  <a:srgbClr val="C00000"/>
                </a:solidFill>
                <a:latin typeface="David" pitchFamily="34" charset="-79"/>
                <a:cs typeface="David" pitchFamily="34" charset="-79"/>
              </a:rPr>
              <a:t>יט</a:t>
            </a:r>
            <a:endParaRPr lang="he-IL" sz="1600" b="1" dirty="0">
              <a:solidFill>
                <a:srgbClr val="C00000"/>
              </a:solidFill>
              <a:latin typeface="David" pitchFamily="34" charset="-79"/>
              <a:cs typeface="David" pitchFamily="34" charset="-79"/>
            </a:endParaRPr>
          </a:p>
          <a:p>
            <a:pPr>
              <a:buNone/>
            </a:pPr>
            <a:r>
              <a:rPr lang="he-IL" sz="1400" dirty="0" smtClean="0">
                <a:latin typeface="David" pitchFamily="34" charset="-79"/>
                <a:cs typeface="David" pitchFamily="34" charset="-79"/>
              </a:rPr>
              <a:t>פרקים </a:t>
            </a:r>
            <a:r>
              <a:rPr lang="he-IL" sz="1400" dirty="0" err="1" smtClean="0">
                <a:latin typeface="David" pitchFamily="34" charset="-79"/>
                <a:cs typeface="David" pitchFamily="34" charset="-79"/>
              </a:rPr>
              <a:t>יח</a:t>
            </a:r>
            <a:r>
              <a:rPr lang="he-IL" sz="1400" dirty="0" smtClean="0">
                <a:latin typeface="David" pitchFamily="34" charset="-79"/>
                <a:cs typeface="David" pitchFamily="34" charset="-79"/>
              </a:rPr>
              <a:t>-</a:t>
            </a:r>
            <a:r>
              <a:rPr lang="he-IL" sz="1400" dirty="0" err="1" smtClean="0">
                <a:latin typeface="David" pitchFamily="34" charset="-79"/>
                <a:cs typeface="David" pitchFamily="34" charset="-79"/>
              </a:rPr>
              <a:t>יט</a:t>
            </a:r>
            <a:r>
              <a:rPr lang="he-IL" sz="1400" dirty="0" smtClean="0">
                <a:latin typeface="David" pitchFamily="34" charset="-79"/>
                <a:cs typeface="David" pitchFamily="34" charset="-79"/>
              </a:rPr>
              <a:t> במלכים ב' מתארים את מסע </a:t>
            </a:r>
            <a:r>
              <a:rPr lang="he-IL" sz="1400" dirty="0" err="1" smtClean="0">
                <a:latin typeface="David" pitchFamily="34" charset="-79"/>
                <a:cs typeface="David" pitchFamily="34" charset="-79"/>
              </a:rPr>
              <a:t>סנחריב</a:t>
            </a:r>
            <a:r>
              <a:rPr lang="he-IL" sz="1400" dirty="0" smtClean="0">
                <a:latin typeface="David" pitchFamily="34" charset="-79"/>
                <a:cs typeface="David" pitchFamily="34" charset="-79"/>
              </a:rPr>
              <a:t> (701 לפנה"ס על פי המקובל במחקר ההיסטורי), כאשר צבא אשור ערך מסע ענישה בערי החוף מצידון ועד אשדוד, במסגרתו פגע באופן אנוש ברוב המכריע של ערי יהודה וצר על ירושלים. </a:t>
            </a:r>
          </a:p>
          <a:p>
            <a:pPr>
              <a:buNone/>
            </a:pPr>
            <a:r>
              <a:rPr lang="he-IL" sz="1400" dirty="0" smtClean="0">
                <a:latin typeface="David" pitchFamily="34" charset="-79"/>
                <a:cs typeface="David" pitchFamily="34" charset="-79"/>
              </a:rPr>
              <a:t>מול חומות ירושלים נואם השר </a:t>
            </a:r>
            <a:r>
              <a:rPr lang="he-IL" sz="1400" dirty="0" err="1" smtClean="0">
                <a:latin typeface="David" pitchFamily="34" charset="-79"/>
                <a:cs typeface="David" pitchFamily="34" charset="-79"/>
              </a:rPr>
              <a:t>רבשקה</a:t>
            </a:r>
            <a:r>
              <a:rPr lang="he-IL" sz="1400" dirty="0" smtClean="0">
                <a:latin typeface="David" pitchFamily="34" charset="-79"/>
                <a:cs typeface="David" pitchFamily="34" charset="-79"/>
              </a:rPr>
              <a:t>, ומביא אל אנשי יהודה הנצורים את דברי מלך אשור: </a:t>
            </a:r>
          </a:p>
          <a:p>
            <a:pPr>
              <a:buNone/>
            </a:pPr>
            <a:r>
              <a:rPr lang="he-IL" sz="1400" b="1" dirty="0" smtClean="0">
                <a:latin typeface="David" pitchFamily="34" charset="-79"/>
                <a:cs typeface="David" pitchFamily="34" charset="-79"/>
              </a:rPr>
              <a:t>מלכים ב פרק </a:t>
            </a:r>
            <a:r>
              <a:rPr lang="he-IL" sz="1400" b="1" dirty="0" err="1" smtClean="0">
                <a:latin typeface="David" pitchFamily="34" charset="-79"/>
                <a:cs typeface="David" pitchFamily="34" charset="-79"/>
              </a:rPr>
              <a:t>יח</a:t>
            </a:r>
            <a:r>
              <a:rPr lang="he-IL" sz="1400" b="1" dirty="0" smtClean="0">
                <a:latin typeface="David" pitchFamily="34" charset="-79"/>
                <a:cs typeface="David" pitchFamily="34" charset="-79"/>
              </a:rPr>
              <a:t>:</a:t>
            </a:r>
            <a:endParaRPr lang="he-IL" sz="1400" dirty="0">
              <a:latin typeface="David" pitchFamily="34" charset="-79"/>
              <a:cs typeface="David" pitchFamily="34" charset="-79"/>
            </a:endParaRPr>
          </a:p>
          <a:p>
            <a:pPr>
              <a:buNone/>
            </a:pPr>
            <a:r>
              <a:rPr lang="he-IL" sz="1400" dirty="0" smtClean="0">
                <a:latin typeface="David" pitchFamily="34" charset="-79"/>
                <a:cs typeface="David" pitchFamily="34" charset="-79"/>
              </a:rPr>
              <a:t>כה עַתָּה </a:t>
            </a:r>
            <a:r>
              <a:rPr lang="he-IL" sz="1400" dirty="0" err="1" smtClean="0">
                <a:latin typeface="David" pitchFamily="34" charset="-79"/>
                <a:cs typeface="David" pitchFamily="34" charset="-79"/>
              </a:rPr>
              <a:t>הֲמִבַּלְעֲדֵי</a:t>
            </a:r>
            <a:r>
              <a:rPr lang="he-IL" sz="1400" dirty="0" smtClean="0">
                <a:latin typeface="David" pitchFamily="34" charset="-79"/>
                <a:cs typeface="David" pitchFamily="34" charset="-79"/>
              </a:rPr>
              <a:t> ה' עָלִיתִי עַל הַמָּקוֹם הַזֶּה לְהַשְׁחִתוֹ? </a:t>
            </a:r>
            <a:r>
              <a:rPr lang="he-IL" sz="1400" b="1" dirty="0" smtClean="0">
                <a:latin typeface="David" pitchFamily="34" charset="-79"/>
                <a:cs typeface="David" pitchFamily="34" charset="-79"/>
              </a:rPr>
              <a:t>ה' אָמַר אֵלַי עֲלֵה עַל-הָאָרֶץ הַזֹּאת וְהַשְׁחִיתָהּ</a:t>
            </a:r>
            <a:r>
              <a:rPr lang="he-IL" sz="1400" dirty="0" smtClean="0">
                <a:latin typeface="David" pitchFamily="34" charset="-79"/>
                <a:cs typeface="David" pitchFamily="34" charset="-79"/>
              </a:rPr>
              <a:t>...</a:t>
            </a:r>
          </a:p>
          <a:p>
            <a:pPr>
              <a:buNone/>
            </a:pPr>
            <a:r>
              <a:rPr lang="he-IL" sz="1400" dirty="0" smtClean="0">
                <a:latin typeface="David" pitchFamily="34" charset="-79"/>
                <a:cs typeface="David" pitchFamily="34" charset="-79"/>
              </a:rPr>
              <a:t>לב וְאַל תִּשְׁמְעוּ אֶל חִזְקִיָּהוּ כִּי יַסִּית אֶתְכֶם </a:t>
            </a:r>
            <a:r>
              <a:rPr lang="he-IL" sz="1400" dirty="0" err="1" smtClean="0">
                <a:latin typeface="David" pitchFamily="34" charset="-79"/>
                <a:cs typeface="David" pitchFamily="34" charset="-79"/>
              </a:rPr>
              <a:t>לֵאמֹר</a:t>
            </a:r>
            <a:r>
              <a:rPr lang="he-IL" sz="1400" dirty="0" smtClean="0">
                <a:latin typeface="David" pitchFamily="34" charset="-79"/>
                <a:cs typeface="David" pitchFamily="34" charset="-79"/>
              </a:rPr>
              <a:t> ה' יַצִּילֵנוּ. </a:t>
            </a:r>
          </a:p>
          <a:p>
            <a:pPr>
              <a:buNone/>
            </a:pPr>
            <a:r>
              <a:rPr lang="he-IL" sz="1400" dirty="0" err="1" smtClean="0">
                <a:latin typeface="David" pitchFamily="34" charset="-79"/>
                <a:cs typeface="David" pitchFamily="34" charset="-79"/>
              </a:rPr>
              <a:t>לג</a:t>
            </a:r>
            <a:r>
              <a:rPr lang="he-IL" sz="1400" dirty="0" smtClean="0">
                <a:latin typeface="David" pitchFamily="34" charset="-79"/>
                <a:cs typeface="David" pitchFamily="34" charset="-79"/>
              </a:rPr>
              <a:t> </a:t>
            </a:r>
            <a:r>
              <a:rPr lang="he-IL" sz="1400" dirty="0" err="1" smtClean="0">
                <a:latin typeface="David" pitchFamily="34" charset="-79"/>
                <a:cs typeface="David" pitchFamily="34" charset="-79"/>
              </a:rPr>
              <a:t>הַהַצֵּל</a:t>
            </a:r>
            <a:r>
              <a:rPr lang="he-IL" sz="1400" dirty="0" smtClean="0">
                <a:latin typeface="David" pitchFamily="34" charset="-79"/>
                <a:cs typeface="David" pitchFamily="34" charset="-79"/>
              </a:rPr>
              <a:t> הִצִּילוּ </a:t>
            </a:r>
            <a:r>
              <a:rPr lang="he-IL" sz="1400" dirty="0" err="1" smtClean="0">
                <a:latin typeface="David" pitchFamily="34" charset="-79"/>
                <a:cs typeface="David" pitchFamily="34" charset="-79"/>
              </a:rPr>
              <a:t>אֱלֹהֵי</a:t>
            </a:r>
            <a:r>
              <a:rPr lang="he-IL" sz="1400" dirty="0" smtClean="0">
                <a:latin typeface="David" pitchFamily="34" charset="-79"/>
                <a:cs typeface="David" pitchFamily="34" charset="-79"/>
              </a:rPr>
              <a:t> </a:t>
            </a:r>
            <a:r>
              <a:rPr lang="he-IL" sz="1400" dirty="0" err="1" smtClean="0">
                <a:latin typeface="David" pitchFamily="34" charset="-79"/>
                <a:cs typeface="David" pitchFamily="34" charset="-79"/>
              </a:rPr>
              <a:t>הַגּוֹיִם</a:t>
            </a:r>
            <a:r>
              <a:rPr lang="he-IL" sz="1400" dirty="0" smtClean="0">
                <a:latin typeface="David" pitchFamily="34" charset="-79"/>
                <a:cs typeface="David" pitchFamily="34" charset="-79"/>
              </a:rPr>
              <a:t> אִישׁ אֶת אַרְצוֹ מִיַּד מֶלֶךְ אַשּׁוּר. </a:t>
            </a:r>
          </a:p>
          <a:p>
            <a:pPr>
              <a:buNone/>
            </a:pPr>
            <a:r>
              <a:rPr lang="he-IL" sz="1400" dirty="0" smtClean="0">
                <a:latin typeface="David" pitchFamily="34" charset="-79"/>
                <a:cs typeface="David" pitchFamily="34" charset="-79"/>
              </a:rPr>
              <a:t>לד אַיֵּה </a:t>
            </a:r>
            <a:r>
              <a:rPr lang="he-IL" sz="1400" dirty="0" err="1" smtClean="0">
                <a:latin typeface="David" pitchFamily="34" charset="-79"/>
                <a:cs typeface="David" pitchFamily="34" charset="-79"/>
              </a:rPr>
              <a:t>אֱלֹהֵי</a:t>
            </a:r>
            <a:r>
              <a:rPr lang="he-IL" sz="1400" dirty="0" smtClean="0">
                <a:latin typeface="David" pitchFamily="34" charset="-79"/>
                <a:cs typeface="David" pitchFamily="34" charset="-79"/>
              </a:rPr>
              <a:t> חֲמָת וְאַרְפָּד אַיֵּה </a:t>
            </a:r>
            <a:r>
              <a:rPr lang="he-IL" sz="1400" dirty="0" err="1" smtClean="0">
                <a:latin typeface="David" pitchFamily="34" charset="-79"/>
                <a:cs typeface="David" pitchFamily="34" charset="-79"/>
              </a:rPr>
              <a:t>אֱלֹהֵי</a:t>
            </a:r>
            <a:r>
              <a:rPr lang="he-IL" sz="1400" dirty="0" smtClean="0">
                <a:latin typeface="David" pitchFamily="34" charset="-79"/>
                <a:cs typeface="David" pitchFamily="34" charset="-79"/>
              </a:rPr>
              <a:t> </a:t>
            </a:r>
            <a:r>
              <a:rPr lang="he-IL" sz="1400" dirty="0" err="1" smtClean="0">
                <a:latin typeface="David" pitchFamily="34" charset="-79"/>
                <a:cs typeface="David" pitchFamily="34" charset="-79"/>
              </a:rPr>
              <a:t>סְפַרְוַיִם</a:t>
            </a:r>
            <a:r>
              <a:rPr lang="he-IL" sz="1400" dirty="0" smtClean="0">
                <a:latin typeface="David" pitchFamily="34" charset="-79"/>
                <a:cs typeface="David" pitchFamily="34" charset="-79"/>
              </a:rPr>
              <a:t> הֵנַע </a:t>
            </a:r>
            <a:r>
              <a:rPr lang="he-IL" sz="1400" dirty="0" err="1" smtClean="0">
                <a:latin typeface="David" pitchFamily="34" charset="-79"/>
                <a:cs typeface="David" pitchFamily="34" charset="-79"/>
              </a:rPr>
              <a:t>וְעִוָּה</a:t>
            </a:r>
            <a:r>
              <a:rPr lang="he-IL" sz="1400" dirty="0" smtClean="0">
                <a:latin typeface="David" pitchFamily="34" charset="-79"/>
                <a:cs typeface="David" pitchFamily="34" charset="-79"/>
              </a:rPr>
              <a:t>  כִּי הִצִּילוּ אֶת שֹׁמְרוֹן מִיָּדִי. </a:t>
            </a:r>
          </a:p>
          <a:p>
            <a:pPr>
              <a:buNone/>
            </a:pPr>
            <a:r>
              <a:rPr lang="he-IL" sz="1400" dirty="0" smtClean="0">
                <a:latin typeface="David" pitchFamily="34" charset="-79"/>
                <a:cs typeface="David" pitchFamily="34" charset="-79"/>
              </a:rPr>
              <a:t>לה </a:t>
            </a:r>
            <a:r>
              <a:rPr lang="he-IL" sz="1400" b="1" dirty="0" smtClean="0">
                <a:latin typeface="David" pitchFamily="34" charset="-79"/>
                <a:cs typeface="David" pitchFamily="34" charset="-79"/>
              </a:rPr>
              <a:t>מִי בְּכָל </a:t>
            </a:r>
            <a:r>
              <a:rPr lang="he-IL" sz="1400" b="1" dirty="0" err="1" smtClean="0">
                <a:latin typeface="David" pitchFamily="34" charset="-79"/>
                <a:cs typeface="David" pitchFamily="34" charset="-79"/>
              </a:rPr>
              <a:t>אֱלֹהֵי</a:t>
            </a:r>
            <a:r>
              <a:rPr lang="he-IL" sz="1400" b="1" dirty="0" smtClean="0">
                <a:latin typeface="David" pitchFamily="34" charset="-79"/>
                <a:cs typeface="David" pitchFamily="34" charset="-79"/>
              </a:rPr>
              <a:t> הָאֲרָצוֹת אֲשֶׁר הִצִּילוּ אֶת-אַרְצָם מִיָּדִי  כִּי יצִּיל ה' אֶת יְרוּשָׁלִַם מִיָּדִי</a:t>
            </a:r>
            <a:r>
              <a:rPr lang="he-IL" sz="1400" dirty="0" smtClean="0">
                <a:latin typeface="David" pitchFamily="34" charset="-79"/>
                <a:cs typeface="David" pitchFamily="34" charset="-79"/>
              </a:rPr>
              <a:t>? </a:t>
            </a:r>
          </a:p>
          <a:p>
            <a:pPr>
              <a:buNone/>
            </a:pPr>
            <a:endParaRPr lang="he-IL" sz="1400" dirty="0" smtClean="0">
              <a:latin typeface="David" pitchFamily="34" charset="-79"/>
              <a:cs typeface="David" pitchFamily="34" charset="-79"/>
            </a:endParaRPr>
          </a:p>
          <a:p>
            <a:pPr>
              <a:buNone/>
            </a:pPr>
            <a:r>
              <a:rPr lang="he-IL" sz="1400" b="1" dirty="0" smtClean="0">
                <a:latin typeface="David" pitchFamily="34" charset="-79"/>
                <a:cs typeface="David" pitchFamily="34" charset="-79"/>
              </a:rPr>
              <a:t>בחלק הראשון </a:t>
            </a:r>
            <a:r>
              <a:rPr lang="he-IL" sz="1400" dirty="0" smtClean="0">
                <a:latin typeface="David" pitchFamily="34" charset="-79"/>
                <a:cs typeface="David" pitchFamily="34" charset="-79"/>
              </a:rPr>
              <a:t>של הדברים </a:t>
            </a:r>
            <a:r>
              <a:rPr lang="he-IL" sz="1400" dirty="0" err="1" smtClean="0">
                <a:latin typeface="David" pitchFamily="34" charset="-79"/>
                <a:cs typeface="David" pitchFamily="34" charset="-79"/>
              </a:rPr>
              <a:t>רבשקה</a:t>
            </a:r>
            <a:r>
              <a:rPr lang="he-IL" sz="1400" dirty="0" smtClean="0">
                <a:latin typeface="David" pitchFamily="34" charset="-79"/>
                <a:cs typeface="David" pitchFamily="34" charset="-79"/>
              </a:rPr>
              <a:t> מציג את </a:t>
            </a:r>
            <a:r>
              <a:rPr lang="he-IL" sz="1400" dirty="0" err="1" smtClean="0">
                <a:latin typeface="David" pitchFamily="34" charset="-79"/>
                <a:cs typeface="David" pitchFamily="34" charset="-79"/>
              </a:rPr>
              <a:t>סנחריב</a:t>
            </a:r>
            <a:r>
              <a:rPr lang="he-IL" sz="1400" dirty="0" smtClean="0">
                <a:latin typeface="David" pitchFamily="34" charset="-79"/>
                <a:cs typeface="David" pitchFamily="34" charset="-79"/>
              </a:rPr>
              <a:t> כשליחו של ה', שיועד להעניש את העם החוטא.</a:t>
            </a:r>
          </a:p>
          <a:p>
            <a:pPr>
              <a:buNone/>
            </a:pPr>
            <a:r>
              <a:rPr lang="he-IL" sz="1400" b="1" dirty="0" smtClean="0">
                <a:latin typeface="David" pitchFamily="34" charset="-79"/>
                <a:cs typeface="David" pitchFamily="34" charset="-79"/>
              </a:rPr>
              <a:t>בהמשך דבריו </a:t>
            </a:r>
            <a:r>
              <a:rPr lang="he-IL" sz="1400" dirty="0" smtClean="0">
                <a:latin typeface="David" pitchFamily="34" charset="-79"/>
                <a:cs typeface="David" pitchFamily="34" charset="-79"/>
              </a:rPr>
              <a:t>הוא מפסיק לראות את עצמו ככפוף לציווי ה' ואף מתקומם נגדו: כשם שאלילי כל העמים לא הגנו על עמיהם, כך לא יוכל ה' להגן על ירושלים.</a:t>
            </a:r>
            <a:endParaRPr lang="he-IL" sz="1400" dirty="0">
              <a:latin typeface="David" pitchFamily="34" charset="-79"/>
              <a:cs typeface="David" pitchFamily="34" charset="-79"/>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457200" y="428604"/>
            <a:ext cx="8229600" cy="5697559"/>
          </a:xfrm>
        </p:spPr>
        <p:txBody>
          <a:bodyPr>
            <a:normAutofit/>
          </a:bodyPr>
          <a:lstStyle/>
          <a:p>
            <a:pPr>
              <a:buNone/>
            </a:pPr>
            <a:r>
              <a:rPr lang="he-IL" sz="1600" b="1" dirty="0" smtClean="0">
                <a:solidFill>
                  <a:srgbClr val="C00000"/>
                </a:solidFill>
                <a:latin typeface="David" pitchFamily="34" charset="-79"/>
                <a:cs typeface="David" pitchFamily="34" charset="-79"/>
              </a:rPr>
              <a:t>פסוקים כד-לד: מפלת אשור</a:t>
            </a:r>
          </a:p>
          <a:p>
            <a:pPr>
              <a:buNone/>
            </a:pPr>
            <a:r>
              <a:rPr lang="he-IL" sz="1400" b="1" dirty="0">
                <a:solidFill>
                  <a:srgbClr val="0070C0"/>
                </a:solidFill>
              </a:rPr>
              <a:t>לָכֵן, כֹּה-אָמַר אֲדֹנָי יְהוִה צְבָאוֹת, אַל-תִּירָא עַמִּי יֹשֵׁב צִיּוֹן, מֵאַשּׁוּר; בַּשֵּׁבֶט </a:t>
            </a:r>
            <a:r>
              <a:rPr lang="he-IL" sz="1400" b="1" dirty="0" err="1">
                <a:solidFill>
                  <a:srgbClr val="0070C0"/>
                </a:solidFill>
              </a:rPr>
              <a:t>יַכֶּכָּה</a:t>
            </a:r>
            <a:r>
              <a:rPr lang="he-IL" sz="1400" b="1" dirty="0">
                <a:solidFill>
                  <a:srgbClr val="0070C0"/>
                </a:solidFill>
              </a:rPr>
              <a:t>, וּמַטֵּהוּ </a:t>
            </a:r>
            <a:r>
              <a:rPr lang="he-IL" sz="1400" b="1" dirty="0" err="1">
                <a:solidFill>
                  <a:srgbClr val="0070C0"/>
                </a:solidFill>
              </a:rPr>
              <a:t>יִשָּׂא</a:t>
            </a:r>
            <a:r>
              <a:rPr lang="he-IL" sz="1400" b="1" dirty="0">
                <a:solidFill>
                  <a:srgbClr val="0070C0"/>
                </a:solidFill>
              </a:rPr>
              <a:t>-עָלֶיךָ בְּדֶרֶךְ מִצְרָיִם.  </a:t>
            </a:r>
            <a:r>
              <a:rPr lang="he-IL" sz="1400" b="1" dirty="0" smtClean="0">
                <a:solidFill>
                  <a:srgbClr val="0070C0"/>
                </a:solidFill>
              </a:rPr>
              <a:t>כִּי-עוֹד</a:t>
            </a:r>
            <a:r>
              <a:rPr lang="he-IL" sz="1400" b="1" dirty="0">
                <a:solidFill>
                  <a:srgbClr val="0070C0"/>
                </a:solidFill>
              </a:rPr>
              <a:t>, מְעַט מִזְעָר, וְכָלָה זַעַם, וְאַפִּי עַל-</a:t>
            </a:r>
            <a:r>
              <a:rPr lang="he-IL" sz="1400" b="1" dirty="0" err="1">
                <a:solidFill>
                  <a:srgbClr val="0070C0"/>
                </a:solidFill>
              </a:rPr>
              <a:t>תַּבְלִיתָם</a:t>
            </a:r>
            <a:r>
              <a:rPr lang="he-IL" sz="1400" b="1" dirty="0">
                <a:solidFill>
                  <a:srgbClr val="0070C0"/>
                </a:solidFill>
              </a:rPr>
              <a:t>. </a:t>
            </a:r>
            <a:endParaRPr lang="he-IL" sz="1400" b="1" dirty="0" smtClean="0">
              <a:solidFill>
                <a:srgbClr val="0070C0"/>
              </a:solidFill>
            </a:endParaRPr>
          </a:p>
          <a:p>
            <a:pPr>
              <a:buNone/>
            </a:pPr>
            <a:r>
              <a:rPr lang="he-IL" sz="1400" dirty="0" smtClean="0">
                <a:latin typeface="David" pitchFamily="34" charset="-79"/>
                <a:cs typeface="David" pitchFamily="34" charset="-79"/>
              </a:rPr>
              <a:t>למרות האיום הקשה של אשור והחשש ממנו בישראל, ה' אומר שמפלת אשור תהיה ממש בקרוב. מה שקורה עכשיו הוא זמני. עוד מעט יכלה כעסו של ה' על ישראל ואז יתעורר כעסו "</a:t>
            </a:r>
            <a:r>
              <a:rPr lang="he-IL" sz="1400" b="1" dirty="0" smtClean="0">
                <a:solidFill>
                  <a:srgbClr val="0070C0"/>
                </a:solidFill>
              </a:rPr>
              <a:t>עַל-</a:t>
            </a:r>
            <a:r>
              <a:rPr lang="he-IL" sz="1400" b="1" dirty="0" err="1" smtClean="0">
                <a:solidFill>
                  <a:srgbClr val="0070C0"/>
                </a:solidFill>
              </a:rPr>
              <a:t>תַּבְלִיתָם</a:t>
            </a:r>
            <a:r>
              <a:rPr lang="he-IL" sz="1400" b="1" dirty="0" smtClean="0">
                <a:solidFill>
                  <a:srgbClr val="0070C0"/>
                </a:solidFill>
              </a:rPr>
              <a:t>"</a:t>
            </a:r>
            <a:r>
              <a:rPr lang="he-IL" sz="1400" dirty="0" err="1" smtClean="0">
                <a:solidFill>
                  <a:srgbClr val="0070C0"/>
                </a:solidFill>
              </a:rPr>
              <a:t> – </a:t>
            </a:r>
            <a:r>
              <a:rPr lang="he-IL" sz="1400" dirty="0" smtClean="0">
                <a:latin typeface="David" pitchFamily="34" charset="-79"/>
                <a:cs typeface="David" pitchFamily="34" charset="-79"/>
              </a:rPr>
              <a:t>תועבותיהם של אשור </a:t>
            </a:r>
            <a:r>
              <a:rPr lang="he-IL" sz="1400" dirty="0" err="1" smtClean="0">
                <a:latin typeface="David" pitchFamily="34" charset="-79"/>
                <a:cs typeface="David" pitchFamily="34" charset="-79"/>
              </a:rPr>
              <a:t>אשור</a:t>
            </a:r>
            <a:r>
              <a:rPr lang="he-IL" sz="1400" dirty="0" smtClean="0">
                <a:latin typeface="David" pitchFamily="34" charset="-79"/>
                <a:cs typeface="David" pitchFamily="34" charset="-79"/>
              </a:rPr>
              <a:t> ואז ישראל </a:t>
            </a:r>
            <a:r>
              <a:rPr lang="he-IL" sz="1400" dirty="0" err="1" smtClean="0">
                <a:latin typeface="David" pitchFamily="34" charset="-79"/>
                <a:cs typeface="David" pitchFamily="34" charset="-79"/>
              </a:rPr>
              <a:t>יוושעו</a:t>
            </a:r>
            <a:r>
              <a:rPr lang="he-IL" sz="1400" dirty="0" smtClean="0">
                <a:latin typeface="David" pitchFamily="34" charset="-79"/>
                <a:cs typeface="David" pitchFamily="34" charset="-79"/>
              </a:rPr>
              <a:t>.</a:t>
            </a:r>
          </a:p>
          <a:p>
            <a:pPr>
              <a:buNone/>
            </a:pPr>
            <a:r>
              <a:rPr lang="he-IL" sz="1400" b="1" dirty="0" err="1" smtClean="0">
                <a:latin typeface="David" pitchFamily="34" charset="-79"/>
                <a:cs typeface="David" pitchFamily="34" charset="-79"/>
              </a:rPr>
              <a:t>מלבי"ם</a:t>
            </a:r>
            <a:r>
              <a:rPr lang="he-IL" sz="1400" b="1" dirty="0" smtClean="0">
                <a:latin typeface="David" pitchFamily="34" charset="-79"/>
                <a:cs typeface="David" pitchFamily="34" charset="-79"/>
              </a:rPr>
              <a:t>: </a:t>
            </a:r>
            <a:r>
              <a:rPr lang="he-IL" sz="1400" dirty="0" smtClean="0">
                <a:latin typeface="David" pitchFamily="34" charset="-79"/>
                <a:cs typeface="David" pitchFamily="34" charset="-79"/>
              </a:rPr>
              <a:t>אומנם שאר האומות פחדו מאשור, אך עם ישראל אינו צריך לחשוש, למרות שעשרת השבטים חששו וגם גלו מארצם. מלך אשור לא יוכל לפגוע בירושלים.</a:t>
            </a:r>
            <a:endParaRPr lang="he-IL" sz="1400" b="1" dirty="0">
              <a:latin typeface="David" pitchFamily="34" charset="-79"/>
              <a:cs typeface="David" pitchFamily="34" charset="-79"/>
            </a:endParaRPr>
          </a:p>
          <a:p>
            <a:pPr>
              <a:buNone/>
            </a:pPr>
            <a:endParaRPr lang="he-IL" sz="1400" b="1" dirty="0" smtClean="0">
              <a:solidFill>
                <a:srgbClr val="0070C0"/>
              </a:solidFill>
            </a:endParaRPr>
          </a:p>
          <a:p>
            <a:pPr>
              <a:buNone/>
            </a:pPr>
            <a:r>
              <a:rPr lang="he-IL" sz="1400" b="1" dirty="0">
                <a:solidFill>
                  <a:srgbClr val="0070C0"/>
                </a:solidFill>
              </a:rPr>
              <a:t> </a:t>
            </a:r>
            <a:r>
              <a:rPr lang="he-IL" sz="1400" b="1" dirty="0" err="1">
                <a:solidFill>
                  <a:srgbClr val="0070C0"/>
                </a:solidFill>
              </a:rPr>
              <a:t>כו</a:t>
            </a:r>
            <a:r>
              <a:rPr lang="he-IL" sz="1400" b="1" dirty="0">
                <a:solidFill>
                  <a:srgbClr val="0070C0"/>
                </a:solidFill>
              </a:rPr>
              <a:t> וְעוֹרֵר עָלָיו יְהוָה צְבָאוֹת, שׁוֹט, כְּמַכַּת מִדְיָן, בְּצוּר עוֹרֵב; וּמַטֵּהוּ, עַל-הַיָּם, וּנְשָׂאוֹ, בְּדֶרֶךְ מִצְרָיִם.  </a:t>
            </a:r>
            <a:r>
              <a:rPr lang="he-IL" sz="1400" b="1" dirty="0" err="1">
                <a:solidFill>
                  <a:srgbClr val="0070C0"/>
                </a:solidFill>
              </a:rPr>
              <a:t>כז</a:t>
            </a:r>
            <a:r>
              <a:rPr lang="he-IL" sz="1400" b="1" dirty="0">
                <a:solidFill>
                  <a:srgbClr val="0070C0"/>
                </a:solidFill>
              </a:rPr>
              <a:t> וְהָיָה בַּיּוֹם הַהוּא, יָסוּר סֻבֳּלוֹ מֵעַל שִׁכְמֶךָ, וְעֻלּוֹ, מֵעַל </a:t>
            </a:r>
            <a:r>
              <a:rPr lang="he-IL" sz="1400" b="1" dirty="0" err="1">
                <a:solidFill>
                  <a:srgbClr val="0070C0"/>
                </a:solidFill>
              </a:rPr>
              <a:t>צַוָּארֶךָ</a:t>
            </a:r>
            <a:r>
              <a:rPr lang="he-IL" sz="1400" b="1" dirty="0">
                <a:solidFill>
                  <a:srgbClr val="0070C0"/>
                </a:solidFill>
              </a:rPr>
              <a:t>; וְחֻבַּל עֹל, מִפְּנֵי-שָׁמֶן.  </a:t>
            </a:r>
            <a:r>
              <a:rPr lang="he-IL" sz="1400" b="1" dirty="0" err="1">
                <a:solidFill>
                  <a:srgbClr val="0070C0"/>
                </a:solidFill>
              </a:rPr>
              <a:t>כח</a:t>
            </a:r>
            <a:r>
              <a:rPr lang="he-IL" sz="1400" b="1" dirty="0">
                <a:solidFill>
                  <a:srgbClr val="0070C0"/>
                </a:solidFill>
              </a:rPr>
              <a:t> בָּא עַל-</a:t>
            </a:r>
            <a:r>
              <a:rPr lang="he-IL" sz="1400" b="1" dirty="0" err="1">
                <a:solidFill>
                  <a:srgbClr val="0070C0"/>
                </a:solidFill>
              </a:rPr>
              <a:t>עַיַּת</a:t>
            </a:r>
            <a:r>
              <a:rPr lang="he-IL" sz="1400" b="1" dirty="0">
                <a:solidFill>
                  <a:srgbClr val="0070C0"/>
                </a:solidFill>
              </a:rPr>
              <a:t>, עָבַר </a:t>
            </a:r>
            <a:r>
              <a:rPr lang="he-IL" sz="1400" b="1" dirty="0" err="1">
                <a:solidFill>
                  <a:srgbClr val="0070C0"/>
                </a:solidFill>
              </a:rPr>
              <a:t>בְּמִגְרוֹן</a:t>
            </a:r>
            <a:r>
              <a:rPr lang="he-IL" sz="1400" b="1" dirty="0">
                <a:solidFill>
                  <a:srgbClr val="0070C0"/>
                </a:solidFill>
              </a:rPr>
              <a:t>; </a:t>
            </a:r>
            <a:r>
              <a:rPr lang="he-IL" sz="1400" b="1" dirty="0" err="1">
                <a:solidFill>
                  <a:srgbClr val="0070C0"/>
                </a:solidFill>
              </a:rPr>
              <a:t>לְמִכְמָשׂ</a:t>
            </a:r>
            <a:r>
              <a:rPr lang="he-IL" sz="1400" b="1" dirty="0">
                <a:solidFill>
                  <a:srgbClr val="0070C0"/>
                </a:solidFill>
              </a:rPr>
              <a:t>, יַפְקִיד כֵּלָיו.  </a:t>
            </a:r>
            <a:r>
              <a:rPr lang="he-IL" sz="1400" b="1" dirty="0" err="1">
                <a:solidFill>
                  <a:srgbClr val="0070C0"/>
                </a:solidFill>
              </a:rPr>
              <a:t>כט</a:t>
            </a:r>
            <a:r>
              <a:rPr lang="he-IL" sz="1400" b="1" dirty="0">
                <a:solidFill>
                  <a:srgbClr val="0070C0"/>
                </a:solidFill>
              </a:rPr>
              <a:t> עָבְרוּ, מַעְבָּרָה, גֶּבַע, מָלוֹן לָנוּ; חָרְדָה, הָרָמָה--גִּבְעַת שָׁאוּל, נָסָה.  ל צַהֲלִי קוֹלֵךְ, בַּת-גַּלִּים; הַקְשִׁיבִי לַיְשָׁה, </a:t>
            </a:r>
            <a:r>
              <a:rPr lang="he-IL" sz="1400" b="1" dirty="0" err="1">
                <a:solidFill>
                  <a:srgbClr val="0070C0"/>
                </a:solidFill>
              </a:rPr>
              <a:t>עֲנִיָּה</a:t>
            </a:r>
            <a:r>
              <a:rPr lang="he-IL" sz="1400" b="1" dirty="0">
                <a:solidFill>
                  <a:srgbClr val="0070C0"/>
                </a:solidFill>
              </a:rPr>
              <a:t> עֲנָתוֹת.  לא נָדְדָה, מַדְמֵנָה; יֹשְׁבֵי הַגֵּבִים, הֵעִיזוּ.  לב עוֹד הַיּוֹם, בְּנֹב לַעֲמֹד; </a:t>
            </a:r>
            <a:r>
              <a:rPr lang="he-IL" sz="1400" b="1" dirty="0" err="1">
                <a:solidFill>
                  <a:srgbClr val="0070C0"/>
                </a:solidFill>
              </a:rPr>
              <a:t>יְנֹפֵף</a:t>
            </a:r>
            <a:r>
              <a:rPr lang="he-IL" sz="1400" b="1" dirty="0">
                <a:solidFill>
                  <a:srgbClr val="0070C0"/>
                </a:solidFill>
              </a:rPr>
              <a:t> יָדוֹ הַר בית- (בַּת-) צִיּוֹן, גִּבְעַת יְרוּשָׁלִָם.  {פ}</a:t>
            </a:r>
            <a:br>
              <a:rPr lang="he-IL" sz="1400" b="1" dirty="0">
                <a:solidFill>
                  <a:srgbClr val="0070C0"/>
                </a:solidFill>
              </a:rPr>
            </a:br>
            <a:r>
              <a:rPr lang="he-IL" sz="1400" b="1" dirty="0" err="1">
                <a:solidFill>
                  <a:srgbClr val="0070C0"/>
                </a:solidFill>
              </a:rPr>
              <a:t>לג</a:t>
            </a:r>
            <a:r>
              <a:rPr lang="he-IL" sz="1400" b="1" dirty="0">
                <a:solidFill>
                  <a:srgbClr val="0070C0"/>
                </a:solidFill>
              </a:rPr>
              <a:t> הִנֵּה הָאָדוֹן יְהוָה צְבָאוֹת, מְסָעֵף פֻּארָה </a:t>
            </a:r>
            <a:r>
              <a:rPr lang="he-IL" sz="1400" b="1" dirty="0" err="1">
                <a:solidFill>
                  <a:srgbClr val="0070C0"/>
                </a:solidFill>
              </a:rPr>
              <a:t>בְּמַעֲרָצָה</a:t>
            </a:r>
            <a:r>
              <a:rPr lang="he-IL" sz="1400" b="1" dirty="0">
                <a:solidFill>
                  <a:srgbClr val="0070C0"/>
                </a:solidFill>
              </a:rPr>
              <a:t>; וְרָמֵי הַקּוֹמָה גְּדוּעִים, וְהַגְּבֹהִים יִשְׁפָּלוּ.  לד וְנִקַּף סִבְכֵי הַיַּעַר, בַּבַּרְזֶל; וְהַלְּבָנוֹן, בְּאַדִּיר </a:t>
            </a:r>
            <a:r>
              <a:rPr lang="he-IL" sz="1400" b="1" dirty="0" err="1">
                <a:solidFill>
                  <a:srgbClr val="0070C0"/>
                </a:solidFill>
              </a:rPr>
              <a:t>יִפּוֹל</a:t>
            </a:r>
            <a:r>
              <a:rPr lang="he-IL" sz="1400" b="1" dirty="0">
                <a:solidFill>
                  <a:srgbClr val="0070C0"/>
                </a:solidFill>
              </a:rPr>
              <a:t>.  {ס</a:t>
            </a:r>
            <a:r>
              <a:rPr lang="he-IL" sz="1400" b="1" dirty="0" smtClean="0">
                <a:solidFill>
                  <a:srgbClr val="0070C0"/>
                </a:solidFill>
              </a:rPr>
              <a:t>}</a:t>
            </a:r>
          </a:p>
          <a:p>
            <a:pPr>
              <a:buNone/>
            </a:pPr>
            <a:r>
              <a:rPr lang="he-IL" sz="1400" dirty="0" smtClean="0">
                <a:latin typeface="David" pitchFamily="34" charset="-79"/>
                <a:cs typeface="David" pitchFamily="34" charset="-79"/>
              </a:rPr>
              <a:t>ישעיהו </a:t>
            </a:r>
            <a:r>
              <a:rPr lang="he-IL" sz="1400" dirty="0">
                <a:latin typeface="David" pitchFamily="34" charset="-79"/>
                <a:cs typeface="David" pitchFamily="34" charset="-79"/>
              </a:rPr>
              <a:t>מדמה את צבא אשור ליער: הפאר (הצמרות והענפים) יגדעו, עצי היער הסבוכים ייכרתו בברזל, העצים הגבוהים יפלו. </a:t>
            </a:r>
          </a:p>
          <a:p>
            <a:pPr>
              <a:buNone/>
            </a:pPr>
            <a:r>
              <a:rPr lang="he-IL" sz="1400" dirty="0" err="1">
                <a:latin typeface="David" pitchFamily="34" charset="-79"/>
                <a:cs typeface="David" pitchFamily="34" charset="-79"/>
              </a:rPr>
              <a:t>המלבי"ם</a:t>
            </a:r>
            <a:r>
              <a:rPr lang="he-IL" sz="1400" dirty="0">
                <a:latin typeface="David" pitchFamily="34" charset="-79"/>
                <a:cs typeface="David" pitchFamily="34" charset="-79"/>
              </a:rPr>
              <a:t> מוצא בפסוקים הדרגה: תחילה יפלו רמי הקומה, ואח"כ העצים הרגילים</a:t>
            </a:r>
            <a:r>
              <a:rPr lang="he-IL" sz="1400" dirty="0" smtClean="0">
                <a:latin typeface="David" pitchFamily="34" charset="-79"/>
                <a:cs typeface="David" pitchFamily="34" charset="-79"/>
              </a:rPr>
              <a:t>.</a:t>
            </a:r>
            <a:r>
              <a:rPr lang="he-IL" sz="1400" dirty="0"/>
              <a:t> </a:t>
            </a:r>
            <a:r>
              <a:rPr lang="he-IL" sz="1400" dirty="0" smtClean="0">
                <a:latin typeface="David" pitchFamily="34" charset="-79"/>
                <a:cs typeface="David" pitchFamily="34" charset="-79"/>
              </a:rPr>
              <a:t>הפסוקים </a:t>
            </a:r>
            <a:r>
              <a:rPr lang="he-IL" sz="1400" dirty="0">
                <a:latin typeface="David" pitchFamily="34" charset="-79"/>
                <a:cs typeface="David" pitchFamily="34" charset="-79"/>
              </a:rPr>
              <a:t>הם משל לנפילתו הפלאית של צבא אשור: נפילה זו מתוארת </a:t>
            </a:r>
            <a:r>
              <a:rPr lang="he-IL" sz="1400" dirty="0" err="1">
                <a:latin typeface="David" pitchFamily="34" charset="-79"/>
                <a:cs typeface="David" pitchFamily="34" charset="-79"/>
              </a:rPr>
              <a:t>במל"ב</a:t>
            </a:r>
            <a:r>
              <a:rPr lang="he-IL" sz="1400" dirty="0">
                <a:latin typeface="David" pitchFamily="34" charset="-79"/>
                <a:cs typeface="David" pitchFamily="34" charset="-79"/>
              </a:rPr>
              <a:t>, י"ח לד-לה: </a:t>
            </a:r>
          </a:p>
          <a:p>
            <a:pPr>
              <a:buNone/>
            </a:pPr>
            <a:endParaRPr lang="he-IL" sz="1400" b="1" dirty="0">
              <a:solidFill>
                <a:srgbClr val="0070C0"/>
              </a:solidFill>
            </a:endParaRPr>
          </a:p>
          <a:p>
            <a:pPr>
              <a:buNone/>
            </a:pPr>
            <a:endParaRPr lang="he-IL" sz="1400" b="1" dirty="0">
              <a:solidFill>
                <a:srgbClr val="0070C0"/>
              </a:solidFill>
            </a:endParaRPr>
          </a:p>
        </p:txBody>
      </p:sp>
    </p:spTree>
  </p:cSld>
  <p:clrMapOvr>
    <a:masterClrMapping/>
  </p:clrMapOvr>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87</TotalTime>
  <Words>140</Words>
  <Application>Microsoft Office PowerPoint</Application>
  <PresentationFormat>‫הצגה על המסך (4:3)</PresentationFormat>
  <Paragraphs>49</Paragraphs>
  <Slides>4</Slides>
  <Notes>3</Notes>
  <HiddenSlides>0</HiddenSlides>
  <MMClips>0</MMClips>
  <ScaleCrop>false</ScaleCrop>
  <HeadingPairs>
    <vt:vector size="4" baseType="variant">
      <vt:variant>
        <vt:lpstr>ערכת נושא</vt:lpstr>
      </vt:variant>
      <vt:variant>
        <vt:i4>1</vt:i4>
      </vt:variant>
      <vt:variant>
        <vt:lpstr>כותרות שקופיות</vt:lpstr>
      </vt:variant>
      <vt:variant>
        <vt:i4>4</vt:i4>
      </vt:variant>
    </vt:vector>
  </HeadingPairs>
  <TitlesOfParts>
    <vt:vector size="5" baseType="lpstr">
      <vt:lpstr>ערכת נושא Office</vt:lpstr>
      <vt:lpstr>שקופית 1</vt:lpstr>
      <vt:lpstr>שקופית 2</vt:lpstr>
      <vt:lpstr>שקופית 3</vt:lpstr>
      <vt:lpstr>שקופית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שקופית 1</dc:title>
  <dc:creator>ETI</dc:creator>
  <cp:lastModifiedBy>ETI</cp:lastModifiedBy>
  <cp:revision>14</cp:revision>
  <dcterms:created xsi:type="dcterms:W3CDTF">2021-05-06T14:20:58Z</dcterms:created>
  <dcterms:modified xsi:type="dcterms:W3CDTF">2021-05-06T15:48:26Z</dcterms:modified>
</cp:coreProperties>
</file>