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5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03C42BA-9115-4F2E-9FDD-4D04B2F25A8F}" type="datetimeFigureOut">
              <a:rPr lang="he-IL" smtClean="0"/>
              <a:pPr/>
              <a:t>כ"ג/אייר/תשפ"א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A4CB85F-E9EC-4221-BCD3-4FC1B37B8CAC}"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8A4CB85F-E9EC-4221-BCD3-4FC1B37B8CAC}"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8A4CB85F-E9EC-4221-BCD3-4FC1B37B8CAC}"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8A4CB85F-E9EC-4221-BCD3-4FC1B37B8CAC}"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8A4CB85F-E9EC-4221-BCD3-4FC1B37B8CAC}" type="slidenum">
              <a:rPr lang="he-IL" smtClean="0"/>
              <a:pPr/>
              <a:t>4</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8807D9B-CBDD-4CE2-899C-EA3AC915935A}" type="datetimeFigureOut">
              <a:rPr lang="he-IL" smtClean="0"/>
              <a:pPr/>
              <a:t>כ"ג/אייר/תשפ"א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7B9412A-057E-42D1-B993-FD910562CA8F}"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8807D9B-CBDD-4CE2-899C-EA3AC915935A}" type="datetimeFigureOut">
              <a:rPr lang="he-IL" smtClean="0"/>
              <a:pPr/>
              <a:t>כ"ג/אייר/תשפ"א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7B9412A-057E-42D1-B993-FD910562CA8F}"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4348" y="571480"/>
            <a:ext cx="7786742" cy="5067320"/>
          </a:xfrm>
        </p:spPr>
        <p:txBody>
          <a:bodyPr>
            <a:normAutofit/>
          </a:bodyPr>
          <a:lstStyle/>
          <a:p>
            <a:r>
              <a:rPr lang="he-IL" sz="1600" b="1" dirty="0" smtClean="0">
                <a:solidFill>
                  <a:srgbClr val="C00000"/>
                </a:solidFill>
                <a:latin typeface="David" pitchFamily="34" charset="-79"/>
                <a:cs typeface="David" pitchFamily="34" charset="-79"/>
              </a:rPr>
              <a:t>פרק ו / הקדשת ישעיהו</a:t>
            </a:r>
          </a:p>
          <a:p>
            <a:pPr algn="just"/>
            <a:r>
              <a:rPr lang="he-IL" sz="1600" b="1" dirty="0" smtClean="0">
                <a:solidFill>
                  <a:srgbClr val="C00000"/>
                </a:solidFill>
              </a:rPr>
              <a:t>א.</a:t>
            </a:r>
            <a:r>
              <a:rPr lang="he-IL" sz="1600" b="1" dirty="0" smtClean="0">
                <a:solidFill>
                  <a:srgbClr val="C00000"/>
                </a:solidFill>
                <a:latin typeface="David" pitchFamily="34" charset="-79"/>
                <a:cs typeface="David" pitchFamily="34" charset="-79"/>
              </a:rPr>
              <a:t> מקומו וזמנו של הפרק בספר</a:t>
            </a:r>
            <a:endParaRPr lang="he-IL" sz="1600" b="1" dirty="0" smtClean="0">
              <a:solidFill>
                <a:srgbClr val="C00000"/>
              </a:solidFill>
            </a:endParaRPr>
          </a:p>
          <a:p>
            <a:pPr algn="just"/>
            <a:r>
              <a:rPr lang="he-IL" sz="1600" dirty="0"/>
              <a:t> </a:t>
            </a:r>
            <a:r>
              <a:rPr lang="he-IL" sz="1600" b="1" dirty="0">
                <a:solidFill>
                  <a:srgbClr val="0070C0"/>
                </a:solidFill>
              </a:rPr>
              <a:t>בִּשְׁנַת-מוֹת הַמֶּלֶךְ </a:t>
            </a:r>
            <a:r>
              <a:rPr lang="he-IL" sz="1600" b="1" dirty="0" err="1">
                <a:solidFill>
                  <a:srgbClr val="0070C0"/>
                </a:solidFill>
              </a:rPr>
              <a:t>עֻזִּיָּהוּ</a:t>
            </a:r>
            <a:r>
              <a:rPr lang="he-IL" sz="1600" b="1" dirty="0">
                <a:solidFill>
                  <a:srgbClr val="0070C0"/>
                </a:solidFill>
              </a:rPr>
              <a:t>, וָאֶרְאֶה </a:t>
            </a:r>
            <a:r>
              <a:rPr lang="he-IL" sz="1600" b="1" dirty="0" smtClean="0">
                <a:solidFill>
                  <a:srgbClr val="0070C0"/>
                </a:solidFill>
              </a:rPr>
              <a:t>אֶת-ה' </a:t>
            </a:r>
            <a:r>
              <a:rPr lang="he-IL" sz="1600" b="1" dirty="0">
                <a:solidFill>
                  <a:srgbClr val="0070C0"/>
                </a:solidFill>
              </a:rPr>
              <a:t>יֹשֵׁב עַל-כִּסֵּא רָם וְנִשָּׂא; וְשׁוּלָיו, מְלֵאִים אֶת-הַהֵיכָל.  </a:t>
            </a:r>
            <a:endParaRPr lang="he-IL" sz="1600" b="1" dirty="0" smtClean="0">
              <a:solidFill>
                <a:srgbClr val="0070C0"/>
              </a:solidFill>
            </a:endParaRPr>
          </a:p>
          <a:p>
            <a:pPr algn="just"/>
            <a:endParaRPr lang="he-IL" sz="1600" b="1" dirty="0">
              <a:solidFill>
                <a:srgbClr val="0070C0"/>
              </a:solidFill>
              <a:latin typeface="David" pitchFamily="34" charset="-79"/>
              <a:cs typeface="David" pitchFamily="34" charset="-79"/>
            </a:endParaRPr>
          </a:p>
          <a:p>
            <a:pPr algn="just"/>
            <a:r>
              <a:rPr lang="he-IL" sz="1600" b="1" dirty="0" smtClean="0">
                <a:solidFill>
                  <a:srgbClr val="C00000"/>
                </a:solidFill>
                <a:latin typeface="David" pitchFamily="34" charset="-79"/>
                <a:cs typeface="David" pitchFamily="34" charset="-79"/>
              </a:rPr>
              <a:t>קושי:</a:t>
            </a:r>
            <a:r>
              <a:rPr lang="he-IL" sz="1600" dirty="0" smtClean="0">
                <a:solidFill>
                  <a:schemeClr val="tx1"/>
                </a:solidFill>
                <a:latin typeface="David" pitchFamily="34" charset="-79"/>
                <a:cs typeface="David" pitchFamily="34" charset="-79"/>
              </a:rPr>
              <a:t> מדוע הקדשת ישעיהו אינה בתחילת הספר?</a:t>
            </a:r>
          </a:p>
          <a:p>
            <a:pPr algn="just"/>
            <a:r>
              <a:rPr lang="he-IL" sz="1600" dirty="0" smtClean="0">
                <a:solidFill>
                  <a:srgbClr val="C00000"/>
                </a:solidFill>
                <a:latin typeface="David" pitchFamily="34" charset="-79"/>
                <a:cs typeface="David" pitchFamily="34" charset="-79"/>
              </a:rPr>
              <a:t>רש"י:</a:t>
            </a:r>
            <a:r>
              <a:rPr lang="he-IL" sz="1600" dirty="0" smtClean="0">
                <a:solidFill>
                  <a:schemeClr val="tx1"/>
                </a:solidFill>
                <a:latin typeface="David" pitchFamily="34" charset="-79"/>
                <a:cs typeface="David" pitchFamily="34" charset="-79"/>
              </a:rPr>
              <a:t> פרק ו </a:t>
            </a:r>
            <a:r>
              <a:rPr lang="he-IL" sz="1600" u="sng" dirty="0" smtClean="0">
                <a:solidFill>
                  <a:schemeClr val="tx1"/>
                </a:solidFill>
                <a:latin typeface="David" pitchFamily="34" charset="-79"/>
                <a:cs typeface="David" pitchFamily="34" charset="-79"/>
              </a:rPr>
              <a:t>הוא הנבואה הראשונה </a:t>
            </a:r>
            <a:r>
              <a:rPr lang="he-IL" sz="1600" dirty="0" smtClean="0">
                <a:solidFill>
                  <a:schemeClr val="tx1"/>
                </a:solidFill>
                <a:latin typeface="David" pitchFamily="34" charset="-79"/>
                <a:cs typeface="David" pitchFamily="34" charset="-79"/>
              </a:rPr>
              <a:t>של ישעיהו. הוא אינו כתוב בתחילת הספר כי "אין מוקדם ומאוחר בתורה" </a:t>
            </a:r>
            <a:r>
              <a:rPr lang="he-IL" sz="1600" dirty="0" err="1" smtClean="0">
                <a:solidFill>
                  <a:schemeClr val="tx1"/>
                </a:solidFill>
                <a:latin typeface="David" pitchFamily="34" charset="-79"/>
                <a:cs typeface="David" pitchFamily="34" charset="-79"/>
              </a:rPr>
              <a:t>– ה</a:t>
            </a:r>
            <a:r>
              <a:rPr lang="he-IL" sz="1600" dirty="0" smtClean="0">
                <a:solidFill>
                  <a:schemeClr val="tx1"/>
                </a:solidFill>
                <a:latin typeface="David" pitchFamily="34" charset="-79"/>
                <a:cs typeface="David" pitchFamily="34" charset="-79"/>
              </a:rPr>
              <a:t>פרקים בתנ"ך אינם מסודרים תמיד לפי סדר כרונולוגי (סדר הזמנים).</a:t>
            </a:r>
          </a:p>
          <a:p>
            <a:pPr algn="just"/>
            <a:r>
              <a:rPr lang="he-IL" sz="1600" dirty="0" err="1" smtClean="0">
                <a:solidFill>
                  <a:srgbClr val="C00000"/>
                </a:solidFill>
                <a:latin typeface="David" pitchFamily="34" charset="-79"/>
                <a:cs typeface="David" pitchFamily="34" charset="-79"/>
              </a:rPr>
              <a:t>מלבי"ם</a:t>
            </a:r>
            <a:r>
              <a:rPr lang="he-IL" sz="1600" dirty="0" smtClean="0">
                <a:solidFill>
                  <a:srgbClr val="C00000"/>
                </a:solidFill>
                <a:latin typeface="David" pitchFamily="34" charset="-79"/>
                <a:cs typeface="David" pitchFamily="34" charset="-79"/>
              </a:rPr>
              <a:t>: </a:t>
            </a:r>
            <a:r>
              <a:rPr lang="he-IL" sz="1600" dirty="0" smtClean="0">
                <a:solidFill>
                  <a:schemeClr val="tx1"/>
                </a:solidFill>
                <a:latin typeface="David" pitchFamily="34" charset="-79"/>
                <a:cs typeface="David" pitchFamily="34" charset="-79"/>
              </a:rPr>
              <a:t>פרק ו </a:t>
            </a:r>
            <a:r>
              <a:rPr lang="he-IL" sz="1600" u="sng" dirty="0" smtClean="0">
                <a:solidFill>
                  <a:schemeClr val="tx1"/>
                </a:solidFill>
                <a:latin typeface="David" pitchFamily="34" charset="-79"/>
                <a:cs typeface="David" pitchFamily="34" charset="-79"/>
              </a:rPr>
              <a:t>אינו</a:t>
            </a:r>
            <a:r>
              <a:rPr lang="he-IL" sz="1600" dirty="0" smtClean="0">
                <a:solidFill>
                  <a:schemeClr val="tx1"/>
                </a:solidFill>
                <a:latin typeface="David" pitchFamily="34" charset="-79"/>
                <a:cs typeface="David" pitchFamily="34" charset="-79"/>
              </a:rPr>
              <a:t> הנבואה הראשונה של ישעיהו. הנבואות שנכתבו בפרקים הקודמים, הן נבואה לא קבועה. אך מפרק ו יש </a:t>
            </a:r>
            <a:r>
              <a:rPr lang="he-IL" sz="1600" b="1" dirty="0" smtClean="0">
                <a:solidFill>
                  <a:schemeClr val="tx1"/>
                </a:solidFill>
                <a:latin typeface="David" pitchFamily="34" charset="-79"/>
                <a:cs typeface="David" pitchFamily="34" charset="-79"/>
              </a:rPr>
              <a:t>שינוי</a:t>
            </a:r>
            <a:r>
              <a:rPr lang="he-IL" sz="1600" dirty="0" smtClean="0">
                <a:solidFill>
                  <a:schemeClr val="tx1"/>
                </a:solidFill>
                <a:latin typeface="David" pitchFamily="34" charset="-79"/>
                <a:cs typeface="David" pitchFamily="34" charset="-79"/>
              </a:rPr>
              <a:t> בנבואת ישעיהו. רק בשנה שבה מת עוזיהו מלך יהודה ("</a:t>
            </a:r>
            <a:r>
              <a:rPr lang="he-IL" sz="1600" b="1" dirty="0" smtClean="0">
                <a:solidFill>
                  <a:srgbClr val="0070C0"/>
                </a:solidFill>
              </a:rPr>
              <a:t>בִּשְׁנַת-מוֹת הַמֶּלֶךְ </a:t>
            </a:r>
            <a:r>
              <a:rPr lang="he-IL" sz="1600" b="1" dirty="0" err="1" smtClean="0">
                <a:solidFill>
                  <a:srgbClr val="0070C0"/>
                </a:solidFill>
              </a:rPr>
              <a:t>עֻזִּיָּהוּ"</a:t>
            </a:r>
            <a:r>
              <a:rPr lang="he-IL" sz="1600" dirty="0" err="1" smtClean="0">
                <a:solidFill>
                  <a:schemeClr val="tx1"/>
                </a:solidFill>
              </a:rPr>
              <a:t>) </a:t>
            </a:r>
            <a:r>
              <a:rPr lang="he-IL" sz="1600" dirty="0" smtClean="0">
                <a:solidFill>
                  <a:schemeClr val="tx1"/>
                </a:solidFill>
              </a:rPr>
              <a:t>החל ישעיהו להתנבא באופן קבוע.  </a:t>
            </a:r>
          </a:p>
          <a:p>
            <a:pPr algn="just"/>
            <a:endParaRPr lang="he-IL" sz="1600" dirty="0">
              <a:solidFill>
                <a:schemeClr val="tx1"/>
              </a:solidFill>
              <a:latin typeface="David" pitchFamily="34" charset="-79"/>
              <a:cs typeface="David" pitchFamily="34" charset="-79"/>
            </a:endParaRPr>
          </a:p>
          <a:p>
            <a:pPr algn="just"/>
            <a:r>
              <a:rPr lang="he-IL" sz="1600" b="1" dirty="0" smtClean="0">
                <a:solidFill>
                  <a:srgbClr val="C00000"/>
                </a:solidFill>
                <a:latin typeface="David" pitchFamily="34" charset="-79"/>
                <a:cs typeface="David" pitchFamily="34" charset="-79"/>
              </a:rPr>
              <a:t>פסוקים ב-ד: המראה שראה ישעיהו</a:t>
            </a:r>
          </a:p>
          <a:p>
            <a:pPr algn="just"/>
            <a:r>
              <a:rPr lang="he-IL" sz="1600" dirty="0" smtClean="0">
                <a:solidFill>
                  <a:schemeClr val="tx1"/>
                </a:solidFill>
                <a:latin typeface="David" pitchFamily="34" charset="-79"/>
                <a:cs typeface="David" pitchFamily="34" charset="-79"/>
              </a:rPr>
              <a:t>ישעיהו ראה את ה' יושב על כסא בשמים, ומסביב לו עומדים מלאכים (</a:t>
            </a:r>
            <a:r>
              <a:rPr lang="he-IL" sz="1600" b="1" dirty="0" smtClean="0">
                <a:solidFill>
                  <a:srgbClr val="0070C0"/>
                </a:solidFill>
                <a:latin typeface="David" pitchFamily="34" charset="-79"/>
                <a:cs typeface="David" pitchFamily="34" charset="-79"/>
              </a:rPr>
              <a:t>"שרפים"</a:t>
            </a:r>
            <a:r>
              <a:rPr lang="he-IL" sz="1600" dirty="0" smtClean="0">
                <a:solidFill>
                  <a:schemeClr val="tx1"/>
                </a:solidFill>
                <a:latin typeface="David" pitchFamily="34" charset="-79"/>
                <a:cs typeface="David" pitchFamily="34" charset="-79"/>
              </a:rPr>
              <a:t>) ומהללים ומשבחים את ה', שהוא קדוש ונצמא בכל מקום. כתוצאה מכך המשקופים (</a:t>
            </a:r>
            <a:r>
              <a:rPr lang="he-IL" sz="1600" b="1" dirty="0" smtClean="0">
                <a:solidFill>
                  <a:srgbClr val="0070C0"/>
                </a:solidFill>
                <a:latin typeface="David" pitchFamily="34" charset="-79"/>
                <a:cs typeface="David" pitchFamily="34" charset="-79"/>
              </a:rPr>
              <a:t>"אמות הספים"</a:t>
            </a:r>
            <a:r>
              <a:rPr lang="he-IL" sz="1600" dirty="0" smtClean="0">
                <a:solidFill>
                  <a:schemeClr val="tx1"/>
                </a:solidFill>
                <a:latin typeface="David" pitchFamily="34" charset="-79"/>
                <a:cs typeface="David" pitchFamily="34" charset="-79"/>
              </a:rPr>
              <a:t>) זזו והבית התמלא בעשן.</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642918"/>
            <a:ext cx="8229600" cy="5483245"/>
          </a:xfrm>
        </p:spPr>
        <p:txBody>
          <a:bodyPr>
            <a:normAutofit lnSpcReduction="10000"/>
          </a:bodyPr>
          <a:lstStyle/>
          <a:p>
            <a:pPr algn="just">
              <a:buNone/>
            </a:pPr>
            <a:r>
              <a:rPr lang="he-IL" sz="1600" b="1" dirty="0" smtClean="0">
                <a:solidFill>
                  <a:srgbClr val="C00000"/>
                </a:solidFill>
                <a:latin typeface="David" pitchFamily="34" charset="-79"/>
                <a:cs typeface="David" pitchFamily="34" charset="-79"/>
              </a:rPr>
              <a:t>פסוקים ב-ד: המראה שראה ישעיהו</a:t>
            </a:r>
          </a:p>
          <a:p>
            <a:pPr algn="just">
              <a:buNone/>
            </a:pPr>
            <a:r>
              <a:rPr lang="he-IL" sz="1600" dirty="0" smtClean="0">
                <a:solidFill>
                  <a:schemeClr val="tx1"/>
                </a:solidFill>
                <a:latin typeface="David" pitchFamily="34" charset="-79"/>
                <a:cs typeface="David" pitchFamily="34" charset="-79"/>
              </a:rPr>
              <a:t>ישעיהו ראה את ה' יושב על כסא בשמים, ומסביב לו עומדים מלאכים (</a:t>
            </a:r>
            <a:r>
              <a:rPr lang="he-IL" sz="1600" b="1" dirty="0" smtClean="0">
                <a:solidFill>
                  <a:srgbClr val="0070C0"/>
                </a:solidFill>
                <a:latin typeface="David" pitchFamily="34" charset="-79"/>
                <a:cs typeface="David" pitchFamily="34" charset="-79"/>
              </a:rPr>
              <a:t>"שרפים"</a:t>
            </a:r>
            <a:r>
              <a:rPr lang="he-IL" sz="1600" dirty="0" smtClean="0">
                <a:solidFill>
                  <a:schemeClr val="tx1"/>
                </a:solidFill>
                <a:latin typeface="David" pitchFamily="34" charset="-79"/>
                <a:cs typeface="David" pitchFamily="34" charset="-79"/>
              </a:rPr>
              <a:t>) ומהללים ומשבחים את ה', שהוא קדוש ונצמא בכל מקום. כתוצאה מכך המשקופים (</a:t>
            </a:r>
            <a:r>
              <a:rPr lang="he-IL" sz="1600" b="1" dirty="0" smtClean="0">
                <a:solidFill>
                  <a:srgbClr val="0070C0"/>
                </a:solidFill>
                <a:latin typeface="David" pitchFamily="34" charset="-79"/>
                <a:cs typeface="David" pitchFamily="34" charset="-79"/>
              </a:rPr>
              <a:t>"אמות הספים"</a:t>
            </a:r>
            <a:r>
              <a:rPr lang="he-IL" sz="1600" dirty="0" smtClean="0">
                <a:solidFill>
                  <a:schemeClr val="tx1"/>
                </a:solidFill>
                <a:latin typeface="David" pitchFamily="34" charset="-79"/>
                <a:cs typeface="David" pitchFamily="34" charset="-79"/>
              </a:rPr>
              <a:t>) זזו והבית התמלא בעשן.</a:t>
            </a:r>
          </a:p>
          <a:p>
            <a:pPr>
              <a:buNone/>
            </a:pPr>
            <a:r>
              <a:rPr lang="he-IL" sz="1600" dirty="0" smtClean="0">
                <a:latin typeface="David" pitchFamily="34" charset="-79"/>
                <a:cs typeface="David" pitchFamily="34" charset="-79"/>
              </a:rPr>
              <a:t>ישעיהו ו,א: </a:t>
            </a:r>
            <a:r>
              <a:rPr lang="he-IL" sz="1600" b="1" dirty="0" smtClean="0">
                <a:solidFill>
                  <a:srgbClr val="0070C0"/>
                </a:solidFill>
              </a:rPr>
              <a:t>"וָאֶרְאֶה אֶת-ה'" .</a:t>
            </a:r>
          </a:p>
          <a:p>
            <a:pPr>
              <a:buNone/>
            </a:pPr>
            <a:r>
              <a:rPr lang="he-IL" sz="1600" dirty="0" smtClean="0">
                <a:latin typeface="David" pitchFamily="34" charset="-79"/>
                <a:cs typeface="David" pitchFamily="34" charset="-79"/>
              </a:rPr>
              <a:t>שמות ל"ג,כ: "</a:t>
            </a:r>
            <a:r>
              <a:rPr lang="he-IL" sz="1600" b="1" dirty="0" smtClean="0">
                <a:solidFill>
                  <a:srgbClr val="0070C0"/>
                </a:solidFill>
              </a:rPr>
              <a:t>לֹא </a:t>
            </a:r>
            <a:r>
              <a:rPr lang="he-IL" sz="1600" b="1" dirty="0">
                <a:solidFill>
                  <a:srgbClr val="0070C0"/>
                </a:solidFill>
              </a:rPr>
              <a:t>תוּכַל </a:t>
            </a:r>
            <a:r>
              <a:rPr lang="he-IL" sz="1600" b="1" dirty="0" err="1">
                <a:solidFill>
                  <a:srgbClr val="0070C0"/>
                </a:solidFill>
              </a:rPr>
              <a:t>לִרְאֹת</a:t>
            </a:r>
            <a:r>
              <a:rPr lang="he-IL" sz="1600" b="1" dirty="0">
                <a:solidFill>
                  <a:srgbClr val="0070C0"/>
                </a:solidFill>
              </a:rPr>
              <a:t> אֶת-פָּנָי:  כִּי לֹא-יִרְאַנִי הָאָדָם, </a:t>
            </a:r>
            <a:r>
              <a:rPr lang="he-IL" sz="1600" b="1" dirty="0" smtClean="0">
                <a:solidFill>
                  <a:srgbClr val="0070C0"/>
                </a:solidFill>
              </a:rPr>
              <a:t>וָחָי"</a:t>
            </a:r>
            <a:r>
              <a:rPr lang="he-IL" sz="1600" dirty="0" smtClean="0">
                <a:latin typeface="David" pitchFamily="34" charset="-79"/>
                <a:cs typeface="David" pitchFamily="34" charset="-79"/>
              </a:rPr>
              <a:t>.</a:t>
            </a:r>
          </a:p>
          <a:p>
            <a:pPr>
              <a:buNone/>
            </a:pPr>
            <a:r>
              <a:rPr lang="he-IL" sz="1600" b="1" dirty="0" smtClean="0">
                <a:solidFill>
                  <a:srgbClr val="C00000"/>
                </a:solidFill>
                <a:latin typeface="David" pitchFamily="34" charset="-79"/>
                <a:cs typeface="David" pitchFamily="34" charset="-79"/>
              </a:rPr>
              <a:t>קושי: </a:t>
            </a:r>
            <a:r>
              <a:rPr lang="he-IL" sz="1600" dirty="0" smtClean="0">
                <a:latin typeface="David" pitchFamily="34" charset="-79"/>
                <a:cs typeface="David" pitchFamily="34" charset="-79"/>
              </a:rPr>
              <a:t>ה' אמר למשה רבנו כי אדם חי </a:t>
            </a:r>
            <a:r>
              <a:rPr lang="he-IL" sz="1600" u="sng" dirty="0" smtClean="0">
                <a:latin typeface="David" pitchFamily="34" charset="-79"/>
                <a:cs typeface="David" pitchFamily="34" charset="-79"/>
              </a:rPr>
              <a:t>איננו</a:t>
            </a:r>
            <a:r>
              <a:rPr lang="he-IL" sz="1600" dirty="0" smtClean="0">
                <a:latin typeface="David" pitchFamily="34" charset="-79"/>
                <a:cs typeface="David" pitchFamily="34" charset="-79"/>
              </a:rPr>
              <a:t> יכול לראות את ה', ואילו ישעיהו אומר כי הוא ראה את ה' (ונשאר חי).</a:t>
            </a:r>
          </a:p>
          <a:p>
            <a:pPr>
              <a:buNone/>
            </a:pPr>
            <a:r>
              <a:rPr lang="he-IL" sz="1600" b="1" dirty="0" smtClean="0">
                <a:solidFill>
                  <a:srgbClr val="C00000"/>
                </a:solidFill>
                <a:latin typeface="David" pitchFamily="34" charset="-79"/>
                <a:cs typeface="David" pitchFamily="34" charset="-79"/>
              </a:rPr>
              <a:t>יישוב הקושי: </a:t>
            </a:r>
            <a:r>
              <a:rPr lang="he-IL" sz="1600" dirty="0" smtClean="0">
                <a:latin typeface="David" pitchFamily="34" charset="-79"/>
                <a:cs typeface="David" pitchFamily="34" charset="-79"/>
              </a:rPr>
              <a:t>משה אמר שאדם אינו יכול לראות את ה' באופן ברור לגמרי כמו בראי מלוטש, אך ישעיהו ראה את ה' "באספקלריא שאינה מאירה כראי שאינו מלוטש", כלומר לא ראה באופן ברור, אך פחות מטושטש ממה שאנשים יכולים לראות.</a:t>
            </a:r>
          </a:p>
          <a:p>
            <a:pPr>
              <a:buNone/>
            </a:pPr>
            <a:endParaRPr lang="he-IL" sz="1600" dirty="0">
              <a:latin typeface="David" pitchFamily="34" charset="-79"/>
              <a:cs typeface="David" pitchFamily="34" charset="-79"/>
            </a:endParaRPr>
          </a:p>
          <a:p>
            <a:pPr>
              <a:buNone/>
            </a:pPr>
            <a:r>
              <a:rPr lang="he-IL" sz="1600" b="1" dirty="0" smtClean="0">
                <a:solidFill>
                  <a:srgbClr val="0070C0"/>
                </a:solidFill>
              </a:rPr>
              <a:t>"</a:t>
            </a:r>
            <a:r>
              <a:rPr lang="he-IL" sz="1600" b="1" dirty="0" err="1" smtClean="0">
                <a:solidFill>
                  <a:srgbClr val="0070C0"/>
                </a:solidFill>
              </a:rPr>
              <a:t>וַיָּנֻעוּ</a:t>
            </a:r>
            <a:r>
              <a:rPr lang="he-IL" sz="1600" b="1" dirty="0" smtClean="0">
                <a:solidFill>
                  <a:srgbClr val="0070C0"/>
                </a:solidFill>
              </a:rPr>
              <a:t> </a:t>
            </a:r>
            <a:r>
              <a:rPr lang="he-IL" sz="1600" b="1" dirty="0">
                <a:solidFill>
                  <a:srgbClr val="0070C0"/>
                </a:solidFill>
              </a:rPr>
              <a:t>אַמּוֹת </a:t>
            </a:r>
            <a:r>
              <a:rPr lang="he-IL" sz="1600" b="1" dirty="0" smtClean="0">
                <a:solidFill>
                  <a:srgbClr val="0070C0"/>
                </a:solidFill>
              </a:rPr>
              <a:t>הַסִּפִּים" </a:t>
            </a:r>
            <a:r>
              <a:rPr lang="he-IL" sz="1600" dirty="0" smtClean="0">
                <a:latin typeface="David" pitchFamily="34" charset="-79"/>
                <a:cs typeface="David" pitchFamily="34" charset="-79"/>
              </a:rPr>
              <a:t>(ד).</a:t>
            </a:r>
          </a:p>
          <a:p>
            <a:pPr>
              <a:buNone/>
            </a:pPr>
            <a:r>
              <a:rPr lang="he-IL" sz="1600" dirty="0" smtClean="0">
                <a:latin typeface="David" pitchFamily="34" charset="-79"/>
                <a:cs typeface="David" pitchFamily="34" charset="-79"/>
              </a:rPr>
              <a:t>לדעת רש"י יש בפסוק רמז לאירוע חמור שקרה בימי עוזיהו: בדיוק באותו הזמן המלך עוזיהו נכנס להקטיר קטורת, בעוד שרק לכוהנים מותר להקטיר. לכן נענש ונעשה מצורע. חטאו גרם לרעידת אדמה, ולכן זזו המשקופים.</a:t>
            </a:r>
            <a:endParaRPr lang="he-IL" sz="1600" dirty="0">
              <a:latin typeface="David" pitchFamily="34" charset="-79"/>
              <a:cs typeface="David" pitchFamily="34" charset="-79"/>
            </a:endParaRPr>
          </a:p>
          <a:p>
            <a:pPr>
              <a:buNone/>
            </a:pPr>
            <a:r>
              <a:rPr lang="he-IL" sz="1600" b="1" dirty="0" smtClean="0">
                <a:solidFill>
                  <a:srgbClr val="C00000"/>
                </a:solidFill>
                <a:latin typeface="David" pitchFamily="34" charset="-79"/>
                <a:cs typeface="David" pitchFamily="34" charset="-79"/>
              </a:rPr>
              <a:t>מסקנה:</a:t>
            </a:r>
            <a:r>
              <a:rPr lang="he-IL" sz="1600" dirty="0" smtClean="0">
                <a:latin typeface="David" pitchFamily="34" charset="-79"/>
                <a:cs typeface="David" pitchFamily="34" charset="-79"/>
              </a:rPr>
              <a:t> הקדשת ישעיהו באה ברגעים קשים מאוד של העם, כאשר המלך מערער על הכהונה, וכתוצאה מכך המלך מצטרע ומפסיק לתפקד.</a:t>
            </a:r>
            <a:endParaRPr lang="he-IL" sz="1600" b="1" dirty="0" smtClean="0">
              <a:solidFill>
                <a:srgbClr val="C00000"/>
              </a:solidFill>
              <a:latin typeface="David" pitchFamily="34" charset="-79"/>
              <a:cs typeface="David" pitchFamily="34" charset="-79"/>
            </a:endParaRPr>
          </a:p>
          <a:p>
            <a:pPr>
              <a:buNone/>
            </a:pPr>
            <a:endParaRPr lang="he-IL" sz="1600" dirty="0">
              <a:latin typeface="David" pitchFamily="34" charset="-79"/>
              <a:cs typeface="David" pitchFamily="34" charset="-79"/>
            </a:endParaRPr>
          </a:p>
          <a:p>
            <a:pPr>
              <a:buNone/>
            </a:pPr>
            <a:r>
              <a:rPr lang="he-IL" sz="1600" b="1" dirty="0" smtClean="0">
                <a:solidFill>
                  <a:srgbClr val="0070C0"/>
                </a:solidFill>
                <a:latin typeface="David" pitchFamily="34" charset="-79"/>
                <a:cs typeface="David" pitchFamily="34" charset="-79"/>
              </a:rPr>
              <a:t> "</a:t>
            </a:r>
            <a:r>
              <a:rPr lang="he-IL" sz="1600" b="1" dirty="0" smtClean="0">
                <a:solidFill>
                  <a:srgbClr val="0070C0"/>
                </a:solidFill>
              </a:rPr>
              <a:t>וְקָרָא </a:t>
            </a:r>
            <a:r>
              <a:rPr lang="he-IL" sz="1600" b="1" dirty="0">
                <a:solidFill>
                  <a:srgbClr val="0070C0"/>
                </a:solidFill>
              </a:rPr>
              <a:t>זֶה אֶל-זֶה וְאָמַר, קָדוֹשׁ </a:t>
            </a:r>
            <a:r>
              <a:rPr lang="he-IL" sz="1600" b="1" dirty="0" err="1">
                <a:solidFill>
                  <a:srgbClr val="0070C0"/>
                </a:solidFill>
              </a:rPr>
              <a:t>קָדוֹשׁ</a:t>
            </a:r>
            <a:r>
              <a:rPr lang="he-IL" sz="1600" b="1" dirty="0">
                <a:solidFill>
                  <a:srgbClr val="0070C0"/>
                </a:solidFill>
              </a:rPr>
              <a:t> </a:t>
            </a:r>
            <a:r>
              <a:rPr lang="he-IL" sz="1600" b="1" dirty="0" err="1">
                <a:solidFill>
                  <a:srgbClr val="0070C0"/>
                </a:solidFill>
              </a:rPr>
              <a:t>קָדוֹשׁ</a:t>
            </a:r>
            <a:r>
              <a:rPr lang="he-IL" sz="1600" b="1" dirty="0">
                <a:solidFill>
                  <a:srgbClr val="0070C0"/>
                </a:solidFill>
              </a:rPr>
              <a:t> </a:t>
            </a:r>
            <a:r>
              <a:rPr lang="he-IL" sz="1600" b="1" dirty="0" smtClean="0">
                <a:solidFill>
                  <a:srgbClr val="0070C0"/>
                </a:solidFill>
              </a:rPr>
              <a:t>יה' צְבָאוֹת" </a:t>
            </a:r>
            <a:r>
              <a:rPr lang="he-IL" sz="1600" dirty="0" smtClean="0">
                <a:latin typeface="David" pitchFamily="34" charset="-79"/>
                <a:cs typeface="David" pitchFamily="34" charset="-79"/>
              </a:rPr>
              <a:t>- פסוק זה אנו אומרים ב"קדושה" בתפילת שמונה עשרה.</a:t>
            </a:r>
            <a:endParaRPr lang="he-IL" sz="1600" dirty="0">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buNone/>
            </a:pPr>
            <a:r>
              <a:rPr lang="he-IL" sz="1600" b="1" dirty="0" smtClean="0">
                <a:solidFill>
                  <a:srgbClr val="C00000"/>
                </a:solidFill>
                <a:latin typeface="David" pitchFamily="34" charset="-79"/>
                <a:cs typeface="David" pitchFamily="34" charset="-79"/>
              </a:rPr>
              <a:t>פסוק ה: תגובת הנביא</a:t>
            </a:r>
          </a:p>
          <a:p>
            <a:pPr>
              <a:buNone/>
            </a:pPr>
            <a:r>
              <a:rPr lang="he-IL" sz="1600" b="1" dirty="0" smtClean="0">
                <a:solidFill>
                  <a:srgbClr val="0070C0"/>
                </a:solidFill>
              </a:rPr>
              <a:t>"וָאֹמַר </a:t>
            </a:r>
            <a:r>
              <a:rPr lang="he-IL" sz="1600" b="1" dirty="0">
                <a:solidFill>
                  <a:srgbClr val="0070C0"/>
                </a:solidFill>
              </a:rPr>
              <a:t>אוֹי-לִי </a:t>
            </a:r>
            <a:r>
              <a:rPr lang="he-IL" sz="1600" b="1" dirty="0" smtClean="0">
                <a:solidFill>
                  <a:srgbClr val="0070C0"/>
                </a:solidFill>
              </a:rPr>
              <a:t>כִי-נִדְמֵיתִי </a:t>
            </a:r>
            <a:r>
              <a:rPr lang="he-IL" sz="1600" dirty="0" smtClean="0">
                <a:latin typeface="David" pitchFamily="34" charset="-79"/>
                <a:cs typeface="David" pitchFamily="34" charset="-79"/>
              </a:rPr>
              <a:t>(אמות)</a:t>
            </a:r>
            <a:r>
              <a:rPr lang="he-IL" sz="1600" b="1" dirty="0" smtClean="0">
                <a:solidFill>
                  <a:srgbClr val="0070C0"/>
                </a:solidFill>
              </a:rPr>
              <a:t>,</a:t>
            </a:r>
          </a:p>
          <a:p>
            <a:pPr>
              <a:buNone/>
            </a:pPr>
            <a:r>
              <a:rPr lang="he-IL" sz="1600" b="1" dirty="0" smtClean="0">
                <a:solidFill>
                  <a:srgbClr val="0070C0"/>
                </a:solidFill>
              </a:rPr>
              <a:t> </a:t>
            </a:r>
            <a:r>
              <a:rPr lang="he-IL" sz="1600" b="1" dirty="0">
                <a:solidFill>
                  <a:srgbClr val="0070C0"/>
                </a:solidFill>
              </a:rPr>
              <a:t>כִּי אִישׁ טְמֵא-שְׂפָתַיִם </a:t>
            </a:r>
            <a:r>
              <a:rPr lang="he-IL" sz="1600" b="1" dirty="0" smtClean="0">
                <a:solidFill>
                  <a:srgbClr val="0070C0"/>
                </a:solidFill>
              </a:rPr>
              <a:t>אָנֹכִי, וּבְתוֹךְ </a:t>
            </a:r>
            <a:r>
              <a:rPr lang="he-IL" sz="1600" b="1" dirty="0">
                <a:solidFill>
                  <a:srgbClr val="0070C0"/>
                </a:solidFill>
              </a:rPr>
              <a:t>עַם-טְמֵא שְׂפָתַיִם, אָנֹכִי יוֹשֵׁב:  </a:t>
            </a:r>
            <a:endParaRPr lang="he-IL" sz="1600" b="1" dirty="0" smtClean="0">
              <a:solidFill>
                <a:srgbClr val="0070C0"/>
              </a:solidFill>
            </a:endParaRPr>
          </a:p>
          <a:p>
            <a:pPr>
              <a:buNone/>
            </a:pPr>
            <a:r>
              <a:rPr lang="he-IL" sz="1600" b="1" dirty="0" smtClean="0">
                <a:solidFill>
                  <a:srgbClr val="0070C0"/>
                </a:solidFill>
              </a:rPr>
              <a:t>כִּי</a:t>
            </a:r>
            <a:r>
              <a:rPr lang="he-IL" sz="1600" b="1" dirty="0">
                <a:solidFill>
                  <a:srgbClr val="0070C0"/>
                </a:solidFill>
              </a:rPr>
              <a:t>, אֶת-הַמֶּלֶךְ </a:t>
            </a:r>
            <a:r>
              <a:rPr lang="he-IL" sz="1600" b="1" dirty="0" smtClean="0">
                <a:solidFill>
                  <a:srgbClr val="0070C0"/>
                </a:solidFill>
              </a:rPr>
              <a:t>ה' </a:t>
            </a:r>
            <a:r>
              <a:rPr lang="he-IL" sz="1600" b="1" dirty="0">
                <a:solidFill>
                  <a:srgbClr val="0070C0"/>
                </a:solidFill>
              </a:rPr>
              <a:t>צְבָאוֹת--רָאוּ </a:t>
            </a:r>
            <a:r>
              <a:rPr lang="he-IL" sz="1600" b="1" dirty="0" smtClean="0">
                <a:solidFill>
                  <a:srgbClr val="0070C0"/>
                </a:solidFill>
              </a:rPr>
              <a:t>עֵינָי".</a:t>
            </a:r>
          </a:p>
          <a:p>
            <a:pPr>
              <a:buNone/>
            </a:pPr>
            <a:r>
              <a:rPr lang="he-IL" sz="1600" dirty="0" smtClean="0">
                <a:latin typeface="David" pitchFamily="34" charset="-79"/>
                <a:cs typeface="David" pitchFamily="34" charset="-79"/>
              </a:rPr>
              <a:t>הנביא חשש שהוא ימות כי:</a:t>
            </a:r>
          </a:p>
          <a:p>
            <a:pPr>
              <a:buNone/>
            </a:pPr>
            <a:r>
              <a:rPr lang="he-IL" sz="1600" dirty="0" smtClean="0">
                <a:latin typeface="David" pitchFamily="34" charset="-79"/>
                <a:cs typeface="David" pitchFamily="34" charset="-79"/>
              </a:rPr>
              <a:t>א. ישעיהו, שהוא בן אדם רגיל, ראה מראה כל כך נשגב, אבל הוא חי בתוך עם חוטא.</a:t>
            </a:r>
          </a:p>
          <a:p>
            <a:pPr>
              <a:buNone/>
            </a:pPr>
            <a:r>
              <a:rPr lang="he-IL" sz="1600" dirty="0">
                <a:latin typeface="David" pitchFamily="34" charset="-79"/>
                <a:cs typeface="David" pitchFamily="34" charset="-79"/>
              </a:rPr>
              <a:t> </a:t>
            </a:r>
            <a:r>
              <a:rPr lang="he-IL" sz="1600" dirty="0" smtClean="0">
                <a:latin typeface="David" pitchFamily="34" charset="-79"/>
                <a:cs typeface="David" pitchFamily="34" charset="-79"/>
              </a:rPr>
              <a:t>   טומאת השפתיים מבטאת פער גדול וניגוד בין המראה הנשגב שראה, לבין העובדה שהוא כנביא חי בתוך עם חוטא. </a:t>
            </a:r>
          </a:p>
          <a:p>
            <a:pPr>
              <a:buNone/>
            </a:pPr>
            <a:r>
              <a:rPr lang="he-IL" sz="1600" dirty="0" smtClean="0">
                <a:latin typeface="David" pitchFamily="34" charset="-79"/>
                <a:cs typeface="David" pitchFamily="34" charset="-79"/>
              </a:rPr>
              <a:t>ב. אינו ראוי לראות את ה'.</a:t>
            </a:r>
          </a:p>
          <a:p>
            <a:pPr>
              <a:buNone/>
            </a:pPr>
            <a:endParaRPr lang="he-IL" sz="1600" dirty="0">
              <a:latin typeface="David" pitchFamily="34" charset="-79"/>
              <a:cs typeface="David" pitchFamily="34" charset="-79"/>
            </a:endParaRPr>
          </a:p>
          <a:p>
            <a:pPr>
              <a:buNone/>
            </a:pPr>
            <a:r>
              <a:rPr lang="he-IL" sz="1600" b="1" dirty="0" smtClean="0">
                <a:solidFill>
                  <a:srgbClr val="C00000"/>
                </a:solidFill>
                <a:latin typeface="David" pitchFamily="34" charset="-79"/>
                <a:cs typeface="David" pitchFamily="34" charset="-79"/>
              </a:rPr>
              <a:t>פסוקים ו-ז: טיהור הנביא</a:t>
            </a:r>
          </a:p>
          <a:p>
            <a:pPr>
              <a:buNone/>
            </a:pPr>
            <a:r>
              <a:rPr lang="he-IL" sz="1600" b="1" dirty="0" smtClean="0">
                <a:solidFill>
                  <a:srgbClr val="0070C0"/>
                </a:solidFill>
              </a:rPr>
              <a:t>"וַיָּעָף </a:t>
            </a:r>
            <a:r>
              <a:rPr lang="he-IL" sz="1600" b="1" dirty="0">
                <a:solidFill>
                  <a:srgbClr val="0070C0"/>
                </a:solidFill>
              </a:rPr>
              <a:t>אֵלַי, אֶחָד מִן-הַשְּׂרָפִים, וּבְיָדוֹ, רִצְפָּה; </a:t>
            </a:r>
            <a:r>
              <a:rPr lang="he-IL" sz="1600" b="1" dirty="0" err="1">
                <a:solidFill>
                  <a:srgbClr val="0070C0"/>
                </a:solidFill>
              </a:rPr>
              <a:t>בְּמֶלְקַחַיִם</a:t>
            </a:r>
            <a:r>
              <a:rPr lang="he-IL" sz="1600" b="1" dirty="0">
                <a:solidFill>
                  <a:srgbClr val="0070C0"/>
                </a:solidFill>
              </a:rPr>
              <a:t>--לָקַח, מֵעַל הַמִּזְבֵּחַ. </a:t>
            </a:r>
            <a:r>
              <a:rPr lang="he-IL" sz="1600" b="1" dirty="0" smtClean="0">
                <a:solidFill>
                  <a:srgbClr val="0070C0"/>
                </a:solidFill>
              </a:rPr>
              <a:t>וַיַּגַּע </a:t>
            </a:r>
            <a:r>
              <a:rPr lang="he-IL" sz="1600" b="1" dirty="0">
                <a:solidFill>
                  <a:srgbClr val="0070C0"/>
                </a:solidFill>
              </a:rPr>
              <a:t>עַל-פִּי--וַיֹּאמֶר, הִנֵּה נָגַע זֶה עַל-שְׂפָתֶיךָ; וְסָר </a:t>
            </a:r>
            <a:r>
              <a:rPr lang="he-IL" sz="1600" b="1" dirty="0" err="1">
                <a:solidFill>
                  <a:srgbClr val="0070C0"/>
                </a:solidFill>
              </a:rPr>
              <a:t>עֲו</a:t>
            </a:r>
            <a:r>
              <a:rPr lang="he-IL" sz="1600" b="1" dirty="0">
                <a:solidFill>
                  <a:srgbClr val="0070C0"/>
                </a:solidFill>
              </a:rPr>
              <a:t>‍</a:t>
            </a:r>
            <a:r>
              <a:rPr lang="he-IL" sz="1600" b="1" dirty="0" err="1">
                <a:solidFill>
                  <a:srgbClr val="0070C0"/>
                </a:solidFill>
              </a:rPr>
              <a:t>ֹנֶךָ</a:t>
            </a:r>
            <a:r>
              <a:rPr lang="he-IL" sz="1600" b="1" dirty="0">
                <a:solidFill>
                  <a:srgbClr val="0070C0"/>
                </a:solidFill>
              </a:rPr>
              <a:t>, וְחַטָּאתְךָ </a:t>
            </a:r>
            <a:r>
              <a:rPr lang="he-IL" sz="1600" b="1" dirty="0" smtClean="0">
                <a:solidFill>
                  <a:srgbClr val="0070C0"/>
                </a:solidFill>
              </a:rPr>
              <a:t>תְּכֻפָּר".</a:t>
            </a:r>
          </a:p>
          <a:p>
            <a:pPr>
              <a:buNone/>
            </a:pPr>
            <a:r>
              <a:rPr lang="he-IL" sz="1600" dirty="0" smtClean="0">
                <a:solidFill>
                  <a:srgbClr val="C00000"/>
                </a:solidFill>
                <a:latin typeface="David" pitchFamily="34" charset="-79"/>
                <a:cs typeface="David" pitchFamily="34" charset="-79"/>
              </a:rPr>
              <a:t>המעשה: </a:t>
            </a:r>
            <a:r>
              <a:rPr lang="he-IL" sz="1600" dirty="0" smtClean="0">
                <a:latin typeface="David" pitchFamily="34" charset="-79"/>
                <a:cs typeface="David" pitchFamily="34" charset="-79"/>
              </a:rPr>
              <a:t>המלאך לקח גחלת ("</a:t>
            </a:r>
            <a:r>
              <a:rPr lang="he-IL" sz="1600" b="1" dirty="0" smtClean="0">
                <a:solidFill>
                  <a:srgbClr val="0070C0"/>
                </a:solidFill>
              </a:rPr>
              <a:t>רִצְפָּה</a:t>
            </a:r>
            <a:r>
              <a:rPr lang="he-IL" sz="1600" dirty="0" smtClean="0"/>
              <a:t>") </a:t>
            </a:r>
            <a:r>
              <a:rPr lang="he-IL" sz="1600" dirty="0" smtClean="0">
                <a:latin typeface="David" pitchFamily="34" charset="-79"/>
                <a:cs typeface="David" pitchFamily="34" charset="-79"/>
              </a:rPr>
              <a:t>מהמזבח ונגע בה בשפתיים של ישעיהו.</a:t>
            </a:r>
          </a:p>
          <a:p>
            <a:pPr>
              <a:buNone/>
            </a:pPr>
            <a:r>
              <a:rPr lang="he-IL" sz="1600" dirty="0" smtClean="0">
                <a:solidFill>
                  <a:srgbClr val="C00000"/>
                </a:solidFill>
                <a:latin typeface="David" pitchFamily="34" charset="-79"/>
                <a:cs typeface="David" pitchFamily="34" charset="-79"/>
              </a:rPr>
              <a:t>המטרה (תכלית): </a:t>
            </a:r>
            <a:r>
              <a:rPr lang="he-IL" sz="1600" dirty="0" smtClean="0">
                <a:latin typeface="David" pitchFamily="34" charset="-79"/>
                <a:cs typeface="David" pitchFamily="34" charset="-79"/>
              </a:rPr>
              <a:t>לכפר על ישעיהו שאמר דבר רע על עם ישראל וכינה אותם </a:t>
            </a:r>
            <a:r>
              <a:rPr lang="he-IL" sz="1600" dirty="0" err="1" smtClean="0">
                <a:latin typeface="David" pitchFamily="34" charset="-79"/>
                <a:cs typeface="David" pitchFamily="34" charset="-79"/>
              </a:rPr>
              <a:t>"</a:t>
            </a:r>
            <a:r>
              <a:rPr lang="he-IL" sz="1600" b="1" dirty="0" err="1" smtClean="0">
                <a:solidFill>
                  <a:srgbClr val="0070C0"/>
                </a:solidFill>
              </a:rPr>
              <a:t> ע</a:t>
            </a:r>
            <a:r>
              <a:rPr lang="he-IL" sz="1600" b="1" dirty="0" smtClean="0">
                <a:solidFill>
                  <a:srgbClr val="0070C0"/>
                </a:solidFill>
              </a:rPr>
              <a:t>ַם-טְמֵא שְׂפָתַיִם </a:t>
            </a:r>
            <a:r>
              <a:rPr lang="he-IL" sz="1600" dirty="0" smtClean="0">
                <a:latin typeface="David" pitchFamily="34" charset="-79"/>
                <a:cs typeface="David" pitchFamily="34" charset="-79"/>
              </a:rPr>
              <a:t>"</a:t>
            </a:r>
            <a:r>
              <a:rPr lang="he-IL" sz="1600" dirty="0" err="1" smtClean="0">
                <a:latin typeface="David" pitchFamily="34" charset="-79"/>
                <a:cs typeface="David" pitchFamily="34" charset="-79"/>
              </a:rPr>
              <a:t> (מ</a:t>
            </a:r>
            <a:r>
              <a:rPr lang="he-IL" sz="1600" dirty="0" smtClean="0">
                <a:latin typeface="David" pitchFamily="34" charset="-79"/>
                <a:cs typeface="David" pitchFamily="34" charset="-79"/>
              </a:rPr>
              <a:t>דרש).</a:t>
            </a:r>
          </a:p>
          <a:p>
            <a:pPr>
              <a:buNone/>
            </a:pPr>
            <a:r>
              <a:rPr lang="he-IL" sz="1600" dirty="0">
                <a:solidFill>
                  <a:schemeClr val="bg1"/>
                </a:solidFill>
                <a:latin typeface="David" pitchFamily="34" charset="-79"/>
                <a:cs typeface="David" pitchFamily="34" charset="-79"/>
              </a:rPr>
              <a:t>	</a:t>
            </a:r>
            <a:r>
              <a:rPr lang="he-IL" sz="1600" dirty="0" smtClean="0">
                <a:solidFill>
                  <a:schemeClr val="bg1"/>
                </a:solidFill>
                <a:latin typeface="David" pitchFamily="34" charset="-79"/>
                <a:cs typeface="David" pitchFamily="34" charset="-79"/>
              </a:rPr>
              <a:t>	        </a:t>
            </a:r>
            <a:r>
              <a:rPr lang="he-IL" sz="1600" dirty="0" smtClean="0">
                <a:latin typeface="David" pitchFamily="34" charset="-79"/>
                <a:cs typeface="David" pitchFamily="34" charset="-79"/>
              </a:rPr>
              <a:t>לטהר את הפה הטמא של הנביא ולהכשיר אותו לקבלת השליחות </a:t>
            </a:r>
            <a:r>
              <a:rPr lang="he-IL" sz="1600" dirty="0" err="1" smtClean="0">
                <a:latin typeface="David" pitchFamily="34" charset="-79"/>
                <a:cs typeface="David" pitchFamily="34" charset="-79"/>
              </a:rPr>
              <a:t>הנבואית</a:t>
            </a:r>
            <a:r>
              <a:rPr lang="he-IL" sz="1600" dirty="0" smtClean="0">
                <a:latin typeface="David" pitchFamily="34" charset="-79"/>
                <a:cs typeface="David" pitchFamily="34" charset="-79"/>
              </a:rPr>
              <a:t>.</a:t>
            </a:r>
            <a:r>
              <a:rPr lang="he-IL" sz="1600" dirty="0" smtClean="0">
                <a:solidFill>
                  <a:schemeClr val="bg1"/>
                </a:solidFill>
              </a:rPr>
              <a:t>") מהמזבח</a:t>
            </a:r>
            <a:endParaRPr lang="he-IL" sz="1600" dirty="0" smtClean="0">
              <a:latin typeface="David" pitchFamily="34" charset="-79"/>
              <a:cs typeface="David" pitchFamily="34" charset="-79"/>
            </a:endParaRPr>
          </a:p>
          <a:p>
            <a:pPr>
              <a:buNone/>
            </a:pPr>
            <a:endParaRPr lang="he-IL" sz="1600" b="1" dirty="0">
              <a:solidFill>
                <a:srgbClr val="0070C0"/>
              </a:solidFill>
              <a:latin typeface="David" pitchFamily="34" charset="-79"/>
              <a:cs typeface="David" pitchFamily="34"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71480"/>
            <a:ext cx="8229600" cy="5554683"/>
          </a:xfrm>
        </p:spPr>
        <p:txBody>
          <a:bodyPr>
            <a:normAutofit fontScale="92500" lnSpcReduction="10000"/>
          </a:bodyPr>
          <a:lstStyle/>
          <a:p>
            <a:pPr>
              <a:buNone/>
            </a:pPr>
            <a:r>
              <a:rPr lang="he-IL" sz="1600" b="1" dirty="0" smtClean="0">
                <a:solidFill>
                  <a:srgbClr val="C00000"/>
                </a:solidFill>
                <a:latin typeface="David" pitchFamily="34" charset="-79"/>
                <a:cs typeface="David" pitchFamily="34" charset="-79"/>
              </a:rPr>
              <a:t>פסוקים ח-י: השליחות של ישעיהו</a:t>
            </a:r>
          </a:p>
          <a:p>
            <a:pPr>
              <a:buNone/>
            </a:pPr>
            <a:r>
              <a:rPr lang="he-IL" sz="1400" b="1" dirty="0" smtClean="0">
                <a:solidFill>
                  <a:srgbClr val="0070C0"/>
                </a:solidFill>
              </a:rPr>
              <a:t>"וָאֶשְׁמַע </a:t>
            </a:r>
            <a:r>
              <a:rPr lang="he-IL" sz="1400" b="1" dirty="0">
                <a:solidFill>
                  <a:srgbClr val="0070C0"/>
                </a:solidFill>
              </a:rPr>
              <a:t>אֶת-קוֹל </a:t>
            </a:r>
            <a:r>
              <a:rPr lang="he-IL" sz="1400" b="1" dirty="0" smtClean="0">
                <a:solidFill>
                  <a:srgbClr val="0070C0"/>
                </a:solidFill>
              </a:rPr>
              <a:t>ה', </a:t>
            </a:r>
            <a:r>
              <a:rPr lang="he-IL" sz="1400" b="1" dirty="0">
                <a:solidFill>
                  <a:srgbClr val="0070C0"/>
                </a:solidFill>
              </a:rPr>
              <a:t>אֹמֵר, אֶת-מִי אֶשְׁלַח, וּמִי יֵלֶךְ-לָנוּ; וָאֹמַר, הִנְנִי שְׁלָחֵנִי</a:t>
            </a:r>
            <a:r>
              <a:rPr lang="he-IL" sz="1400" b="1" dirty="0" smtClean="0">
                <a:solidFill>
                  <a:srgbClr val="0070C0"/>
                </a:solidFill>
              </a:rPr>
              <a:t>.</a:t>
            </a:r>
          </a:p>
          <a:p>
            <a:pPr>
              <a:buNone/>
            </a:pPr>
            <a:r>
              <a:rPr lang="he-IL" sz="1400" b="1" dirty="0" smtClean="0">
                <a:solidFill>
                  <a:srgbClr val="0070C0"/>
                </a:solidFill>
              </a:rPr>
              <a:t> וַיֹּאמֶר</a:t>
            </a:r>
            <a:r>
              <a:rPr lang="he-IL" sz="1400" b="1" dirty="0">
                <a:solidFill>
                  <a:srgbClr val="0070C0"/>
                </a:solidFill>
              </a:rPr>
              <a:t>, לֵךְ וְאָמַרְתָּ לָעָם הַזֶּה:  שִׁמְעוּ </a:t>
            </a:r>
            <a:r>
              <a:rPr lang="he-IL" sz="1400" b="1" dirty="0" err="1">
                <a:solidFill>
                  <a:srgbClr val="0070C0"/>
                </a:solidFill>
              </a:rPr>
              <a:t>שָׁמוֹעַ</a:t>
            </a:r>
            <a:r>
              <a:rPr lang="he-IL" sz="1400" b="1" dirty="0">
                <a:solidFill>
                  <a:srgbClr val="0070C0"/>
                </a:solidFill>
              </a:rPr>
              <a:t> וְאַל-תָּבִינוּ, וּרְאוּ רָאוֹ וְאַל-תֵּדָעוּ</a:t>
            </a:r>
            <a:r>
              <a:rPr lang="he-IL" sz="1400" b="1" dirty="0" smtClean="0">
                <a:solidFill>
                  <a:srgbClr val="0070C0"/>
                </a:solidFill>
              </a:rPr>
              <a:t>.</a:t>
            </a:r>
            <a:r>
              <a:rPr lang="he-IL" sz="1400" b="1" dirty="0">
                <a:solidFill>
                  <a:srgbClr val="0070C0"/>
                </a:solidFill>
              </a:rPr>
              <a:t> </a:t>
            </a:r>
            <a:r>
              <a:rPr lang="he-IL" sz="1400" b="1" dirty="0" smtClean="0">
                <a:solidFill>
                  <a:srgbClr val="0070C0"/>
                </a:solidFill>
              </a:rPr>
              <a:t>הַשְׁמֵן </a:t>
            </a:r>
            <a:r>
              <a:rPr lang="he-IL" sz="1400" b="1" dirty="0">
                <a:solidFill>
                  <a:srgbClr val="0070C0"/>
                </a:solidFill>
              </a:rPr>
              <a:t>לֵב-הָעָם הַזֶּה, </a:t>
            </a:r>
            <a:r>
              <a:rPr lang="he-IL" sz="1400" b="1" dirty="0" err="1">
                <a:solidFill>
                  <a:srgbClr val="0070C0"/>
                </a:solidFill>
              </a:rPr>
              <a:t>וְאָזְנָיו</a:t>
            </a:r>
            <a:r>
              <a:rPr lang="he-IL" sz="1400" b="1" dirty="0">
                <a:solidFill>
                  <a:srgbClr val="0070C0"/>
                </a:solidFill>
              </a:rPr>
              <a:t> הַכְבֵּד וְעֵינָיו </a:t>
            </a:r>
            <a:r>
              <a:rPr lang="he-IL" sz="1400" b="1" dirty="0" err="1">
                <a:solidFill>
                  <a:srgbClr val="0070C0"/>
                </a:solidFill>
              </a:rPr>
              <a:t>הָשַׁע</a:t>
            </a:r>
            <a:r>
              <a:rPr lang="he-IL" sz="1400" b="1" dirty="0">
                <a:solidFill>
                  <a:srgbClr val="0070C0"/>
                </a:solidFill>
              </a:rPr>
              <a:t>:  פֶּן-יִרְאֶה בְעֵינָיו </a:t>
            </a:r>
            <a:r>
              <a:rPr lang="he-IL" sz="1400" b="1" dirty="0" err="1">
                <a:solidFill>
                  <a:srgbClr val="0070C0"/>
                </a:solidFill>
              </a:rPr>
              <a:t>וּבְאָזְנָיו</a:t>
            </a:r>
            <a:r>
              <a:rPr lang="he-IL" sz="1400" b="1" dirty="0">
                <a:solidFill>
                  <a:srgbClr val="0070C0"/>
                </a:solidFill>
              </a:rPr>
              <a:t> יִשְׁמָע, וּלְבָבוֹ יָבִין וָשָׁב--וְרָפָא </a:t>
            </a:r>
            <a:r>
              <a:rPr lang="he-IL" sz="1400" b="1" dirty="0" smtClean="0">
                <a:solidFill>
                  <a:srgbClr val="0070C0"/>
                </a:solidFill>
              </a:rPr>
              <a:t>לוֹ".</a:t>
            </a:r>
            <a:r>
              <a:rPr lang="he-IL" sz="1400" b="1" dirty="0">
                <a:solidFill>
                  <a:srgbClr val="0070C0"/>
                </a:solidFill>
              </a:rPr>
              <a:t> </a:t>
            </a:r>
            <a:endParaRPr lang="he-IL" sz="1400" b="1" dirty="0" smtClean="0">
              <a:solidFill>
                <a:srgbClr val="0070C0"/>
              </a:solidFill>
            </a:endParaRPr>
          </a:p>
          <a:p>
            <a:pPr>
              <a:buNone/>
            </a:pPr>
            <a:endParaRPr lang="he-IL" sz="1400" b="1" dirty="0" smtClean="0">
              <a:solidFill>
                <a:srgbClr val="0070C0"/>
              </a:solidFill>
            </a:endParaRPr>
          </a:p>
          <a:p>
            <a:pPr>
              <a:buNone/>
            </a:pPr>
            <a:r>
              <a:rPr lang="he-IL" sz="1400" dirty="0" smtClean="0">
                <a:latin typeface="David" pitchFamily="34" charset="-79"/>
                <a:cs typeface="David" pitchFamily="34" charset="-79"/>
              </a:rPr>
              <a:t>ישעיהו שמע שה' כביכול, מתייעץ עם המלאכים ושואל את מי יש לשלוח לנבא לעם. ישעיהו מיוזמתו התנדב לשליחות ואמר: "</a:t>
            </a:r>
            <a:r>
              <a:rPr lang="he-IL" sz="1400" b="1" dirty="0" smtClean="0">
                <a:solidFill>
                  <a:srgbClr val="0070C0"/>
                </a:solidFill>
              </a:rPr>
              <a:t>הִנְנִי שְׁלָחֵנִי".</a:t>
            </a:r>
          </a:p>
          <a:p>
            <a:pPr>
              <a:buNone/>
            </a:pPr>
            <a:r>
              <a:rPr lang="he-IL" sz="1400" dirty="0" smtClean="0">
                <a:latin typeface="David" pitchFamily="34" charset="-79"/>
                <a:cs typeface="David" pitchFamily="34" charset="-79"/>
              </a:rPr>
              <a:t>תגובת ישעיהו שונה מתגובת שאר הנביאים, כמו משה, שהתנגדו בהתחלה לשליחות שניתנה להם. משה אמר שהוא כבד לשון (מגמגם), הוא אינו מתאים לתפקיד. יונה ברח לנינווה כדי להימנע מהשליחות.</a:t>
            </a:r>
          </a:p>
          <a:p>
            <a:pPr>
              <a:buNone/>
            </a:pPr>
            <a:r>
              <a:rPr lang="he-IL" sz="1400" dirty="0" smtClean="0">
                <a:latin typeface="David" pitchFamily="34" charset="-79"/>
                <a:cs typeface="David" pitchFamily="34" charset="-79"/>
              </a:rPr>
              <a:t>יתכן שישעיהו הסכים להתנדב לשליחות כתוצאה מנגיעת הגחלת בשפתיו שטיהרה אותו וכיפרה על עוונו</a:t>
            </a:r>
            <a:r>
              <a:rPr lang="he-IL" sz="1400" dirty="0" smtClean="0">
                <a:latin typeface="David" pitchFamily="34" charset="-79"/>
                <a:cs typeface="David" pitchFamily="34" charset="-79"/>
              </a:rPr>
              <a:t>.</a:t>
            </a:r>
            <a:endParaRPr lang="he-IL" sz="1400" dirty="0">
              <a:latin typeface="David" pitchFamily="34" charset="-79"/>
              <a:cs typeface="David" pitchFamily="34" charset="-79"/>
            </a:endParaRPr>
          </a:p>
          <a:p>
            <a:pPr>
              <a:buNone/>
            </a:pPr>
            <a:endParaRPr lang="he-IL" sz="1400" dirty="0" smtClean="0">
              <a:latin typeface="David" pitchFamily="34" charset="-79"/>
              <a:cs typeface="David" pitchFamily="34" charset="-79"/>
            </a:endParaRPr>
          </a:p>
          <a:p>
            <a:pPr>
              <a:buNone/>
            </a:pPr>
            <a:r>
              <a:rPr lang="he-IL" sz="1400" dirty="0" smtClean="0">
                <a:latin typeface="David" pitchFamily="34" charset="-79"/>
                <a:cs typeface="David" pitchFamily="34" charset="-79"/>
              </a:rPr>
              <a:t>מלשון הכתוב נראה שה' מצווה על הנביא למנוע מהעם לחזור בתשובה:</a:t>
            </a:r>
            <a:r>
              <a:rPr lang="he-IL" sz="1400" b="1" dirty="0" smtClean="0">
                <a:solidFill>
                  <a:srgbClr val="0070C0"/>
                </a:solidFill>
              </a:rPr>
              <a:t>"הַשְׁמֵן... הַכְבֵּד... </a:t>
            </a:r>
            <a:r>
              <a:rPr lang="he-IL" sz="1400" b="1" dirty="0" err="1" smtClean="0">
                <a:solidFill>
                  <a:srgbClr val="0070C0"/>
                </a:solidFill>
              </a:rPr>
              <a:t>הָשַׁע</a:t>
            </a:r>
            <a:r>
              <a:rPr lang="he-IL" sz="1400" b="1" dirty="0" smtClean="0">
                <a:solidFill>
                  <a:srgbClr val="0070C0"/>
                </a:solidFill>
              </a:rPr>
              <a:t>" </a:t>
            </a:r>
          </a:p>
          <a:p>
            <a:pPr>
              <a:buNone/>
            </a:pPr>
            <a:r>
              <a:rPr lang="he-IL" sz="1400" b="1" dirty="0" smtClean="0">
                <a:solidFill>
                  <a:srgbClr val="C00000"/>
                </a:solidFill>
                <a:latin typeface="David" pitchFamily="34" charset="-79"/>
                <a:cs typeface="David" pitchFamily="34" charset="-79"/>
              </a:rPr>
              <a:t>קושי: </a:t>
            </a:r>
            <a:r>
              <a:rPr lang="he-IL" sz="1400" dirty="0" smtClean="0">
                <a:latin typeface="David" pitchFamily="34" charset="-79"/>
                <a:cs typeface="David" pitchFamily="34" charset="-79"/>
              </a:rPr>
              <a:t>זה מנוגד לתפקיד הנביא שאמור להחזיר את העם בתשובה.</a:t>
            </a:r>
            <a:r>
              <a:rPr lang="he-IL" sz="1400" dirty="0" smtClean="0">
                <a:latin typeface="David" pitchFamily="34" charset="-79"/>
                <a:cs typeface="David" pitchFamily="34" charset="-79"/>
              </a:rPr>
              <a:t> </a:t>
            </a:r>
            <a:r>
              <a:rPr lang="he-IL" sz="1400" dirty="0" smtClean="0">
                <a:latin typeface="David" pitchFamily="34" charset="-79"/>
                <a:cs typeface="David" pitchFamily="34" charset="-79"/>
              </a:rPr>
              <a:t>איך יתכן שימנע מהעם לחזור בתשובה?</a:t>
            </a:r>
          </a:p>
          <a:p>
            <a:pPr>
              <a:buNone/>
            </a:pPr>
            <a:r>
              <a:rPr lang="he-IL" sz="1400" b="1" dirty="0" smtClean="0">
                <a:solidFill>
                  <a:srgbClr val="C00000"/>
                </a:solidFill>
                <a:latin typeface="David" pitchFamily="34" charset="-79"/>
                <a:cs typeface="David" pitchFamily="34" charset="-79"/>
              </a:rPr>
              <a:t>תירוץ: </a:t>
            </a:r>
            <a:r>
              <a:rPr lang="he-IL" sz="1400" dirty="0" smtClean="0">
                <a:latin typeface="David" pitchFamily="34" charset="-79"/>
                <a:cs typeface="David" pitchFamily="34" charset="-79"/>
              </a:rPr>
              <a:t>ה</a:t>
            </a:r>
            <a:r>
              <a:rPr lang="he-IL" sz="1400" dirty="0" smtClean="0">
                <a:latin typeface="David" pitchFamily="34" charset="-79"/>
                <a:cs typeface="David" pitchFamily="34" charset="-79"/>
              </a:rPr>
              <a:t>' לא גילה לישעיהו את תוכן הנבואה, אלא אמר לו מה תהיה תגובת </a:t>
            </a:r>
            <a:r>
              <a:rPr lang="he-IL" sz="1400" dirty="0" smtClean="0">
                <a:latin typeface="David" pitchFamily="34" charset="-79"/>
                <a:cs typeface="David" pitchFamily="34" charset="-79"/>
              </a:rPr>
              <a:t>העם לא ירצו לקבל תוכחותיו.</a:t>
            </a:r>
          </a:p>
          <a:p>
            <a:pPr>
              <a:buNone/>
            </a:pPr>
            <a:endParaRPr lang="he-IL" sz="1400" dirty="0" smtClean="0">
              <a:latin typeface="David" pitchFamily="34" charset="-79"/>
              <a:cs typeface="David" pitchFamily="34" charset="-79"/>
            </a:endParaRPr>
          </a:p>
          <a:p>
            <a:pPr>
              <a:buNone/>
            </a:pPr>
            <a:r>
              <a:rPr lang="he-IL" sz="1400" dirty="0" smtClean="0">
                <a:latin typeface="David" pitchFamily="34" charset="-79"/>
                <a:cs typeface="David" pitchFamily="34" charset="-79"/>
              </a:rPr>
              <a:t>הנביא מתמקד בשלושה איברים בגוף האדם, שבאמצעותם יוצר האדם קשר עם הנביא:</a:t>
            </a:r>
          </a:p>
          <a:p>
            <a:pPr>
              <a:buNone/>
            </a:pPr>
            <a:r>
              <a:rPr lang="he-IL" sz="1400" b="1" dirty="0" smtClean="0">
                <a:solidFill>
                  <a:srgbClr val="00B050"/>
                </a:solidFill>
                <a:latin typeface="David" pitchFamily="34" charset="-79"/>
                <a:cs typeface="David" pitchFamily="34" charset="-79"/>
              </a:rPr>
              <a:t>אוזן  - "</a:t>
            </a:r>
            <a:r>
              <a:rPr lang="he-IL" sz="1400" b="1" dirty="0" smtClean="0">
                <a:solidFill>
                  <a:srgbClr val="0070C0"/>
                </a:solidFill>
              </a:rPr>
              <a:t>שִׁמְעוּ </a:t>
            </a:r>
            <a:r>
              <a:rPr lang="he-IL" sz="1400" b="1" dirty="0" err="1" smtClean="0">
                <a:solidFill>
                  <a:srgbClr val="0070C0"/>
                </a:solidFill>
              </a:rPr>
              <a:t>שָׁמוֹעַ</a:t>
            </a:r>
            <a:r>
              <a:rPr lang="he-IL" sz="1400" b="1" dirty="0" smtClean="0">
                <a:solidFill>
                  <a:srgbClr val="0070C0"/>
                </a:solidFill>
              </a:rPr>
              <a:t>".</a:t>
            </a:r>
            <a:r>
              <a:rPr lang="he-IL" sz="1400" dirty="0" smtClean="0"/>
              <a:t> </a:t>
            </a:r>
            <a:r>
              <a:rPr lang="he-IL" sz="1400" dirty="0" smtClean="0">
                <a:latin typeface="David" pitchFamily="34" charset="-79"/>
                <a:cs typeface="David" pitchFamily="34" charset="-79"/>
              </a:rPr>
              <a:t>תפקיד </a:t>
            </a:r>
            <a:r>
              <a:rPr lang="he-IL" sz="1400" dirty="0" err="1" smtClean="0">
                <a:latin typeface="David" pitchFamily="34" charset="-79"/>
                <a:cs typeface="David" pitchFamily="34" charset="-79"/>
              </a:rPr>
              <a:t>האוזנים</a:t>
            </a:r>
            <a:r>
              <a:rPr lang="he-IL" sz="1400" dirty="0" smtClean="0">
                <a:latin typeface="David" pitchFamily="34" charset="-79"/>
                <a:cs typeface="David" pitchFamily="34" charset="-79"/>
              </a:rPr>
              <a:t> לקלוט את הנאמר. אך הם מסרבים להבין.</a:t>
            </a:r>
            <a:r>
              <a:rPr lang="he-IL" sz="1400" b="1" dirty="0" smtClean="0">
                <a:solidFill>
                  <a:srgbClr val="0070C0"/>
                </a:solidFill>
                <a:latin typeface="David" pitchFamily="34" charset="-79"/>
                <a:cs typeface="David" pitchFamily="34" charset="-79"/>
              </a:rPr>
              <a:t> </a:t>
            </a:r>
            <a:endParaRPr lang="he-IL" sz="1400" b="1" dirty="0" smtClean="0">
              <a:solidFill>
                <a:srgbClr val="00B050"/>
              </a:solidFill>
              <a:latin typeface="David" pitchFamily="34" charset="-79"/>
              <a:cs typeface="David" pitchFamily="34" charset="-79"/>
            </a:endParaRPr>
          </a:p>
          <a:p>
            <a:pPr>
              <a:buNone/>
            </a:pPr>
            <a:r>
              <a:rPr lang="he-IL" sz="1400" b="1" dirty="0" smtClean="0">
                <a:solidFill>
                  <a:srgbClr val="00B050"/>
                </a:solidFill>
                <a:latin typeface="David" pitchFamily="34" charset="-79"/>
                <a:cs typeface="David" pitchFamily="34" charset="-79"/>
              </a:rPr>
              <a:t>עין </a:t>
            </a:r>
            <a:r>
              <a:rPr lang="he-IL" sz="1400" b="1" dirty="0" err="1" smtClean="0">
                <a:solidFill>
                  <a:srgbClr val="00B050"/>
                </a:solidFill>
                <a:latin typeface="David" pitchFamily="34" charset="-79"/>
                <a:cs typeface="David" pitchFamily="34" charset="-79"/>
              </a:rPr>
              <a:t>– </a:t>
            </a:r>
            <a:r>
              <a:rPr lang="he-IL" sz="1400" b="1" dirty="0" err="1" smtClean="0">
                <a:solidFill>
                  <a:srgbClr val="0070C0"/>
                </a:solidFill>
                <a:latin typeface="David" pitchFamily="34" charset="-79"/>
                <a:cs typeface="David" pitchFamily="34" charset="-79"/>
              </a:rPr>
              <a:t>"</a:t>
            </a:r>
            <a:r>
              <a:rPr lang="he-IL" sz="1400" b="1" dirty="0" smtClean="0">
                <a:solidFill>
                  <a:srgbClr val="0070C0"/>
                </a:solidFill>
              </a:rPr>
              <a:t>וּרְאוּ רָאוֹ"</a:t>
            </a:r>
            <a:r>
              <a:rPr lang="he-IL" sz="1400" b="1" dirty="0" smtClean="0">
                <a:latin typeface="David" pitchFamily="34" charset="-79"/>
                <a:cs typeface="David" pitchFamily="34" charset="-79"/>
              </a:rPr>
              <a:t> </a:t>
            </a:r>
            <a:r>
              <a:rPr lang="he-IL" sz="1400" b="1" dirty="0" err="1" smtClean="0">
                <a:latin typeface="David" pitchFamily="34" charset="-79"/>
                <a:cs typeface="David" pitchFamily="34" charset="-79"/>
              </a:rPr>
              <a:t>–</a:t>
            </a:r>
            <a:r>
              <a:rPr lang="he-IL" sz="1400" dirty="0" err="1" smtClean="0">
                <a:latin typeface="David" pitchFamily="34" charset="-79"/>
                <a:cs typeface="David" pitchFamily="34" charset="-79"/>
              </a:rPr>
              <a:t> ת</a:t>
            </a:r>
            <a:r>
              <a:rPr lang="he-IL" sz="1400" dirty="0" smtClean="0">
                <a:latin typeface="David" pitchFamily="34" charset="-79"/>
                <a:cs typeface="David" pitchFamily="34" charset="-79"/>
              </a:rPr>
              <a:t>פקיד העיניים לראות את המציאות, את הנסים שנעשו להם. אך הם לא מתייחסים לכך.</a:t>
            </a:r>
            <a:r>
              <a:rPr lang="he-IL" sz="1400" b="1" dirty="0" smtClean="0">
                <a:solidFill>
                  <a:srgbClr val="0070C0"/>
                </a:solidFill>
              </a:rPr>
              <a:t> </a:t>
            </a:r>
            <a:endParaRPr lang="he-IL" sz="1400" b="1" dirty="0" smtClean="0">
              <a:solidFill>
                <a:srgbClr val="00B050"/>
              </a:solidFill>
              <a:latin typeface="David" pitchFamily="34" charset="-79"/>
              <a:cs typeface="David" pitchFamily="34" charset="-79"/>
            </a:endParaRPr>
          </a:p>
          <a:p>
            <a:pPr>
              <a:buNone/>
            </a:pPr>
            <a:r>
              <a:rPr lang="he-IL" sz="1400" b="1" dirty="0" smtClean="0">
                <a:solidFill>
                  <a:srgbClr val="00B050"/>
                </a:solidFill>
                <a:latin typeface="David" pitchFamily="34" charset="-79"/>
                <a:cs typeface="David" pitchFamily="34" charset="-79"/>
              </a:rPr>
              <a:t>לב –</a:t>
            </a:r>
            <a:r>
              <a:rPr lang="he-IL" sz="1400" b="1" dirty="0" err="1" smtClean="0">
                <a:solidFill>
                  <a:srgbClr val="00B050"/>
                </a:solidFill>
                <a:latin typeface="David" pitchFamily="34" charset="-79"/>
                <a:cs typeface="David" pitchFamily="34" charset="-79"/>
              </a:rPr>
              <a:t> </a:t>
            </a:r>
            <a:r>
              <a:rPr lang="he-IL" sz="1400" b="1" dirty="0" err="1" smtClean="0">
                <a:solidFill>
                  <a:srgbClr val="00B0F0"/>
                </a:solidFill>
                <a:latin typeface="David" pitchFamily="34" charset="-79"/>
                <a:cs typeface="David" pitchFamily="34" charset="-79"/>
              </a:rPr>
              <a:t>"</a:t>
            </a:r>
            <a:r>
              <a:rPr lang="he-IL" sz="1400" b="1" dirty="0" err="1" smtClean="0">
                <a:solidFill>
                  <a:srgbClr val="0070C0"/>
                </a:solidFill>
              </a:rPr>
              <a:t> </a:t>
            </a:r>
            <a:r>
              <a:rPr lang="he-IL" sz="1400" b="1" dirty="0" smtClean="0">
                <a:solidFill>
                  <a:srgbClr val="0070C0"/>
                </a:solidFill>
              </a:rPr>
              <a:t>הַשְׁמֵן </a:t>
            </a:r>
            <a:r>
              <a:rPr lang="he-IL" sz="1400" b="1" dirty="0" smtClean="0">
                <a:solidFill>
                  <a:srgbClr val="0070C0"/>
                </a:solidFill>
              </a:rPr>
              <a:t>לֵב-הָעָם".</a:t>
            </a:r>
            <a:r>
              <a:rPr lang="he-IL" sz="1400" dirty="0" smtClean="0">
                <a:latin typeface="David" pitchFamily="34" charset="-79"/>
                <a:cs typeface="David" pitchFamily="34" charset="-79"/>
              </a:rPr>
              <a:t> הלב הוא מקום הרגש והאמונה. אך הם מכבידים את לבם. </a:t>
            </a:r>
          </a:p>
          <a:p>
            <a:pPr>
              <a:buNone/>
            </a:pPr>
            <a:endParaRPr lang="he-IL" sz="1400" dirty="0" smtClean="0">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מסקנה: </a:t>
            </a:r>
            <a:r>
              <a:rPr lang="he-IL" sz="1400" dirty="0" smtClean="0">
                <a:latin typeface="David" pitchFamily="34" charset="-79"/>
                <a:cs typeface="David" pitchFamily="34" charset="-79"/>
              </a:rPr>
              <a:t>ה' מזהיר את ישעיהו מפני הקשיים הצפויים לו בשליחותו. </a:t>
            </a:r>
            <a:endParaRPr lang="he-IL" sz="1400" smtClean="0">
              <a:latin typeface="David" pitchFamily="34" charset="-79"/>
              <a:cs typeface="David" pitchFamily="34" charset="-79"/>
            </a:endParaRPr>
          </a:p>
          <a:p>
            <a:pPr>
              <a:buNone/>
            </a:pPr>
            <a:endParaRPr lang="he-IL" sz="1400" dirty="0" smtClean="0">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שאלה: </a:t>
            </a:r>
            <a:r>
              <a:rPr lang="he-IL" sz="1400" dirty="0" smtClean="0">
                <a:latin typeface="David" pitchFamily="34" charset="-79"/>
                <a:cs typeface="David" pitchFamily="34" charset="-79"/>
              </a:rPr>
              <a:t>אם ידוע שהעם לא ישמע לביא, מדוע יש לנבא להם?</a:t>
            </a:r>
          </a:p>
          <a:p>
            <a:pPr>
              <a:buNone/>
            </a:pPr>
            <a:r>
              <a:rPr lang="he-IL" sz="1400" b="1" dirty="0" smtClean="0">
                <a:solidFill>
                  <a:srgbClr val="C00000"/>
                </a:solidFill>
                <a:latin typeface="David" pitchFamily="34" charset="-79"/>
                <a:cs typeface="David" pitchFamily="34" charset="-79"/>
              </a:rPr>
              <a:t>תשובה:</a:t>
            </a:r>
            <a:r>
              <a:rPr lang="he-IL" sz="1400" dirty="0" smtClean="0">
                <a:latin typeface="David" pitchFamily="34" charset="-79"/>
                <a:cs typeface="David" pitchFamily="34" charset="-79"/>
              </a:rPr>
              <a:t>לנבואות ישעיהו יש משמעות והשפעה. יתכן שיהיו אנשים שכן יקשיבו לו. </a:t>
            </a:r>
          </a:p>
          <a:p>
            <a:pPr>
              <a:buNone/>
            </a:pPr>
            <a:r>
              <a:rPr lang="he-IL" sz="1400" dirty="0" smtClean="0">
                <a:latin typeface="David" pitchFamily="34" charset="-79"/>
                <a:cs typeface="David" pitchFamily="34" charset="-79"/>
              </a:rPr>
              <a:t>	</a:t>
            </a:r>
            <a:r>
              <a:rPr lang="he-IL" sz="1400" dirty="0" smtClean="0">
                <a:latin typeface="David" pitchFamily="34" charset="-79"/>
                <a:cs typeface="David" pitchFamily="34" charset="-79"/>
              </a:rPr>
              <a:t>   </a:t>
            </a:r>
            <a:r>
              <a:rPr lang="he-IL" sz="1400" dirty="0" smtClean="0">
                <a:latin typeface="David" pitchFamily="34" charset="-79"/>
                <a:cs typeface="David" pitchFamily="34" charset="-79"/>
              </a:rPr>
              <a:t>כמו כן נבואות נכתבות לדורות הבאים. אנחנו לומדים אותן והן משפיעות גם עלינו.</a:t>
            </a:r>
            <a:endParaRPr lang="he-IL" sz="1400" b="1" dirty="0" smtClean="0">
              <a:solidFill>
                <a:srgbClr val="C00000"/>
              </a:solidFill>
              <a:latin typeface="David" pitchFamily="34" charset="-79"/>
              <a:cs typeface="David" pitchFamily="34" charset="-79"/>
            </a:endParaRPr>
          </a:p>
          <a:p>
            <a:pPr>
              <a:buNone/>
            </a:pPr>
            <a:endParaRPr lang="he-IL" sz="1400" dirty="0">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lgn="just">
              <a:buNone/>
            </a:pPr>
            <a:r>
              <a:rPr lang="he-IL" sz="1600" b="1" dirty="0" smtClean="0">
                <a:solidFill>
                  <a:srgbClr val="C00000"/>
                </a:solidFill>
                <a:latin typeface="David" pitchFamily="34" charset="-79"/>
                <a:cs typeface="David" pitchFamily="34" charset="-79"/>
              </a:rPr>
              <a:t>פסוקים יא-</a:t>
            </a:r>
            <a:r>
              <a:rPr lang="he-IL" sz="1600" b="1" dirty="0" err="1" smtClean="0">
                <a:solidFill>
                  <a:srgbClr val="C00000"/>
                </a:solidFill>
                <a:latin typeface="David" pitchFamily="34" charset="-79"/>
                <a:cs typeface="David" pitchFamily="34" charset="-79"/>
              </a:rPr>
              <a:t>יג</a:t>
            </a:r>
            <a:r>
              <a:rPr lang="he-IL" sz="1600" b="1" dirty="0" smtClean="0">
                <a:solidFill>
                  <a:srgbClr val="C00000"/>
                </a:solidFill>
                <a:latin typeface="David" pitchFamily="34" charset="-79"/>
                <a:cs typeface="David" pitchFamily="34" charset="-79"/>
              </a:rPr>
              <a:t>: דו שיח בין ה' לישעיהו.</a:t>
            </a:r>
            <a:endParaRPr lang="he-IL" sz="1600" dirty="0" smtClean="0">
              <a:solidFill>
                <a:srgbClr val="C00000"/>
              </a:solidFill>
              <a:latin typeface="David" pitchFamily="34" charset="-79"/>
              <a:cs typeface="David" pitchFamily="34" charset="-79"/>
            </a:endParaRPr>
          </a:p>
          <a:p>
            <a:pPr algn="just">
              <a:buNone/>
            </a:pPr>
            <a:r>
              <a:rPr lang="he-IL" sz="1600" dirty="0" smtClean="0">
                <a:latin typeface="David" pitchFamily="34" charset="-79"/>
                <a:cs typeface="David" pitchFamily="34" charset="-79"/>
              </a:rPr>
              <a:t>לנביא קשה לשמוע את התיאור הקשה לתגובת העם, לכן פונה לה' בשאלות </a:t>
            </a:r>
            <a:r>
              <a:rPr lang="he-IL" sz="1600" dirty="0" err="1" smtClean="0">
                <a:latin typeface="David" pitchFamily="34" charset="-79"/>
                <a:cs typeface="David" pitchFamily="34" charset="-79"/>
              </a:rPr>
              <a:t>וה' </a:t>
            </a:r>
            <a:r>
              <a:rPr lang="he-IL" sz="1600" dirty="0" smtClean="0">
                <a:latin typeface="David" pitchFamily="34" charset="-79"/>
                <a:cs typeface="David" pitchFamily="34" charset="-79"/>
              </a:rPr>
              <a:t>משיב לו.</a:t>
            </a:r>
          </a:p>
          <a:p>
            <a:pPr algn="just">
              <a:buNone/>
            </a:pPr>
            <a:r>
              <a:rPr lang="he-IL" sz="1400" dirty="0" smtClean="0">
                <a:solidFill>
                  <a:srgbClr val="C00000"/>
                </a:solidFill>
                <a:latin typeface="David" pitchFamily="34" charset="-79"/>
                <a:cs typeface="David" pitchFamily="34" charset="-79"/>
              </a:rPr>
              <a:t>שאלת הנביא: </a:t>
            </a:r>
            <a:r>
              <a:rPr lang="he-IL" sz="1400" b="1" dirty="0" smtClean="0">
                <a:solidFill>
                  <a:srgbClr val="0070C0"/>
                </a:solidFill>
              </a:rPr>
              <a:t>עַד-מָתַי </a:t>
            </a:r>
            <a:r>
              <a:rPr lang="he-IL" sz="1400" b="1" dirty="0" smtClean="0">
                <a:solidFill>
                  <a:srgbClr val="0070C0"/>
                </a:solidFill>
              </a:rPr>
              <a:t>ה'?</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 ע</a:t>
            </a:r>
            <a:r>
              <a:rPr lang="he-IL" sz="1400" dirty="0" smtClean="0">
                <a:latin typeface="David" pitchFamily="34" charset="-79"/>
                <a:cs typeface="David" pitchFamily="34" charset="-79"/>
              </a:rPr>
              <a:t>ד מתי ימשיך העם בסירובו לשוב בתשובה?</a:t>
            </a:r>
          </a:p>
          <a:p>
            <a:pPr algn="just">
              <a:buNone/>
            </a:pPr>
            <a:r>
              <a:rPr lang="he-IL" sz="1400" b="1" dirty="0" smtClean="0">
                <a:solidFill>
                  <a:srgbClr val="C00000"/>
                </a:solidFill>
                <a:latin typeface="David" pitchFamily="34" charset="-79"/>
                <a:cs typeface="David" pitchFamily="34" charset="-79"/>
              </a:rPr>
              <a:t>תשובת ה': חורבן וגלות</a:t>
            </a:r>
          </a:p>
          <a:p>
            <a:pPr algn="just">
              <a:buNone/>
            </a:pPr>
            <a:r>
              <a:rPr lang="he-IL" sz="1400" b="1" dirty="0" smtClean="0">
                <a:solidFill>
                  <a:srgbClr val="C00000"/>
                </a:solidFill>
                <a:latin typeface="David" pitchFamily="34" charset="-79"/>
                <a:cs typeface="David" pitchFamily="34" charset="-79"/>
              </a:rPr>
              <a:t> </a:t>
            </a:r>
            <a:r>
              <a:rPr lang="he-IL" sz="1400" b="1" dirty="0" smtClean="0">
                <a:solidFill>
                  <a:srgbClr val="0070C0"/>
                </a:solidFill>
                <a:latin typeface="David" pitchFamily="34" charset="-79"/>
                <a:cs typeface="David" pitchFamily="34" charset="-79"/>
              </a:rPr>
              <a:t>"</a:t>
            </a:r>
            <a:r>
              <a:rPr lang="he-IL" sz="1400" b="1" dirty="0" smtClean="0">
                <a:solidFill>
                  <a:srgbClr val="0070C0"/>
                </a:solidFill>
              </a:rPr>
              <a:t>עַד </a:t>
            </a:r>
            <a:r>
              <a:rPr lang="he-IL" sz="1400" b="1" dirty="0" smtClean="0">
                <a:solidFill>
                  <a:srgbClr val="0070C0"/>
                </a:solidFill>
              </a:rPr>
              <a:t>אֲשֶׁר אִם-שָׁאוּ עָרִים מֵאֵין יוֹשֵׁב, וּבָתִּים מֵאֵין אָדָם, וְהָאֲדָמָה, </a:t>
            </a:r>
            <a:r>
              <a:rPr lang="he-IL" sz="1400" b="1" dirty="0" err="1" smtClean="0">
                <a:solidFill>
                  <a:srgbClr val="0070C0"/>
                </a:solidFill>
              </a:rPr>
              <a:t>תִּשָּׁאֶה</a:t>
            </a:r>
            <a:r>
              <a:rPr lang="he-IL" sz="1400" b="1" dirty="0" smtClean="0">
                <a:solidFill>
                  <a:srgbClr val="0070C0"/>
                </a:solidFill>
              </a:rPr>
              <a:t> </a:t>
            </a:r>
            <a:r>
              <a:rPr lang="he-IL" sz="1400" b="1" dirty="0" smtClean="0">
                <a:solidFill>
                  <a:srgbClr val="0070C0"/>
                </a:solidFill>
              </a:rPr>
              <a:t>שְׁמָמָה</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 עד</a:t>
            </a:r>
            <a:r>
              <a:rPr lang="he-IL" sz="1400" dirty="0" smtClean="0">
                <a:latin typeface="David" pitchFamily="34" charset="-79"/>
                <a:cs typeface="David" pitchFamily="34" charset="-79"/>
              </a:rPr>
              <a:t> לחורבן העיר, הבתים והשדות.</a:t>
            </a:r>
            <a:endParaRPr lang="he-IL" sz="1400" b="1" dirty="0" smtClean="0">
              <a:solidFill>
                <a:srgbClr val="0070C0"/>
              </a:solidFill>
            </a:endParaRPr>
          </a:p>
          <a:p>
            <a:pPr algn="just">
              <a:buNone/>
            </a:pPr>
            <a:r>
              <a:rPr lang="he-IL" sz="1400" b="1" dirty="0" smtClean="0">
                <a:solidFill>
                  <a:srgbClr val="0070C0"/>
                </a:solidFill>
              </a:rPr>
              <a:t>     </a:t>
            </a:r>
            <a:r>
              <a:rPr lang="he-IL" sz="1400" b="1" dirty="0" smtClean="0">
                <a:solidFill>
                  <a:srgbClr val="0070C0"/>
                </a:solidFill>
              </a:rPr>
              <a:t> </a:t>
            </a:r>
            <a:r>
              <a:rPr lang="he-IL" sz="1400" b="1" dirty="0" smtClean="0">
                <a:solidFill>
                  <a:srgbClr val="0070C0"/>
                </a:solidFill>
              </a:rPr>
              <a:t>וְרִחַק ה', אֶת-הָאָדָם</a:t>
            </a:r>
            <a:r>
              <a:rPr lang="he-IL" sz="1400" dirty="0" smtClean="0">
                <a:latin typeface="David" pitchFamily="34" charset="-79"/>
                <a:cs typeface="David" pitchFamily="34" charset="-79"/>
              </a:rPr>
              <a:t> –גלות העם.</a:t>
            </a:r>
            <a:endParaRPr lang="he-IL" sz="1400" b="1" dirty="0" smtClean="0">
              <a:solidFill>
                <a:srgbClr val="0070C0"/>
              </a:solidFill>
            </a:endParaRPr>
          </a:p>
          <a:p>
            <a:pPr algn="just">
              <a:buNone/>
            </a:pPr>
            <a:r>
              <a:rPr lang="he-IL" sz="1400" b="1" dirty="0" smtClean="0">
                <a:solidFill>
                  <a:srgbClr val="0070C0"/>
                </a:solidFill>
              </a:rPr>
              <a:t>      וְרַבָּה </a:t>
            </a:r>
            <a:r>
              <a:rPr lang="he-IL" sz="1400" b="1" dirty="0" smtClean="0">
                <a:solidFill>
                  <a:srgbClr val="0070C0"/>
                </a:solidFill>
              </a:rPr>
              <a:t>הָעֲזוּבָה, בְּקֶרֶב </a:t>
            </a:r>
            <a:r>
              <a:rPr lang="he-IL" sz="1400" b="1" dirty="0" smtClean="0">
                <a:solidFill>
                  <a:srgbClr val="0070C0"/>
                </a:solidFill>
              </a:rPr>
              <a:t>הָאָרֶץ </a:t>
            </a:r>
            <a:r>
              <a:rPr lang="he-IL" sz="1400" dirty="0" smtClean="0">
                <a:latin typeface="David" pitchFamily="34" charset="-79"/>
                <a:cs typeface="David" pitchFamily="34" charset="-79"/>
              </a:rPr>
              <a:t>- השדות והבתים יוזנחו </a:t>
            </a:r>
            <a:r>
              <a:rPr lang="he-IL" sz="1400" dirty="0" err="1" smtClean="0">
                <a:latin typeface="David" pitchFamily="34" charset="-79"/>
                <a:cs typeface="David" pitchFamily="34" charset="-79"/>
              </a:rPr>
              <a:t>וישארו</a:t>
            </a:r>
            <a:r>
              <a:rPr lang="he-IL" sz="1400" dirty="0" smtClean="0">
                <a:latin typeface="David" pitchFamily="34" charset="-79"/>
                <a:cs typeface="David" pitchFamily="34" charset="-79"/>
              </a:rPr>
              <a:t> ללא טיפול</a:t>
            </a:r>
          </a:p>
          <a:p>
            <a:pPr algn="just">
              <a:buNone/>
            </a:pPr>
            <a:endParaRPr lang="he-IL" sz="1400" b="1" dirty="0" smtClean="0">
              <a:solidFill>
                <a:srgbClr val="0070C0"/>
              </a:solidFill>
            </a:endParaRPr>
          </a:p>
          <a:p>
            <a:pPr algn="just">
              <a:buNone/>
            </a:pPr>
            <a:r>
              <a:rPr lang="he-IL" sz="1400" b="1" dirty="0" smtClean="0">
                <a:solidFill>
                  <a:srgbClr val="C00000"/>
                </a:solidFill>
              </a:rPr>
              <a:t> </a:t>
            </a:r>
            <a:r>
              <a:rPr lang="he-IL" sz="1400" b="1" dirty="0" smtClean="0">
                <a:solidFill>
                  <a:srgbClr val="C00000"/>
                </a:solidFill>
              </a:rPr>
              <a:t>      </a:t>
            </a:r>
            <a:r>
              <a:rPr lang="he-IL" sz="1400" b="1" dirty="0" smtClean="0">
                <a:solidFill>
                  <a:srgbClr val="C00000"/>
                </a:solidFill>
                <a:latin typeface="David" pitchFamily="34" charset="-79"/>
                <a:cs typeface="David" pitchFamily="34" charset="-79"/>
              </a:rPr>
              <a:t>נחמה</a:t>
            </a:r>
            <a:endParaRPr lang="he-IL" sz="1400" b="1" dirty="0" smtClean="0">
              <a:solidFill>
                <a:srgbClr val="C00000"/>
              </a:solidFill>
            </a:endParaRPr>
          </a:p>
          <a:p>
            <a:pPr algn="just">
              <a:buNone/>
            </a:pPr>
            <a:r>
              <a:rPr lang="he-IL" sz="1400" b="1" dirty="0" smtClean="0">
                <a:solidFill>
                  <a:srgbClr val="0070C0"/>
                </a:solidFill>
              </a:rPr>
              <a:t> </a:t>
            </a:r>
            <a:r>
              <a:rPr lang="he-IL" sz="1400" b="1" dirty="0" smtClean="0">
                <a:solidFill>
                  <a:srgbClr val="0070C0"/>
                </a:solidFill>
              </a:rPr>
              <a:t>  </a:t>
            </a:r>
            <a:r>
              <a:rPr lang="he-IL" sz="1400" b="1" dirty="0" err="1" smtClean="0"/>
              <a:t>יג</a:t>
            </a:r>
            <a:r>
              <a:rPr lang="he-IL" sz="1400" b="1" dirty="0" smtClean="0"/>
              <a:t> </a:t>
            </a:r>
            <a:r>
              <a:rPr lang="he-IL" sz="1400" b="1" dirty="0" smtClean="0">
                <a:solidFill>
                  <a:srgbClr val="0070C0"/>
                </a:solidFill>
              </a:rPr>
              <a:t>וְעוֹד </a:t>
            </a:r>
            <a:r>
              <a:rPr lang="he-IL" sz="1400" b="1" dirty="0" smtClean="0">
                <a:solidFill>
                  <a:srgbClr val="0070C0"/>
                </a:solidFill>
              </a:rPr>
              <a:t>בָּהּ </a:t>
            </a:r>
            <a:r>
              <a:rPr lang="he-IL" sz="1400" b="1" dirty="0" err="1" smtClean="0">
                <a:solidFill>
                  <a:srgbClr val="0070C0"/>
                </a:solidFill>
              </a:rPr>
              <a:t>עֲשִׂרִיָּה</a:t>
            </a:r>
            <a:r>
              <a:rPr lang="he-IL" sz="1400" b="1" dirty="0" smtClean="0">
                <a:solidFill>
                  <a:srgbClr val="0070C0"/>
                </a:solidFill>
              </a:rPr>
              <a:t>, וְשָׁבָה </a:t>
            </a:r>
            <a:r>
              <a:rPr lang="he-IL" sz="1400" b="1" dirty="0" err="1" smtClean="0">
                <a:solidFill>
                  <a:srgbClr val="0070C0"/>
                </a:solidFill>
              </a:rPr>
              <a:t>וְהָיְתָה</a:t>
            </a:r>
            <a:r>
              <a:rPr lang="he-IL" sz="1400" b="1" dirty="0" smtClean="0">
                <a:solidFill>
                  <a:srgbClr val="0070C0"/>
                </a:solidFill>
              </a:rPr>
              <a:t> לְבָעֵר:  כָּאֵלָה וְכָאַלּוֹן, אֲשֶׁר בְּשַׁלֶּכֶת מַצֶּבֶת בָּם--זֶרַע קֹדֶשׁ, </a:t>
            </a:r>
            <a:r>
              <a:rPr lang="he-IL" sz="1400" b="1" dirty="0" smtClean="0">
                <a:solidFill>
                  <a:srgbClr val="0070C0"/>
                </a:solidFill>
              </a:rPr>
              <a:t>מַצַּבְתָּהּ" .</a:t>
            </a:r>
            <a:endParaRPr lang="he-IL" sz="1400" dirty="0" smtClean="0">
              <a:latin typeface="David" pitchFamily="34" charset="-79"/>
              <a:cs typeface="David" pitchFamily="34" charset="-79"/>
            </a:endParaRPr>
          </a:p>
          <a:p>
            <a:pPr algn="just">
              <a:buNone/>
            </a:pPr>
            <a:r>
              <a:rPr lang="he-IL" sz="1400" dirty="0" smtClean="0">
                <a:latin typeface="David" pitchFamily="34" charset="-79"/>
                <a:cs typeface="David" pitchFamily="34" charset="-79"/>
              </a:rPr>
              <a:t>   הפורענות לא תהיה חורבן מוחלט, אלא תישאר  שארית לעם</a:t>
            </a:r>
          </a:p>
          <a:p>
            <a:pPr algn="just">
              <a:buNone/>
            </a:pPr>
            <a:r>
              <a:rPr lang="he-IL" sz="1400" dirty="0" smtClean="0">
                <a:latin typeface="David" pitchFamily="34" charset="-79"/>
                <a:cs typeface="David" pitchFamily="34" charset="-79"/>
              </a:rPr>
              <a:t>על פי </a:t>
            </a:r>
            <a:r>
              <a:rPr lang="he-IL" sz="1400" dirty="0" err="1" smtClean="0">
                <a:latin typeface="David" pitchFamily="34" charset="-79"/>
                <a:cs typeface="David" pitchFamily="34" charset="-79"/>
              </a:rPr>
              <a:t>רד"ק</a:t>
            </a:r>
            <a:r>
              <a:rPr lang="he-IL" sz="1400" dirty="0" smtClean="0">
                <a:latin typeface="David" pitchFamily="34" charset="-79"/>
                <a:cs typeface="David" pitchFamily="34" charset="-79"/>
              </a:rPr>
              <a:t> יש בנבואה לא רק פורענות, אלא גם הבטחה לגאולה ולהמשכיות עם ישראל גם לאחר הפורענות.</a:t>
            </a:r>
          </a:p>
          <a:p>
            <a:pPr algn="just">
              <a:buNone/>
            </a:pPr>
            <a:endParaRPr lang="he-IL" sz="1400" dirty="0" smtClean="0">
              <a:latin typeface="David" pitchFamily="34" charset="-79"/>
              <a:cs typeface="David" pitchFamily="34" charset="-79"/>
            </a:endParaRPr>
          </a:p>
          <a:p>
            <a:pPr algn="just">
              <a:buNone/>
            </a:pPr>
            <a:r>
              <a:rPr lang="he-IL" sz="1400" dirty="0" smtClean="0">
                <a:latin typeface="David" pitchFamily="34" charset="-79"/>
                <a:cs typeface="David" pitchFamily="34" charset="-79"/>
              </a:rPr>
              <a:t> </a:t>
            </a:r>
            <a:r>
              <a:rPr lang="he-IL" sz="1400" dirty="0" smtClean="0">
                <a:latin typeface="David" pitchFamily="34" charset="-79"/>
                <a:cs typeface="David" pitchFamily="34" charset="-79"/>
              </a:rPr>
              <a:t>אפשר להבין את הנבואה בפסוק </a:t>
            </a:r>
            <a:r>
              <a:rPr lang="he-IL" sz="1400" dirty="0" err="1" smtClean="0">
                <a:latin typeface="David" pitchFamily="34" charset="-79"/>
                <a:cs typeface="David" pitchFamily="34" charset="-79"/>
              </a:rPr>
              <a:t>יג</a:t>
            </a:r>
            <a:r>
              <a:rPr lang="he-IL" sz="1400" dirty="0" smtClean="0">
                <a:latin typeface="David" pitchFamily="34" charset="-79"/>
                <a:cs typeface="David" pitchFamily="34" charset="-79"/>
              </a:rPr>
              <a:t> בשני אופנים:</a:t>
            </a:r>
          </a:p>
          <a:p>
            <a:pPr algn="just">
              <a:buAutoNum type="arabicParenR"/>
            </a:pPr>
            <a:r>
              <a:rPr lang="he-IL" sz="1400" dirty="0" smtClean="0">
                <a:latin typeface="David" pitchFamily="34" charset="-79"/>
                <a:cs typeface="David" pitchFamily="34" charset="-79"/>
              </a:rPr>
              <a:t>נבואת פורענות </a:t>
            </a:r>
            <a:r>
              <a:rPr lang="he-IL" sz="1400" dirty="0" err="1" smtClean="0">
                <a:latin typeface="David" pitchFamily="34" charset="-79"/>
                <a:cs typeface="David" pitchFamily="34" charset="-79"/>
              </a:rPr>
              <a:t>– ר</a:t>
            </a:r>
            <a:r>
              <a:rPr lang="he-IL" sz="1400" dirty="0" smtClean="0">
                <a:latin typeface="David" pitchFamily="34" charset="-79"/>
                <a:cs typeface="David" pitchFamily="34" charset="-79"/>
              </a:rPr>
              <a:t>ק עשירית מהעם תישאר.</a:t>
            </a:r>
          </a:p>
          <a:p>
            <a:pPr algn="just">
              <a:buAutoNum type="arabicParenR"/>
            </a:pPr>
            <a:r>
              <a:rPr lang="he-IL" sz="1400" dirty="0" smtClean="0">
                <a:latin typeface="David" pitchFamily="34" charset="-79"/>
                <a:cs typeface="David" pitchFamily="34" charset="-79"/>
              </a:rPr>
              <a:t>נחמה –</a:t>
            </a:r>
            <a:r>
              <a:rPr lang="he-IL" sz="1400" dirty="0" err="1" smtClean="0">
                <a:latin typeface="David" pitchFamily="34" charset="-79"/>
                <a:cs typeface="David" pitchFamily="34" charset="-79"/>
              </a:rPr>
              <a:t> לא</a:t>
            </a:r>
            <a:r>
              <a:rPr lang="he-IL" sz="1400" dirty="0" smtClean="0">
                <a:latin typeface="David" pitchFamily="34" charset="-79"/>
                <a:cs typeface="David" pitchFamily="34" charset="-79"/>
              </a:rPr>
              <a:t>חר שיגלו, יישארו מעטים בארץ ומהם יגדל עם חדש המאמין בה'. </a:t>
            </a:r>
          </a:p>
          <a:p>
            <a:pPr algn="just">
              <a:buAutoNum type="arabicParenR"/>
            </a:pPr>
            <a:endParaRPr lang="he-IL" sz="1400" dirty="0" smtClean="0">
              <a:latin typeface="David" pitchFamily="34" charset="-79"/>
              <a:cs typeface="David" pitchFamily="34" charset="-79"/>
            </a:endParaRPr>
          </a:p>
          <a:p>
            <a:pPr algn="just">
              <a:buNone/>
            </a:pPr>
            <a:r>
              <a:rPr lang="he-IL" sz="1400" dirty="0" smtClean="0">
                <a:solidFill>
                  <a:srgbClr val="C00000"/>
                </a:solidFill>
                <a:latin typeface="David" pitchFamily="34" charset="-79"/>
                <a:cs typeface="David" pitchFamily="34" charset="-79"/>
              </a:rPr>
              <a:t>דימוי: </a:t>
            </a:r>
            <a:r>
              <a:rPr lang="he-IL" sz="1400" dirty="0" smtClean="0">
                <a:latin typeface="David" pitchFamily="34" charset="-79"/>
                <a:cs typeface="David" pitchFamily="34" charset="-79"/>
              </a:rPr>
              <a:t>בפסוק </a:t>
            </a:r>
            <a:r>
              <a:rPr lang="he-IL" sz="1400" dirty="0" err="1" smtClean="0">
                <a:latin typeface="David" pitchFamily="34" charset="-79"/>
                <a:cs typeface="David" pitchFamily="34" charset="-79"/>
              </a:rPr>
              <a:t>יג</a:t>
            </a:r>
            <a:r>
              <a:rPr lang="he-IL" sz="1400" dirty="0" smtClean="0">
                <a:latin typeface="David" pitchFamily="34" charset="-79"/>
                <a:cs typeface="David" pitchFamily="34" charset="-79"/>
              </a:rPr>
              <a:t> יש דימוי מעולם הצומח. עצי אלה ואלון שעומדים בשלכת ונשאר בהם רק הגזע של העץ (</a:t>
            </a:r>
            <a:r>
              <a:rPr lang="he-IL" sz="1400" b="1" dirty="0" smtClean="0">
                <a:solidFill>
                  <a:srgbClr val="0070C0"/>
                </a:solidFill>
              </a:rPr>
              <a:t>מַצֶּבֶת </a:t>
            </a:r>
            <a:r>
              <a:rPr lang="he-IL" sz="1400" b="1" dirty="0" smtClean="0">
                <a:solidFill>
                  <a:srgbClr val="0070C0"/>
                </a:solidFill>
              </a:rPr>
              <a:t>בָּם</a:t>
            </a:r>
            <a:r>
              <a:rPr lang="he-IL" sz="1400" dirty="0" smtClean="0">
                <a:latin typeface="David" pitchFamily="34" charset="-79"/>
                <a:cs typeface="David" pitchFamily="34" charset="-79"/>
              </a:rPr>
              <a:t>), אך עלי העץ, צומחים מחדש בתקופת הפריחה באביב. </a:t>
            </a:r>
          </a:p>
          <a:p>
            <a:pPr algn="just">
              <a:buNone/>
            </a:pPr>
            <a:r>
              <a:rPr lang="he-IL" sz="1400" dirty="0" smtClean="0">
                <a:solidFill>
                  <a:srgbClr val="C00000"/>
                </a:solidFill>
                <a:latin typeface="David" pitchFamily="34" charset="-79"/>
                <a:cs typeface="David" pitchFamily="34" charset="-79"/>
              </a:rPr>
              <a:t>משמעות הדימוי: </a:t>
            </a:r>
            <a:r>
              <a:rPr lang="he-IL" sz="1400" dirty="0" smtClean="0">
                <a:latin typeface="David" pitchFamily="34" charset="-79"/>
                <a:cs typeface="David" pitchFamily="34" charset="-79"/>
              </a:rPr>
              <a:t>העץ שעליו נושרים הם עם ישראל שנענש. אך כמו שהעץ שוב פורח, כך גם עם ישראל עתיד להיגאל. העונש לישראל הוא זמני וחלקי</a:t>
            </a:r>
            <a:endParaRPr lang="he-IL" sz="1400" dirty="0" smtClean="0">
              <a:latin typeface="David" pitchFamily="34" charset="-79"/>
              <a:cs typeface="David" pitchFamily="34" charset="-79"/>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211</Words>
  <Application>Microsoft Office PowerPoint</Application>
  <PresentationFormat>‫הצגה על המסך (4:3)</PresentationFormat>
  <Paragraphs>81</Paragraphs>
  <Slides>5</Slides>
  <Notes>4</Notes>
  <HiddenSlides>0</HiddenSlides>
  <MMClips>0</MMClips>
  <ScaleCrop>false</ScaleCrop>
  <HeadingPairs>
    <vt:vector size="4" baseType="variant">
      <vt:variant>
        <vt:lpstr>ערכת נושא</vt:lpstr>
      </vt:variant>
      <vt:variant>
        <vt:i4>1</vt:i4>
      </vt:variant>
      <vt:variant>
        <vt:lpstr>כותרות שקופיות</vt:lpstr>
      </vt:variant>
      <vt:variant>
        <vt:i4>5</vt:i4>
      </vt:variant>
    </vt:vector>
  </HeadingPairs>
  <TitlesOfParts>
    <vt:vector size="6" baseType="lpstr">
      <vt:lpstr>ערכת נושא Office</vt:lpstr>
      <vt:lpstr>שקופית 1</vt:lpstr>
      <vt:lpstr>שקופית 2</vt:lpstr>
      <vt:lpstr>שקופית 3</vt:lpstr>
      <vt:lpstr>שקופית 4</vt:lpstr>
      <vt:lpstr>שקופית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19</cp:revision>
  <dcterms:created xsi:type="dcterms:W3CDTF">2021-05-05T10:43:22Z</dcterms:created>
  <dcterms:modified xsi:type="dcterms:W3CDTF">2021-05-05T15:28:55Z</dcterms:modified>
</cp:coreProperties>
</file>