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672"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32683CD-D88D-4046-AEAC-6AB93F28AC38}" type="datetimeFigureOut">
              <a:rPr lang="he-IL" smtClean="0"/>
              <a:pPr/>
              <a:t>כ"ב/אייר/תשפ"א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3892503-1728-4A75-A436-0356FFE33D57}"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4</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5</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6</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3892503-1728-4A75-A436-0356FFE33D57}" type="slidenum">
              <a:rPr lang="he-IL" smtClean="0"/>
              <a:pPr/>
              <a:t>7</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058B057-D0AB-43A5-9F60-02D79864F9CE}" type="datetimeFigureOut">
              <a:rPr lang="he-IL" smtClean="0"/>
              <a:pPr/>
              <a:t>כ"ב/אייר/תשפ"א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E3E18AF-A8A2-4A89-8CFF-D69AF786FE0C}"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058B057-D0AB-43A5-9F60-02D79864F9CE}" type="datetimeFigureOut">
              <a:rPr lang="he-IL" smtClean="0"/>
              <a:pPr/>
              <a:t>כ"ב/אייר/תשפ"א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E3E18AF-A8A2-4A89-8CFF-D69AF786FE0C}"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000100" y="500042"/>
            <a:ext cx="7215238" cy="5429288"/>
          </a:xfrm>
        </p:spPr>
        <p:txBody>
          <a:bodyPr>
            <a:normAutofit/>
          </a:bodyPr>
          <a:lstStyle/>
          <a:p>
            <a:r>
              <a:rPr lang="he-IL" sz="1800" b="1" dirty="0" smtClean="0">
                <a:solidFill>
                  <a:srgbClr val="C00000"/>
                </a:solidFill>
                <a:latin typeface="David" pitchFamily="34" charset="-79"/>
                <a:cs typeface="David" pitchFamily="34" charset="-79"/>
              </a:rPr>
              <a:t>ישעיהו פרק א</a:t>
            </a:r>
          </a:p>
          <a:p>
            <a:pPr algn="just"/>
            <a:r>
              <a:rPr lang="he-IL" sz="1600" b="1" dirty="0" smtClean="0">
                <a:solidFill>
                  <a:srgbClr val="C00000"/>
                </a:solidFill>
                <a:latin typeface="David" pitchFamily="34" charset="-79"/>
                <a:cs typeface="David" pitchFamily="34" charset="-79"/>
              </a:rPr>
              <a:t>פסוק א: רקע לנבואת ישעיהו</a:t>
            </a:r>
          </a:p>
          <a:p>
            <a:pPr algn="just"/>
            <a:r>
              <a:rPr lang="he-IL" sz="1400" dirty="0" smtClean="0">
                <a:solidFill>
                  <a:srgbClr val="C00000"/>
                </a:solidFill>
                <a:latin typeface="David" pitchFamily="34" charset="-79"/>
                <a:cs typeface="David" pitchFamily="34" charset="-79"/>
              </a:rPr>
              <a:t>שם אביו של ישעיהו: </a:t>
            </a:r>
            <a:r>
              <a:rPr lang="he-IL" sz="1400" dirty="0" smtClean="0">
                <a:solidFill>
                  <a:schemeClr val="tx1"/>
                </a:solidFill>
                <a:latin typeface="David" pitchFamily="34" charset="-79"/>
                <a:cs typeface="David" pitchFamily="34" charset="-79"/>
              </a:rPr>
              <a:t>אמוץ.</a:t>
            </a:r>
            <a:endParaRPr lang="he-IL" sz="1400" dirty="0" smtClean="0">
              <a:solidFill>
                <a:srgbClr val="C00000"/>
              </a:solidFill>
              <a:latin typeface="David" pitchFamily="34" charset="-79"/>
              <a:cs typeface="David" pitchFamily="34" charset="-79"/>
            </a:endParaRPr>
          </a:p>
          <a:p>
            <a:pPr algn="just"/>
            <a:r>
              <a:rPr lang="he-IL" sz="1400" dirty="0" smtClean="0">
                <a:solidFill>
                  <a:srgbClr val="C00000"/>
                </a:solidFill>
                <a:latin typeface="David" pitchFamily="34" charset="-79"/>
                <a:cs typeface="David" pitchFamily="34" charset="-79"/>
              </a:rPr>
              <a:t>על מי ניבא? </a:t>
            </a:r>
            <a:r>
              <a:rPr lang="he-IL" sz="1400" dirty="0" smtClean="0">
                <a:solidFill>
                  <a:schemeClr val="tx1"/>
                </a:solidFill>
                <a:latin typeface="David" pitchFamily="34" charset="-79"/>
                <a:cs typeface="David" pitchFamily="34" charset="-79"/>
              </a:rPr>
              <a:t>ישעיהו ניבא על ממלכת יהודה וירושלים .</a:t>
            </a:r>
          </a:p>
          <a:p>
            <a:pPr algn="just"/>
            <a:r>
              <a:rPr lang="he-IL" sz="1400" dirty="0" smtClean="0">
                <a:solidFill>
                  <a:srgbClr val="C00000"/>
                </a:solidFill>
                <a:latin typeface="David" pitchFamily="34" charset="-79"/>
                <a:cs typeface="David" pitchFamily="34" charset="-79"/>
              </a:rPr>
              <a:t>תקופת נבואתו:</a:t>
            </a:r>
            <a:r>
              <a:rPr lang="he-IL" sz="1400" dirty="0" smtClean="0">
                <a:solidFill>
                  <a:schemeClr val="tx1"/>
                </a:solidFill>
                <a:latin typeface="David" pitchFamily="34" charset="-79"/>
                <a:cs typeface="David" pitchFamily="34" charset="-79"/>
              </a:rPr>
              <a:t>בימי עוזיהו, יותם, אחז וחזקיהו מלכי יהודה. על מלכים אלה מסופר בספר מלכים ב.</a:t>
            </a:r>
          </a:p>
          <a:p>
            <a:pPr algn="just"/>
            <a:r>
              <a:rPr lang="he-IL" sz="1400" dirty="0" smtClean="0">
                <a:solidFill>
                  <a:schemeClr val="tx1"/>
                </a:solidFill>
                <a:latin typeface="David" pitchFamily="34" charset="-79"/>
                <a:cs typeface="David" pitchFamily="34" charset="-79"/>
              </a:rPr>
              <a:t> </a:t>
            </a:r>
            <a:r>
              <a:rPr lang="he-IL" sz="1400" dirty="0" smtClean="0">
                <a:solidFill>
                  <a:srgbClr val="C00000"/>
                </a:solidFill>
                <a:latin typeface="David" pitchFamily="34" charset="-79"/>
                <a:cs typeface="David" pitchFamily="34" charset="-79"/>
              </a:rPr>
              <a:t>מצב ממלכת יהודה:</a:t>
            </a:r>
          </a:p>
          <a:p>
            <a:pPr algn="just"/>
            <a:r>
              <a:rPr lang="he-IL" sz="1400" dirty="0" smtClean="0">
                <a:solidFill>
                  <a:schemeClr val="tx1"/>
                </a:solidFill>
                <a:latin typeface="David" pitchFamily="34" charset="-79"/>
                <a:cs typeface="David" pitchFamily="34" charset="-79"/>
              </a:rPr>
              <a:t>המצב </a:t>
            </a:r>
            <a:r>
              <a:rPr lang="he-IL" sz="1400" b="1" dirty="0" smtClean="0">
                <a:solidFill>
                  <a:schemeClr val="tx1"/>
                </a:solidFill>
                <a:latin typeface="David" pitchFamily="34" charset="-79"/>
                <a:cs typeface="David" pitchFamily="34" charset="-79"/>
              </a:rPr>
              <a:t>הרוחני</a:t>
            </a:r>
            <a:r>
              <a:rPr lang="he-IL" sz="1400" dirty="0" smtClean="0">
                <a:solidFill>
                  <a:schemeClr val="tx1"/>
                </a:solidFill>
                <a:latin typeface="David" pitchFamily="34" charset="-79"/>
                <a:cs typeface="David" pitchFamily="34" charset="-79"/>
              </a:rPr>
              <a:t> בימי חזקיהו היה טוב.</a:t>
            </a:r>
          </a:p>
          <a:p>
            <a:pPr algn="just"/>
            <a:r>
              <a:rPr lang="he-IL" sz="1400" dirty="0" smtClean="0">
                <a:solidFill>
                  <a:schemeClr val="tx1"/>
                </a:solidFill>
                <a:latin typeface="David" pitchFamily="34" charset="-79"/>
                <a:cs typeface="David" pitchFamily="34" charset="-79"/>
              </a:rPr>
              <a:t>מבחינה </a:t>
            </a:r>
            <a:r>
              <a:rPr lang="he-IL" sz="1400" b="1" dirty="0" smtClean="0">
                <a:solidFill>
                  <a:schemeClr val="tx1"/>
                </a:solidFill>
                <a:latin typeface="David" pitchFamily="34" charset="-79"/>
                <a:cs typeface="David" pitchFamily="34" charset="-79"/>
              </a:rPr>
              <a:t>ביטחונית</a:t>
            </a:r>
            <a:r>
              <a:rPr lang="he-IL" sz="1400" dirty="0" smtClean="0">
                <a:solidFill>
                  <a:schemeClr val="tx1"/>
                </a:solidFill>
                <a:latin typeface="David" pitchFamily="34" charset="-79"/>
                <a:cs typeface="David" pitchFamily="34" charset="-79"/>
              </a:rPr>
              <a:t> חזקיה הרחיב את גבולות המדינה, ביצר את הערים וחימש את הצבא בנשק טוב.</a:t>
            </a:r>
          </a:p>
          <a:p>
            <a:pPr algn="just"/>
            <a:r>
              <a:rPr lang="he-IL" sz="1400" dirty="0" smtClean="0">
                <a:solidFill>
                  <a:schemeClr val="tx1"/>
                </a:solidFill>
                <a:latin typeface="David" pitchFamily="34" charset="-79"/>
                <a:cs typeface="David" pitchFamily="34" charset="-79"/>
              </a:rPr>
              <a:t> מבחינה </a:t>
            </a:r>
            <a:r>
              <a:rPr lang="he-IL" sz="1400" b="1" dirty="0" smtClean="0">
                <a:solidFill>
                  <a:schemeClr val="tx1"/>
                </a:solidFill>
                <a:latin typeface="David" pitchFamily="34" charset="-79"/>
                <a:cs typeface="David" pitchFamily="34" charset="-79"/>
              </a:rPr>
              <a:t>כלכלית</a:t>
            </a:r>
            <a:r>
              <a:rPr lang="he-IL" sz="1400" dirty="0" smtClean="0">
                <a:solidFill>
                  <a:schemeClr val="tx1"/>
                </a:solidFill>
                <a:latin typeface="David" pitchFamily="34" charset="-79"/>
                <a:cs typeface="David" pitchFamily="34" charset="-79"/>
              </a:rPr>
              <a:t> המצב היה טוב. אלא שמצב זה גרם לשחיתות מוסרית </a:t>
            </a:r>
            <a:r>
              <a:rPr lang="he-IL" sz="1400" dirty="0" err="1" smtClean="0">
                <a:solidFill>
                  <a:schemeClr val="tx1"/>
                </a:solidFill>
                <a:latin typeface="David" pitchFamily="34" charset="-79"/>
                <a:cs typeface="David" pitchFamily="34" charset="-79"/>
              </a:rPr>
              <a:t>ןחברתית</a:t>
            </a:r>
            <a:r>
              <a:rPr lang="he-IL" sz="1400" dirty="0" smtClean="0">
                <a:solidFill>
                  <a:schemeClr val="tx1"/>
                </a:solidFill>
                <a:latin typeface="David" pitchFamily="34" charset="-79"/>
                <a:cs typeface="David" pitchFamily="34" charset="-79"/>
              </a:rPr>
              <a:t> </a:t>
            </a:r>
            <a:r>
              <a:rPr lang="he-IL" sz="1400" dirty="0" err="1" smtClean="0">
                <a:solidFill>
                  <a:schemeClr val="tx1"/>
                </a:solidFill>
                <a:latin typeface="David" pitchFamily="34" charset="-79"/>
                <a:cs typeface="David" pitchFamily="34" charset="-79"/>
              </a:rPr>
              <a:t>– פגיעה</a:t>
            </a:r>
            <a:r>
              <a:rPr lang="he-IL" sz="1400" dirty="0" smtClean="0">
                <a:solidFill>
                  <a:schemeClr val="tx1"/>
                </a:solidFill>
                <a:latin typeface="David" pitchFamily="34" charset="-79"/>
                <a:cs typeface="David" pitchFamily="34" charset="-79"/>
              </a:rPr>
              <a:t> בחלשים שבחברה.</a:t>
            </a:r>
          </a:p>
          <a:p>
            <a:pPr algn="just"/>
            <a:r>
              <a:rPr lang="he-IL" sz="1400" dirty="0" smtClean="0">
                <a:solidFill>
                  <a:schemeClr val="tx1"/>
                </a:solidFill>
                <a:latin typeface="David" pitchFamily="34" charset="-79"/>
                <a:cs typeface="David" pitchFamily="34" charset="-79"/>
              </a:rPr>
              <a:t>מבחינה </a:t>
            </a:r>
            <a:r>
              <a:rPr lang="he-IL" sz="1400" b="1" dirty="0" smtClean="0">
                <a:solidFill>
                  <a:schemeClr val="tx1"/>
                </a:solidFill>
                <a:latin typeface="David" pitchFamily="34" charset="-79"/>
                <a:cs typeface="David" pitchFamily="34" charset="-79"/>
              </a:rPr>
              <a:t>מדינית</a:t>
            </a:r>
            <a:r>
              <a:rPr lang="he-IL" sz="1400" dirty="0" smtClean="0">
                <a:solidFill>
                  <a:schemeClr val="tx1"/>
                </a:solidFill>
                <a:latin typeface="David" pitchFamily="34" charset="-79"/>
                <a:cs typeface="David" pitchFamily="34" charset="-79"/>
              </a:rPr>
              <a:t> מתעוררות בעיות מכיוון אשור שהופכת למעצמה. </a:t>
            </a:r>
            <a:r>
              <a:rPr lang="he-IL" sz="1400" dirty="0" err="1" smtClean="0">
                <a:solidFill>
                  <a:schemeClr val="tx1"/>
                </a:solidFill>
                <a:latin typeface="David" pitchFamily="34" charset="-79"/>
                <a:cs typeface="David" pitchFamily="34" charset="-79"/>
              </a:rPr>
              <a:t>סנחריב</a:t>
            </a:r>
            <a:r>
              <a:rPr lang="he-IL" sz="1400" dirty="0" smtClean="0">
                <a:solidFill>
                  <a:schemeClr val="tx1"/>
                </a:solidFill>
                <a:latin typeface="David" pitchFamily="34" charset="-79"/>
                <a:cs typeface="David" pitchFamily="34" charset="-79"/>
              </a:rPr>
              <a:t> מלך אשור כבש את כל ערי יהודה והטיל מצור על ירושלים. המצב הוא: ארץ ישראל ריקה כי גלו עשרת השבטים ונכבשו ערי יהודה. נשארה רק ירושלים.</a:t>
            </a:r>
          </a:p>
          <a:p>
            <a:pPr algn="just"/>
            <a:r>
              <a:rPr lang="he-IL" sz="1400" dirty="0" smtClean="0">
                <a:solidFill>
                  <a:srgbClr val="C00000"/>
                </a:solidFill>
                <a:latin typeface="David" pitchFamily="34" charset="-79"/>
                <a:cs typeface="David" pitchFamily="34" charset="-79"/>
              </a:rPr>
              <a:t>אופי הנבואה: </a:t>
            </a:r>
            <a:r>
              <a:rPr lang="he-IL" sz="1400" b="1" dirty="0" smtClean="0">
                <a:solidFill>
                  <a:srgbClr val="0070C0"/>
                </a:solidFill>
                <a:latin typeface="David" pitchFamily="34" charset="-79"/>
                <a:cs typeface="David" pitchFamily="34" charset="-79"/>
              </a:rPr>
              <a:t>"חזון" </a:t>
            </a:r>
            <a:r>
              <a:rPr lang="he-IL" sz="1400" dirty="0" smtClean="0">
                <a:solidFill>
                  <a:srgbClr val="0070C0"/>
                </a:solidFill>
                <a:latin typeface="David" pitchFamily="34" charset="-79"/>
                <a:cs typeface="David" pitchFamily="34" charset="-79"/>
              </a:rPr>
              <a:t>- </a:t>
            </a:r>
            <a:r>
              <a:rPr lang="he-IL" sz="1400" dirty="0" smtClean="0">
                <a:solidFill>
                  <a:schemeClr val="tx1"/>
                </a:solidFill>
                <a:latin typeface="David" pitchFamily="34" charset="-79"/>
                <a:cs typeface="David" pitchFamily="34" charset="-79"/>
              </a:rPr>
              <a:t>אחת המילים לנבואה, ומציינת נבואה קשה.</a:t>
            </a:r>
            <a:endParaRPr lang="he-IL" sz="1400" dirty="0">
              <a:solidFill>
                <a:srgbClr val="C00000"/>
              </a:solidFill>
              <a:latin typeface="David" pitchFamily="34" charset="-79"/>
              <a:cs typeface="David" pitchFamily="34" charset="-79"/>
            </a:endParaRPr>
          </a:p>
          <a:p>
            <a:pPr algn="just"/>
            <a:endParaRPr lang="he-IL" sz="1400" dirty="0" smtClean="0">
              <a:solidFill>
                <a:srgbClr val="C00000"/>
              </a:solidFill>
              <a:latin typeface="David" pitchFamily="34" charset="-79"/>
              <a:cs typeface="David" pitchFamily="34" charset="-79"/>
            </a:endParaRPr>
          </a:p>
          <a:p>
            <a:pPr algn="just"/>
            <a:endParaRPr lang="he-IL" sz="1400" dirty="0">
              <a:solidFill>
                <a:schemeClr val="tx1"/>
              </a:solidFill>
              <a:latin typeface="David" pitchFamily="34" charset="-79"/>
              <a:cs typeface="David" pitchFamily="34" charset="-79"/>
            </a:endParaRPr>
          </a:p>
          <a:p>
            <a:pPr algn="just"/>
            <a:endParaRPr lang="he-IL" sz="1400" dirty="0" smtClean="0">
              <a:solidFill>
                <a:schemeClr val="tx1"/>
              </a:solidFill>
              <a:latin typeface="David" pitchFamily="34" charset="-79"/>
              <a:cs typeface="David" pitchFamily="34" charset="-79"/>
            </a:endParaRPr>
          </a:p>
          <a:p>
            <a:pPr algn="just"/>
            <a:endParaRPr lang="he-IL" sz="1400" dirty="0">
              <a:solidFill>
                <a:schemeClr val="tx1"/>
              </a:solidFill>
              <a:latin typeface="David" pitchFamily="34" charset="-79"/>
              <a:cs typeface="David" pitchFamily="34" charset="-79"/>
            </a:endParaRPr>
          </a:p>
          <a:p>
            <a:pPr algn="just"/>
            <a:endParaRPr lang="he-IL" sz="1400" dirty="0" smtClean="0">
              <a:solidFill>
                <a:schemeClr val="tx1"/>
              </a:solidFill>
              <a:latin typeface="David" pitchFamily="34" charset="-79"/>
              <a:cs typeface="David" pitchFamily="34" charset="-79"/>
            </a:endParaRPr>
          </a:p>
          <a:p>
            <a:pPr algn="just"/>
            <a:endParaRPr lang="he-IL" sz="1400" dirty="0">
              <a:solidFill>
                <a:schemeClr val="tx1"/>
              </a:solidFill>
              <a:latin typeface="David" pitchFamily="34" charset="-79"/>
              <a:cs typeface="David" pitchFamily="34" charset="-79"/>
            </a:endParaRPr>
          </a:p>
          <a:p>
            <a:pPr algn="just"/>
            <a:endParaRPr lang="he-IL" sz="1400" dirty="0" smtClean="0">
              <a:solidFill>
                <a:schemeClr val="tx1"/>
              </a:solidFill>
              <a:latin typeface="David" pitchFamily="34" charset="-79"/>
              <a:cs typeface="David" pitchFamily="34" charset="-79"/>
            </a:endParaRPr>
          </a:p>
          <a:p>
            <a:pPr algn="just"/>
            <a:endParaRPr lang="he-IL" sz="1400" dirty="0">
              <a:solidFill>
                <a:schemeClr val="tx1"/>
              </a:solidFill>
              <a:latin typeface="David" pitchFamily="34" charset="-79"/>
              <a:cs typeface="David" pitchFamily="34" charset="-79"/>
            </a:endParaRPr>
          </a:p>
          <a:p>
            <a:pPr algn="just"/>
            <a:endParaRPr lang="he-IL" sz="1400" dirty="0" smtClean="0">
              <a:solidFill>
                <a:schemeClr val="tx1"/>
              </a:solidFill>
              <a:latin typeface="David" pitchFamily="34" charset="-79"/>
              <a:cs typeface="David" pitchFamily="34" charset="-79"/>
            </a:endParaRPr>
          </a:p>
          <a:p>
            <a:pPr algn="just"/>
            <a:endParaRPr lang="he-IL" sz="1400" dirty="0">
              <a:solidFill>
                <a:schemeClr val="tx1"/>
              </a:solidFill>
              <a:latin typeface="David" pitchFamily="34" charset="-79"/>
              <a:cs typeface="David" pitchFamily="34" charset="-79"/>
            </a:endParaRPr>
          </a:p>
          <a:p>
            <a:pPr algn="just"/>
            <a:endParaRPr lang="he-IL" sz="1400" dirty="0" smtClean="0">
              <a:solidFill>
                <a:schemeClr val="tx1"/>
              </a:solidFill>
              <a:latin typeface="David" pitchFamily="34" charset="-79"/>
              <a:cs typeface="David" pitchFamily="34" charset="-79"/>
            </a:endParaRPr>
          </a:p>
          <a:p>
            <a:pPr algn="just"/>
            <a:endParaRPr lang="he-IL" sz="1400" dirty="0">
              <a:solidFill>
                <a:schemeClr val="tx1"/>
              </a:solidFill>
              <a:latin typeface="David" pitchFamily="34" charset="-79"/>
              <a:cs typeface="David" pitchFamily="34" charset="-79"/>
            </a:endParaRPr>
          </a:p>
        </p:txBody>
      </p:sp>
      <p:pic>
        <p:nvPicPr>
          <p:cNvPr id="4" name="מציין מיקום תוכן 3" descr="האימפריה האשורית"/>
          <p:cNvPicPr>
            <a:picLocks/>
          </p:cNvPicPr>
          <p:nvPr/>
        </p:nvPicPr>
        <p:blipFill>
          <a:blip r:embed="rId3" cstate="print"/>
          <a:stretch>
            <a:fillRect/>
          </a:stretch>
        </p:blipFill>
        <p:spPr bwMode="auto">
          <a:xfrm>
            <a:off x="1785918" y="4000504"/>
            <a:ext cx="5786478" cy="235745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buNone/>
            </a:pPr>
            <a:r>
              <a:rPr lang="he-IL" sz="1600" b="1" dirty="0" smtClean="0">
                <a:solidFill>
                  <a:srgbClr val="C00000"/>
                </a:solidFill>
                <a:latin typeface="David" pitchFamily="34" charset="-79"/>
                <a:cs typeface="David" pitchFamily="34" charset="-79"/>
              </a:rPr>
              <a:t>פסוקים ב-ד: חטא כפיות הטובה של העם</a:t>
            </a:r>
            <a:endParaRPr lang="he-IL" sz="1600" dirty="0">
              <a:latin typeface="David" pitchFamily="34" charset="-79"/>
              <a:cs typeface="David" pitchFamily="34" charset="-79"/>
            </a:endParaRPr>
          </a:p>
          <a:p>
            <a:pPr>
              <a:buNone/>
            </a:pPr>
            <a:r>
              <a:rPr lang="he-IL" sz="1400" dirty="0" smtClean="0">
                <a:latin typeface="David" pitchFamily="34" charset="-79"/>
                <a:cs typeface="David" pitchFamily="34" charset="-79"/>
              </a:rPr>
              <a:t>בפסוקים אלה יש דימוי והשוואה ניגודית המבטאים את כפיות הטובה של העם כלפי ה':</a:t>
            </a:r>
          </a:p>
          <a:p>
            <a:pPr>
              <a:buNone/>
            </a:pPr>
            <a:r>
              <a:rPr lang="he-IL" sz="1400" b="1" dirty="0" smtClean="0">
                <a:solidFill>
                  <a:srgbClr val="C00000"/>
                </a:solidFill>
                <a:latin typeface="David" pitchFamily="34" charset="-79"/>
                <a:cs typeface="David" pitchFamily="34" charset="-79"/>
              </a:rPr>
              <a:t>	</a:t>
            </a:r>
            <a:r>
              <a:rPr lang="he-IL" sz="1400" b="1" u="sng" dirty="0" smtClean="0">
                <a:solidFill>
                  <a:srgbClr val="C00000"/>
                </a:solidFill>
                <a:latin typeface="David" pitchFamily="34" charset="-79"/>
                <a:cs typeface="David" pitchFamily="34" charset="-79"/>
              </a:rPr>
              <a:t>דימוי הבנים המורדים:</a:t>
            </a:r>
          </a:p>
          <a:p>
            <a:pPr>
              <a:buNone/>
            </a:pPr>
            <a:r>
              <a:rPr lang="he-IL" sz="1400" dirty="0" smtClean="0">
                <a:solidFill>
                  <a:srgbClr val="C00000"/>
                </a:solidFill>
                <a:latin typeface="David" pitchFamily="34" charset="-79"/>
                <a:cs typeface="David" pitchFamily="34" charset="-79"/>
              </a:rPr>
              <a:t>	</a:t>
            </a:r>
            <a:r>
              <a:rPr lang="he-IL" sz="1400" b="1" dirty="0" smtClean="0">
                <a:latin typeface="David" pitchFamily="34" charset="-79"/>
                <a:cs typeface="David" pitchFamily="34" charset="-79"/>
              </a:rPr>
              <a:t>הדימוי: </a:t>
            </a:r>
            <a:r>
              <a:rPr lang="he-IL" sz="1400" dirty="0" smtClean="0">
                <a:latin typeface="David" pitchFamily="34" charset="-79"/>
                <a:cs typeface="David" pitchFamily="34" charset="-79"/>
              </a:rPr>
              <a:t>לאב יש בנים. הוא דואג שלא יחסר להם כלום. אך הבנים עוזבים את האבא</a:t>
            </a:r>
          </a:p>
          <a:p>
            <a:pPr>
              <a:buNone/>
            </a:pPr>
            <a:r>
              <a:rPr lang="he-IL" sz="1400" dirty="0" smtClean="0">
                <a:latin typeface="David" pitchFamily="34" charset="-79"/>
                <a:cs typeface="David" pitchFamily="34" charset="-79"/>
              </a:rPr>
              <a:t>	ולא מתייחסים אליו יפה.</a:t>
            </a:r>
          </a:p>
          <a:p>
            <a:pPr>
              <a:buNone/>
            </a:pPr>
            <a:r>
              <a:rPr lang="he-IL" sz="1400" dirty="0" smtClean="0">
                <a:latin typeface="David" pitchFamily="34" charset="-79"/>
                <a:cs typeface="David" pitchFamily="34" charset="-79"/>
              </a:rPr>
              <a:t>	</a:t>
            </a:r>
            <a:r>
              <a:rPr lang="he-IL" sz="1400" b="1" dirty="0" smtClean="0">
                <a:latin typeface="David" pitchFamily="34" charset="-79"/>
                <a:cs typeface="David" pitchFamily="34" charset="-79"/>
              </a:rPr>
              <a:t>משמעות הדימוי: </a:t>
            </a:r>
            <a:r>
              <a:rPr lang="he-IL" sz="1400" dirty="0" smtClean="0">
                <a:latin typeface="David" pitchFamily="34" charset="-79"/>
                <a:cs typeface="David" pitchFamily="34" charset="-79"/>
              </a:rPr>
              <a:t>האב הוא ה'. הבנים הם בני ישראל.</a:t>
            </a:r>
          </a:p>
          <a:p>
            <a:pPr>
              <a:buNone/>
            </a:pPr>
            <a:r>
              <a:rPr lang="he-IL" sz="1400" dirty="0" smtClean="0">
                <a:latin typeface="David" pitchFamily="34" charset="-79"/>
                <a:cs typeface="David" pitchFamily="34" charset="-79"/>
              </a:rPr>
              <a:t>	ה' דאג לבני ישראל (נתן להם במדבר מים, מן, שלו. עזר להם לנצח עמים חזקים) ורומם אותו בעיני הגויים. אך עם ישראל בגד בה', היה כפוי טובה כלפיו: עזבו את ה', התרחקו ממנו, זלזלו בו.</a:t>
            </a:r>
          </a:p>
          <a:p>
            <a:pPr>
              <a:buNone/>
            </a:pPr>
            <a:r>
              <a:rPr lang="he-IL" sz="1400" b="1" dirty="0" smtClean="0">
                <a:solidFill>
                  <a:srgbClr val="C00000"/>
                </a:solidFill>
                <a:latin typeface="David" pitchFamily="34" charset="-79"/>
                <a:cs typeface="David" pitchFamily="34" charset="-79"/>
              </a:rPr>
              <a:t>	</a:t>
            </a:r>
            <a:r>
              <a:rPr lang="he-IL" sz="1400" b="1" u="sng" dirty="0" smtClean="0">
                <a:solidFill>
                  <a:srgbClr val="C00000"/>
                </a:solidFill>
                <a:latin typeface="David" pitchFamily="34" charset="-79"/>
                <a:cs typeface="David" pitchFamily="34" charset="-79"/>
              </a:rPr>
              <a:t>השוואה ניגודית - השור והחמור ועם ישראל:</a:t>
            </a:r>
          </a:p>
          <a:p>
            <a:pPr>
              <a:buNone/>
            </a:pPr>
            <a:r>
              <a:rPr lang="he-IL" sz="1400" b="1" dirty="0" smtClean="0">
                <a:latin typeface="David" pitchFamily="34" charset="-79"/>
                <a:cs typeface="David" pitchFamily="34" charset="-79"/>
              </a:rPr>
              <a:t>	 </a:t>
            </a:r>
            <a:r>
              <a:rPr lang="he-IL" sz="1400" dirty="0" smtClean="0">
                <a:latin typeface="David" pitchFamily="34" charset="-79"/>
                <a:cs typeface="David" pitchFamily="34" charset="-79"/>
              </a:rPr>
              <a:t>השור מכיר את הבעלים שקנה אותו ועובד לו בנאמנות.</a:t>
            </a:r>
          </a:p>
          <a:p>
            <a:pPr>
              <a:buNone/>
            </a:pPr>
            <a:r>
              <a:rPr lang="he-IL" sz="1400" b="1" dirty="0" smtClean="0">
                <a:latin typeface="David" pitchFamily="34" charset="-79"/>
                <a:cs typeface="David" pitchFamily="34" charset="-79"/>
              </a:rPr>
              <a:t>	</a:t>
            </a:r>
            <a:r>
              <a:rPr lang="he-IL" sz="1400" dirty="0" smtClean="0">
                <a:latin typeface="David" pitchFamily="34" charset="-79"/>
                <a:cs typeface="David" pitchFamily="34" charset="-79"/>
              </a:rPr>
              <a:t>החמור מכיר את האבוס (המקום שבו הבעלים שם לו אוכל) ועובד בנאמנות.</a:t>
            </a:r>
          </a:p>
          <a:p>
            <a:pPr>
              <a:buNone/>
            </a:pPr>
            <a:r>
              <a:rPr lang="he-IL" sz="1400" dirty="0" smtClean="0">
                <a:latin typeface="David" pitchFamily="34" charset="-79"/>
                <a:cs typeface="David" pitchFamily="34" charset="-79"/>
              </a:rPr>
              <a:t>	לשור ולחמור אין שכל ובכל זאת הם נאמנים לבעלים שלהם. בניגוד לחיות,  לעם ישראל יש שכל והבנה ולמרות זאת הם לא יודעים מי דאג להם ועשה להם ניסים. הם אינם נאמנים לה'.</a:t>
            </a:r>
          </a:p>
          <a:p>
            <a:pPr>
              <a:buNone/>
            </a:pPr>
            <a:r>
              <a:rPr lang="he-IL" sz="1400" dirty="0" smtClean="0">
                <a:latin typeface="David" pitchFamily="34" charset="-79"/>
                <a:cs typeface="David" pitchFamily="34" charset="-79"/>
              </a:rPr>
              <a:t> 	</a:t>
            </a:r>
            <a:r>
              <a:rPr lang="he-IL" sz="1400" b="1" dirty="0" smtClean="0">
                <a:solidFill>
                  <a:srgbClr val="C00000"/>
                </a:solidFill>
                <a:latin typeface="David" pitchFamily="34" charset="-79"/>
                <a:cs typeface="David" pitchFamily="34" charset="-79"/>
              </a:rPr>
              <a:t>מטרת ההשוואה:</a:t>
            </a:r>
            <a:r>
              <a:rPr lang="he-IL" sz="1400" dirty="0" smtClean="0">
                <a:solidFill>
                  <a:srgbClr val="C00000"/>
                </a:solidFill>
                <a:latin typeface="David" pitchFamily="34" charset="-79"/>
                <a:cs typeface="David" pitchFamily="34" charset="-79"/>
              </a:rPr>
              <a:t> </a:t>
            </a:r>
            <a:r>
              <a:rPr lang="he-IL" sz="1400" dirty="0" smtClean="0">
                <a:latin typeface="David" pitchFamily="34" charset="-79"/>
                <a:cs typeface="David" pitchFamily="34" charset="-79"/>
              </a:rPr>
              <a:t>להבליט את כפיות הטובה של עם ישראל</a:t>
            </a:r>
            <a:r>
              <a:rPr lang="he-IL" sz="1400" dirty="0" smtClean="0"/>
              <a:t>: "</a:t>
            </a:r>
            <a:r>
              <a:rPr lang="he-IL" sz="1400" b="1" dirty="0" smtClean="0">
                <a:solidFill>
                  <a:srgbClr val="C00000"/>
                </a:solidFill>
              </a:rPr>
              <a:t>יָדַע</a:t>
            </a:r>
            <a:r>
              <a:rPr lang="he-IL" sz="1400" dirty="0" smtClean="0"/>
              <a:t> </a:t>
            </a:r>
            <a:r>
              <a:rPr lang="he-IL" sz="1400" b="1" dirty="0" smtClean="0">
                <a:solidFill>
                  <a:srgbClr val="0070C0"/>
                </a:solidFill>
              </a:rPr>
              <a:t>שׁוֹר קֹנֵהוּ, וַחֲמוֹר אֵבוּס בְּעָלָיו; יִשְׂרָאֵל</a:t>
            </a:r>
            <a:r>
              <a:rPr lang="he-IL" sz="1400" dirty="0" smtClean="0"/>
              <a:t> </a:t>
            </a:r>
            <a:r>
              <a:rPr lang="he-IL" sz="1400" b="1" dirty="0" smtClean="0">
                <a:solidFill>
                  <a:srgbClr val="C00000"/>
                </a:solidFill>
              </a:rPr>
              <a:t>לֹא יָדַע</a:t>
            </a:r>
            <a:r>
              <a:rPr lang="he-IL" sz="1400" b="1" dirty="0" smtClean="0">
                <a:solidFill>
                  <a:srgbClr val="0070C0"/>
                </a:solidFill>
              </a:rPr>
              <a:t>, עַמִּי לֹא הִתְבּוֹנָן</a:t>
            </a:r>
            <a:r>
              <a:rPr lang="he-IL" sz="1400" dirty="0" smtClean="0"/>
              <a:t>" (ג).</a:t>
            </a:r>
          </a:p>
          <a:p>
            <a:pPr>
              <a:buNone/>
            </a:pPr>
            <a:endParaRPr lang="he-IL" sz="1400" dirty="0" smtClean="0"/>
          </a:p>
          <a:p>
            <a:pPr>
              <a:buNone/>
            </a:pPr>
            <a:r>
              <a:rPr lang="he-IL" sz="1400" dirty="0" smtClean="0">
                <a:solidFill>
                  <a:srgbClr val="C00000"/>
                </a:solidFill>
                <a:latin typeface="David" pitchFamily="34" charset="-79"/>
                <a:cs typeface="David" pitchFamily="34" charset="-79"/>
              </a:rPr>
              <a:t>הדרגתיות בכינויי החוטאים, מן הרחוק מה' אל הקרוב: </a:t>
            </a:r>
            <a:r>
              <a:rPr lang="he-IL" sz="1400" dirty="0" smtClean="0">
                <a:solidFill>
                  <a:srgbClr val="0070C0"/>
                </a:solidFill>
                <a:latin typeface="David" pitchFamily="34" charset="-79"/>
                <a:cs typeface="David" pitchFamily="34" charset="-79"/>
              </a:rPr>
              <a:t>"</a:t>
            </a:r>
            <a:r>
              <a:rPr lang="he-IL" sz="1400" b="1" dirty="0" smtClean="0">
                <a:solidFill>
                  <a:srgbClr val="0070C0"/>
                </a:solidFill>
                <a:latin typeface="David" pitchFamily="34" charset="-79"/>
                <a:cs typeface="David" pitchFamily="34" charset="-79"/>
              </a:rPr>
              <a:t>גוי", "עם", "זרע", "בנים"</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 הק</a:t>
            </a:r>
            <a:r>
              <a:rPr lang="he-IL" sz="1400" dirty="0" smtClean="0">
                <a:latin typeface="David" pitchFamily="34" charset="-79"/>
                <a:cs typeface="David" pitchFamily="34" charset="-79"/>
              </a:rPr>
              <a:t>ירבה הגדולה ביותר.</a:t>
            </a:r>
            <a:r>
              <a:rPr lang="he-IL" sz="1400" b="1" dirty="0" smtClean="0">
                <a:solidFill>
                  <a:srgbClr val="0070C0"/>
                </a:solidFill>
                <a:latin typeface="David" pitchFamily="34" charset="-79"/>
                <a:cs typeface="David" pitchFamily="34" charset="-79"/>
              </a:rPr>
              <a:t> </a:t>
            </a:r>
          </a:p>
          <a:p>
            <a:pPr>
              <a:buNone/>
            </a:pPr>
            <a:r>
              <a:rPr lang="he-IL" sz="1400" dirty="0" smtClean="0">
                <a:solidFill>
                  <a:srgbClr val="C00000"/>
                </a:solidFill>
                <a:latin typeface="David" pitchFamily="34" charset="-79"/>
                <a:cs typeface="David" pitchFamily="34" charset="-79"/>
              </a:rPr>
              <a:t>הדרגתיות בחומרת החטאים, מן הקל אל החמור יותר: </a:t>
            </a:r>
            <a:r>
              <a:rPr lang="he-IL" sz="1400" b="1" dirty="0" smtClean="0">
                <a:solidFill>
                  <a:srgbClr val="0070C0"/>
                </a:solidFill>
                <a:latin typeface="David" pitchFamily="34" charset="-79"/>
                <a:cs typeface="David" pitchFamily="34" charset="-79"/>
              </a:rPr>
              <a:t>"חֹטא", "כבד </a:t>
            </a:r>
            <a:r>
              <a:rPr lang="he-IL" sz="1400" b="1" dirty="0" err="1" smtClean="0">
                <a:solidFill>
                  <a:srgbClr val="0070C0"/>
                </a:solidFill>
                <a:latin typeface="David" pitchFamily="34" charset="-79"/>
                <a:cs typeface="David" pitchFamily="34" charset="-79"/>
              </a:rPr>
              <a:t>עון</a:t>
            </a:r>
            <a:r>
              <a:rPr lang="he-IL" sz="1400" b="1" dirty="0" smtClean="0">
                <a:solidFill>
                  <a:srgbClr val="0070C0"/>
                </a:solidFill>
                <a:latin typeface="David" pitchFamily="34" charset="-79"/>
                <a:cs typeface="David" pitchFamily="34" charset="-79"/>
              </a:rPr>
              <a:t>"</a:t>
            </a:r>
            <a:r>
              <a:rPr lang="he-IL" sz="1400" b="1" dirty="0" err="1" smtClean="0">
                <a:solidFill>
                  <a:srgbClr val="0070C0"/>
                </a:solidFill>
                <a:latin typeface="David" pitchFamily="34" charset="-79"/>
                <a:cs typeface="David" pitchFamily="34" charset="-79"/>
              </a:rPr>
              <a:t>, "</a:t>
            </a:r>
            <a:r>
              <a:rPr lang="he-IL" sz="1400" b="1" dirty="0" smtClean="0">
                <a:solidFill>
                  <a:srgbClr val="0070C0"/>
                </a:solidFill>
                <a:latin typeface="David" pitchFamily="34" charset="-79"/>
                <a:cs typeface="David" pitchFamily="34" charset="-79"/>
              </a:rPr>
              <a:t>מרעים", "משחיתים", עזבו את ה' </a:t>
            </a:r>
            <a:r>
              <a:rPr lang="he-IL" sz="1400" b="1" dirty="0" err="1" smtClean="0">
                <a:solidFill>
                  <a:srgbClr val="0070C0"/>
                </a:solidFill>
                <a:latin typeface="David" pitchFamily="34" charset="-79"/>
                <a:cs typeface="David" pitchFamily="34" charset="-79"/>
              </a:rPr>
              <a:t>ונאצו</a:t>
            </a:r>
            <a:r>
              <a:rPr lang="he-IL" sz="1400" b="1" dirty="0" smtClean="0">
                <a:solidFill>
                  <a:srgbClr val="0070C0"/>
                </a:solidFill>
                <a:latin typeface="David" pitchFamily="34" charset="-79"/>
                <a:cs typeface="David" pitchFamily="34" charset="-79"/>
              </a:rPr>
              <a:t> אותו.</a:t>
            </a:r>
          </a:p>
          <a:p>
            <a:pPr>
              <a:buNone/>
            </a:pPr>
            <a:r>
              <a:rPr lang="he-IL" sz="1400" b="1" dirty="0" smtClean="0">
                <a:solidFill>
                  <a:srgbClr val="C00000"/>
                </a:solidFill>
                <a:latin typeface="David" pitchFamily="34" charset="-79"/>
                <a:cs typeface="David" pitchFamily="34" charset="-79"/>
              </a:rPr>
              <a:t>מטרת ההדרגתיות: </a:t>
            </a:r>
            <a:r>
              <a:rPr lang="he-IL" sz="1400" dirty="0" smtClean="0">
                <a:latin typeface="David" pitchFamily="34" charset="-79"/>
                <a:cs typeface="David" pitchFamily="34" charset="-79"/>
              </a:rPr>
              <a:t>להדגיש את חומרת החטאים של העם ואת האכזבה מהתנהגותם, ולהראות את ההידרדרות בהתנהגות.</a:t>
            </a:r>
            <a:endParaRPr lang="he-IL" sz="1400" dirty="0">
              <a:solidFill>
                <a:srgbClr val="C00000"/>
              </a:solidFill>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lgn="ctr">
              <a:buNone/>
            </a:pPr>
            <a:r>
              <a:rPr lang="he-IL" sz="1600" b="1" dirty="0" smtClean="0">
                <a:solidFill>
                  <a:srgbClr val="C00000"/>
                </a:solidFill>
                <a:latin typeface="David" pitchFamily="34" charset="-79"/>
                <a:cs typeface="David" pitchFamily="34" charset="-79"/>
              </a:rPr>
              <a:t>פסוקים ה-ט: מצב העם והארץ</a:t>
            </a:r>
            <a:endParaRPr lang="he-IL" sz="1600" dirty="0">
              <a:latin typeface="David" pitchFamily="34" charset="-79"/>
              <a:cs typeface="David" pitchFamily="34" charset="-79"/>
            </a:endParaRPr>
          </a:p>
          <a:p>
            <a:pPr algn="just">
              <a:buNone/>
            </a:pPr>
            <a:r>
              <a:rPr lang="he-IL" sz="1400" dirty="0" smtClean="0">
                <a:solidFill>
                  <a:schemeClr val="tx1"/>
                </a:solidFill>
                <a:latin typeface="David" pitchFamily="34" charset="-79"/>
                <a:cs typeface="David" pitchFamily="34" charset="-79"/>
              </a:rPr>
              <a:t>הנביא: משתמש בדימוי כדי להמחיש לעם עד כמה מצבם של ישראל גרוע.</a:t>
            </a:r>
          </a:p>
          <a:p>
            <a:pPr algn="just">
              <a:buNone/>
            </a:pPr>
            <a:r>
              <a:rPr lang="he-IL" sz="1400" dirty="0" smtClean="0">
                <a:solidFill>
                  <a:srgbClr val="C00000"/>
                </a:solidFill>
                <a:latin typeface="David" pitchFamily="34" charset="-79"/>
                <a:cs typeface="David" pitchFamily="34" charset="-79"/>
              </a:rPr>
              <a:t>דימוי החולה: </a:t>
            </a:r>
            <a:r>
              <a:rPr lang="he-IL" sz="1400" dirty="0" smtClean="0">
                <a:solidFill>
                  <a:schemeClr val="tx1"/>
                </a:solidFill>
                <a:latin typeface="David" pitchFamily="34" charset="-79"/>
                <a:cs typeface="David" pitchFamily="34" charset="-79"/>
              </a:rPr>
              <a:t>יש חולה שכולו מלא פצעים ומכות מכף רגל ועד ראש. אך הוא אינו מטפל בפצעיו: לא מורח משחה, לא חובש את הפצעים. וברור שמצבו יהיה גרוע.</a:t>
            </a:r>
          </a:p>
          <a:p>
            <a:pPr algn="just">
              <a:buNone/>
            </a:pPr>
            <a:r>
              <a:rPr lang="he-IL" sz="1400" dirty="0" smtClean="0">
                <a:solidFill>
                  <a:srgbClr val="C00000"/>
                </a:solidFill>
                <a:latin typeface="David" pitchFamily="34" charset="-79"/>
                <a:cs typeface="David" pitchFamily="34" charset="-79"/>
              </a:rPr>
              <a:t>משמעות הדימוי:</a:t>
            </a:r>
            <a:r>
              <a:rPr lang="he-IL" sz="1400" dirty="0" smtClean="0">
                <a:solidFill>
                  <a:schemeClr val="tx1"/>
                </a:solidFill>
                <a:latin typeface="David" pitchFamily="34" charset="-79"/>
                <a:cs typeface="David" pitchFamily="34" charset="-79"/>
              </a:rPr>
              <a:t> החולה הפצוע הם עם ישראל. הפצעים הם העונשים והפגיעות שאויבי ישראל פוגעים בהם. אך עם ישראל אינו מסיק מסקנות ואינו חוזר בתשובה.</a:t>
            </a:r>
          </a:p>
          <a:p>
            <a:pPr algn="just"/>
            <a:endParaRPr lang="he-IL" sz="1400" dirty="0" smtClean="0">
              <a:solidFill>
                <a:schemeClr val="tx1"/>
              </a:solidFill>
              <a:latin typeface="David" pitchFamily="34" charset="-79"/>
              <a:cs typeface="David" pitchFamily="34" charset="-79"/>
            </a:endParaRPr>
          </a:p>
          <a:p>
            <a:pPr algn="just">
              <a:buNone/>
            </a:pPr>
            <a:r>
              <a:rPr lang="he-IL" sz="1400" dirty="0" smtClean="0">
                <a:solidFill>
                  <a:srgbClr val="C00000"/>
                </a:solidFill>
                <a:latin typeface="David" pitchFamily="34" charset="-79"/>
                <a:cs typeface="David" pitchFamily="34" charset="-79"/>
              </a:rPr>
              <a:t>מצב הארץ:</a:t>
            </a:r>
          </a:p>
          <a:p>
            <a:pPr algn="just">
              <a:buNone/>
            </a:pPr>
            <a:r>
              <a:rPr lang="he-IL" sz="1400" dirty="0" smtClean="0">
                <a:solidFill>
                  <a:schemeClr val="tx1"/>
                </a:solidFill>
                <a:latin typeface="David" pitchFamily="34" charset="-79"/>
                <a:cs typeface="David" pitchFamily="34" charset="-79"/>
              </a:rPr>
              <a:t>הארץ חרבה, שוממה ושרופה באש. האויבים שולטים בה וביבולים שלה,</a:t>
            </a:r>
          </a:p>
          <a:p>
            <a:pPr algn="just">
              <a:buNone/>
            </a:pPr>
            <a:r>
              <a:rPr lang="he-IL" sz="1400" dirty="0" smtClean="0">
                <a:solidFill>
                  <a:schemeClr val="tx1"/>
                </a:solidFill>
                <a:latin typeface="David" pitchFamily="34" charset="-79"/>
                <a:cs typeface="David" pitchFamily="34" charset="-79"/>
              </a:rPr>
              <a:t>ירושלים במצור ונשארה בודדה, כי כל שאר האנשים בארץ יצאו לגלות. </a:t>
            </a:r>
          </a:p>
          <a:p>
            <a:pPr algn="just">
              <a:buNone/>
            </a:pPr>
            <a:endParaRPr lang="he-IL" sz="1400" dirty="0" smtClean="0">
              <a:solidFill>
                <a:schemeClr val="tx1"/>
              </a:solidFill>
              <a:latin typeface="David" pitchFamily="34" charset="-79"/>
              <a:cs typeface="David" pitchFamily="34" charset="-79"/>
            </a:endParaRPr>
          </a:p>
          <a:p>
            <a:pPr algn="just">
              <a:buNone/>
            </a:pPr>
            <a:r>
              <a:rPr lang="he-IL" sz="1400" dirty="0" smtClean="0">
                <a:solidFill>
                  <a:srgbClr val="C00000"/>
                </a:solidFill>
                <a:latin typeface="David" pitchFamily="34" charset="-79"/>
                <a:cs typeface="David" pitchFamily="34" charset="-79"/>
              </a:rPr>
              <a:t>דימויים למצבה של בת ציון (ירושלים):</a:t>
            </a:r>
          </a:p>
          <a:p>
            <a:pPr algn="just">
              <a:buNone/>
            </a:pPr>
            <a:r>
              <a:rPr lang="he-IL" sz="1400" dirty="0" smtClean="0">
                <a:solidFill>
                  <a:srgbClr val="C00000"/>
                </a:solidFill>
                <a:latin typeface="David" pitchFamily="34" charset="-79"/>
                <a:cs typeface="David" pitchFamily="34" charset="-79"/>
              </a:rPr>
              <a:t>סוכה בכרם: </a:t>
            </a:r>
            <a:r>
              <a:rPr lang="he-IL" sz="1400" dirty="0" smtClean="0">
                <a:solidFill>
                  <a:schemeClr val="tx1"/>
                </a:solidFill>
                <a:latin typeface="David" pitchFamily="34" charset="-79"/>
                <a:cs typeface="David" pitchFamily="34" charset="-79"/>
              </a:rPr>
              <a:t>כאשר יש ענבים בכרם, יש מישהו שיושב בסוכה ושומר שלא יבואו גנבים וחיות לכרם. כשנגמר בציר הענבים, השומר עוזב את המקום, ונשארת רק הסוכה.</a:t>
            </a:r>
          </a:p>
          <a:p>
            <a:pPr algn="just">
              <a:buNone/>
            </a:pPr>
            <a:r>
              <a:rPr lang="he-IL" sz="1400" dirty="0" smtClean="0">
                <a:solidFill>
                  <a:srgbClr val="C00000"/>
                </a:solidFill>
                <a:latin typeface="David" pitchFamily="34" charset="-79"/>
                <a:cs typeface="David" pitchFamily="34" charset="-79"/>
              </a:rPr>
              <a:t>מלונה במקשה:</a:t>
            </a:r>
            <a:r>
              <a:rPr lang="he-IL" sz="1400" dirty="0" smtClean="0">
                <a:solidFill>
                  <a:schemeClr val="tx1"/>
                </a:solidFill>
                <a:latin typeface="David" pitchFamily="34" charset="-79"/>
                <a:cs typeface="David" pitchFamily="34" charset="-79"/>
              </a:rPr>
              <a:t> כאשר יש אבטיחים במקשה, יש מישהו שיושב במלונה (סוכה) ושומר על המקשה מפני גנבים וחיות. לאחר שקוטפים את כל האבטיחים, השומר עוזב את המקום ונשארת רק המלונה.</a:t>
            </a:r>
          </a:p>
          <a:p>
            <a:pPr algn="just">
              <a:buNone/>
            </a:pPr>
            <a:r>
              <a:rPr lang="he-IL" sz="1400" dirty="0" smtClean="0">
                <a:solidFill>
                  <a:srgbClr val="C00000"/>
                </a:solidFill>
                <a:latin typeface="David" pitchFamily="34" charset="-79"/>
                <a:cs typeface="David" pitchFamily="34" charset="-79"/>
              </a:rPr>
              <a:t>עיר נצורה: </a:t>
            </a:r>
            <a:r>
              <a:rPr lang="he-IL" sz="1400" dirty="0" smtClean="0">
                <a:solidFill>
                  <a:schemeClr val="tx1"/>
                </a:solidFill>
                <a:latin typeface="David" pitchFamily="34" charset="-79"/>
                <a:cs typeface="David" pitchFamily="34" charset="-79"/>
              </a:rPr>
              <a:t>כאשר החיילים, ששמו מצור על עיר, עוזבים את המקום, נשארים במקום אוהלים או שאריות שלהם. </a:t>
            </a:r>
          </a:p>
          <a:p>
            <a:pPr algn="just">
              <a:buNone/>
            </a:pPr>
            <a:r>
              <a:rPr lang="he-IL" sz="1400" u="sng" dirty="0" smtClean="0">
                <a:solidFill>
                  <a:srgbClr val="C00000"/>
                </a:solidFill>
                <a:latin typeface="David" pitchFamily="34" charset="-79"/>
                <a:cs typeface="David" pitchFamily="34" charset="-79"/>
              </a:rPr>
              <a:t>משמעות הדימוי: </a:t>
            </a:r>
          </a:p>
          <a:p>
            <a:pPr algn="just">
              <a:buNone/>
            </a:pPr>
            <a:r>
              <a:rPr lang="he-IL" sz="1400" dirty="0" smtClean="0">
                <a:solidFill>
                  <a:schemeClr val="tx1"/>
                </a:solidFill>
                <a:latin typeface="David" pitchFamily="34" charset="-79"/>
                <a:cs typeface="David" pitchFamily="34" charset="-79"/>
              </a:rPr>
              <a:t>לאחר שכל ערי יהודה נכבשו על ידי אשור, נשארה באזור ירושלים בודדה והיא נתונה במצור.</a:t>
            </a:r>
          </a:p>
          <a:p>
            <a:pPr>
              <a:buNone/>
            </a:pP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71480"/>
            <a:ext cx="8229600" cy="5554683"/>
          </a:xfrm>
        </p:spPr>
        <p:txBody>
          <a:bodyPr>
            <a:normAutofit/>
          </a:bodyPr>
          <a:lstStyle/>
          <a:p>
            <a:endParaRPr lang="he-IL" sz="1600" dirty="0" smtClean="0"/>
          </a:p>
          <a:p>
            <a:pPr algn="ctr">
              <a:buNone/>
            </a:pPr>
            <a:r>
              <a:rPr lang="he-IL" sz="1600" b="1" dirty="0" smtClean="0">
                <a:solidFill>
                  <a:srgbClr val="C00000"/>
                </a:solidFill>
              </a:rPr>
              <a:t>הערות</a:t>
            </a:r>
          </a:p>
          <a:p>
            <a:r>
              <a:rPr lang="he-IL" sz="1600" dirty="0" smtClean="0"/>
              <a:t>על כיבוש ערי ישראל  למדתם במלכים ב פרק י"ז, פסוקים ה-ו.</a:t>
            </a:r>
          </a:p>
          <a:p>
            <a:pPr>
              <a:buNone/>
            </a:pPr>
            <a:r>
              <a:rPr lang="he-IL" sz="1600" dirty="0" smtClean="0">
                <a:solidFill>
                  <a:srgbClr val="0070C0"/>
                </a:solidFill>
              </a:rPr>
              <a:t>    </a:t>
            </a:r>
            <a:r>
              <a:rPr lang="he-IL" sz="1600" b="1" dirty="0" smtClean="0">
                <a:solidFill>
                  <a:srgbClr val="0070C0"/>
                </a:solidFill>
              </a:rPr>
              <a:t>"</a:t>
            </a:r>
            <a:r>
              <a:rPr lang="he-IL" sz="1600" b="1" dirty="0" smtClean="0">
                <a:solidFill>
                  <a:srgbClr val="0070C0"/>
                </a:solidFill>
                <a:latin typeface="David" pitchFamily="34" charset="-79"/>
                <a:cs typeface="David" pitchFamily="34" charset="-79"/>
              </a:rPr>
              <a:t>וַיַּעַל מֶלֶךְ-אַשּׁוּר, בְּכָל-הָאָרֶץ; וַיַּעַל, שֹׁמְרוֹן, וַיָּצַר עָלֶיהָ, שָׁלֹשׁ שָׁנִים.  ו בִּשְׁנַת הַתְּשִׁעִית לְהוֹשֵׁעַ, לָכַד מֶלֶךְ-אַשּׁוּר אֶת-שֹׁמְרוֹן, </a:t>
            </a:r>
            <a:r>
              <a:rPr lang="he-IL" sz="1600" b="1" dirty="0" err="1" smtClean="0">
                <a:solidFill>
                  <a:srgbClr val="0070C0"/>
                </a:solidFill>
                <a:latin typeface="David" pitchFamily="34" charset="-79"/>
                <a:cs typeface="David" pitchFamily="34" charset="-79"/>
              </a:rPr>
              <a:t>וַיֶּגֶל</a:t>
            </a:r>
            <a:r>
              <a:rPr lang="he-IL" sz="1600" b="1" dirty="0" smtClean="0">
                <a:solidFill>
                  <a:srgbClr val="0070C0"/>
                </a:solidFill>
                <a:latin typeface="David" pitchFamily="34" charset="-79"/>
                <a:cs typeface="David" pitchFamily="34" charset="-79"/>
              </a:rPr>
              <a:t> אֶת-יִשְׂרָאֵל, אַשּׁוּרָה; וַיֹּשֶׁב אוֹתָם </a:t>
            </a:r>
            <a:r>
              <a:rPr lang="he-IL" sz="1600" b="1" dirty="0" err="1" smtClean="0">
                <a:solidFill>
                  <a:srgbClr val="0070C0"/>
                </a:solidFill>
                <a:latin typeface="David" pitchFamily="34" charset="-79"/>
                <a:cs typeface="David" pitchFamily="34" charset="-79"/>
              </a:rPr>
              <a:t>בַּחְלַח</a:t>
            </a:r>
            <a:r>
              <a:rPr lang="he-IL" sz="1600" b="1" dirty="0" smtClean="0">
                <a:solidFill>
                  <a:srgbClr val="0070C0"/>
                </a:solidFill>
                <a:latin typeface="David" pitchFamily="34" charset="-79"/>
                <a:cs typeface="David" pitchFamily="34" charset="-79"/>
              </a:rPr>
              <a:t> וּבְחָבוֹר, נְהַר </a:t>
            </a:r>
            <a:r>
              <a:rPr lang="he-IL" sz="1600" b="1" dirty="0" err="1" smtClean="0">
                <a:solidFill>
                  <a:srgbClr val="0070C0"/>
                </a:solidFill>
                <a:latin typeface="David" pitchFamily="34" charset="-79"/>
                <a:cs typeface="David" pitchFamily="34" charset="-79"/>
              </a:rPr>
              <a:t>גּוֹזָן</a:t>
            </a:r>
            <a:r>
              <a:rPr lang="he-IL" sz="1600" b="1" dirty="0" smtClean="0">
                <a:solidFill>
                  <a:srgbClr val="0070C0"/>
                </a:solidFill>
                <a:latin typeface="David" pitchFamily="34" charset="-79"/>
                <a:cs typeface="David" pitchFamily="34" charset="-79"/>
              </a:rPr>
              <a:t>--וְעָרֵי מָדָי". </a:t>
            </a:r>
          </a:p>
          <a:p>
            <a:pPr>
              <a:buNone/>
            </a:pPr>
            <a:endParaRPr lang="he-IL" sz="1600" dirty="0" smtClean="0"/>
          </a:p>
          <a:p>
            <a:r>
              <a:rPr lang="he-IL" sz="1600" dirty="0" smtClean="0"/>
              <a:t>על העובדה שירושלים נותרה בודדה באזור למדתם במלכים ב פרק י"ח, פסוק </a:t>
            </a:r>
            <a:r>
              <a:rPr lang="he-IL" sz="1600" dirty="0" err="1" smtClean="0"/>
              <a:t>יג</a:t>
            </a:r>
            <a:r>
              <a:rPr lang="he-IL" sz="1600" dirty="0" smtClean="0"/>
              <a:t>:</a:t>
            </a:r>
          </a:p>
          <a:p>
            <a:pPr>
              <a:buNone/>
            </a:pPr>
            <a:r>
              <a:rPr lang="he-IL" sz="1600" dirty="0" smtClean="0"/>
              <a:t>	 </a:t>
            </a:r>
            <a:r>
              <a:rPr lang="he-IL" sz="1600" b="1" dirty="0" smtClean="0">
                <a:solidFill>
                  <a:srgbClr val="0070C0"/>
                </a:solidFill>
                <a:latin typeface="David" pitchFamily="34" charset="-79"/>
                <a:cs typeface="David" pitchFamily="34" charset="-79"/>
              </a:rPr>
              <a:t>"וּבְאַרְבַּע עֶשְׂרֵה שָׁנָה לַמֶּלֶךְ חִזְקִיָּה, עָלָה </a:t>
            </a:r>
            <a:r>
              <a:rPr lang="he-IL" sz="1600" b="1" dirty="0" err="1" smtClean="0">
                <a:solidFill>
                  <a:srgbClr val="0070C0"/>
                </a:solidFill>
                <a:latin typeface="David" pitchFamily="34" charset="-79"/>
                <a:cs typeface="David" pitchFamily="34" charset="-79"/>
              </a:rPr>
              <a:t>סַנְחֵרִיב</a:t>
            </a:r>
            <a:r>
              <a:rPr lang="he-IL" sz="1600" b="1" dirty="0" smtClean="0">
                <a:solidFill>
                  <a:srgbClr val="0070C0"/>
                </a:solidFill>
                <a:latin typeface="David" pitchFamily="34" charset="-79"/>
                <a:cs typeface="David" pitchFamily="34" charset="-79"/>
              </a:rPr>
              <a:t> מֶלֶךְ-אַשּׁוּר עַל כָּל-עָרֵי יְהוּדָה </a:t>
            </a:r>
            <a:r>
              <a:rPr lang="he-IL" sz="1600" b="1" dirty="0" err="1" smtClean="0">
                <a:solidFill>
                  <a:srgbClr val="0070C0"/>
                </a:solidFill>
                <a:latin typeface="David" pitchFamily="34" charset="-79"/>
                <a:cs typeface="David" pitchFamily="34" charset="-79"/>
              </a:rPr>
              <a:t>הַבְּצֻרוֹת—וַיִּתְפְּשֵׂם</a:t>
            </a:r>
            <a:r>
              <a:rPr lang="he-IL" sz="1600" b="1" dirty="0" smtClean="0">
                <a:solidFill>
                  <a:srgbClr val="0070C0"/>
                </a:solidFill>
                <a:latin typeface="David" pitchFamily="34" charset="-79"/>
                <a:cs typeface="David" pitchFamily="34" charset="-79"/>
              </a:rPr>
              <a:t>".</a:t>
            </a:r>
          </a:p>
          <a:p>
            <a:pPr>
              <a:buNone/>
            </a:pPr>
            <a:endParaRPr lang="he-IL" sz="1600" dirty="0" smtClean="0">
              <a:latin typeface="David" pitchFamily="34" charset="-79"/>
              <a:cs typeface="David" pitchFamily="34" charset="-79"/>
            </a:endParaRPr>
          </a:p>
          <a:p>
            <a:r>
              <a:rPr lang="he-IL" sz="1600" dirty="0" smtClean="0"/>
              <a:t>על המצור על ירושלים למדתם במלכים ב פרק י"ח, פסוק </a:t>
            </a:r>
            <a:r>
              <a:rPr lang="he-IL" sz="1600" dirty="0" err="1" smtClean="0"/>
              <a:t>יז</a:t>
            </a:r>
            <a:r>
              <a:rPr lang="he-IL" sz="1600" dirty="0" smtClean="0"/>
              <a:t>.</a:t>
            </a:r>
          </a:p>
          <a:p>
            <a:pPr>
              <a:buNone/>
            </a:pPr>
            <a:r>
              <a:rPr lang="he-IL" sz="1600" dirty="0" smtClean="0"/>
              <a:t>	 </a:t>
            </a:r>
            <a:r>
              <a:rPr lang="he-IL" sz="1600" b="1" dirty="0" smtClean="0">
                <a:solidFill>
                  <a:srgbClr val="0070C0"/>
                </a:solidFill>
              </a:rPr>
              <a:t>"</a:t>
            </a:r>
            <a:r>
              <a:rPr lang="he-IL" sz="1600" b="1" dirty="0" smtClean="0">
                <a:solidFill>
                  <a:srgbClr val="0070C0"/>
                </a:solidFill>
                <a:latin typeface="David" pitchFamily="34" charset="-79"/>
                <a:cs typeface="David" pitchFamily="34" charset="-79"/>
              </a:rPr>
              <a:t>וַיִּשְׁלַח מֶלֶךְ-אַשּׁוּר אֶת-תַּרְתָּן וְאֶת-רַב-סָרִיס וְאֶת-</a:t>
            </a:r>
            <a:r>
              <a:rPr lang="he-IL" sz="1600" b="1" dirty="0" err="1" smtClean="0">
                <a:solidFill>
                  <a:srgbClr val="0070C0"/>
                </a:solidFill>
                <a:latin typeface="David" pitchFamily="34" charset="-79"/>
                <a:cs typeface="David" pitchFamily="34" charset="-79"/>
              </a:rPr>
              <a:t>רַבְשָׁקֵה</a:t>
            </a:r>
            <a:r>
              <a:rPr lang="he-IL" sz="1600" b="1" dirty="0" smtClean="0">
                <a:solidFill>
                  <a:srgbClr val="0070C0"/>
                </a:solidFill>
                <a:latin typeface="David" pitchFamily="34" charset="-79"/>
                <a:cs typeface="David" pitchFamily="34" charset="-79"/>
              </a:rPr>
              <a:t> מִן-לָכִישׁ אֶל-הַמֶּלֶךְ חִזְקִיָּהוּ, בְּחֵיל כָּבֵד--יְרוּשָׁלִָם; וַיַּעֲלוּ, וַיָּבֹאוּ יְרוּשָׁלִַם, וַיַּעֲלוּ וַיָּבֹאוּ וַיַּעַמְדוּ בִּתְעָלַת הַבְּרֵכָה הָעֶלְיוֹנָה, אֲשֶׁר </a:t>
            </a:r>
            <a:r>
              <a:rPr lang="he-IL" sz="1600" b="1" dirty="0" err="1" smtClean="0">
                <a:solidFill>
                  <a:srgbClr val="0070C0"/>
                </a:solidFill>
                <a:latin typeface="David" pitchFamily="34" charset="-79"/>
                <a:cs typeface="David" pitchFamily="34" charset="-79"/>
              </a:rPr>
              <a:t>בִּמְסִלַּת</a:t>
            </a:r>
            <a:r>
              <a:rPr lang="he-IL" sz="1600" b="1" dirty="0" smtClean="0">
                <a:solidFill>
                  <a:srgbClr val="0070C0"/>
                </a:solidFill>
                <a:latin typeface="David" pitchFamily="34" charset="-79"/>
                <a:cs typeface="David" pitchFamily="34" charset="-79"/>
              </a:rPr>
              <a:t> שְׂדֵה כֹבֵס".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796908"/>
          </a:xfrm>
        </p:spPr>
        <p:txBody>
          <a:bodyPr>
            <a:normAutofit/>
          </a:bodyPr>
          <a:lstStyle/>
          <a:p>
            <a:r>
              <a:rPr lang="he-IL" sz="1800" b="1" dirty="0" smtClean="0">
                <a:solidFill>
                  <a:srgbClr val="C00000"/>
                </a:solidFill>
                <a:latin typeface="David" pitchFamily="34" charset="-79"/>
                <a:cs typeface="David" pitchFamily="34" charset="-79"/>
              </a:rPr>
              <a:t>עניין סדום ועמורה</a:t>
            </a:r>
            <a:endParaRPr lang="he-IL" sz="1800" b="1" dirty="0">
              <a:latin typeface="David" pitchFamily="34" charset="-79"/>
              <a:cs typeface="David" pitchFamily="34" charset="-79"/>
            </a:endParaRPr>
          </a:p>
        </p:txBody>
      </p:sp>
      <p:sp>
        <p:nvSpPr>
          <p:cNvPr id="3" name="מציין מיקום תוכן 2"/>
          <p:cNvSpPr>
            <a:spLocks noGrp="1"/>
          </p:cNvSpPr>
          <p:nvPr>
            <p:ph idx="1"/>
          </p:nvPr>
        </p:nvSpPr>
        <p:spPr>
          <a:xfrm>
            <a:off x="457200" y="1000108"/>
            <a:ext cx="8229600" cy="5126055"/>
          </a:xfrm>
        </p:spPr>
        <p:txBody>
          <a:bodyPr>
            <a:normAutofit/>
          </a:bodyPr>
          <a:lstStyle/>
          <a:p>
            <a:pPr>
              <a:buNone/>
            </a:pPr>
            <a:r>
              <a:rPr lang="he-IL" sz="1900" dirty="0" smtClean="0"/>
              <a:t>בפסוקים ט,י נזכרות סדום ועמורה, כל פעם בהקשר אחר:</a:t>
            </a:r>
          </a:p>
          <a:p>
            <a:pPr>
              <a:buNone/>
            </a:pPr>
            <a:r>
              <a:rPr lang="he-IL" sz="1900" b="1" dirty="0" smtClean="0">
                <a:solidFill>
                  <a:srgbClr val="C00000"/>
                </a:solidFill>
                <a:latin typeface="Arial" pitchFamily="34" charset="0"/>
                <a:cs typeface="Arial" pitchFamily="34" charset="0"/>
              </a:rPr>
              <a:t>פסוק ט:</a:t>
            </a:r>
            <a:r>
              <a:rPr lang="he-IL" sz="1900" b="1" dirty="0" smtClean="0">
                <a:solidFill>
                  <a:srgbClr val="0070C0"/>
                </a:solidFill>
              </a:rPr>
              <a:t> "</a:t>
            </a:r>
            <a:r>
              <a:rPr lang="he-IL" sz="1900" b="1" dirty="0" smtClean="0">
                <a:solidFill>
                  <a:srgbClr val="0070C0"/>
                </a:solidFill>
                <a:latin typeface="David" pitchFamily="34" charset="-79"/>
                <a:cs typeface="David" pitchFamily="34" charset="-79"/>
              </a:rPr>
              <a:t>לוּלֵי ה' צְבָאוֹת, הוֹתִיר לָנוּ שָׂרִיד כִּמְעָט--</a:t>
            </a:r>
            <a:r>
              <a:rPr lang="he-IL" sz="1900" b="1" dirty="0" err="1" smtClean="0">
                <a:solidFill>
                  <a:srgbClr val="0070C0"/>
                </a:solidFill>
                <a:latin typeface="David" pitchFamily="34" charset="-79"/>
                <a:cs typeface="David" pitchFamily="34" charset="-79"/>
              </a:rPr>
              <a:t>כִּסְדֹם</a:t>
            </a:r>
            <a:r>
              <a:rPr lang="he-IL" sz="1900" b="1" dirty="0" smtClean="0">
                <a:solidFill>
                  <a:srgbClr val="0070C0"/>
                </a:solidFill>
                <a:latin typeface="David" pitchFamily="34" charset="-79"/>
                <a:cs typeface="David" pitchFamily="34" charset="-79"/>
              </a:rPr>
              <a:t> הָיִינוּ, </a:t>
            </a:r>
            <a:r>
              <a:rPr lang="he-IL" sz="1900" b="1" dirty="0" err="1" smtClean="0">
                <a:solidFill>
                  <a:srgbClr val="0070C0"/>
                </a:solidFill>
                <a:latin typeface="David" pitchFamily="34" charset="-79"/>
                <a:cs typeface="David" pitchFamily="34" charset="-79"/>
              </a:rPr>
              <a:t>לַעֲמֹרָה</a:t>
            </a:r>
            <a:r>
              <a:rPr lang="he-IL" sz="1900" b="1" dirty="0" smtClean="0">
                <a:solidFill>
                  <a:srgbClr val="0070C0"/>
                </a:solidFill>
                <a:latin typeface="David" pitchFamily="34" charset="-79"/>
                <a:cs typeface="David" pitchFamily="34" charset="-79"/>
              </a:rPr>
              <a:t> דָּמִינוּ" </a:t>
            </a:r>
          </a:p>
          <a:p>
            <a:pPr>
              <a:buNone/>
            </a:pPr>
            <a:r>
              <a:rPr lang="he-IL" sz="1900" b="1" dirty="0">
                <a:solidFill>
                  <a:srgbClr val="0070C0"/>
                </a:solidFill>
                <a:latin typeface="David" pitchFamily="34" charset="-79"/>
                <a:cs typeface="David" pitchFamily="34" charset="-79"/>
              </a:rPr>
              <a:t>	</a:t>
            </a:r>
            <a:r>
              <a:rPr lang="he-IL" sz="1900" b="1" dirty="0" smtClean="0">
                <a:solidFill>
                  <a:srgbClr val="0070C0"/>
                </a:solidFill>
                <a:latin typeface="David" pitchFamily="34" charset="-79"/>
                <a:cs typeface="David" pitchFamily="34" charset="-79"/>
              </a:rPr>
              <a:t>	</a:t>
            </a:r>
            <a:r>
              <a:rPr lang="he-IL" sz="1600" dirty="0" smtClean="0">
                <a:latin typeface="Arial" pitchFamily="34" charset="0"/>
                <a:cs typeface="Arial" pitchFamily="34" charset="0"/>
              </a:rPr>
              <a:t>סדום ועמורה הן ביטוי </a:t>
            </a:r>
            <a:r>
              <a:rPr lang="he-IL" sz="1600" u="sng" dirty="0" smtClean="0">
                <a:latin typeface="Arial" pitchFamily="34" charset="0"/>
                <a:cs typeface="Arial" pitchFamily="34" charset="0"/>
              </a:rPr>
              <a:t>לעונש חמור</a:t>
            </a:r>
            <a:r>
              <a:rPr lang="he-IL" sz="1600" dirty="0" smtClean="0">
                <a:latin typeface="Arial" pitchFamily="34" charset="0"/>
                <a:cs typeface="Arial" pitchFamily="34" charset="0"/>
              </a:rPr>
              <a:t> (שתי ערים שחרבו והושמדו לגמרי בימי  </a:t>
            </a:r>
          </a:p>
          <a:p>
            <a:pPr>
              <a:buNone/>
            </a:pPr>
            <a:r>
              <a:rPr lang="he-IL" sz="1600" dirty="0" smtClean="0">
                <a:latin typeface="Arial" pitchFamily="34" charset="0"/>
                <a:cs typeface="Arial" pitchFamily="34" charset="0"/>
              </a:rPr>
              <a:t>		 אברהם). 	</a:t>
            </a:r>
          </a:p>
          <a:p>
            <a:pPr>
              <a:buNone/>
            </a:pPr>
            <a:r>
              <a:rPr lang="he-IL" sz="1600" dirty="0" smtClean="0">
                <a:latin typeface="Arial" pitchFamily="34" charset="0"/>
                <a:cs typeface="Arial" pitchFamily="34" charset="0"/>
              </a:rPr>
              <a:t>		 פסוק זה מציין </a:t>
            </a:r>
            <a:r>
              <a:rPr lang="he-IL" sz="1600" u="sng" dirty="0" smtClean="0">
                <a:latin typeface="Arial" pitchFamily="34" charset="0"/>
                <a:cs typeface="Arial" pitchFamily="34" charset="0"/>
              </a:rPr>
              <a:t>חסד</a:t>
            </a:r>
            <a:r>
              <a:rPr lang="he-IL" sz="1600" dirty="0" smtClean="0">
                <a:latin typeface="Arial" pitchFamily="34" charset="0"/>
                <a:cs typeface="Arial" pitchFamily="34" charset="0"/>
              </a:rPr>
              <a:t> שה' עשה לעם ישראל, שלא השמיד את עם ישראל,     </a:t>
            </a:r>
          </a:p>
          <a:p>
            <a:pPr>
              <a:buNone/>
            </a:pPr>
            <a:r>
              <a:rPr lang="he-IL" sz="1600" dirty="0" smtClean="0">
                <a:latin typeface="Arial" pitchFamily="34" charset="0"/>
                <a:cs typeface="Arial" pitchFamily="34" charset="0"/>
              </a:rPr>
              <a:t>		   כמו שעשה לסדום ועמורה, אלא השאיר להם שריד.</a:t>
            </a:r>
          </a:p>
          <a:p>
            <a:pPr>
              <a:buNone/>
            </a:pPr>
            <a:endParaRPr lang="he-IL" sz="1900" dirty="0" smtClean="0">
              <a:latin typeface="Arial" pitchFamily="34" charset="0"/>
              <a:cs typeface="Arial" pitchFamily="34" charset="0"/>
            </a:endParaRPr>
          </a:p>
          <a:p>
            <a:pPr>
              <a:buNone/>
            </a:pPr>
            <a:r>
              <a:rPr lang="he-IL" sz="1900" b="1" dirty="0" smtClean="0">
                <a:solidFill>
                  <a:srgbClr val="C00000"/>
                </a:solidFill>
                <a:latin typeface="Arial" pitchFamily="34" charset="0"/>
                <a:cs typeface="Arial" pitchFamily="34" charset="0"/>
              </a:rPr>
              <a:t>פסוק י: </a:t>
            </a:r>
            <a:r>
              <a:rPr lang="he-IL" sz="1900" b="1" dirty="0" smtClean="0">
                <a:solidFill>
                  <a:srgbClr val="0070C0"/>
                </a:solidFill>
                <a:latin typeface="David" pitchFamily="34" charset="-79"/>
                <a:cs typeface="David" pitchFamily="34" charset="-79"/>
              </a:rPr>
              <a:t>"שִׁמְעוּ דְבַר-ה', קְצִינֵי </a:t>
            </a:r>
            <a:r>
              <a:rPr lang="he-IL" sz="1900" b="1" dirty="0" err="1" smtClean="0">
                <a:solidFill>
                  <a:srgbClr val="0070C0"/>
                </a:solidFill>
                <a:latin typeface="David" pitchFamily="34" charset="-79"/>
                <a:cs typeface="David" pitchFamily="34" charset="-79"/>
              </a:rPr>
              <a:t>סְדֹם</a:t>
            </a:r>
            <a:r>
              <a:rPr lang="he-IL" sz="1900" b="1" dirty="0" smtClean="0">
                <a:solidFill>
                  <a:srgbClr val="0070C0"/>
                </a:solidFill>
                <a:latin typeface="David" pitchFamily="34" charset="-79"/>
                <a:cs typeface="David" pitchFamily="34" charset="-79"/>
              </a:rPr>
              <a:t>; הַאֲזִינוּ תּוֹרַת </a:t>
            </a:r>
            <a:r>
              <a:rPr lang="he-IL" sz="1900" b="1" dirty="0" err="1" smtClean="0">
                <a:solidFill>
                  <a:srgbClr val="0070C0"/>
                </a:solidFill>
                <a:latin typeface="David" pitchFamily="34" charset="-79"/>
                <a:cs typeface="David" pitchFamily="34" charset="-79"/>
              </a:rPr>
              <a:t>אֱלֹקינוּ</a:t>
            </a:r>
            <a:r>
              <a:rPr lang="he-IL" sz="1900" b="1" dirty="0" smtClean="0">
                <a:solidFill>
                  <a:srgbClr val="0070C0"/>
                </a:solidFill>
                <a:latin typeface="David" pitchFamily="34" charset="-79"/>
                <a:cs typeface="David" pitchFamily="34" charset="-79"/>
              </a:rPr>
              <a:t>, עַם </a:t>
            </a:r>
            <a:r>
              <a:rPr lang="he-IL" sz="1900" b="1" dirty="0" err="1" smtClean="0">
                <a:solidFill>
                  <a:srgbClr val="0070C0"/>
                </a:solidFill>
                <a:latin typeface="David" pitchFamily="34" charset="-79"/>
                <a:cs typeface="David" pitchFamily="34" charset="-79"/>
              </a:rPr>
              <a:t>עֲמֹרָה</a:t>
            </a:r>
            <a:r>
              <a:rPr lang="he-IL" sz="1900" b="1" dirty="0" smtClean="0">
                <a:solidFill>
                  <a:srgbClr val="0070C0"/>
                </a:solidFill>
                <a:latin typeface="David" pitchFamily="34" charset="-79"/>
                <a:cs typeface="David" pitchFamily="34" charset="-79"/>
              </a:rPr>
              <a:t>" </a:t>
            </a:r>
            <a:endParaRPr lang="he-IL" sz="1900" dirty="0" smtClean="0"/>
          </a:p>
          <a:p>
            <a:pPr>
              <a:buNone/>
            </a:pPr>
            <a:r>
              <a:rPr lang="he-IL" sz="1900" dirty="0" smtClean="0"/>
              <a:t>             </a:t>
            </a:r>
            <a:r>
              <a:rPr lang="he-IL" sz="1600" dirty="0" smtClean="0">
                <a:latin typeface="Arial" pitchFamily="34" charset="0"/>
                <a:cs typeface="Arial" pitchFamily="34" charset="0"/>
              </a:rPr>
              <a:t>סדום ועמורה</a:t>
            </a:r>
            <a:r>
              <a:rPr lang="he-IL" sz="1600" b="1" dirty="0"/>
              <a:t> </a:t>
            </a:r>
            <a:r>
              <a:rPr lang="he-IL" sz="1600" dirty="0" smtClean="0">
                <a:latin typeface="Arial" pitchFamily="34" charset="0"/>
                <a:cs typeface="Arial" pitchFamily="34" charset="0"/>
              </a:rPr>
              <a:t>הן ביטוי</a:t>
            </a:r>
            <a:r>
              <a:rPr lang="he-IL" sz="1600" b="1" dirty="0" smtClean="0">
                <a:solidFill>
                  <a:srgbClr val="C00000"/>
                </a:solidFill>
                <a:latin typeface="Arial" pitchFamily="34" charset="0"/>
                <a:cs typeface="Arial" pitchFamily="34" charset="0"/>
              </a:rPr>
              <a:t> </a:t>
            </a:r>
            <a:r>
              <a:rPr lang="he-IL" sz="1600" u="sng" dirty="0" smtClean="0">
                <a:latin typeface="Arial" pitchFamily="34" charset="0"/>
                <a:cs typeface="Arial" pitchFamily="34" charset="0"/>
              </a:rPr>
              <a:t>לחטא</a:t>
            </a:r>
            <a:r>
              <a:rPr lang="he-IL" sz="1600" dirty="0" smtClean="0">
                <a:latin typeface="Arial" pitchFamily="34" charset="0"/>
                <a:cs typeface="Arial" pitchFamily="34" charset="0"/>
              </a:rPr>
              <a:t>. מעשיהם של ישראל חמורים כמו מעשיהם החמורים של</a:t>
            </a:r>
          </a:p>
          <a:p>
            <a:pPr>
              <a:buNone/>
            </a:pPr>
            <a:r>
              <a:rPr lang="he-IL" sz="1600" dirty="0" smtClean="0">
                <a:latin typeface="Arial" pitchFamily="34" charset="0"/>
                <a:cs typeface="Arial" pitchFamily="34" charset="0"/>
              </a:rPr>
              <a:t>		 אנשי סדום ועמורה.</a:t>
            </a:r>
          </a:p>
          <a:p>
            <a:pPr>
              <a:buNone/>
            </a:pP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654032"/>
          </a:xfrm>
        </p:spPr>
        <p:txBody>
          <a:bodyPr>
            <a:normAutofit/>
          </a:bodyPr>
          <a:lstStyle/>
          <a:p>
            <a:r>
              <a:rPr lang="he-IL" sz="1800" b="1" dirty="0" smtClean="0">
                <a:solidFill>
                  <a:srgbClr val="C00000"/>
                </a:solidFill>
                <a:latin typeface="David" pitchFamily="34" charset="-79"/>
                <a:cs typeface="David" pitchFamily="34" charset="-79"/>
              </a:rPr>
              <a:t>פסוקים י-</a:t>
            </a:r>
            <a:r>
              <a:rPr lang="he-IL" sz="1800" b="1" dirty="0" err="1" smtClean="0">
                <a:solidFill>
                  <a:srgbClr val="C00000"/>
                </a:solidFill>
                <a:latin typeface="David" pitchFamily="34" charset="-79"/>
                <a:cs typeface="David" pitchFamily="34" charset="-79"/>
              </a:rPr>
              <a:t>טו</a:t>
            </a:r>
            <a:r>
              <a:rPr lang="he-IL" sz="1800" b="1" dirty="0" smtClean="0">
                <a:solidFill>
                  <a:srgbClr val="C00000"/>
                </a:solidFill>
                <a:latin typeface="David" pitchFamily="34" charset="-79"/>
                <a:cs typeface="David" pitchFamily="34" charset="-79"/>
              </a:rPr>
              <a:t>: מעשי העם שאינם רצויים לפני ה'</a:t>
            </a:r>
            <a:endParaRPr lang="he-IL" sz="1800" b="1" dirty="0">
              <a:latin typeface="David" pitchFamily="34" charset="-79"/>
              <a:cs typeface="David" pitchFamily="34" charset="-79"/>
            </a:endParaRPr>
          </a:p>
        </p:txBody>
      </p:sp>
      <p:sp>
        <p:nvSpPr>
          <p:cNvPr id="3" name="מציין מיקום תוכן 2"/>
          <p:cNvSpPr>
            <a:spLocks noGrp="1"/>
          </p:cNvSpPr>
          <p:nvPr>
            <p:ph idx="1"/>
          </p:nvPr>
        </p:nvSpPr>
        <p:spPr>
          <a:xfrm>
            <a:off x="457200" y="928670"/>
            <a:ext cx="8229600" cy="5197493"/>
          </a:xfrm>
        </p:spPr>
        <p:txBody>
          <a:bodyPr>
            <a:normAutofit/>
          </a:bodyPr>
          <a:lstStyle/>
          <a:p>
            <a:pPr>
              <a:lnSpc>
                <a:spcPct val="150000"/>
              </a:lnSpc>
              <a:buNone/>
            </a:pPr>
            <a:r>
              <a:rPr lang="he-IL" sz="1600" dirty="0" smtClean="0"/>
              <a:t>ה' אינו חפץ במצוות שבין אדם למקום שישראל מקיימים, הוא שונא זאת: הקרבת קורבנות (זבחים, עולות, מנחות, קטורת) ביום יום ובימי חג ומועד (שבת, חגים), עליה לרגל לבית המקדש, תפילות.</a:t>
            </a:r>
          </a:p>
          <a:p>
            <a:pPr>
              <a:lnSpc>
                <a:spcPct val="150000"/>
              </a:lnSpc>
            </a:pPr>
            <a:endParaRPr lang="he-IL" sz="1600" dirty="0" smtClean="0"/>
          </a:p>
          <a:p>
            <a:pPr>
              <a:lnSpc>
                <a:spcPct val="150000"/>
              </a:lnSpc>
              <a:buNone/>
            </a:pPr>
            <a:r>
              <a:rPr lang="he-IL" sz="1600" dirty="0" smtClean="0"/>
              <a:t>	</a:t>
            </a:r>
            <a:r>
              <a:rPr lang="he-IL" sz="1600" dirty="0" smtClean="0">
                <a:solidFill>
                  <a:srgbClr val="C00000"/>
                </a:solidFill>
              </a:rPr>
              <a:t>מדוע?</a:t>
            </a:r>
            <a:r>
              <a:rPr lang="he-IL" sz="1600" dirty="0" smtClean="0"/>
              <a:t> </a:t>
            </a:r>
            <a:r>
              <a:rPr lang="he-IL" sz="1600" b="1" dirty="0" smtClean="0">
                <a:solidFill>
                  <a:srgbClr val="0070C0"/>
                </a:solidFill>
                <a:latin typeface="David" pitchFamily="34" charset="-79"/>
                <a:cs typeface="David" pitchFamily="34" charset="-79"/>
              </a:rPr>
              <a:t>"יְדֵיכֶם, דָּמִים מָלֵאוּ"</a:t>
            </a:r>
            <a:r>
              <a:rPr lang="he-IL" sz="1600" dirty="0" smtClean="0">
                <a:latin typeface="David" pitchFamily="34" charset="-79"/>
                <a:cs typeface="David" pitchFamily="34" charset="-79"/>
              </a:rPr>
              <a:t> </a:t>
            </a:r>
            <a:r>
              <a:rPr lang="he-IL" sz="1600" dirty="0" smtClean="0"/>
              <a:t>(</a:t>
            </a:r>
            <a:r>
              <a:rPr lang="he-IL" sz="1600" dirty="0" err="1" smtClean="0"/>
              <a:t>טו</a:t>
            </a:r>
            <a:r>
              <a:rPr lang="he-IL" sz="1600" dirty="0" smtClean="0"/>
              <a:t>).</a:t>
            </a:r>
          </a:p>
          <a:p>
            <a:pPr>
              <a:lnSpc>
                <a:spcPct val="150000"/>
              </a:lnSpc>
              <a:buNone/>
            </a:pPr>
            <a:endParaRPr lang="he-IL" sz="1600" dirty="0" smtClean="0"/>
          </a:p>
          <a:p>
            <a:pPr>
              <a:lnSpc>
                <a:spcPct val="150000"/>
              </a:lnSpc>
              <a:buNone/>
            </a:pPr>
            <a:r>
              <a:rPr lang="he-IL" sz="1600" dirty="0" smtClean="0"/>
              <a:t>	</a:t>
            </a:r>
            <a:r>
              <a:rPr lang="he-IL" sz="1600" dirty="0" smtClean="0">
                <a:solidFill>
                  <a:srgbClr val="C00000"/>
                </a:solidFill>
              </a:rPr>
              <a:t>הסבר: </a:t>
            </a:r>
            <a:r>
              <a:rPr lang="he-IL" sz="1600" dirty="0" smtClean="0"/>
              <a:t>העם חושב שהוא נוהג כשורה (בסדר) בכך שמקיים את כל הדרוש במצוות שבין אדם למקום (הקב"ה). אך על העם להבין שהמצוות בין אדם למקום הן חלק בלתי נפרד מהמצוות שבין אדם לחברו. לא יתכן המצב הזה כשהם באים לבית המקדש, שאז הם רומסים ומבזים אותו, מרבים לחטוא ונוהגים ברשעות בין אדם לחברו.</a:t>
            </a:r>
          </a:p>
          <a:p>
            <a:pPr>
              <a:buNone/>
            </a:pPr>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582594"/>
          </a:xfrm>
        </p:spPr>
        <p:txBody>
          <a:bodyPr>
            <a:normAutofit/>
          </a:bodyPr>
          <a:lstStyle/>
          <a:p>
            <a:r>
              <a:rPr lang="he-IL" sz="1600" b="1" dirty="0" smtClean="0">
                <a:solidFill>
                  <a:srgbClr val="C00000"/>
                </a:solidFill>
                <a:latin typeface="David" pitchFamily="34" charset="-79"/>
                <a:cs typeface="David" pitchFamily="34" charset="-79"/>
              </a:rPr>
              <a:t>פסוקים </a:t>
            </a:r>
            <a:r>
              <a:rPr lang="he-IL" sz="1600" b="1" dirty="0" err="1" smtClean="0">
                <a:solidFill>
                  <a:srgbClr val="C00000"/>
                </a:solidFill>
                <a:latin typeface="David" pitchFamily="34" charset="-79"/>
                <a:cs typeface="David" pitchFamily="34" charset="-79"/>
              </a:rPr>
              <a:t>טז</a:t>
            </a:r>
            <a:r>
              <a:rPr lang="he-IL" sz="1600" b="1" dirty="0" smtClean="0">
                <a:solidFill>
                  <a:srgbClr val="C00000"/>
                </a:solidFill>
                <a:latin typeface="David" pitchFamily="34" charset="-79"/>
                <a:cs typeface="David" pitchFamily="34" charset="-79"/>
              </a:rPr>
              <a:t>-כ: קריאה לעם לתקן את מעשיו</a:t>
            </a:r>
            <a:endParaRPr lang="he-IL" sz="1600" b="1" dirty="0">
              <a:latin typeface="David" pitchFamily="34" charset="-79"/>
              <a:cs typeface="David" pitchFamily="34" charset="-79"/>
            </a:endParaRPr>
          </a:p>
        </p:txBody>
      </p:sp>
      <p:sp>
        <p:nvSpPr>
          <p:cNvPr id="3" name="מציין מיקום תוכן 2"/>
          <p:cNvSpPr>
            <a:spLocks noGrp="1"/>
          </p:cNvSpPr>
          <p:nvPr>
            <p:ph idx="1"/>
          </p:nvPr>
        </p:nvSpPr>
        <p:spPr>
          <a:xfrm>
            <a:off x="457200" y="785794"/>
            <a:ext cx="8229600" cy="5340369"/>
          </a:xfrm>
        </p:spPr>
        <p:txBody>
          <a:bodyPr>
            <a:normAutofit fontScale="47500" lnSpcReduction="20000"/>
          </a:bodyPr>
          <a:lstStyle/>
          <a:p>
            <a:pPr>
              <a:buNone/>
            </a:pPr>
            <a:endParaRPr lang="he-IL" b="1" dirty="0" smtClean="0">
              <a:solidFill>
                <a:srgbClr val="0070C0"/>
              </a:solidFill>
              <a:latin typeface="David" pitchFamily="34" charset="-79"/>
              <a:cs typeface="David" pitchFamily="34" charset="-79"/>
            </a:endParaRPr>
          </a:p>
          <a:p>
            <a:pPr>
              <a:buNone/>
            </a:pPr>
            <a:r>
              <a:rPr lang="he-IL" b="1" dirty="0" smtClean="0">
                <a:solidFill>
                  <a:srgbClr val="0070C0"/>
                </a:solidFill>
                <a:latin typeface="David" pitchFamily="34" charset="-79"/>
                <a:cs typeface="David" pitchFamily="34" charset="-79"/>
              </a:rPr>
              <a:t>רַחֲצוּ </a:t>
            </a:r>
            <a:r>
              <a:rPr lang="he-IL" b="1" dirty="0" err="1" smtClean="0">
                <a:solidFill>
                  <a:srgbClr val="0070C0"/>
                </a:solidFill>
                <a:latin typeface="David" pitchFamily="34" charset="-79"/>
                <a:cs typeface="David" pitchFamily="34" charset="-79"/>
              </a:rPr>
              <a:t>הִזַּכּוּ</a:t>
            </a:r>
            <a:r>
              <a:rPr lang="he-IL" b="1" dirty="0" smtClean="0">
                <a:solidFill>
                  <a:srgbClr val="0070C0"/>
                </a:solidFill>
                <a:latin typeface="David" pitchFamily="34" charset="-79"/>
                <a:cs typeface="David" pitchFamily="34" charset="-79"/>
              </a:rPr>
              <a:t>- </a:t>
            </a:r>
            <a:r>
              <a:rPr lang="he-IL" dirty="0" smtClean="0"/>
              <a:t>טהרו את עצמכם מהחטאים.</a:t>
            </a:r>
          </a:p>
          <a:p>
            <a:pPr>
              <a:buNone/>
            </a:pPr>
            <a:r>
              <a:rPr lang="he-IL" b="1" dirty="0" smtClean="0">
                <a:solidFill>
                  <a:srgbClr val="0070C0"/>
                </a:solidFill>
                <a:latin typeface="David" pitchFamily="34" charset="-79"/>
                <a:cs typeface="David" pitchFamily="34" charset="-79"/>
              </a:rPr>
              <a:t>הָסִירוּ רֹעַ מַעַלְלֵיכֶם... חִדְלוּ הָרֵעַ </a:t>
            </a:r>
            <a:r>
              <a:rPr lang="he-IL" dirty="0" smtClean="0">
                <a:latin typeface="David" pitchFamily="34" charset="-79"/>
                <a:cs typeface="David" pitchFamily="34" charset="-79"/>
              </a:rPr>
              <a:t>- </a:t>
            </a:r>
            <a:r>
              <a:rPr lang="he-IL" dirty="0" smtClean="0"/>
              <a:t>הפסיקו לעשות מעשים רעים. 	         </a:t>
            </a:r>
            <a:r>
              <a:rPr lang="he-IL" dirty="0" smtClean="0">
                <a:solidFill>
                  <a:srgbClr val="C00000"/>
                </a:solidFill>
              </a:rPr>
              <a:t>סור מרע</a:t>
            </a:r>
            <a:r>
              <a:rPr lang="he-IL" dirty="0" smtClean="0"/>
              <a:t>                   </a:t>
            </a:r>
          </a:p>
          <a:p>
            <a:pPr>
              <a:buNone/>
            </a:pPr>
            <a:r>
              <a:rPr lang="he-IL" b="1" dirty="0" smtClean="0">
                <a:solidFill>
                  <a:srgbClr val="0070C0"/>
                </a:solidFill>
                <a:latin typeface="David" pitchFamily="34" charset="-79"/>
                <a:cs typeface="David" pitchFamily="34" charset="-79"/>
              </a:rPr>
              <a:t>לִמְדוּ הֵיטֵב </a:t>
            </a:r>
            <a:r>
              <a:rPr lang="he-IL" dirty="0" smtClean="0">
                <a:latin typeface="David" pitchFamily="34" charset="-79"/>
                <a:cs typeface="David" pitchFamily="34" charset="-79"/>
              </a:rPr>
              <a:t>- </a:t>
            </a:r>
            <a:r>
              <a:rPr lang="he-IL" dirty="0" smtClean="0"/>
              <a:t>התרגלו לעשות טוב.</a:t>
            </a:r>
          </a:p>
          <a:p>
            <a:pPr>
              <a:buNone/>
            </a:pPr>
            <a:r>
              <a:rPr lang="he-IL" b="1" dirty="0" smtClean="0">
                <a:solidFill>
                  <a:srgbClr val="0070C0"/>
                </a:solidFill>
                <a:latin typeface="David" pitchFamily="34" charset="-79"/>
                <a:cs typeface="David" pitchFamily="34" charset="-79"/>
              </a:rPr>
              <a:t>דִּרְשׁוּ מִשְׁפָּט </a:t>
            </a:r>
            <a:r>
              <a:rPr lang="he-IL" dirty="0" smtClean="0">
                <a:latin typeface="David" pitchFamily="34" charset="-79"/>
                <a:cs typeface="David" pitchFamily="34" charset="-79"/>
              </a:rPr>
              <a:t>- </a:t>
            </a:r>
            <a:r>
              <a:rPr lang="he-IL" dirty="0" smtClean="0"/>
              <a:t>דאגו לקיים משפט צדק.	</a:t>
            </a:r>
          </a:p>
          <a:p>
            <a:pPr>
              <a:buNone/>
            </a:pPr>
            <a:r>
              <a:rPr lang="he-IL" b="1" dirty="0" smtClean="0">
                <a:solidFill>
                  <a:srgbClr val="0070C0"/>
                </a:solidFill>
                <a:latin typeface="David" pitchFamily="34" charset="-79"/>
                <a:cs typeface="David" pitchFamily="34" charset="-79"/>
              </a:rPr>
              <a:t>אַשְּׁרוּ חָמוֹץ </a:t>
            </a:r>
            <a:r>
              <a:rPr lang="he-IL" dirty="0" smtClean="0">
                <a:latin typeface="David" pitchFamily="34" charset="-79"/>
                <a:cs typeface="David" pitchFamily="34" charset="-79"/>
              </a:rPr>
              <a:t>- </a:t>
            </a:r>
            <a:r>
              <a:rPr lang="he-IL" dirty="0" smtClean="0"/>
              <a:t>ישרו משפט מעוות.			        </a:t>
            </a:r>
            <a:r>
              <a:rPr lang="he-IL" dirty="0" smtClean="0">
                <a:solidFill>
                  <a:srgbClr val="C00000"/>
                </a:solidFill>
              </a:rPr>
              <a:t>עשה טוב </a:t>
            </a:r>
            <a:r>
              <a:rPr lang="he-IL" dirty="0" smtClean="0"/>
              <a:t>		          </a:t>
            </a:r>
          </a:p>
          <a:p>
            <a:pPr>
              <a:buNone/>
            </a:pPr>
            <a:r>
              <a:rPr lang="he-IL" b="1" dirty="0" smtClean="0">
                <a:solidFill>
                  <a:srgbClr val="0070C0"/>
                </a:solidFill>
                <a:latin typeface="David" pitchFamily="34" charset="-79"/>
                <a:cs typeface="David" pitchFamily="34" charset="-79"/>
              </a:rPr>
              <a:t>שִׁפְטוּ יָתוֹם רִיבוּ אַלְמָנָה </a:t>
            </a:r>
            <a:r>
              <a:rPr lang="he-IL" dirty="0" smtClean="0">
                <a:latin typeface="David" pitchFamily="34" charset="-79"/>
                <a:cs typeface="David" pitchFamily="34" charset="-79"/>
              </a:rPr>
              <a:t>- </a:t>
            </a:r>
            <a:r>
              <a:rPr lang="he-IL" dirty="0" smtClean="0"/>
              <a:t>דאגו שייעשה דין צדק לחלשים שבחברה.</a:t>
            </a:r>
          </a:p>
          <a:p>
            <a:pPr>
              <a:buNone/>
            </a:pPr>
            <a:endParaRPr lang="he-IL" sz="4000" dirty="0" smtClean="0"/>
          </a:p>
          <a:p>
            <a:pPr>
              <a:buNone/>
            </a:pPr>
            <a:r>
              <a:rPr lang="he-IL" sz="4000" dirty="0" smtClean="0"/>
              <a:t>הנביא מעודד את העם לא להתייאש ממצבו הרוחני באמצעות דימוי:</a:t>
            </a:r>
          </a:p>
          <a:p>
            <a:pPr>
              <a:buNone/>
            </a:pPr>
            <a:r>
              <a:rPr lang="he-IL" sz="3600" b="1" dirty="0" smtClean="0">
                <a:solidFill>
                  <a:srgbClr val="0070C0"/>
                </a:solidFill>
                <a:latin typeface="David" pitchFamily="34" charset="-79"/>
                <a:cs typeface="David" pitchFamily="34" charset="-79"/>
              </a:rPr>
              <a:t>"אִם-יִהְיוּ חֲטָאֵיכֶם כַּשָּׁנִים כַּשֶּׁלֶג יַלְבִּינוּ, </a:t>
            </a:r>
          </a:p>
          <a:p>
            <a:pPr>
              <a:buNone/>
            </a:pPr>
            <a:r>
              <a:rPr lang="he-IL" sz="3600" b="1" dirty="0" smtClean="0">
                <a:solidFill>
                  <a:srgbClr val="0070C0"/>
                </a:solidFill>
                <a:latin typeface="David" pitchFamily="34" charset="-79"/>
                <a:cs typeface="David" pitchFamily="34" charset="-79"/>
              </a:rPr>
              <a:t>אִם-יַאְדִּימוּ </a:t>
            </a:r>
            <a:r>
              <a:rPr lang="he-IL" sz="3600" b="1" dirty="0" err="1" smtClean="0">
                <a:solidFill>
                  <a:srgbClr val="0070C0"/>
                </a:solidFill>
                <a:latin typeface="David" pitchFamily="34" charset="-79"/>
                <a:cs typeface="David" pitchFamily="34" charset="-79"/>
              </a:rPr>
              <a:t>כַתּוֹלָע</a:t>
            </a:r>
            <a:r>
              <a:rPr lang="he-IL" sz="3600" b="1" dirty="0" smtClean="0">
                <a:solidFill>
                  <a:srgbClr val="0070C0"/>
                </a:solidFill>
                <a:latin typeface="David" pitchFamily="34" charset="-79"/>
                <a:cs typeface="David" pitchFamily="34" charset="-79"/>
              </a:rPr>
              <a:t> כַּצֶּמֶר יִהְיוּ". </a:t>
            </a:r>
          </a:p>
          <a:p>
            <a:pPr>
              <a:buNone/>
            </a:pPr>
            <a:endParaRPr lang="he-IL" sz="4000" dirty="0" smtClean="0"/>
          </a:p>
          <a:p>
            <a:pPr>
              <a:buNone/>
            </a:pPr>
            <a:r>
              <a:rPr lang="he-IL" dirty="0" smtClean="0">
                <a:solidFill>
                  <a:srgbClr val="C00000"/>
                </a:solidFill>
              </a:rPr>
              <a:t>דימוי: </a:t>
            </a:r>
            <a:r>
              <a:rPr lang="he-IL" dirty="0" smtClean="0"/>
              <a:t>בגד מלוכלך בצבע אדום, כאשר מכבסים אותו הוא יהפוך ללבן.</a:t>
            </a:r>
          </a:p>
          <a:p>
            <a:pPr>
              <a:buNone/>
            </a:pPr>
            <a:r>
              <a:rPr lang="he-IL" dirty="0" smtClean="0">
                <a:solidFill>
                  <a:srgbClr val="C00000"/>
                </a:solidFill>
              </a:rPr>
              <a:t>משמעות הדימוי: </a:t>
            </a:r>
            <a:r>
              <a:rPr lang="he-IL" dirty="0" smtClean="0"/>
              <a:t>הבגד האדום הוא החטאים. הכביסה היא החזרה בתשובה. הבגד הלבן לאחר הכביסה הוא 	      הסליחה.</a:t>
            </a:r>
          </a:p>
          <a:p>
            <a:pPr>
              <a:buNone/>
            </a:pPr>
            <a:r>
              <a:rPr lang="he-IL" dirty="0" smtClean="0"/>
              <a:t>	                 גם אם החטאים יהיו כל כך חמורים, כאשר יחזרו בתשובה, </a:t>
            </a:r>
            <a:r>
              <a:rPr lang="he-IL" dirty="0" err="1" smtClean="0"/>
              <a:t>הכל</a:t>
            </a:r>
            <a:r>
              <a:rPr lang="he-IL" dirty="0" smtClean="0"/>
              <a:t> יימחל להם. </a:t>
            </a:r>
          </a:p>
          <a:p>
            <a:pPr>
              <a:buNone/>
            </a:pPr>
            <a:endParaRPr lang="he-IL" dirty="0" smtClean="0"/>
          </a:p>
          <a:p>
            <a:pPr>
              <a:buNone/>
            </a:pPr>
            <a:r>
              <a:rPr lang="he-IL" u="sng" dirty="0" smtClean="0">
                <a:solidFill>
                  <a:srgbClr val="C00000"/>
                </a:solidFill>
                <a:latin typeface="David" pitchFamily="34" charset="-79"/>
                <a:cs typeface="David" pitchFamily="34" charset="-79"/>
              </a:rPr>
              <a:t>תוצאות ביחס לחזרה בתשובה</a:t>
            </a:r>
            <a:r>
              <a:rPr lang="he-IL" u="sng" dirty="0" smtClean="0">
                <a:solidFill>
                  <a:srgbClr val="C00000"/>
                </a:solidFill>
                <a:latin typeface="David" pitchFamily="34" charset="-79"/>
                <a:cs typeface="David" pitchFamily="34" charset="-79"/>
              </a:rPr>
              <a:t>:</a:t>
            </a:r>
          </a:p>
          <a:p>
            <a:pPr>
              <a:buNone/>
            </a:pPr>
            <a:r>
              <a:rPr lang="he-IL" b="1" dirty="0" smtClean="0">
                <a:solidFill>
                  <a:srgbClr val="0070C0"/>
                </a:solidFill>
              </a:rPr>
              <a:t>"אִם-תֹּאבוּ, וּשְׁמַעְתֶּם--טוּב הָאָרֶץ, </a:t>
            </a:r>
            <a:r>
              <a:rPr lang="he-IL" b="1" u="sng" dirty="0" smtClean="0">
                <a:solidFill>
                  <a:srgbClr val="0070C0"/>
                </a:solidFill>
              </a:rPr>
              <a:t>תֹּאכֵלוּ</a:t>
            </a:r>
            <a:r>
              <a:rPr lang="he-IL" b="1" dirty="0" smtClean="0">
                <a:solidFill>
                  <a:srgbClr val="0070C0"/>
                </a:solidFill>
              </a:rPr>
              <a:t>" </a:t>
            </a:r>
            <a:r>
              <a:rPr lang="he-IL" dirty="0" smtClean="0"/>
              <a:t>–</a:t>
            </a:r>
            <a:r>
              <a:rPr lang="he-IL" dirty="0" err="1" smtClean="0"/>
              <a:t> אם</a:t>
            </a:r>
            <a:r>
              <a:rPr lang="he-IL" dirty="0" smtClean="0"/>
              <a:t> יחזרו בתשובה וישמעו בקול ה' –</a:t>
            </a:r>
            <a:r>
              <a:rPr lang="he-IL" dirty="0" err="1" smtClean="0"/>
              <a:t> יא</a:t>
            </a:r>
            <a:r>
              <a:rPr lang="he-IL" dirty="0" smtClean="0"/>
              <a:t>כלו וייהנו מכל </a:t>
            </a:r>
            <a:r>
              <a:rPr lang="he-IL" dirty="0" smtClean="0"/>
              <a:t>טוב </a:t>
            </a:r>
            <a:r>
              <a:rPr lang="he-IL" dirty="0" smtClean="0">
                <a:solidFill>
                  <a:srgbClr val="C00000"/>
                </a:solidFill>
              </a:rPr>
              <a:t>- שכר</a:t>
            </a:r>
            <a:endParaRPr lang="he-IL" dirty="0" smtClean="0"/>
          </a:p>
          <a:p>
            <a:pPr>
              <a:buNone/>
            </a:pPr>
            <a:r>
              <a:rPr lang="he-IL" b="1" dirty="0" smtClean="0">
                <a:solidFill>
                  <a:srgbClr val="0070C0"/>
                </a:solidFill>
              </a:rPr>
              <a:t>"וְאִם-תְּמָאֲנוּ, </a:t>
            </a:r>
            <a:r>
              <a:rPr lang="he-IL" b="1" dirty="0" err="1" smtClean="0">
                <a:solidFill>
                  <a:srgbClr val="0070C0"/>
                </a:solidFill>
              </a:rPr>
              <a:t>וּמְרִיתֶם</a:t>
            </a:r>
            <a:r>
              <a:rPr lang="he-IL" b="1" dirty="0" smtClean="0">
                <a:solidFill>
                  <a:srgbClr val="0070C0"/>
                </a:solidFill>
              </a:rPr>
              <a:t>--חֶרֶב </a:t>
            </a:r>
            <a:r>
              <a:rPr lang="he-IL" b="1" u="sng" dirty="0" smtClean="0">
                <a:solidFill>
                  <a:srgbClr val="0070C0"/>
                </a:solidFill>
              </a:rPr>
              <a:t>תְּאֻכְּלוּ"</a:t>
            </a:r>
            <a:r>
              <a:rPr lang="he-IL" b="1" dirty="0" smtClean="0">
                <a:solidFill>
                  <a:srgbClr val="0070C0"/>
                </a:solidFill>
              </a:rPr>
              <a:t> </a:t>
            </a:r>
            <a:r>
              <a:rPr lang="he-IL" dirty="0" smtClean="0"/>
              <a:t>– אם לא ירצו לשמוע בקול ה', החרב תאכל (תהרוג) </a:t>
            </a:r>
            <a:r>
              <a:rPr lang="he-IL" dirty="0" smtClean="0"/>
              <a:t>אותם </a:t>
            </a:r>
            <a:r>
              <a:rPr lang="he-IL" dirty="0" smtClean="0">
                <a:solidFill>
                  <a:srgbClr val="C00000"/>
                </a:solidFill>
              </a:rPr>
              <a:t>- עונש</a:t>
            </a:r>
            <a:endParaRPr lang="he-IL" u="sng" dirty="0" smtClean="0">
              <a:latin typeface="David" pitchFamily="34" charset="-79"/>
              <a:cs typeface="David" pitchFamily="34" charset="-79"/>
            </a:endParaRPr>
          </a:p>
          <a:p>
            <a:pPr>
              <a:buNone/>
            </a:pPr>
            <a:r>
              <a:rPr lang="he-IL" sz="4000" dirty="0" smtClean="0">
                <a:latin typeface="David" pitchFamily="34" charset="-79"/>
                <a:cs typeface="David" pitchFamily="34" charset="-79"/>
              </a:rPr>
              <a:t> </a:t>
            </a:r>
          </a:p>
        </p:txBody>
      </p:sp>
      <p:sp>
        <p:nvSpPr>
          <p:cNvPr id="4" name="סוגר מרובע שמאלי 3"/>
          <p:cNvSpPr/>
          <p:nvPr/>
        </p:nvSpPr>
        <p:spPr>
          <a:xfrm>
            <a:off x="3857620" y="1071546"/>
            <a:ext cx="142876" cy="357190"/>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sz="2000" b="1" dirty="0"/>
          </a:p>
        </p:txBody>
      </p:sp>
      <p:sp>
        <p:nvSpPr>
          <p:cNvPr id="5" name="סוגר מרובע שמאלי 4"/>
          <p:cNvSpPr/>
          <p:nvPr/>
        </p:nvSpPr>
        <p:spPr>
          <a:xfrm>
            <a:off x="3714744" y="1571612"/>
            <a:ext cx="142876" cy="785818"/>
          </a:xfrm>
          <a:prstGeom prst="leftBracket">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lgn="ctr">
              <a:buNone/>
            </a:pPr>
            <a:r>
              <a:rPr lang="he-IL" sz="1600" b="1" dirty="0" smtClean="0">
                <a:solidFill>
                  <a:srgbClr val="C00000"/>
                </a:solidFill>
                <a:latin typeface="David" pitchFamily="34" charset="-79"/>
                <a:cs typeface="David" pitchFamily="34" charset="-79"/>
              </a:rPr>
              <a:t>פסוקים </a:t>
            </a:r>
            <a:r>
              <a:rPr lang="he-IL" sz="1600" b="1" dirty="0" err="1" smtClean="0">
                <a:solidFill>
                  <a:srgbClr val="C00000"/>
                </a:solidFill>
                <a:latin typeface="David" pitchFamily="34" charset="-79"/>
                <a:cs typeface="David" pitchFamily="34" charset="-79"/>
              </a:rPr>
              <a:t>כא</a:t>
            </a:r>
            <a:r>
              <a:rPr lang="he-IL" sz="1600" b="1" dirty="0" smtClean="0">
                <a:solidFill>
                  <a:srgbClr val="C00000"/>
                </a:solidFill>
                <a:latin typeface="David" pitchFamily="34" charset="-79"/>
                <a:cs typeface="David" pitchFamily="34" charset="-79"/>
              </a:rPr>
              <a:t>-לא: קינה על מצב החברה בציון (ירושלים) והבטחה להשבת הצדק</a:t>
            </a:r>
          </a:p>
          <a:p>
            <a:pPr algn="just">
              <a:buNone/>
            </a:pPr>
            <a:r>
              <a:rPr lang="he-IL" sz="1600" b="1" dirty="0" smtClean="0">
                <a:solidFill>
                  <a:srgbClr val="C00000"/>
                </a:solidFill>
                <a:latin typeface="David" pitchFamily="34" charset="-79"/>
                <a:cs typeface="David" pitchFamily="34" charset="-79"/>
              </a:rPr>
              <a:t>מצב ירושלים בהווה: </a:t>
            </a:r>
            <a:r>
              <a:rPr lang="he-IL" sz="1600" dirty="0" smtClean="0">
                <a:latin typeface="David" pitchFamily="34" charset="-79"/>
                <a:cs typeface="David" pitchFamily="34" charset="-79"/>
              </a:rPr>
              <a:t>המצב בירושלים מתואר באמצעות הבעת הניגוד בין מצבה הטוב בעבר למצב המוסרי הגרוע בהווה:</a:t>
            </a:r>
            <a:endParaRPr lang="he-IL" sz="1600" b="1" dirty="0" smtClean="0">
              <a:solidFill>
                <a:srgbClr val="C00000"/>
              </a:solidFill>
              <a:latin typeface="David" pitchFamily="34" charset="-79"/>
              <a:cs typeface="David" pitchFamily="34" charset="-79"/>
            </a:endParaRPr>
          </a:p>
          <a:p>
            <a:pPr algn="just">
              <a:buNone/>
            </a:pPr>
            <a:r>
              <a:rPr lang="he-IL" sz="1600" b="1" dirty="0" err="1" smtClean="0"/>
              <a:t>כא</a:t>
            </a:r>
            <a:r>
              <a:rPr lang="he-IL" sz="1600" dirty="0" smtClean="0"/>
              <a:t> </a:t>
            </a:r>
            <a:r>
              <a:rPr lang="he-IL" sz="1600" b="1" dirty="0" smtClean="0">
                <a:solidFill>
                  <a:srgbClr val="0070C0"/>
                </a:solidFill>
              </a:rPr>
              <a:t>אֵיכָה </a:t>
            </a:r>
            <a:r>
              <a:rPr lang="he-IL" sz="1600" b="1" dirty="0" err="1" smtClean="0">
                <a:solidFill>
                  <a:srgbClr val="0070C0"/>
                </a:solidFill>
              </a:rPr>
              <a:t>הָיְתָה</a:t>
            </a:r>
            <a:r>
              <a:rPr lang="he-IL" sz="1600" b="1" dirty="0" smtClean="0">
                <a:solidFill>
                  <a:srgbClr val="0070C0"/>
                </a:solidFill>
              </a:rPr>
              <a:t> לְזוֹנָה, </a:t>
            </a:r>
            <a:r>
              <a:rPr lang="he-IL" sz="1600" dirty="0" smtClean="0">
                <a:latin typeface="David" pitchFamily="34" charset="-79"/>
                <a:cs typeface="David" pitchFamily="34" charset="-79"/>
              </a:rPr>
              <a:t>(בעבר הייתה) </a:t>
            </a:r>
            <a:r>
              <a:rPr lang="he-IL" sz="1600" b="1" dirty="0" smtClean="0">
                <a:solidFill>
                  <a:srgbClr val="0070C0"/>
                </a:solidFill>
              </a:rPr>
              <a:t>קִרְיָה </a:t>
            </a:r>
            <a:r>
              <a:rPr lang="he-IL" sz="1600" b="1" dirty="0" smtClean="0">
                <a:solidFill>
                  <a:srgbClr val="0070C0"/>
                </a:solidFill>
              </a:rPr>
              <a:t>נֶאֱמָנָה; מְלֵאֲתִי מִשְׁפָּט, צֶדֶק יָלִין בָּהּ--וְעַתָּה מְרַצְּחִים.  </a:t>
            </a:r>
            <a:endParaRPr lang="he-IL" sz="1600" b="1" dirty="0" smtClean="0">
              <a:solidFill>
                <a:srgbClr val="0070C0"/>
              </a:solidFill>
            </a:endParaRPr>
          </a:p>
          <a:p>
            <a:pPr algn="just">
              <a:buNone/>
            </a:pPr>
            <a:endParaRPr lang="he-IL" sz="1600" b="1" dirty="0" smtClean="0"/>
          </a:p>
          <a:p>
            <a:pPr algn="just">
              <a:buNone/>
            </a:pPr>
            <a:r>
              <a:rPr lang="he-IL" sz="1600" b="1" dirty="0" smtClean="0">
                <a:latin typeface="David" pitchFamily="34" charset="-79"/>
                <a:cs typeface="David" pitchFamily="34" charset="-79"/>
              </a:rPr>
              <a:t>שחיתות במסחר: </a:t>
            </a:r>
            <a:r>
              <a:rPr lang="he-IL" sz="1600" b="1" dirty="0" err="1" smtClean="0"/>
              <a:t>כב</a:t>
            </a:r>
            <a:r>
              <a:rPr lang="he-IL" sz="1600" dirty="0" smtClean="0"/>
              <a:t> </a:t>
            </a:r>
            <a:r>
              <a:rPr lang="he-IL" sz="1600" dirty="0" smtClean="0"/>
              <a:t>"</a:t>
            </a:r>
            <a:r>
              <a:rPr lang="he-IL" sz="1600" b="1" dirty="0" smtClean="0">
                <a:solidFill>
                  <a:srgbClr val="0070C0"/>
                </a:solidFill>
              </a:rPr>
              <a:t>כַּסְפֵּךְ</a:t>
            </a:r>
            <a:r>
              <a:rPr lang="he-IL" sz="1600" b="1" dirty="0" smtClean="0">
                <a:solidFill>
                  <a:srgbClr val="0070C0"/>
                </a:solidFill>
              </a:rPr>
              <a:t>, הָיָה לְסִיגִים; </a:t>
            </a:r>
            <a:r>
              <a:rPr lang="he-IL" sz="1600" b="1" dirty="0" err="1" smtClean="0">
                <a:solidFill>
                  <a:srgbClr val="0070C0"/>
                </a:solidFill>
              </a:rPr>
              <a:t>סָבְאֵךְ</a:t>
            </a:r>
            <a:r>
              <a:rPr lang="he-IL" sz="1600" b="1" dirty="0" smtClean="0">
                <a:solidFill>
                  <a:srgbClr val="0070C0"/>
                </a:solidFill>
              </a:rPr>
              <a:t>, מָהוּל </a:t>
            </a:r>
            <a:r>
              <a:rPr lang="he-IL" sz="1600" b="1" dirty="0" smtClean="0">
                <a:solidFill>
                  <a:srgbClr val="0070C0"/>
                </a:solidFill>
              </a:rPr>
              <a:t>בַּמָּיִם"</a:t>
            </a:r>
            <a:r>
              <a:rPr lang="he-IL" sz="1600" dirty="0" smtClean="0"/>
              <a:t>.</a:t>
            </a:r>
            <a:r>
              <a:rPr lang="he-IL" sz="1600" dirty="0" smtClean="0"/>
              <a:t> </a:t>
            </a:r>
            <a:endParaRPr lang="he-IL" sz="1600" dirty="0" smtClean="0"/>
          </a:p>
          <a:p>
            <a:pPr algn="just">
              <a:buNone/>
            </a:pPr>
            <a:r>
              <a:rPr lang="he-IL" sz="1600" b="1" dirty="0" smtClean="0">
                <a:latin typeface="David" pitchFamily="34" charset="-79"/>
                <a:cs typeface="David" pitchFamily="34" charset="-79"/>
              </a:rPr>
              <a:t>שחיתות בשלטון</a:t>
            </a:r>
            <a:r>
              <a:rPr lang="he-IL" sz="1600" b="1" dirty="0" smtClean="0"/>
              <a:t>: </a:t>
            </a:r>
            <a:r>
              <a:rPr lang="he-IL" sz="1600" b="1" dirty="0" err="1" smtClean="0"/>
              <a:t>כג</a:t>
            </a:r>
            <a:r>
              <a:rPr lang="he-IL" sz="1600" dirty="0" smtClean="0"/>
              <a:t> </a:t>
            </a:r>
            <a:r>
              <a:rPr lang="he-IL" sz="1600" dirty="0" smtClean="0"/>
              <a:t>"</a:t>
            </a:r>
            <a:r>
              <a:rPr lang="he-IL" sz="1600" b="1" dirty="0" smtClean="0">
                <a:solidFill>
                  <a:srgbClr val="0070C0"/>
                </a:solidFill>
              </a:rPr>
              <a:t>שָׂרַיִךְ </a:t>
            </a:r>
            <a:r>
              <a:rPr lang="he-IL" sz="1600" b="1" dirty="0" smtClean="0">
                <a:solidFill>
                  <a:srgbClr val="0070C0"/>
                </a:solidFill>
              </a:rPr>
              <a:t>סוֹרְרִים, וְחַבְרֵי </a:t>
            </a:r>
            <a:r>
              <a:rPr lang="he-IL" sz="1600" b="1" dirty="0" smtClean="0">
                <a:solidFill>
                  <a:srgbClr val="0070C0"/>
                </a:solidFill>
              </a:rPr>
              <a:t>גַּנָּבִים".</a:t>
            </a:r>
          </a:p>
          <a:p>
            <a:pPr algn="just">
              <a:buNone/>
            </a:pPr>
            <a:r>
              <a:rPr lang="he-IL" sz="1600" b="1" dirty="0" smtClean="0">
                <a:latin typeface="David" pitchFamily="34" charset="-79"/>
                <a:cs typeface="David" pitchFamily="34" charset="-79"/>
              </a:rPr>
              <a:t>שחיתות במערכת המשפט: "</a:t>
            </a:r>
            <a:r>
              <a:rPr lang="he-IL" sz="1600" b="1" dirty="0" smtClean="0">
                <a:solidFill>
                  <a:srgbClr val="0070C0"/>
                </a:solidFill>
              </a:rPr>
              <a:t>כֻּלּוֹ אֹהֵב שֹׁחַד, וְרֹדֵף </a:t>
            </a:r>
            <a:r>
              <a:rPr lang="he-IL" sz="1600" b="1" dirty="0" err="1" smtClean="0">
                <a:solidFill>
                  <a:srgbClr val="0070C0"/>
                </a:solidFill>
              </a:rPr>
              <a:t>שַׁלְמֹנִים</a:t>
            </a:r>
            <a:r>
              <a:rPr lang="he-IL" sz="1600" b="1" dirty="0" smtClean="0">
                <a:solidFill>
                  <a:srgbClr val="0070C0"/>
                </a:solidFill>
              </a:rPr>
              <a:t>; יָתוֹם לֹא יִשְׁפֹּטוּ, וְרִיב אַלְמָנָה לֹא-יָבוֹא            	         אֲלֵיהֶם". </a:t>
            </a:r>
          </a:p>
          <a:p>
            <a:pPr algn="just">
              <a:buNone/>
            </a:pPr>
            <a:endParaRPr lang="he-IL" sz="1600" b="1" dirty="0" smtClean="0">
              <a:solidFill>
                <a:srgbClr val="C00000"/>
              </a:solidFill>
              <a:latin typeface="David" pitchFamily="34" charset="-79"/>
              <a:cs typeface="David" pitchFamily="34" charset="-79"/>
            </a:endParaRPr>
          </a:p>
          <a:p>
            <a:pPr algn="just">
              <a:buNone/>
            </a:pPr>
            <a:r>
              <a:rPr lang="he-IL" sz="1600" b="1" dirty="0" smtClean="0">
                <a:solidFill>
                  <a:srgbClr val="C00000"/>
                </a:solidFill>
                <a:latin typeface="David" pitchFamily="34" charset="-79"/>
                <a:cs typeface="David" pitchFamily="34" charset="-79"/>
              </a:rPr>
              <a:t>מצב ירושלים בעתיד:</a:t>
            </a:r>
          </a:p>
          <a:p>
            <a:pPr algn="just">
              <a:buNone/>
            </a:pPr>
            <a:r>
              <a:rPr lang="he-IL" sz="1600" b="1" dirty="0" smtClean="0"/>
              <a:t>כה</a:t>
            </a:r>
            <a:r>
              <a:rPr lang="he-IL" sz="1600" dirty="0" smtClean="0"/>
              <a:t> </a:t>
            </a:r>
            <a:r>
              <a:rPr lang="he-IL" sz="1400" dirty="0" smtClean="0"/>
              <a:t>"</a:t>
            </a:r>
            <a:r>
              <a:rPr lang="he-IL" sz="1400" b="1" u="sng" dirty="0" smtClean="0">
                <a:solidFill>
                  <a:srgbClr val="0070C0"/>
                </a:solidFill>
              </a:rPr>
              <a:t>וְאָשִׁיבָה</a:t>
            </a:r>
            <a:r>
              <a:rPr lang="he-IL" sz="1400" b="1" dirty="0" smtClean="0">
                <a:solidFill>
                  <a:srgbClr val="0070C0"/>
                </a:solidFill>
              </a:rPr>
              <a:t> יָדִי </a:t>
            </a:r>
            <a:r>
              <a:rPr lang="he-IL" sz="1400" b="1" dirty="0" smtClean="0">
                <a:solidFill>
                  <a:srgbClr val="0070C0"/>
                </a:solidFill>
              </a:rPr>
              <a:t>עָלַיִךְ, וְאֶצְרֹף כַּבֹּר </a:t>
            </a:r>
            <a:r>
              <a:rPr lang="he-IL" sz="1400" b="1" dirty="0" err="1" smtClean="0">
                <a:solidFill>
                  <a:srgbClr val="0070C0"/>
                </a:solidFill>
              </a:rPr>
              <a:t>סִיגָיִךְ</a:t>
            </a:r>
            <a:r>
              <a:rPr lang="he-IL" sz="1400" b="1" dirty="0" smtClean="0">
                <a:solidFill>
                  <a:srgbClr val="0070C0"/>
                </a:solidFill>
              </a:rPr>
              <a:t>; וְאָסִירָה, </a:t>
            </a:r>
            <a:r>
              <a:rPr lang="he-IL" sz="1400" b="1" dirty="0" smtClean="0">
                <a:solidFill>
                  <a:srgbClr val="0070C0"/>
                </a:solidFill>
              </a:rPr>
              <a:t>כָּל-בְּדִילָיִךְ" </a:t>
            </a:r>
            <a:r>
              <a:rPr lang="he-IL" sz="1400" dirty="0" smtClean="0"/>
              <a:t>–</a:t>
            </a:r>
            <a:r>
              <a:rPr lang="he-IL" sz="1400" dirty="0" err="1" smtClean="0"/>
              <a:t> </a:t>
            </a:r>
            <a:r>
              <a:rPr lang="he-IL" sz="1400" dirty="0" err="1" smtClean="0">
                <a:latin typeface="David" pitchFamily="34" charset="-79"/>
                <a:cs typeface="David" pitchFamily="34" charset="-79"/>
              </a:rPr>
              <a:t>מש</a:t>
            </a:r>
            <a:r>
              <a:rPr lang="he-IL" sz="1400" dirty="0" smtClean="0">
                <a:latin typeface="David" pitchFamily="34" charset="-79"/>
                <a:cs typeface="David" pitchFamily="34" charset="-79"/>
              </a:rPr>
              <a:t>מעות שלילית</a:t>
            </a:r>
            <a:r>
              <a:rPr lang="he-IL" sz="1400" dirty="0" smtClean="0"/>
              <a:t>: </a:t>
            </a:r>
            <a:r>
              <a:rPr lang="he-IL" sz="1400" dirty="0" smtClean="0">
                <a:latin typeface="David" pitchFamily="34" charset="-79"/>
                <a:cs typeface="David" pitchFamily="34" charset="-79"/>
              </a:rPr>
              <a:t>אכה אותך שוב ושוב.</a:t>
            </a:r>
            <a:r>
              <a:rPr lang="he-IL" sz="1400" b="1" dirty="0" smtClean="0">
                <a:solidFill>
                  <a:srgbClr val="0070C0"/>
                </a:solidFill>
              </a:rPr>
              <a:t> </a:t>
            </a:r>
            <a:r>
              <a:rPr lang="he-IL" sz="1400" dirty="0" smtClean="0">
                <a:latin typeface="David" pitchFamily="34" charset="-79"/>
                <a:cs typeface="David" pitchFamily="34" charset="-79"/>
              </a:rPr>
              <a:t>ה' מעניש.</a:t>
            </a:r>
          </a:p>
          <a:p>
            <a:pPr algn="just">
              <a:buNone/>
            </a:pPr>
            <a:r>
              <a:rPr lang="he-IL" sz="1400" dirty="0" smtClean="0"/>
              <a:t> </a:t>
            </a:r>
            <a:r>
              <a:rPr lang="he-IL" sz="1400" b="1" dirty="0" err="1" smtClean="0"/>
              <a:t>כו</a:t>
            </a:r>
            <a:r>
              <a:rPr lang="he-IL" sz="1400" dirty="0" smtClean="0"/>
              <a:t> </a:t>
            </a:r>
            <a:r>
              <a:rPr lang="he-IL" sz="1400" dirty="0" smtClean="0"/>
              <a:t>"</a:t>
            </a:r>
            <a:r>
              <a:rPr lang="he-IL" sz="1400" b="1" u="sng" dirty="0" smtClean="0">
                <a:solidFill>
                  <a:srgbClr val="0070C0"/>
                </a:solidFill>
              </a:rPr>
              <a:t>וְאָשִׁיבָה</a:t>
            </a:r>
            <a:r>
              <a:rPr lang="he-IL" sz="1400" b="1" dirty="0" smtClean="0">
                <a:solidFill>
                  <a:srgbClr val="0070C0"/>
                </a:solidFill>
              </a:rPr>
              <a:t> </a:t>
            </a:r>
            <a:r>
              <a:rPr lang="he-IL" sz="1400" b="1" dirty="0" err="1" smtClean="0">
                <a:solidFill>
                  <a:srgbClr val="0070C0"/>
                </a:solidFill>
              </a:rPr>
              <a:t>שֹׁפְטַיִךְ</a:t>
            </a:r>
            <a:r>
              <a:rPr lang="he-IL" sz="1400" b="1" dirty="0" smtClean="0">
                <a:solidFill>
                  <a:srgbClr val="0070C0"/>
                </a:solidFill>
              </a:rPr>
              <a:t> </a:t>
            </a:r>
            <a:r>
              <a:rPr lang="he-IL" sz="1400" b="1" dirty="0" err="1" smtClean="0">
                <a:solidFill>
                  <a:srgbClr val="0070C0"/>
                </a:solidFill>
              </a:rPr>
              <a:t>כְּבָרִאשֹׁנָה</a:t>
            </a:r>
            <a:r>
              <a:rPr lang="he-IL" sz="1400" b="1" dirty="0" smtClean="0">
                <a:solidFill>
                  <a:srgbClr val="0070C0"/>
                </a:solidFill>
              </a:rPr>
              <a:t>, </a:t>
            </a:r>
            <a:r>
              <a:rPr lang="he-IL" sz="1400" b="1" dirty="0" err="1" smtClean="0">
                <a:solidFill>
                  <a:srgbClr val="0070C0"/>
                </a:solidFill>
              </a:rPr>
              <a:t>וְיֹעֲצַיִךְ</a:t>
            </a:r>
            <a:r>
              <a:rPr lang="he-IL" sz="1400" b="1" dirty="0" smtClean="0">
                <a:solidFill>
                  <a:srgbClr val="0070C0"/>
                </a:solidFill>
              </a:rPr>
              <a:t> </a:t>
            </a:r>
            <a:r>
              <a:rPr lang="he-IL" sz="1400" b="1" dirty="0" err="1" smtClean="0">
                <a:solidFill>
                  <a:srgbClr val="0070C0"/>
                </a:solidFill>
              </a:rPr>
              <a:t>כְּבַתְּחִלָּה" </a:t>
            </a:r>
            <a:r>
              <a:rPr lang="he-IL" sz="1400" dirty="0" err="1" smtClean="0">
                <a:latin typeface="David" pitchFamily="34" charset="-79"/>
                <a:cs typeface="David" pitchFamily="34" charset="-79"/>
              </a:rPr>
              <a:t>–</a:t>
            </a:r>
            <a:r>
              <a:rPr lang="he-IL" sz="1400" dirty="0" smtClean="0">
                <a:latin typeface="David" pitchFamily="34" charset="-79"/>
                <a:cs typeface="David" pitchFamily="34" charset="-79"/>
              </a:rPr>
              <a:t> משמעות חיובית: אחזיר אותך למצבך הראשון, כפי שהיה בעבר.</a:t>
            </a:r>
          </a:p>
          <a:p>
            <a:pPr algn="just">
              <a:buNone/>
            </a:pPr>
            <a:endParaRPr lang="he-IL" sz="1400" dirty="0" smtClean="0">
              <a:latin typeface="David" pitchFamily="34" charset="-79"/>
              <a:cs typeface="David" pitchFamily="34" charset="-79"/>
            </a:endParaRPr>
          </a:p>
          <a:p>
            <a:pPr algn="just">
              <a:buNone/>
            </a:pPr>
            <a:r>
              <a:rPr lang="he-IL" sz="1400" dirty="0" smtClean="0">
                <a:latin typeface="David" pitchFamily="34" charset="-79"/>
                <a:cs typeface="David" pitchFamily="34" charset="-79"/>
              </a:rPr>
              <a:t>בפסוקים </a:t>
            </a:r>
            <a:r>
              <a:rPr lang="he-IL" sz="1400" dirty="0" err="1" smtClean="0">
                <a:latin typeface="David" pitchFamily="34" charset="-79"/>
                <a:cs typeface="David" pitchFamily="34" charset="-79"/>
              </a:rPr>
              <a:t>טו</a:t>
            </a:r>
            <a:r>
              <a:rPr lang="he-IL" sz="1400" dirty="0" smtClean="0">
                <a:latin typeface="David" pitchFamily="34" charset="-79"/>
                <a:cs typeface="David" pitchFamily="34" charset="-79"/>
              </a:rPr>
              <a:t>-</a:t>
            </a:r>
            <a:r>
              <a:rPr lang="he-IL" sz="1400" dirty="0" err="1" smtClean="0">
                <a:latin typeface="David" pitchFamily="34" charset="-79"/>
                <a:cs typeface="David" pitchFamily="34" charset="-79"/>
              </a:rPr>
              <a:t>יז</a:t>
            </a:r>
            <a:r>
              <a:rPr lang="he-IL" sz="1400" dirty="0" smtClean="0">
                <a:latin typeface="David" pitchFamily="34" charset="-79"/>
                <a:cs typeface="David" pitchFamily="34" charset="-79"/>
              </a:rPr>
              <a:t> ישעיהו קורא לעם שבעצמם יחזרו בתשובה ויתקנו את מעשיהם.</a:t>
            </a:r>
          </a:p>
          <a:p>
            <a:pPr algn="just">
              <a:buNone/>
            </a:pPr>
            <a:r>
              <a:rPr lang="he-IL" sz="1400" dirty="0" smtClean="0">
                <a:latin typeface="David" pitchFamily="34" charset="-79"/>
                <a:cs typeface="David" pitchFamily="34" charset="-79"/>
              </a:rPr>
              <a:t>בפסוקים כד-</a:t>
            </a:r>
            <a:r>
              <a:rPr lang="he-IL" sz="1400" dirty="0" err="1" smtClean="0">
                <a:latin typeface="David" pitchFamily="34" charset="-79"/>
                <a:cs typeface="David" pitchFamily="34" charset="-79"/>
              </a:rPr>
              <a:t>כו</a:t>
            </a:r>
            <a:r>
              <a:rPr lang="he-IL" sz="1400" dirty="0" smtClean="0">
                <a:latin typeface="David" pitchFamily="34" charset="-79"/>
                <a:cs typeface="David" pitchFamily="34" charset="-79"/>
              </a:rPr>
              <a:t> מתואר תיקון שה' יעשה ע"י שיעניש את המנהיגים הרעים ויחזיר את המנהיגים הטובים.</a:t>
            </a:r>
            <a:endParaRPr lang="he-IL" sz="1400" dirty="0" smtClean="0">
              <a:latin typeface="David" pitchFamily="34" charset="-79"/>
              <a:cs typeface="David" pitchFamily="34" charset="-79"/>
            </a:endParaRPr>
          </a:p>
          <a:p>
            <a:pPr algn="just">
              <a:buNone/>
            </a:pPr>
            <a:r>
              <a:rPr lang="he-IL" sz="1400" b="1" dirty="0" err="1" smtClean="0"/>
              <a:t>כז</a:t>
            </a:r>
            <a:r>
              <a:rPr lang="he-IL" sz="1400" dirty="0" smtClean="0"/>
              <a:t> </a:t>
            </a:r>
            <a:r>
              <a:rPr lang="he-IL" sz="1400" b="1" dirty="0" smtClean="0">
                <a:solidFill>
                  <a:srgbClr val="0070C0"/>
                </a:solidFill>
              </a:rPr>
              <a:t>צִיּוֹן, </a:t>
            </a:r>
            <a:r>
              <a:rPr lang="he-IL" sz="1400" b="1" dirty="0" smtClean="0">
                <a:solidFill>
                  <a:srgbClr val="0070C0"/>
                </a:solidFill>
              </a:rPr>
              <a:t>בְּמִשְׁפָּט </a:t>
            </a:r>
            <a:r>
              <a:rPr lang="he-IL" sz="1400" b="1" dirty="0" smtClean="0">
                <a:solidFill>
                  <a:srgbClr val="0070C0"/>
                </a:solidFill>
              </a:rPr>
              <a:t>תִּפָּדֶה; </a:t>
            </a:r>
            <a:r>
              <a:rPr lang="he-IL" sz="1400" b="1" dirty="0" smtClean="0">
                <a:solidFill>
                  <a:srgbClr val="0070C0"/>
                </a:solidFill>
              </a:rPr>
              <a:t>     וְשָׁבֶיהָ</a:t>
            </a:r>
            <a:r>
              <a:rPr lang="he-IL" sz="1400" b="1" dirty="0" smtClean="0">
                <a:solidFill>
                  <a:srgbClr val="0070C0"/>
                </a:solidFill>
              </a:rPr>
              <a:t>, </a:t>
            </a:r>
            <a:r>
              <a:rPr lang="he-IL" sz="1400" b="1" dirty="0" smtClean="0">
                <a:solidFill>
                  <a:srgbClr val="0070C0"/>
                </a:solidFill>
              </a:rPr>
              <a:t>בִּצְדָקָה </a:t>
            </a:r>
            <a:r>
              <a:rPr lang="he-IL" sz="1400" dirty="0" err="1" smtClean="0">
                <a:latin typeface="David" pitchFamily="34" charset="-79"/>
                <a:cs typeface="David" pitchFamily="34" charset="-79"/>
              </a:rPr>
              <a:t>– ע</a:t>
            </a:r>
            <a:r>
              <a:rPr lang="he-IL" sz="1400" dirty="0" smtClean="0">
                <a:latin typeface="David" pitchFamily="34" charset="-79"/>
                <a:cs typeface="David" pitchFamily="34" charset="-79"/>
              </a:rPr>
              <a:t>ם ישראל והחוטאים יחזרו בתשובה.</a:t>
            </a:r>
          </a:p>
          <a:p>
            <a:pPr algn="just">
              <a:buNone/>
            </a:pPr>
            <a:endParaRPr lang="he-IL" sz="1400" b="1" dirty="0" smtClean="0">
              <a:solidFill>
                <a:srgbClr val="0070C0"/>
              </a:solidFill>
              <a:latin typeface="David" pitchFamily="34" charset="-79"/>
              <a:cs typeface="David" pitchFamily="34" charset="-79"/>
            </a:endParaRPr>
          </a:p>
          <a:p>
            <a:pPr algn="just">
              <a:buNone/>
            </a:pPr>
            <a:r>
              <a:rPr lang="he-IL" sz="1400" b="1" dirty="0" smtClean="0">
                <a:solidFill>
                  <a:srgbClr val="0070C0"/>
                </a:solidFill>
                <a:latin typeface="David" pitchFamily="34" charset="-79"/>
                <a:cs typeface="David" pitchFamily="34" charset="-79"/>
              </a:rPr>
              <a:t> </a:t>
            </a:r>
            <a:r>
              <a:rPr lang="he-IL" sz="1400" dirty="0" smtClean="0">
                <a:latin typeface="David" pitchFamily="34" charset="-79"/>
                <a:cs typeface="David" pitchFamily="34" charset="-79"/>
              </a:rPr>
              <a:t>ציון תפדה מעוונותיה	 ציון תפדה מעוונותיה</a:t>
            </a:r>
          </a:p>
          <a:p>
            <a:pPr algn="just">
              <a:buNone/>
            </a:pPr>
            <a:r>
              <a:rPr lang="he-IL" sz="1400" dirty="0" smtClean="0">
                <a:latin typeface="David" pitchFamily="34" charset="-79"/>
                <a:cs typeface="David" pitchFamily="34" charset="-79"/>
              </a:rPr>
              <a:t>ע"י שיעשו בה משפט	</a:t>
            </a:r>
            <a:r>
              <a:rPr lang="he-IL" sz="1400" dirty="0" err="1" smtClean="0">
                <a:latin typeface="David" pitchFamily="34" charset="-79"/>
                <a:cs typeface="David" pitchFamily="34" charset="-79"/>
              </a:rPr>
              <a:t>עלידי</a:t>
            </a:r>
            <a:r>
              <a:rPr lang="he-IL" sz="1400" dirty="0" smtClean="0">
                <a:latin typeface="David" pitchFamily="34" charset="-79"/>
                <a:cs typeface="David" pitchFamily="34" charset="-79"/>
              </a:rPr>
              <a:t> תושביה שיעשו תשובה.</a:t>
            </a:r>
            <a:endParaRPr lang="he-IL" sz="1400" dirty="0">
              <a:latin typeface="David" pitchFamily="34" charset="-79"/>
              <a:cs typeface="David" pitchFamily="34" charset="-79"/>
            </a:endParaRPr>
          </a:p>
        </p:txBody>
      </p:sp>
      <p:sp>
        <p:nvSpPr>
          <p:cNvPr id="6" name="חץ למטה 5"/>
          <p:cNvSpPr/>
          <p:nvPr/>
        </p:nvSpPr>
        <p:spPr>
          <a:xfrm>
            <a:off x="7786710" y="5072074"/>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חץ למטה 6"/>
          <p:cNvSpPr/>
          <p:nvPr/>
        </p:nvSpPr>
        <p:spPr>
          <a:xfrm>
            <a:off x="6072198" y="5072074"/>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570</Words>
  <Application>Microsoft Office PowerPoint</Application>
  <PresentationFormat>‫הצגה על המסך (4:3)</PresentationFormat>
  <Paragraphs>125</Paragraphs>
  <Slides>8</Slides>
  <Notes>7</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ערכת נושא Office</vt:lpstr>
      <vt:lpstr>שקופית 1</vt:lpstr>
      <vt:lpstr>שקופית 2</vt:lpstr>
      <vt:lpstr>שקופית 3</vt:lpstr>
      <vt:lpstr>שקופית 4</vt:lpstr>
      <vt:lpstr>עניין סדום ועמורה</vt:lpstr>
      <vt:lpstr>פסוקים י-טו: מעשי העם שאינם רצויים לפני ה'</vt:lpstr>
      <vt:lpstr>פסוקים טז-כ: קריאה לעם לתקן את מעשיו</vt:lpstr>
      <vt:lpstr>שקופית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47</cp:revision>
  <dcterms:created xsi:type="dcterms:W3CDTF">2021-05-04T15:16:17Z</dcterms:created>
  <dcterms:modified xsi:type="dcterms:W3CDTF">2021-05-04T22:35:50Z</dcterms:modified>
</cp:coreProperties>
</file>