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A74316-91AC-4E76-860C-62A306911DBB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1E35AF8-2E22-4BD7-BA9F-E7F2618FA2C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35AF8-2E22-4BD7-BA9F-E7F2618FA2C6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590A-9D6B-4E05-B64D-6E2951174CB6}" type="datetimeFigureOut">
              <a:rPr lang="he-IL" smtClean="0"/>
              <a:t>ט"ז/אייר/תשפ"א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FF32-19DE-4EC3-96D2-59A9E4D4245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85786" y="642918"/>
            <a:ext cx="7500990" cy="5429288"/>
          </a:xfrm>
        </p:spPr>
        <p:txBody>
          <a:bodyPr>
            <a:normAutofit/>
          </a:bodyPr>
          <a:lstStyle/>
          <a:p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הלנת שכר / פרק כ"ד,יד-</a:t>
            </a:r>
            <a:r>
              <a:rPr lang="he-IL" sz="16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טו</a:t>
            </a:r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>
                <a:solidFill>
                  <a:schemeClr val="tx1"/>
                </a:solidFill>
              </a:rPr>
              <a:t>יד</a:t>
            </a:r>
            <a:r>
              <a:rPr lang="he-IL" sz="1400" dirty="0">
                <a:solidFill>
                  <a:schemeClr val="tx1"/>
                </a:solidFill>
              </a:rPr>
              <a:t> לֹא-</a:t>
            </a:r>
            <a:r>
              <a:rPr lang="he-IL" sz="1400" dirty="0" err="1">
                <a:solidFill>
                  <a:schemeClr val="tx1"/>
                </a:solidFill>
              </a:rPr>
              <a:t>תַעֲשֹׁק</a:t>
            </a:r>
            <a:r>
              <a:rPr lang="he-IL" sz="1400" dirty="0">
                <a:solidFill>
                  <a:schemeClr val="tx1"/>
                </a:solidFill>
              </a:rPr>
              <a:t> שָׂכִיר, עָנִי וְאֶבְיוֹן, מֵאַחֶיךָ, אוֹ </a:t>
            </a:r>
            <a:r>
              <a:rPr lang="he-IL" sz="1400" dirty="0" err="1">
                <a:solidFill>
                  <a:schemeClr val="tx1"/>
                </a:solidFill>
              </a:rPr>
              <a:t>מִגֵּרְךָ</a:t>
            </a:r>
            <a:r>
              <a:rPr lang="he-IL" sz="1400" dirty="0">
                <a:solidFill>
                  <a:schemeClr val="tx1"/>
                </a:solidFill>
              </a:rPr>
              <a:t> אֲשֶׁר בְּאַרְצְךָ </a:t>
            </a:r>
            <a:r>
              <a:rPr lang="he-IL" sz="1400" dirty="0" smtClean="0">
                <a:solidFill>
                  <a:schemeClr val="tx1"/>
                </a:solidFill>
              </a:rPr>
              <a:t>בִּשְׁעָרֶיךָ  - </a:t>
            </a:r>
            <a:r>
              <a:rPr lang="he-IL" sz="1400" dirty="0" smtClean="0">
                <a:solidFill>
                  <a:srgbClr val="0070C0"/>
                </a:solidFill>
              </a:rPr>
              <a:t>מצוות לא תעשה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 </a:t>
            </a:r>
            <a:r>
              <a:rPr lang="he-IL" sz="1400" b="1" dirty="0" err="1">
                <a:solidFill>
                  <a:schemeClr val="tx1"/>
                </a:solidFill>
              </a:rPr>
              <a:t>טו</a:t>
            </a:r>
            <a:r>
              <a:rPr lang="he-IL" sz="1400" dirty="0">
                <a:solidFill>
                  <a:schemeClr val="tx1"/>
                </a:solidFill>
              </a:rPr>
              <a:t> בְּיוֹמוֹ </a:t>
            </a:r>
            <a:r>
              <a:rPr lang="he-IL" sz="1400" dirty="0" err="1">
                <a:solidFill>
                  <a:schemeClr val="tx1"/>
                </a:solidFill>
              </a:rPr>
              <a:t>תִתֵּן</a:t>
            </a:r>
            <a:r>
              <a:rPr lang="he-IL" sz="1400" dirty="0">
                <a:solidFill>
                  <a:schemeClr val="tx1"/>
                </a:solidFill>
              </a:rPr>
              <a:t> שְׂכָרוֹ וְלֹא-תָבוֹא עָלָיו הַשֶּׁמֶשׁ, </a:t>
            </a:r>
            <a:r>
              <a:rPr lang="he-IL" sz="1400" dirty="0" smtClean="0">
                <a:solidFill>
                  <a:schemeClr val="tx1"/>
                </a:solidFill>
              </a:rPr>
              <a:t>   - </a:t>
            </a:r>
            <a:r>
              <a:rPr lang="he-IL" sz="1400" dirty="0" smtClean="0">
                <a:solidFill>
                  <a:srgbClr val="0070C0"/>
                </a:solidFill>
              </a:rPr>
              <a:t>מצוות עשה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 </a:t>
            </a:r>
            <a:r>
              <a:rPr lang="he-IL" sz="1400" dirty="0" smtClean="0">
                <a:solidFill>
                  <a:schemeClr val="tx1"/>
                </a:solidFill>
              </a:rPr>
              <a:t>   כִּי </a:t>
            </a:r>
            <a:r>
              <a:rPr lang="he-IL" sz="1400" dirty="0">
                <a:solidFill>
                  <a:schemeClr val="tx1"/>
                </a:solidFill>
              </a:rPr>
              <a:t>עָנִי הוּא, וְאֵלָיו, הוּא נֹשֵׂא אֶת-נַפְשׁוֹ</a:t>
            </a:r>
            <a:r>
              <a:rPr lang="he-IL" sz="14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he-IL" sz="1400" dirty="0">
                <a:solidFill>
                  <a:schemeClr val="tx1"/>
                </a:solidFill>
              </a:rPr>
              <a:t> </a:t>
            </a:r>
            <a:r>
              <a:rPr lang="he-IL" sz="1400" dirty="0" smtClean="0">
                <a:solidFill>
                  <a:schemeClr val="tx1"/>
                </a:solidFill>
              </a:rPr>
              <a:t>   </a:t>
            </a:r>
            <a:r>
              <a:rPr lang="he-IL" sz="1400" dirty="0">
                <a:solidFill>
                  <a:schemeClr val="tx1"/>
                </a:solidFill>
              </a:rPr>
              <a:t>וְלֹא-יִקְרָא עָלֶיךָ אֶל-יְהוָה, וְהָיָה בְךָ חֵטְא. </a:t>
            </a:r>
            <a:endParaRPr lang="he-IL" sz="1400" dirty="0" smtClean="0">
              <a:solidFill>
                <a:schemeClr val="tx1"/>
              </a:solidFill>
            </a:endParaRPr>
          </a:p>
          <a:p>
            <a:pPr algn="just"/>
            <a:endParaRPr lang="he-IL" sz="1400" b="1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עושק והלנת שכר –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עיכוב תשלום משכורת לאדם שעבד.</a:t>
            </a:r>
          </a:p>
          <a:p>
            <a:pPr algn="just"/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על מי חל האיסור?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u="sng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: על כל מועסק (עובד) ללא תלות במצבו הכלכלי.</a:t>
            </a:r>
          </a:p>
          <a:p>
            <a:pPr algn="just"/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נזכר דווקא עני כי דיבר הכתוב בהווה –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תו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פעה שכיחה שהשכירים הנפגעים הם החלשים שבחברה.</a:t>
            </a:r>
          </a:p>
          <a:p>
            <a:pPr algn="just"/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chemeClr val="tx1"/>
                </a:solidFill>
              </a:rPr>
              <a:t>"</a:t>
            </a:r>
            <a:r>
              <a:rPr lang="he-IL" sz="1400" b="1" dirty="0" err="1" smtClean="0">
                <a:solidFill>
                  <a:schemeClr val="tx1"/>
                </a:solidFill>
              </a:rPr>
              <a:t>מִגֵּרְךָ</a:t>
            </a:r>
            <a:r>
              <a:rPr lang="he-IL" sz="1400" b="1" dirty="0" smtClean="0">
                <a:solidFill>
                  <a:schemeClr val="tx1"/>
                </a:solidFill>
              </a:rPr>
              <a:t> אֲשֶׁר בְּאַרְצְךָ בִּשְׁעָרֶיךָ"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על פי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יש שני סוגי גרים: 1) "גר צדק"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– א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דם שהתגייר ומקיים את כל המצוות</a:t>
            </a:r>
          </a:p>
          <a:p>
            <a:pPr algn="just"/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2) "גר תושב"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– ג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וי שהפסיק לעבוד עבודה זרה והתחייב לקיים שבע מצוות בני נח בלבד.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	</a:t>
            </a:r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יש לשלם גם עבור בהמה שעבדה בשבילך או כלים שעבדת בהם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– "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אשר בארצך".        </a:t>
            </a: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מצוות הלנת שכר </a:t>
            </a:r>
            <a:r>
              <a:rPr lang="he-IL" sz="1400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– מ</a:t>
            </a: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צווה מבוארת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האיסור נזכר גם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בויקרא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י"ט,ג. ההבדל בין המקורות: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א. הבדל לגבי את מי אסור לעשוק.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 ויקרא: "</a:t>
            </a:r>
            <a:r>
              <a:rPr lang="he-IL" sz="1400" dirty="0" smtClean="0"/>
              <a:t>לֹא-</a:t>
            </a:r>
            <a:r>
              <a:rPr lang="he-IL" sz="1400" dirty="0" err="1" smtClean="0"/>
              <a:t>תַעֲשֹׁק</a:t>
            </a:r>
            <a:r>
              <a:rPr lang="he-IL" sz="1400" dirty="0" smtClean="0"/>
              <a:t> </a:t>
            </a:r>
            <a:r>
              <a:rPr lang="he-IL" sz="1400" dirty="0"/>
              <a:t>אֶת-</a:t>
            </a:r>
            <a:r>
              <a:rPr lang="he-IL" sz="1400" u="sng" dirty="0"/>
              <a:t>רֵעֲךָ</a:t>
            </a:r>
            <a:r>
              <a:rPr lang="he-IL" sz="1400" dirty="0"/>
              <a:t>, וְלֹא </a:t>
            </a:r>
            <a:r>
              <a:rPr lang="he-IL" sz="1400" dirty="0" err="1"/>
              <a:t>תִגְזֹל</a:t>
            </a:r>
            <a:r>
              <a:rPr lang="he-IL" sz="1400" dirty="0"/>
              <a:t>; לֹא-תָלִין פְּעֻלַּת שָׂכִיר, אִתְּךָ--</a:t>
            </a:r>
            <a:r>
              <a:rPr lang="he-IL" sz="1400" dirty="0" smtClean="0"/>
              <a:t>עַד-בֹּקֶר" –</a:t>
            </a:r>
            <a:r>
              <a:rPr lang="he-IL" sz="1400" dirty="0" err="1" smtClean="0"/>
              <a:t> </a:t>
            </a: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אי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סור עיכוב משכורת של </a:t>
            </a: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כל אדם. 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דברים: "</a:t>
            </a:r>
            <a:r>
              <a:rPr lang="he-IL" sz="1400" dirty="0" smtClean="0">
                <a:solidFill>
                  <a:schemeClr val="tx1"/>
                </a:solidFill>
              </a:rPr>
              <a:t>לֹא-</a:t>
            </a:r>
            <a:r>
              <a:rPr lang="he-IL" sz="1400" dirty="0" err="1" smtClean="0">
                <a:solidFill>
                  <a:schemeClr val="tx1"/>
                </a:solidFill>
              </a:rPr>
              <a:t>תַעֲשֹׁק</a:t>
            </a:r>
            <a:r>
              <a:rPr lang="he-IL" sz="1400" dirty="0" smtClean="0">
                <a:solidFill>
                  <a:schemeClr val="tx1"/>
                </a:solidFill>
              </a:rPr>
              <a:t> שָׂכִיר, </a:t>
            </a:r>
            <a:r>
              <a:rPr lang="he-IL" sz="1400" u="sng" dirty="0" smtClean="0">
                <a:solidFill>
                  <a:schemeClr val="tx1"/>
                </a:solidFill>
              </a:rPr>
              <a:t>עָנִי וְאֶבְיוֹן</a:t>
            </a:r>
            <a:r>
              <a:rPr lang="he-IL" sz="1400" dirty="0" smtClean="0">
                <a:solidFill>
                  <a:schemeClr val="tx1"/>
                </a:solidFill>
              </a:rPr>
              <a:t>" –</a:t>
            </a:r>
            <a:r>
              <a:rPr lang="he-IL" sz="1400" dirty="0" err="1" smtClean="0">
                <a:solidFill>
                  <a:schemeClr val="tx1"/>
                </a:solidFill>
              </a:rPr>
              <a:t> </a:t>
            </a:r>
            <a:r>
              <a:rPr lang="he-IL" sz="14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אז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הרת עושק עניים, שקל לפגוע בהם.</a:t>
            </a:r>
          </a:p>
          <a:p>
            <a:pPr>
              <a:buNone/>
            </a:pPr>
            <a:r>
              <a:rPr lang="he-IL" sz="1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   מסקנה: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העושק עובר על שני לאווים (שני איסורים).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ב. הבדל לגבי הגדרת העיתוי לתשלום.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ויקרא: "</a:t>
            </a:r>
            <a:r>
              <a:rPr lang="he-IL" sz="1400" dirty="0" smtClean="0"/>
              <a:t>לֹא-</a:t>
            </a:r>
            <a:r>
              <a:rPr lang="he-IL" sz="1400" dirty="0" err="1" smtClean="0"/>
              <a:t>תַעֲשֹׁק</a:t>
            </a:r>
            <a:r>
              <a:rPr lang="he-IL" sz="1400" dirty="0" smtClean="0"/>
              <a:t> ...לֹא-תָלִין פְּעֻלַּת שָׂכִיר, אִתְּךָ--</a:t>
            </a:r>
            <a:r>
              <a:rPr lang="he-IL" sz="1400" u="sng" dirty="0" smtClean="0"/>
              <a:t>עַד-בֹּקֶר"</a:t>
            </a:r>
            <a:r>
              <a:rPr lang="he-IL" sz="1400" dirty="0" smtClean="0"/>
              <a:t> - 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שכיר יום.</a:t>
            </a:r>
            <a:endParaRPr lang="he-IL" sz="1400" u="sng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              </a:t>
            </a: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שכיר יום שעובד במשך היום וחוזר לפני השקיעה 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יש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לשלם שכרו כשסיים עבודתו. אם לא, הפועל יחזור לביתו בלי משכורתו, והשכר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נשאר אצל המעביד עד הבוקר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   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חז"ל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שכיר יום עבד במשך היום וסיים עבודתו לפני השקיעה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– י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ש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לשלם שכרו עד הבוקר שלמחרת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דברים: "</a:t>
            </a:r>
            <a:r>
              <a:rPr lang="he-IL" sz="1400" u="sng" dirty="0" smtClean="0">
                <a:solidFill>
                  <a:schemeClr val="tx1"/>
                </a:solidFill>
              </a:rPr>
              <a:t>בְּיוֹמוֹ</a:t>
            </a:r>
            <a:r>
              <a:rPr lang="he-IL" sz="1400" dirty="0" smtClean="0">
                <a:solidFill>
                  <a:schemeClr val="tx1"/>
                </a:solidFill>
              </a:rPr>
              <a:t> </a:t>
            </a:r>
            <a:r>
              <a:rPr lang="he-IL" sz="1400" dirty="0" err="1" smtClean="0">
                <a:solidFill>
                  <a:schemeClr val="tx1"/>
                </a:solidFill>
              </a:rPr>
              <a:t>תִתֵּן</a:t>
            </a:r>
            <a:r>
              <a:rPr lang="he-IL" sz="1400" dirty="0" smtClean="0">
                <a:solidFill>
                  <a:schemeClr val="tx1"/>
                </a:solidFill>
              </a:rPr>
              <a:t> שְׂכָרוֹ וְלֹא-תָבוֹא עָלָיו הַשֶּׁמֶשׁ " .</a:t>
            </a:r>
          </a:p>
          <a:p>
            <a:pPr>
              <a:buNone/>
            </a:pPr>
            <a:r>
              <a:rPr lang="he-IL" sz="1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          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בדומה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לויקרא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מדובר בשכיר יום שיש לשלם לו בסיום עבודתו לפני השקיעה.</a:t>
            </a:r>
          </a:p>
          <a:p>
            <a:pPr>
              <a:buNone/>
            </a:pPr>
            <a:r>
              <a:rPr lang="he-IL" sz="1400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         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חז"ל: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מדובר ב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שכיר לילה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שעבד בשעות הלילה עד הבוקר, יש לשלם לו עד שקיעת השמש.</a:t>
            </a: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הערה: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על פי הפשט על המעביד לשלם משכורת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מיד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בסיום העבודה.</a:t>
            </a: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          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על פי חז"ל על המעביד לשלם משכורת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תוך 12 שעות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מסיום העבודה.</a:t>
            </a:r>
          </a:p>
          <a:p>
            <a:pPr>
              <a:buNone/>
            </a:pPr>
            <a:endParaRPr lang="he-IL" sz="1400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הנימוק לאיסור:</a:t>
            </a:r>
            <a:r>
              <a:rPr lang="he-IL" sz="1400" dirty="0" smtClean="0">
                <a:solidFill>
                  <a:schemeClr val="tx1"/>
                </a:solidFill>
              </a:rPr>
              <a:t> "כִּי עָנִי הוּא, וְאֵלָיו, הוּא נֹשֵׂא אֶת-נַפְשׁוֹ".</a:t>
            </a:r>
          </a:p>
          <a:p>
            <a:pPr>
              <a:buNone/>
            </a:pPr>
            <a:r>
              <a:rPr lang="he-IL" sz="1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         </a:t>
            </a: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הוסכם בין העובד והמעביד שהמשכורת תשולם בסיום העבודה. חיי המעביד ומשפחתו תלויים במשכורת זו.</a:t>
            </a:r>
          </a:p>
          <a:p>
            <a:pPr>
              <a:buNone/>
            </a:pPr>
            <a:r>
              <a:rPr lang="he-IL" sz="1400" b="1" dirty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רש"י: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מוסיף שהפועל סיכן נפשו בעבודה, שעשה למען המעסיק, כדי לקבל שכר. לכן יש להזדרז לשלם שכרו בזמן.</a:t>
            </a:r>
            <a:endParaRPr lang="he-IL" sz="1400" b="1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58</TotalTime>
  <Words>149</Words>
  <Application>Microsoft Office PowerPoint</Application>
  <PresentationFormat>‫הצגה על המסך 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6</cp:revision>
  <dcterms:created xsi:type="dcterms:W3CDTF">2021-04-28T09:38:49Z</dcterms:created>
  <dcterms:modified xsi:type="dcterms:W3CDTF">2021-04-28T10:37:43Z</dcterms:modified>
</cp:coreProperties>
</file>