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23791F-2BDC-4B64-846C-5DD7A11ADCFA}" type="datetimeFigureOut">
              <a:rPr lang="he-IL" smtClean="0"/>
              <a:t>כ'/כסלו/תשפ"א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7A966D5-7609-4FFF-B175-127CF5FD630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דברים כד,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he-IL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יט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כִּי תִקְצֹר </a:t>
            </a:r>
            <a:r>
              <a:rPr lang="he-IL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קְצִירְךָ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בְשָׂדֶךָ 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וְשָׁכַחְתָּ עֹמֶר בַּשָּׂדֶה,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לֹא תָשׁוּב לְקַחְתּוֹ--לַגֵּר לַיָּתוֹם וְלָאַלְמָנָה, יִהְיֶה:  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לְמַעַן יְבָרֶכְךָ יְהוָה </a:t>
            </a:r>
            <a:r>
              <a:rPr lang="he-IL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אֱלֹהֶיךָ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בְּכֹל מַעֲשֵׂה יָדֶיךָ.  {ס} 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he-IL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כ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כִּי </a:t>
            </a:r>
            <a:r>
              <a:rPr lang="he-IL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תַחְבֹּט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זֵיתְךָ, 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לֹא תְפַאֵר אַחֲרֶיךָ:  לַגֵּר לַיָּתוֹם וְלָאַלְמָנָה, יִהְיֶה. 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he-IL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כא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כִּי תִבְצֹר כַּרְמְךָ, לֹא תְעוֹלֵל אַחֲרֶיךָ:  לַגֵּר לַיָּתוֹם וְלָאַלְמָנָה, יִהְיֶה.  </a:t>
            </a:r>
            <a:r>
              <a:rPr lang="he-IL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כב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וְזָכַרְתָּ, כִּי-עֶבֶד הָיִיתָ בְּאֶרֶץ מִצְרָיִם; עַל-כֵּן אָנֹכִי </a:t>
            </a:r>
            <a:r>
              <a:rPr lang="he-IL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מְצַוְּךָ</a:t>
            </a:r>
            <a:r>
              <a:rPr lang="he-I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לַעֲשׂוֹת, אֶת-הַדָּבָר, הַזֶּה.  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966D5-7609-4FFF-B175-127CF5FD630A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DC8E-144F-4A80-81EE-CE2B145B8BA2}" type="datetimeFigureOut">
              <a:rPr lang="he-IL" smtClean="0"/>
              <a:pPr/>
              <a:t>כ'/כסלו/תשפ"א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41CFB-0F8E-4979-87D4-F2C424381F9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https://upload.wikimedia.org/wikipedia/commons/thumb/6/64/%D0%A1%D1%8B%D1%87%D0%BA%D0%BE%D0%B2_%D0%A1%D1%82%D1%80%D0%B0%D0%B4%D0%B0.jpg/220px-%D0%A1%D1%8B%D1%87%D0%BA%D0%BE%D0%B2_%D0%A1%D1%82%D1%80%D0%B0%D0%B4%D0%B0.jpg"/>
          <p:cNvPicPr/>
          <p:nvPr/>
        </p:nvPicPr>
        <p:blipFill>
          <a:blip r:embed="rId3" cstate="print">
            <a:lum bright="30000"/>
          </a:blip>
          <a:srcRect/>
          <a:stretch>
            <a:fillRect/>
          </a:stretch>
        </p:blipFill>
        <p:spPr bwMode="auto">
          <a:xfrm>
            <a:off x="571472" y="428604"/>
            <a:ext cx="842968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7200" dirty="0" smtClean="0">
                <a:effectLst>
                  <a:glow rad="101600">
                    <a:schemeClr val="accent3">
                      <a:lumMod val="50000"/>
                      <a:alpha val="60000"/>
                    </a:schemeClr>
                  </a:glow>
                </a:effectLst>
              </a:rPr>
              <a:t>מתנות עניים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sz="1800" dirty="0" smtClean="0"/>
              <a:t>דברים פרק כ"ד,</a:t>
            </a:r>
            <a:r>
              <a:rPr lang="he-IL" sz="1800" dirty="0" err="1" smtClean="0"/>
              <a:t>יט</a:t>
            </a:r>
            <a:r>
              <a:rPr lang="he-IL" sz="1800" dirty="0" smtClean="0"/>
              <a:t>-</a:t>
            </a:r>
            <a:r>
              <a:rPr lang="he-IL" sz="1800" dirty="0" err="1" smtClean="0"/>
              <a:t>כב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772400" cy="5286412"/>
          </a:xfrm>
        </p:spPr>
        <p:txBody>
          <a:bodyPr>
            <a:normAutofit/>
          </a:bodyPr>
          <a:lstStyle/>
          <a:p>
            <a:endParaRPr lang="he-IL" sz="1300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 flipV="1">
            <a:off x="714348" y="382886"/>
            <a:ext cx="7772400" cy="45719"/>
          </a:xfrm>
        </p:spPr>
        <p:txBody>
          <a:bodyPr>
            <a:normAutofit fontScale="25000" lnSpcReduction="20000"/>
          </a:bodyPr>
          <a:lstStyle/>
          <a:p>
            <a:r>
              <a:rPr lang="he-IL" dirty="0" smtClean="0"/>
              <a:t>			</a:t>
            </a:r>
            <a:endParaRPr lang="he-IL" dirty="0" smtClean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643042" y="785794"/>
          <a:ext cx="6096000" cy="521716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711914"/>
                <a:gridCol w="2289536"/>
                <a:gridCol w="309455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המצווה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    מקור בתורה: דברים כ"ד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       </a:t>
                      </a:r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הסבר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שכחה</a:t>
                      </a:r>
                    </a:p>
                    <a:p>
                      <a:pPr rtl="1"/>
                      <a:endParaRPr lang="he-IL" sz="1400" b="1" dirty="0" smtClean="0"/>
                    </a:p>
                    <a:p>
                      <a:pPr rtl="1"/>
                      <a:endParaRPr lang="he-IL" sz="1400" b="1" dirty="0" smtClean="0"/>
                    </a:p>
                    <a:p>
                      <a:pPr rtl="1"/>
                      <a:endParaRPr lang="he-IL" sz="1400" b="1" dirty="0" smtClean="0"/>
                    </a:p>
                    <a:p>
                      <a:pPr rtl="1"/>
                      <a:r>
                        <a:rPr lang="he-IL" sz="1400" b="1" dirty="0" smtClean="0"/>
                        <a:t>שכר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יט</a:t>
                      </a:r>
                      <a:r>
                        <a:rPr lang="he-IL" sz="1400" b="1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: 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כִּי תִקְצֹר </a:t>
                      </a:r>
                      <a:r>
                        <a:rPr lang="he-IL" sz="1400" b="0" i="0" kern="1200" dirty="0" err="1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קְצִירְךָ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בְשָׂדֶךָ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וְשָׁכַחְתָּ</a:t>
                      </a:r>
                      <a:r>
                        <a:rPr lang="he-IL" sz="1400" b="0" i="0" kern="1200" baseline="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עֹמֶר בַּשָּׂדֶה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לֹא תָשׁוּב לְקַחְתּוֹ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rgbClr val="C00000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לַגֵּר לַיָּתוֹם וְלָאַלְמָנָה יִהְיֶה: 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לְמַעַן יְבָרֶכְךָ ה' </a:t>
                      </a:r>
                      <a:r>
                        <a:rPr lang="he-IL" sz="1400" b="0" i="0" kern="1200" dirty="0" err="1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אֱלֹקיךָ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,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בְּכֹל מַעֲשֵׂה יָדֶיךָ.  </a:t>
                      </a:r>
                      <a:endParaRPr lang="he-IL" sz="1400" dirty="0">
                        <a:latin typeface="Guttman Stam" pitchFamily="2" charset="-79"/>
                        <a:cs typeface="Guttman Stam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אדם שאסף את העומרים</a:t>
                      </a:r>
                    </a:p>
                    <a:p>
                      <a:pPr rtl="1"/>
                      <a:r>
                        <a:rPr lang="he-IL" sz="1400" dirty="0" smtClean="0"/>
                        <a:t>בגמר הקציר וגילה ששכח</a:t>
                      </a:r>
                    </a:p>
                    <a:p>
                      <a:pPr rtl="1"/>
                      <a:r>
                        <a:rPr lang="he-IL" sz="1400" dirty="0" smtClean="0"/>
                        <a:t>עומר</a:t>
                      </a:r>
                      <a:r>
                        <a:rPr lang="he-IL" sz="1400" baseline="0" dirty="0" smtClean="0"/>
                        <a:t> (חבילת תבואה)</a:t>
                      </a:r>
                    </a:p>
                    <a:p>
                      <a:pPr rtl="1"/>
                      <a:r>
                        <a:rPr lang="he-IL" sz="1400" baseline="0" dirty="0" smtClean="0"/>
                        <a:t>לא יחזור לקחתו, אלא </a:t>
                      </a:r>
                    </a:p>
                    <a:p>
                      <a:pPr rtl="1"/>
                      <a:r>
                        <a:rPr lang="he-IL" sz="1400" baseline="0" dirty="0" smtClean="0"/>
                        <a:t>ישאיר לעניים.</a:t>
                      </a:r>
                      <a:endParaRPr lang="he-I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פאה</a:t>
                      </a:r>
                      <a:endParaRPr lang="he-I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כ: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כִּי </a:t>
                      </a:r>
                      <a:r>
                        <a:rPr lang="he-IL" sz="1400" b="0" i="0" kern="1200" dirty="0" err="1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תַחְבֹּט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זֵיתְךָ,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לֹא תְפַאֵר אַחֲרֶיךָ: 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</a:t>
                      </a:r>
                      <a:r>
                        <a:rPr lang="he-IL" sz="1400" b="0" i="0" kern="1200" dirty="0" smtClean="0">
                          <a:solidFill>
                            <a:srgbClr val="C00000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לַגֵּר לַיָּתוֹם וְלָאַלְמָנָה, יִהְיֶה</a:t>
                      </a:r>
                      <a:r>
                        <a:rPr lang="he-IL" sz="14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e-IL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אדם</a:t>
                      </a:r>
                      <a:r>
                        <a:rPr lang="he-IL" sz="1400" baseline="0" dirty="0" smtClean="0"/>
                        <a:t> שחבט בעץ הזית </a:t>
                      </a:r>
                    </a:p>
                    <a:p>
                      <a:pPr rtl="1"/>
                      <a:r>
                        <a:rPr lang="he-IL" sz="1400" baseline="0" dirty="0" smtClean="0"/>
                        <a:t>שלו כדי למסוק (לקטוף </a:t>
                      </a:r>
                    </a:p>
                    <a:p>
                      <a:pPr rtl="1"/>
                      <a:r>
                        <a:rPr lang="he-IL" sz="1400" baseline="0" dirty="0" smtClean="0"/>
                        <a:t>זיתים) ישאיר את צמרת</a:t>
                      </a:r>
                    </a:p>
                    <a:p>
                      <a:pPr rtl="1"/>
                      <a:r>
                        <a:rPr lang="he-IL" sz="1400" baseline="0" dirty="0" smtClean="0"/>
                        <a:t>העץ עם זיתים.</a:t>
                      </a:r>
                      <a:endParaRPr lang="he-I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עוללות</a:t>
                      </a:r>
                      <a:endParaRPr lang="he-I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כא</a:t>
                      </a:r>
                      <a:r>
                        <a:rPr lang="he-IL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כִּי תִבְצֹר כַּרְמְךָ,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לֹא תְעוֹלֵל אַחֲרֶיךָ: 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rgbClr val="C00000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לַגֵּר לַיָּתוֹם וְלָאַלְמָנָה, יִהְיֶה.</a:t>
                      </a:r>
                      <a:endParaRPr lang="he-IL" sz="1400" dirty="0">
                        <a:solidFill>
                          <a:srgbClr val="C00000"/>
                        </a:solidFill>
                        <a:latin typeface="Guttman Stam" pitchFamily="2" charset="-79"/>
                        <a:cs typeface="Guttman Stam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אדם שבוצר (קוטף)</a:t>
                      </a:r>
                    </a:p>
                    <a:p>
                      <a:pPr rtl="1"/>
                      <a:r>
                        <a:rPr lang="he-IL" sz="1400" dirty="0" smtClean="0"/>
                        <a:t>ענבים בכרם שלו,</a:t>
                      </a:r>
                    </a:p>
                    <a:p>
                      <a:pPr rtl="1"/>
                      <a:r>
                        <a:rPr lang="he-IL" sz="1400" dirty="0" smtClean="0"/>
                        <a:t>לא יבצור את האשכולות</a:t>
                      </a:r>
                    </a:p>
                    <a:p>
                      <a:pPr rtl="1"/>
                      <a:r>
                        <a:rPr lang="he-IL" sz="1400" dirty="0" smtClean="0"/>
                        <a:t>הקטנים שיש בהם</a:t>
                      </a:r>
                    </a:p>
                    <a:p>
                      <a:pPr rtl="1"/>
                      <a:r>
                        <a:rPr lang="he-IL" sz="1400" dirty="0" smtClean="0"/>
                        <a:t>מעט ענבים.</a:t>
                      </a:r>
                      <a:endParaRPr lang="he-I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err="1" smtClean="0"/>
                        <a:t>זכרון</a:t>
                      </a:r>
                      <a:r>
                        <a:rPr lang="he-IL" sz="1400" b="1" baseline="0" dirty="0" smtClean="0"/>
                        <a:t> שיעבוד מצרים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כב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וְזָכַרְתָּ, כִּי-עֶבֶד הָיִיתָ בְּאֶרֶץ מִצְרָיִם;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עַל-כֵּן אָנֹכִי </a:t>
                      </a:r>
                      <a:r>
                        <a:rPr lang="he-IL" sz="1400" b="0" i="0" kern="1200" dirty="0" err="1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מְצַוְּךָ</a:t>
                      </a:r>
                      <a:r>
                        <a:rPr lang="he-IL" sz="1400" b="0" i="0" kern="1200" dirty="0" smtClean="0">
                          <a:solidFill>
                            <a:schemeClr val="dk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, לַעֲשׂוֹת, אֶת-הַדָּבָר, הַזֶּה. </a:t>
                      </a:r>
                      <a:endParaRPr lang="he-IL" sz="1400" dirty="0">
                        <a:latin typeface="Guttman Stam" pitchFamily="2" charset="-79"/>
                        <a:cs typeface="Guttman Stam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במצרים היינו זרים </a:t>
                      </a:r>
                    </a:p>
                    <a:p>
                      <a:pPr rtl="1"/>
                      <a:r>
                        <a:rPr lang="he-IL" sz="1400" dirty="0" smtClean="0"/>
                        <a:t>ועבדים</a:t>
                      </a:r>
                      <a:r>
                        <a:rPr lang="he-IL" sz="1400" baseline="0" dirty="0" smtClean="0"/>
                        <a:t> לפרעה. היינו </a:t>
                      </a:r>
                    </a:p>
                    <a:p>
                      <a:pPr rtl="1"/>
                      <a:r>
                        <a:rPr lang="he-IL" sz="1400" baseline="0" dirty="0" smtClean="0"/>
                        <a:t>החלשים בחברה.</a:t>
                      </a:r>
                    </a:p>
                    <a:p>
                      <a:pPr rtl="1"/>
                      <a:r>
                        <a:rPr lang="he-IL" sz="1400" baseline="0" dirty="0" err="1" smtClean="0"/>
                        <a:t>זכרון</a:t>
                      </a:r>
                      <a:r>
                        <a:rPr lang="he-IL" sz="1400" baseline="0" dirty="0" smtClean="0"/>
                        <a:t> סבלנו בעבר</a:t>
                      </a:r>
                    </a:p>
                    <a:p>
                      <a:pPr rtl="1"/>
                      <a:r>
                        <a:rPr lang="he-IL" sz="1400" baseline="0" dirty="0" smtClean="0"/>
                        <a:t>יגרום לנו להתייחס</a:t>
                      </a:r>
                    </a:p>
                    <a:p>
                      <a:pPr rtl="1"/>
                      <a:r>
                        <a:rPr lang="he-IL" sz="1400" baseline="0" dirty="0" smtClean="0"/>
                        <a:t>בהתחשבות לזולת.</a:t>
                      </a:r>
                      <a:endParaRPr lang="he-IL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תמונה 4" descr="בין אביב לקציר: קמה, אלומה, עומר, גדיש - האקדמיה ללשון העברית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142984"/>
            <a:ext cx="114300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תמונה 5" descr="The Paleiovs: מסיק זיתים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428868"/>
            <a:ext cx="1214446" cy="92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תמונה 6" descr="המחקר החקלאי ותרומתו- חלק ב' הגפן | מכון התורה והארץ-'למעשה' אקטואליה הלכתית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3643314"/>
            <a:ext cx="128588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תמונה 7" descr="לעולם אל תתייאש - וארא - Parshah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4643446"/>
            <a:ext cx="1214446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714380"/>
          </a:xfrm>
        </p:spPr>
        <p:txBody>
          <a:bodyPr>
            <a:normAutofit fontScale="90000"/>
          </a:bodyPr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000232" y="4572008"/>
            <a:ext cx="6215106" cy="1066792"/>
          </a:xfrm>
        </p:spPr>
        <p:txBody>
          <a:bodyPr>
            <a:normAutofit/>
          </a:bodyPr>
          <a:lstStyle/>
          <a:p>
            <a:r>
              <a:rPr lang="he-IL" sz="1400" b="1" u="sng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מתנות בשדה</a:t>
            </a:r>
            <a:r>
              <a:rPr lang="he-IL" sz="1400" dirty="0" smtClean="0"/>
              <a:t>                 </a:t>
            </a:r>
            <a:r>
              <a:rPr lang="he-IL" sz="1400" b="1" u="sng" dirty="0" smtClean="0">
                <a:solidFill>
                  <a:schemeClr val="accent3">
                    <a:lumMod val="50000"/>
                  </a:schemeClr>
                </a:solidFill>
              </a:rPr>
              <a:t>מתנות בכרם:</a:t>
            </a:r>
            <a:endParaRPr lang="he-IL" sz="14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2143108" y="571481"/>
          <a:ext cx="6286544" cy="35718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4492"/>
                <a:gridCol w="2661868"/>
                <a:gridCol w="2850184"/>
              </a:tblGrid>
              <a:tr h="35445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מצווה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  מקור בתורה: ויקרא י"ט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          הסבר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5299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פאה</a:t>
                      </a:r>
                      <a:endParaRPr lang="he-I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ט</a:t>
                      </a:r>
                      <a:r>
                        <a:rPr lang="he-IL" sz="1400" b="1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. </a:t>
                      </a:r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וּבְקֻצְרְכֶם אֶת קְצִיר</a:t>
                      </a:r>
                      <a:r>
                        <a:rPr lang="he-IL" sz="1400" b="0" i="0" kern="1200" baseline="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</a:t>
                      </a:r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אַרְצְכֶם,    </a:t>
                      </a:r>
                    </a:p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   לֹא תְכַלֶּה פְּאַת שָׂדְךָ לִקְצֹר.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קצה בשדה שלא</a:t>
                      </a:r>
                      <a:r>
                        <a:rPr lang="he-IL" sz="1400" baseline="0" dirty="0" smtClean="0">
                          <a:solidFill>
                            <a:schemeClr val="tx1"/>
                          </a:solidFill>
                        </a:rPr>
                        <a:t> קוצרים, אלא העני יבוא ויקצור.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7218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לקט</a:t>
                      </a:r>
                      <a:endParaRPr lang="he-I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   </a:t>
                      </a:r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וְלֶקֶט </a:t>
                      </a:r>
                      <a:r>
                        <a:rPr lang="he-IL" sz="1400" b="0" i="0" kern="1200" dirty="0" err="1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קְצִירְךָ</a:t>
                      </a:r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לֹא תְלַקֵּט. </a:t>
                      </a:r>
                      <a:endParaRPr lang="he-IL" sz="1400" dirty="0">
                        <a:solidFill>
                          <a:schemeClr val="tx1"/>
                        </a:solidFill>
                        <a:latin typeface="Guttman Stam" pitchFamily="2" charset="-79"/>
                        <a:cs typeface="Guttman Stam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שבלים שנשרו</a:t>
                      </a:r>
                    </a:p>
                    <a:p>
                      <a:pPr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 בשעת הקציר, </a:t>
                      </a:r>
                    </a:p>
                    <a:p>
                      <a:pPr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אין אוספים אותם.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596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עוללות</a:t>
                      </a:r>
                      <a:endParaRPr lang="he-I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י. וְכַרְמְךָ לֹא תְעוֹלֵל,</a:t>
                      </a:r>
                      <a:endParaRPr lang="he-IL" sz="1400" dirty="0">
                        <a:solidFill>
                          <a:schemeClr val="tx1"/>
                        </a:solidFill>
                        <a:latin typeface="Guttman Stam" pitchFamily="2" charset="-79"/>
                        <a:cs typeface="Guttman Stam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אשכולות</a:t>
                      </a:r>
                      <a:r>
                        <a:rPr lang="he-IL" sz="1400" baseline="0" dirty="0" smtClean="0"/>
                        <a:t> </a:t>
                      </a:r>
                      <a:r>
                        <a:rPr lang="he-IL" sz="1400" dirty="0" smtClean="0"/>
                        <a:t>קטנים </a:t>
                      </a:r>
                    </a:p>
                    <a:p>
                      <a:pPr rtl="1"/>
                      <a:r>
                        <a:rPr lang="he-IL" sz="1400" dirty="0" smtClean="0"/>
                        <a:t>שיש בהם</a:t>
                      </a:r>
                      <a:r>
                        <a:rPr lang="he-IL" sz="1400" baseline="0" dirty="0" smtClean="0"/>
                        <a:t> </a:t>
                      </a:r>
                      <a:r>
                        <a:rPr lang="he-IL" sz="1400" dirty="0" smtClean="0"/>
                        <a:t>מעט ענבים, </a:t>
                      </a:r>
                    </a:p>
                    <a:p>
                      <a:pPr rtl="1"/>
                      <a:r>
                        <a:rPr lang="he-IL" sz="1400" dirty="0" smtClean="0"/>
                        <a:t>אין בוצרים. </a:t>
                      </a:r>
                    </a:p>
                    <a:p>
                      <a:pPr rtl="1"/>
                      <a:r>
                        <a:rPr lang="he-IL" sz="1400" dirty="0" smtClean="0"/>
                        <a:t>העני יבוא ויבצור.</a:t>
                      </a:r>
                    </a:p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8219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פרט</a:t>
                      </a:r>
                      <a:endParaRPr lang="he-I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Guttman Stam" pitchFamily="2" charset="-79"/>
                          <a:ea typeface="+mn-ea"/>
                          <a:cs typeface="Guttman Stam" pitchFamily="2" charset="-79"/>
                        </a:rPr>
                        <a:t>  וּפֶרֶט כַּרְמְךָ לֹא תְלַקֵּט: </a:t>
                      </a:r>
                      <a:r>
                        <a:rPr lang="he-IL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גרגרי ענבים שנשרו בשעת הבציר, אין אוספים אותם.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4348" y="1714488"/>
            <a:ext cx="1071570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>
                <a:latin typeface="Guttman Stam" pitchFamily="2" charset="-79"/>
                <a:cs typeface="Guttman Stam" pitchFamily="2" charset="-79"/>
              </a:rPr>
              <a:t>לעני</a:t>
            </a:r>
          </a:p>
          <a:p>
            <a:r>
              <a:rPr lang="he-IL" sz="1400" dirty="0" smtClean="0">
                <a:latin typeface="Guttman Stam" pitchFamily="2" charset="-79"/>
                <a:cs typeface="Guttman Stam" pitchFamily="2" charset="-79"/>
              </a:rPr>
              <a:t>וְלַגֵּר</a:t>
            </a:r>
          </a:p>
          <a:p>
            <a:r>
              <a:rPr lang="he-IL" sz="1400" dirty="0" err="1" smtClean="0">
                <a:latin typeface="Guttman Stam" pitchFamily="2" charset="-79"/>
                <a:cs typeface="Guttman Stam" pitchFamily="2" charset="-79"/>
              </a:rPr>
              <a:t>תַּעֲזֹב</a:t>
            </a:r>
            <a:endParaRPr lang="he-IL" sz="1400" dirty="0" smtClean="0">
              <a:latin typeface="Guttman Stam" pitchFamily="2" charset="-79"/>
              <a:cs typeface="Guttman Stam" pitchFamily="2" charset="-79"/>
            </a:endParaRPr>
          </a:p>
          <a:p>
            <a:r>
              <a:rPr lang="he-IL" sz="1400" dirty="0" smtClean="0">
                <a:latin typeface="Guttman Stam" pitchFamily="2" charset="-79"/>
                <a:cs typeface="Guttman Stam" pitchFamily="2" charset="-79"/>
              </a:rPr>
              <a:t>אֹתָם.</a:t>
            </a:r>
          </a:p>
          <a:p>
            <a:r>
              <a:rPr lang="he-IL" sz="1400" dirty="0" smtClean="0">
                <a:latin typeface="Guttman Stam" pitchFamily="2" charset="-79"/>
                <a:cs typeface="Guttman Stam" pitchFamily="2" charset="-79"/>
              </a:rPr>
              <a:t>אֲנִי ה' </a:t>
            </a:r>
            <a:r>
              <a:rPr lang="he-IL" sz="1400" dirty="0" err="1" smtClean="0">
                <a:latin typeface="Guttman Stam" pitchFamily="2" charset="-79"/>
                <a:cs typeface="Guttman Stam" pitchFamily="2" charset="-79"/>
              </a:rPr>
              <a:t>אֱלֹקיכֶם</a:t>
            </a:r>
            <a:r>
              <a:rPr lang="he-IL" sz="1400" dirty="0" smtClean="0">
                <a:latin typeface="Guttman Stam" pitchFamily="2" charset="-79"/>
                <a:cs typeface="Guttman Stam" pitchFamily="2" charset="-79"/>
              </a:rPr>
              <a:t>.</a:t>
            </a:r>
            <a:endParaRPr lang="he-IL" sz="1400" dirty="0" smtClean="0">
              <a:latin typeface="Guttman Stam" pitchFamily="2" charset="-79"/>
              <a:cs typeface="Guttman Stam" pitchFamily="2" charset="-79"/>
            </a:endParaRP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10" name="סוגר מרובע שמאלי 9"/>
          <p:cNvSpPr/>
          <p:nvPr/>
        </p:nvSpPr>
        <p:spPr>
          <a:xfrm>
            <a:off x="1857356" y="1142984"/>
            <a:ext cx="285752" cy="2643206"/>
          </a:xfrm>
          <a:prstGeom prst="leftBracke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1" name="תמונה 10" descr="מחאה חברתית בשדות בית לחם / יעל מאלי | מוסף &quot;שבת&quot; - לתורה, הגות ספרות ואמנות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714488"/>
            <a:ext cx="135732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תמונה 11" descr="ענבים ונהנים | mako אוכל טוב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4643446"/>
            <a:ext cx="1438277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תמונה 12" descr="לוקיישן לצילומים: שדה חיטה ליד חולדה - לוקייט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4643446"/>
            <a:ext cx="1643074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https://upload.wikimedia.org/wikipedia/commons/thumb/6/64/%D0%A1%D1%8B%D1%87%D0%BA%D0%BE%D0%B2_%D0%A1%D1%82%D1%80%D0%B0%D0%B4%D0%B0.jpg/220px-%D0%A1%D1%8B%D1%87%D0%BA%D0%BE%D0%B2_%D0%A1%D1%82%D1%80%D0%B0%D0%B4%D0%B0.jpg"/>
          <p:cNvPicPr/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928662" y="928670"/>
            <a:ext cx="728667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14348" y="785795"/>
            <a:ext cx="7772400" cy="1071570"/>
          </a:xfrm>
        </p:spPr>
        <p:txBody>
          <a:bodyPr>
            <a:normAutofit/>
          </a:bodyPr>
          <a:lstStyle/>
          <a:p>
            <a:r>
              <a:rPr lang="he-IL" sz="2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שאלות</a:t>
            </a:r>
            <a:endParaRPr lang="he-IL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71538" y="1857364"/>
            <a:ext cx="7072362" cy="3709998"/>
          </a:xfrm>
          <a:ln w="9525">
            <a:noFill/>
          </a:ln>
          <a:effectLst/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he-IL" sz="1600" dirty="0" smtClean="0">
                <a:ln w="18415" cmpd="sng">
                  <a:solidFill>
                    <a:schemeClr val="tx1"/>
                  </a:solidFill>
                  <a:prstDash val="solid"/>
                </a:ln>
                <a:noFill/>
              </a:rPr>
              <a:t>מה מוסיפה התורה בפסוקים בחומש דברים על הנאמר בנוגע למתנות עניים בחומש ויקרא?</a:t>
            </a:r>
          </a:p>
          <a:p>
            <a:pPr marL="342900" indent="-342900" algn="just">
              <a:buAutoNum type="arabicPeriod"/>
            </a:pPr>
            <a:endParaRPr lang="he-IL" sz="1600" dirty="0" smtClean="0">
              <a:ln w="18415" cmpd="sng">
                <a:solidFill>
                  <a:schemeClr val="tx1"/>
                </a:solidFill>
                <a:prstDash val="solid"/>
              </a:ln>
              <a:noFill/>
            </a:endParaRPr>
          </a:p>
          <a:p>
            <a:pPr marL="342900" indent="-342900" algn="just"/>
            <a:r>
              <a:rPr lang="he-IL" sz="1600" dirty="0" smtClean="0">
                <a:ln w="18415" cmpd="sng">
                  <a:solidFill>
                    <a:schemeClr val="tx1"/>
                  </a:solidFill>
                  <a:prstDash val="solid"/>
                </a:ln>
                <a:noFill/>
              </a:rPr>
              <a:t>2. כיצד באים לידי ביטוי עקרונות הצדקה במתנות עניים?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https://upload.wikimedia.org/wikipedia/commons/thumb/6/64/%D0%A1%D1%8B%D1%87%D0%BA%D0%BE%D0%B2_%D0%A1%D1%82%D1%80%D0%B0%D0%B4%D0%B0.jpg/220px-%D0%A1%D1%8B%D1%87%D0%BA%D0%BE%D0%B2_%D0%A1%D1%82%D1%80%D0%B0%D0%B4%D0%B0.jpg"/>
          <p:cNvPicPr/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1071538" y="142852"/>
            <a:ext cx="771530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תשובות</a:t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r>
              <a:rPr lang="he-IL" sz="1600" dirty="0" smtClean="0"/>
              <a:t>1. א. דיני </a:t>
            </a:r>
            <a:r>
              <a:rPr lang="he-IL" sz="1600" smtClean="0"/>
              <a:t>שכחה לא </a:t>
            </a:r>
            <a:r>
              <a:rPr lang="he-IL" sz="1600" dirty="0" smtClean="0"/>
              <a:t>נזכרו בחומש ויקרא.</a:t>
            </a:r>
          </a:p>
          <a:p>
            <a:r>
              <a:rPr lang="he-IL" sz="1600" dirty="0" smtClean="0"/>
              <a:t> </a:t>
            </a:r>
            <a:r>
              <a:rPr lang="he-IL" sz="1600" dirty="0" smtClean="0"/>
              <a:t>  ב. הרחבת הזכאים לקבלת המתנות לעניים גם ליתום ולאלמנה, ולא רק לעני ולגר.</a:t>
            </a:r>
          </a:p>
          <a:p>
            <a:r>
              <a:rPr lang="he-IL" sz="1600" dirty="0" smtClean="0"/>
              <a:t> </a:t>
            </a:r>
            <a:r>
              <a:rPr lang="he-IL" sz="1600" dirty="0" smtClean="0"/>
              <a:t>  ג. הבטחת שכר למי שיקיים את המצווה, שיתברך בכל מה שיש לו. </a:t>
            </a:r>
          </a:p>
          <a:p>
            <a:endParaRPr lang="he-IL" sz="1600" dirty="0" smtClean="0"/>
          </a:p>
          <a:p>
            <a:r>
              <a:rPr lang="he-IL" sz="1600" dirty="0" smtClean="0"/>
              <a:t>2. תועלת - לעני יש מה לאכול וממה להתפרנס.</a:t>
            </a:r>
          </a:p>
          <a:p>
            <a:r>
              <a:rPr lang="he-IL" sz="1600" dirty="0" smtClean="0"/>
              <a:t> </a:t>
            </a:r>
            <a:r>
              <a:rPr lang="he-IL" sz="1600" dirty="0" smtClean="0"/>
              <a:t>  כבוד </a:t>
            </a:r>
            <a:r>
              <a:rPr lang="he-IL" sz="1600" dirty="0" err="1" smtClean="0"/>
              <a:t>– ה</a:t>
            </a:r>
            <a:r>
              <a:rPr lang="he-IL" sz="1600" dirty="0" smtClean="0"/>
              <a:t>עני מגיע בגמר הקציר וקוצר או בוצר ואוסף מהיבול בעצמו, והוא לא מקבל דברים</a:t>
            </a:r>
          </a:p>
          <a:p>
            <a:r>
              <a:rPr lang="he-IL" sz="1600" dirty="0" smtClean="0"/>
              <a:t> </a:t>
            </a:r>
            <a:r>
              <a:rPr lang="he-IL" sz="1600" dirty="0" smtClean="0"/>
              <a:t>    ישירות מבעל </a:t>
            </a:r>
            <a:r>
              <a:rPr lang="he-IL" sz="1600" dirty="0" smtClean="0"/>
              <a:t>השדה. בכך נמנעת ממנו בושה והכבוד שלו נשמר.</a:t>
            </a:r>
            <a:endParaRPr lang="he-IL" sz="1600" dirty="0" smtClean="0"/>
          </a:p>
          <a:p>
            <a:r>
              <a:rPr lang="he-IL" sz="1600" dirty="0" smtClean="0"/>
              <a:t> </a:t>
            </a:r>
            <a:r>
              <a:rPr lang="he-IL" sz="1600" dirty="0" smtClean="0"/>
              <a:t> חינוך </a:t>
            </a:r>
            <a:r>
              <a:rPr lang="he-IL" sz="1600" dirty="0" err="1" smtClean="0"/>
              <a:t>– ב</a:t>
            </a:r>
            <a:r>
              <a:rPr lang="he-IL" sz="1600" dirty="0" smtClean="0"/>
              <a:t>על השדה מתחנך לא להיות אנוכי, אלא יתחשב באנשים הזקוקים לעזרה.</a:t>
            </a:r>
          </a:p>
          <a:p>
            <a:endParaRPr lang="he-IL" sz="1600" dirty="0" smtClean="0"/>
          </a:p>
          <a:p>
            <a:r>
              <a:rPr lang="he-IL" sz="1600" b="1" u="sng" dirty="0" smtClean="0"/>
              <a:t>הערה</a:t>
            </a:r>
            <a:r>
              <a:rPr lang="he-IL" sz="1600" dirty="0" smtClean="0"/>
              <a:t>: מצוות שכחה יכולה להתממש רק כאשר בעל השדה </a:t>
            </a:r>
            <a:r>
              <a:rPr lang="he-IL" sz="1600" b="1" u="sng" dirty="0" smtClean="0"/>
              <a:t>שכח בטעות ולא בכוונה</a:t>
            </a:r>
            <a:r>
              <a:rPr lang="he-IL" sz="1600" dirty="0" smtClean="0"/>
              <a:t> </a:t>
            </a:r>
          </a:p>
          <a:p>
            <a:pPr>
              <a:buNone/>
            </a:pPr>
            <a:r>
              <a:rPr lang="he-IL" sz="1600" dirty="0" smtClean="0"/>
              <a:t> </a:t>
            </a:r>
            <a:r>
              <a:rPr lang="he-IL" sz="1600" dirty="0" smtClean="0"/>
              <a:t>    עומר בשדה. זו אינה מצווה שאפשר להתכוון לקיים אותה. את שאר מתנות העניים אדם </a:t>
            </a:r>
          </a:p>
          <a:p>
            <a:pPr>
              <a:buNone/>
            </a:pPr>
            <a:r>
              <a:rPr lang="he-IL" sz="1600" dirty="0" smtClean="0"/>
              <a:t> </a:t>
            </a:r>
            <a:r>
              <a:rPr lang="he-IL" sz="1600" dirty="0" smtClean="0"/>
              <a:t>    מקיים מדעתו (בכוונה) ולא משכחה.</a:t>
            </a:r>
          </a:p>
          <a:p>
            <a:endParaRPr lang="he-IL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387</Words>
  <Application>Microsoft Office PowerPoint</Application>
  <PresentationFormat>‫הצגה על המסך (4:3)</PresentationFormat>
  <Paragraphs>102</Paragraphs>
  <Slides>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מתנות עניים דברים פרק כ"ד,יט-כב</vt:lpstr>
      <vt:lpstr>שקופית 2</vt:lpstr>
      <vt:lpstr>שקופית 3</vt:lpstr>
      <vt:lpstr>שאלות</vt:lpstr>
      <vt:lpstr> תשובות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מתנות עניים דברים פרק כ"ד,יט-כב</dc:title>
  <dc:creator>ETI</dc:creator>
  <cp:lastModifiedBy>ETI</cp:lastModifiedBy>
  <cp:revision>51</cp:revision>
  <dcterms:created xsi:type="dcterms:W3CDTF">2020-12-05T17:13:55Z</dcterms:created>
  <dcterms:modified xsi:type="dcterms:W3CDTF">2020-12-06T16:02:24Z</dcterms:modified>
</cp:coreProperties>
</file>