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672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88CF947-CB52-4521-A10C-4C2AE47BCB75}" type="datetimeFigureOut">
              <a:rPr lang="he-IL" smtClean="0"/>
              <a:pPr/>
              <a:t>ט'/סיון/תשפ"א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95DDC20-2E06-4D15-9769-08A1A044C4DE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DDC20-2E06-4D15-9769-08A1A044C4DE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DDC20-2E06-4D15-9769-08A1A044C4DE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DDC20-2E06-4D15-9769-08A1A044C4DE}" type="slidenum">
              <a:rPr lang="he-IL" smtClean="0"/>
              <a:pPr/>
              <a:t>3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EBB9F-DAC3-44E1-9C88-78B0BCC832D6}" type="datetimeFigureOut">
              <a:rPr lang="he-IL" smtClean="0"/>
              <a:pPr/>
              <a:t>ט'/סיון/תשפ"א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90B7-290C-4175-8B2B-199A7C5278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EBB9F-DAC3-44E1-9C88-78B0BCC832D6}" type="datetimeFigureOut">
              <a:rPr lang="he-IL" smtClean="0"/>
              <a:pPr/>
              <a:t>ט'/סיון/תשפ"א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90B7-290C-4175-8B2B-199A7C5278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EBB9F-DAC3-44E1-9C88-78B0BCC832D6}" type="datetimeFigureOut">
              <a:rPr lang="he-IL" smtClean="0"/>
              <a:pPr/>
              <a:t>ט'/סיון/תשפ"א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90B7-290C-4175-8B2B-199A7C5278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EBB9F-DAC3-44E1-9C88-78B0BCC832D6}" type="datetimeFigureOut">
              <a:rPr lang="he-IL" smtClean="0"/>
              <a:pPr/>
              <a:t>ט'/סיון/תשפ"א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90B7-290C-4175-8B2B-199A7C5278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EBB9F-DAC3-44E1-9C88-78B0BCC832D6}" type="datetimeFigureOut">
              <a:rPr lang="he-IL" smtClean="0"/>
              <a:pPr/>
              <a:t>ט'/סיון/תשפ"א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90B7-290C-4175-8B2B-199A7C5278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EBB9F-DAC3-44E1-9C88-78B0BCC832D6}" type="datetimeFigureOut">
              <a:rPr lang="he-IL" smtClean="0"/>
              <a:pPr/>
              <a:t>ט'/סיון/תשפ"א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90B7-290C-4175-8B2B-199A7C5278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EBB9F-DAC3-44E1-9C88-78B0BCC832D6}" type="datetimeFigureOut">
              <a:rPr lang="he-IL" smtClean="0"/>
              <a:pPr/>
              <a:t>ט'/סיון/תשפ"א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90B7-290C-4175-8B2B-199A7C5278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EBB9F-DAC3-44E1-9C88-78B0BCC832D6}" type="datetimeFigureOut">
              <a:rPr lang="he-IL" smtClean="0"/>
              <a:pPr/>
              <a:t>ט'/סיון/תשפ"א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90B7-290C-4175-8B2B-199A7C5278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EBB9F-DAC3-44E1-9C88-78B0BCC832D6}" type="datetimeFigureOut">
              <a:rPr lang="he-IL" smtClean="0"/>
              <a:pPr/>
              <a:t>ט'/סיון/תשפ"א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90B7-290C-4175-8B2B-199A7C5278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EBB9F-DAC3-44E1-9C88-78B0BCC832D6}" type="datetimeFigureOut">
              <a:rPr lang="he-IL" smtClean="0"/>
              <a:pPr/>
              <a:t>ט'/סיון/תשפ"א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90B7-290C-4175-8B2B-199A7C5278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EBB9F-DAC3-44E1-9C88-78B0BCC832D6}" type="datetimeFigureOut">
              <a:rPr lang="he-IL" smtClean="0"/>
              <a:pPr/>
              <a:t>ט'/סיון/תשפ"א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690B7-290C-4175-8B2B-199A7C5278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EBB9F-DAC3-44E1-9C88-78B0BCC832D6}" type="datetimeFigureOut">
              <a:rPr lang="he-IL" smtClean="0"/>
              <a:pPr/>
              <a:t>ט'/סיון/תשפ"א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690B7-290C-4175-8B2B-199A7C52780A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71538" y="714356"/>
            <a:ext cx="7215238" cy="5214974"/>
          </a:xfrm>
        </p:spPr>
        <p:txBody>
          <a:bodyPr>
            <a:normAutofit lnSpcReduction="10000"/>
          </a:bodyPr>
          <a:lstStyle/>
          <a:p>
            <a:r>
              <a:rPr lang="he-IL" sz="18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איסור ריבית / כ"ג,כ-</a:t>
            </a:r>
            <a:r>
              <a:rPr lang="he-IL" sz="1800" dirty="0" err="1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כא</a:t>
            </a:r>
            <a:endParaRPr lang="he-IL" sz="1800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800" dirty="0"/>
              <a:t> </a:t>
            </a:r>
            <a:r>
              <a:rPr lang="he-IL" sz="1800" dirty="0">
                <a:solidFill>
                  <a:schemeClr val="tx1"/>
                </a:solidFill>
              </a:rPr>
              <a:t> </a:t>
            </a:r>
            <a:r>
              <a:rPr lang="he-IL" sz="1800" b="1" dirty="0">
                <a:solidFill>
                  <a:schemeClr val="tx1"/>
                </a:solidFill>
              </a:rPr>
              <a:t>כ</a:t>
            </a:r>
            <a:r>
              <a:rPr lang="he-IL" sz="1800" dirty="0">
                <a:solidFill>
                  <a:schemeClr val="tx1"/>
                </a:solidFill>
              </a:rPr>
              <a:t> לֹא-</a:t>
            </a:r>
            <a:r>
              <a:rPr lang="he-IL" sz="1800" dirty="0" err="1">
                <a:solidFill>
                  <a:schemeClr val="tx1"/>
                </a:solidFill>
              </a:rPr>
              <a:t>תַשִּׁיךְ</a:t>
            </a:r>
            <a:r>
              <a:rPr lang="he-IL" sz="1800" dirty="0">
                <a:solidFill>
                  <a:schemeClr val="tx1"/>
                </a:solidFill>
              </a:rPr>
              <a:t> לְאָחִיךָ, נֶשֶׁךְ כֶּסֶף נֶשֶׁךְ אֹכֶל:  נֶשֶׁךְ, כָּל-דָּבָר אֲשֶׁר יִשָּׁךְ. </a:t>
            </a:r>
            <a:endParaRPr lang="he-IL" sz="1800" dirty="0" smtClean="0">
              <a:solidFill>
                <a:schemeClr val="tx1"/>
              </a:solidFill>
            </a:endParaRPr>
          </a:p>
          <a:p>
            <a:pPr algn="just"/>
            <a:r>
              <a:rPr lang="he-IL" sz="1800" dirty="0">
                <a:solidFill>
                  <a:schemeClr val="tx1"/>
                </a:solidFill>
              </a:rPr>
              <a:t> </a:t>
            </a:r>
            <a:r>
              <a:rPr lang="he-IL" sz="1800" b="1" dirty="0" err="1">
                <a:solidFill>
                  <a:schemeClr val="tx1"/>
                </a:solidFill>
              </a:rPr>
              <a:t>כא</a:t>
            </a:r>
            <a:r>
              <a:rPr lang="he-IL" sz="1800" dirty="0">
                <a:solidFill>
                  <a:schemeClr val="tx1"/>
                </a:solidFill>
              </a:rPr>
              <a:t> לַנָּכְרִי </a:t>
            </a:r>
            <a:r>
              <a:rPr lang="he-IL" sz="1800" dirty="0" err="1">
                <a:solidFill>
                  <a:schemeClr val="tx1"/>
                </a:solidFill>
              </a:rPr>
              <a:t>תַשִּׁיךְ</a:t>
            </a:r>
            <a:r>
              <a:rPr lang="he-IL" sz="1800" dirty="0">
                <a:solidFill>
                  <a:schemeClr val="tx1"/>
                </a:solidFill>
              </a:rPr>
              <a:t>, וּלְאָחִיךָ לֹא </a:t>
            </a:r>
            <a:r>
              <a:rPr lang="he-IL" sz="1800" dirty="0" err="1" smtClean="0">
                <a:solidFill>
                  <a:schemeClr val="tx1"/>
                </a:solidFill>
              </a:rPr>
              <a:t>תַשִּׁיךְ</a:t>
            </a:r>
            <a:endParaRPr lang="he-IL" sz="1800" dirty="0" smtClean="0">
              <a:solidFill>
                <a:schemeClr val="tx1"/>
              </a:solidFill>
            </a:endParaRPr>
          </a:p>
          <a:p>
            <a:pPr algn="just"/>
            <a:r>
              <a:rPr lang="he-IL" sz="1800" dirty="0" smtClean="0">
                <a:solidFill>
                  <a:schemeClr val="tx1"/>
                </a:solidFill>
              </a:rPr>
              <a:t>לְמַעַן </a:t>
            </a:r>
            <a:r>
              <a:rPr lang="he-IL" sz="1800" dirty="0">
                <a:solidFill>
                  <a:schemeClr val="tx1"/>
                </a:solidFill>
              </a:rPr>
              <a:t>יְבָרֶכְךָ </a:t>
            </a:r>
            <a:r>
              <a:rPr lang="he-IL" sz="1800" dirty="0" smtClean="0">
                <a:solidFill>
                  <a:schemeClr val="tx1"/>
                </a:solidFill>
              </a:rPr>
              <a:t>ה' </a:t>
            </a:r>
            <a:r>
              <a:rPr lang="he-IL" sz="1800" dirty="0" err="1" smtClean="0">
                <a:solidFill>
                  <a:schemeClr val="tx1"/>
                </a:solidFill>
              </a:rPr>
              <a:t>אֱלֹקיךָ</a:t>
            </a:r>
            <a:r>
              <a:rPr lang="he-IL" sz="1800" dirty="0">
                <a:solidFill>
                  <a:schemeClr val="tx1"/>
                </a:solidFill>
              </a:rPr>
              <a:t>, בְּכֹל מִשְׁלַח יָדֶךָ, עַל-הָאָרֶץ, אֲשֶׁר-אַתָּה בָא-שָׁמָּה לְרִשְׁתָּהּ. </a:t>
            </a:r>
            <a:endParaRPr lang="he-IL" sz="1800" dirty="0" smtClean="0">
              <a:solidFill>
                <a:schemeClr val="tx1"/>
              </a:solidFill>
            </a:endParaRPr>
          </a:p>
          <a:p>
            <a:pPr algn="just"/>
            <a:endParaRPr lang="he-IL" sz="1800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6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כינויים בהם נשתמש: מלווה -</a:t>
            </a:r>
            <a:r>
              <a:rPr lang="he-IL" sz="16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זה </a:t>
            </a:r>
            <a:r>
              <a:rPr lang="he-IL" sz="1600" u="sng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שנותן</a:t>
            </a:r>
            <a:r>
              <a:rPr lang="he-IL" sz="16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הלוואה.</a:t>
            </a:r>
          </a:p>
          <a:p>
            <a:pPr algn="just"/>
            <a:r>
              <a:rPr lang="he-IL" sz="16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	 </a:t>
            </a:r>
            <a:r>
              <a:rPr lang="he-IL" sz="16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               </a:t>
            </a:r>
            <a:r>
              <a:rPr lang="he-IL" sz="16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לווה </a:t>
            </a:r>
            <a:r>
              <a:rPr lang="he-IL" sz="1600" dirty="0" err="1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– </a:t>
            </a:r>
            <a:r>
              <a:rPr lang="he-IL" sz="1600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ז</a:t>
            </a:r>
            <a:r>
              <a:rPr lang="he-IL" sz="16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 </a:t>
            </a:r>
            <a:r>
              <a:rPr lang="he-IL" sz="1600" u="sng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שמקבל</a:t>
            </a:r>
            <a:r>
              <a:rPr lang="he-IL" sz="16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הלוואה.</a:t>
            </a:r>
          </a:p>
          <a:p>
            <a:pPr algn="just"/>
            <a:r>
              <a:rPr lang="he-IL" sz="16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	 </a:t>
            </a:r>
            <a:r>
              <a:rPr lang="he-IL" sz="16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               </a:t>
            </a:r>
            <a:r>
              <a:rPr lang="he-IL" sz="16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ריבית = </a:t>
            </a:r>
            <a:r>
              <a:rPr lang="he-IL" sz="16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"נשך". הריבית דומה לנשיכת נחש, שתחילה אין חשים בה, אך</a:t>
            </a:r>
          </a:p>
          <a:p>
            <a:pPr algn="just"/>
            <a:r>
              <a:rPr lang="he-IL" sz="16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	 </a:t>
            </a:r>
            <a:r>
              <a:rPr lang="he-IL" sz="16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                              בהמשך טופחת ומזיקה.</a:t>
            </a:r>
            <a:endParaRPr lang="he-IL" sz="1600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endParaRPr lang="he-IL" sz="18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6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איסור ריבית נזכר גם בשמות </a:t>
            </a:r>
            <a:r>
              <a:rPr lang="he-IL" sz="1600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ובויקרא</a:t>
            </a:r>
            <a:r>
              <a:rPr lang="he-IL" sz="16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. מכאן שלפנינו </a:t>
            </a:r>
            <a:r>
              <a:rPr lang="he-IL" sz="16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מצווה מבוארת.</a:t>
            </a:r>
          </a:p>
          <a:p>
            <a:pPr algn="just"/>
            <a:r>
              <a:rPr lang="he-IL" sz="16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התורה מוסיפה בחומש דברים: </a:t>
            </a:r>
          </a:p>
          <a:p>
            <a:pPr algn="just"/>
            <a:r>
              <a:rPr lang="he-IL" sz="16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א. איסור ריבית חל גם על הלווה וגם על המלווה, למרות שיש הסכמה ביניהם. ריבית מאד מזיקה</a:t>
            </a:r>
          </a:p>
          <a:p>
            <a:pPr algn="just"/>
            <a:r>
              <a:rPr lang="he-IL" sz="16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16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  בלי לשים לב.</a:t>
            </a:r>
          </a:p>
          <a:p>
            <a:pPr algn="just"/>
            <a:r>
              <a:rPr lang="he-IL" sz="16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ב. אסור לקחת ריבית מיהודי אך מותר לקחת מגוי. כי בגלל האחווה שיש בין יהודים יש מידת</a:t>
            </a:r>
          </a:p>
          <a:p>
            <a:pPr algn="just"/>
            <a:r>
              <a:rPr lang="he-IL" sz="16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16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 חסד.</a:t>
            </a:r>
          </a:p>
          <a:p>
            <a:pPr algn="just"/>
            <a:r>
              <a:rPr lang="he-IL" sz="16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ג. איסור ריבית הוא לא רק בכסף או אוכל , אלא אפילו אבני בניין או חפץ אחר.</a:t>
            </a:r>
          </a:p>
          <a:p>
            <a:pPr algn="just"/>
            <a:endParaRPr lang="he-IL" sz="16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endParaRPr lang="he-IL" sz="18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e-IL" sz="18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דיני משכון / פרק כד,ו,י-</a:t>
            </a:r>
            <a:r>
              <a:rPr lang="he-IL" sz="1800" dirty="0" err="1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יג</a:t>
            </a:r>
            <a:endParaRPr lang="he-IL" sz="1800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 algn="just">
              <a:buNone/>
            </a:pPr>
            <a:r>
              <a:rPr lang="he-IL" sz="1400" b="1" dirty="0" smtClean="0"/>
              <a:t> ו</a:t>
            </a:r>
            <a:r>
              <a:rPr lang="he-IL" sz="1400" dirty="0"/>
              <a:t> </a:t>
            </a:r>
            <a:r>
              <a:rPr lang="he-IL" sz="1400" dirty="0" smtClean="0"/>
              <a:t>  לֹא-יַחֲבֹל </a:t>
            </a:r>
            <a:r>
              <a:rPr lang="he-IL" sz="1400" dirty="0" err="1"/>
              <a:t>רֵחַיִם</a:t>
            </a:r>
            <a:r>
              <a:rPr lang="he-IL" sz="1400" dirty="0"/>
              <a:t>, וָרָכֶב:  כִּי-נֶפֶשׁ, הוּא חֹבֵל</a:t>
            </a:r>
            <a:r>
              <a:rPr lang="he-IL" sz="1400" dirty="0" smtClean="0"/>
              <a:t>.</a:t>
            </a:r>
          </a:p>
          <a:p>
            <a:pPr algn="just">
              <a:buNone/>
            </a:pPr>
            <a:r>
              <a:rPr lang="he-IL" sz="1400" dirty="0"/>
              <a:t> </a:t>
            </a:r>
            <a:r>
              <a:rPr lang="he-IL" sz="1400" b="1" dirty="0"/>
              <a:t>י</a:t>
            </a:r>
            <a:r>
              <a:rPr lang="he-IL" sz="1400" dirty="0"/>
              <a:t> כִּי-תַשֶּׁה בְרֵעֲךָ, מַשַּׁאת מְאוּמָה--לֹא-</a:t>
            </a:r>
            <a:r>
              <a:rPr lang="he-IL" sz="1400" dirty="0" err="1"/>
              <a:t>תָבֹא</a:t>
            </a:r>
            <a:r>
              <a:rPr lang="he-IL" sz="1400" dirty="0"/>
              <a:t> אֶל-בֵּיתוֹ, </a:t>
            </a:r>
            <a:r>
              <a:rPr lang="he-IL" sz="1400" dirty="0" err="1"/>
              <a:t>לַעֲבֹט</a:t>
            </a:r>
            <a:r>
              <a:rPr lang="he-IL" sz="1400" dirty="0"/>
              <a:t> עֲבֹטוֹ. </a:t>
            </a:r>
            <a:endParaRPr lang="he-IL" sz="1400" dirty="0" smtClean="0"/>
          </a:p>
          <a:p>
            <a:pPr algn="just">
              <a:buNone/>
            </a:pPr>
            <a:r>
              <a:rPr lang="he-IL" sz="1400" dirty="0"/>
              <a:t> </a:t>
            </a:r>
            <a:r>
              <a:rPr lang="he-IL" sz="1400" b="1" dirty="0"/>
              <a:t>יא</a:t>
            </a:r>
            <a:r>
              <a:rPr lang="he-IL" sz="1400" dirty="0"/>
              <a:t> בַּחוּץ, תַּעֲמֹד; וְהָאִישׁ, אֲשֶׁר אַתָּה נֹשֶׁה בוֹ, יוֹצִיא אֵלֶיךָ אֶת-הַעֲבוֹט, הַחוּצָה. </a:t>
            </a:r>
            <a:endParaRPr lang="he-IL" sz="1400" dirty="0" smtClean="0"/>
          </a:p>
          <a:p>
            <a:pPr algn="just">
              <a:buNone/>
            </a:pPr>
            <a:r>
              <a:rPr lang="he-IL" sz="1400" dirty="0"/>
              <a:t> </a:t>
            </a:r>
            <a:r>
              <a:rPr lang="he-IL" sz="1400" b="1" dirty="0" err="1"/>
              <a:t>יב</a:t>
            </a:r>
            <a:r>
              <a:rPr lang="he-IL" sz="1400" dirty="0"/>
              <a:t> וְאִם-אִישׁ עָנִי, הוּא--לֹא תִשְׁכַּב, </a:t>
            </a:r>
            <a:r>
              <a:rPr lang="he-IL" sz="1400" dirty="0" err="1"/>
              <a:t>בַּעֲבֹטוֹ</a:t>
            </a:r>
            <a:r>
              <a:rPr lang="he-IL" sz="1400" dirty="0"/>
              <a:t>. </a:t>
            </a:r>
            <a:endParaRPr lang="he-IL" sz="1400" dirty="0" smtClean="0"/>
          </a:p>
          <a:p>
            <a:pPr algn="just">
              <a:buNone/>
            </a:pPr>
            <a:r>
              <a:rPr lang="he-IL" sz="1400" dirty="0"/>
              <a:t> </a:t>
            </a:r>
            <a:r>
              <a:rPr lang="he-IL" sz="1400" b="1" dirty="0" err="1"/>
              <a:t>יג</a:t>
            </a:r>
            <a:r>
              <a:rPr lang="he-IL" sz="1400" dirty="0"/>
              <a:t> הָשֵׁב תָּשִׁיב לוֹ אֶת-הַעֲבוֹט כְּבוֹא הַשֶּׁמֶשׁ, וְשָׁכַב </a:t>
            </a:r>
            <a:r>
              <a:rPr lang="he-IL" sz="1400" dirty="0" err="1"/>
              <a:t>בְּשַׂלְמָתוֹ</a:t>
            </a:r>
            <a:r>
              <a:rPr lang="he-IL" sz="1400" dirty="0"/>
              <a:t> </a:t>
            </a:r>
            <a:endParaRPr lang="he-IL" sz="1400" dirty="0" smtClean="0"/>
          </a:p>
          <a:p>
            <a:pPr algn="just">
              <a:buNone/>
            </a:pPr>
            <a:r>
              <a:rPr lang="he-IL" sz="1400" dirty="0"/>
              <a:t> </a:t>
            </a:r>
            <a:r>
              <a:rPr lang="he-IL" sz="1400" dirty="0" smtClean="0"/>
              <a:t>   וּבֵרְכֶךָּ</a:t>
            </a:r>
            <a:r>
              <a:rPr lang="he-IL" sz="1400" dirty="0"/>
              <a:t>; וּלְךָ תִּהְיֶה צְדָקָה, לִפְנֵי יְהוָה </a:t>
            </a:r>
            <a:r>
              <a:rPr lang="he-IL" sz="1400" dirty="0" err="1"/>
              <a:t>אֱלֹהֶיךָ</a:t>
            </a:r>
            <a:r>
              <a:rPr lang="he-IL" sz="1400" dirty="0"/>
              <a:t>.  </a:t>
            </a:r>
            <a:endParaRPr lang="he-IL" sz="1400" dirty="0" smtClean="0"/>
          </a:p>
          <a:p>
            <a:pPr algn="just">
              <a:buNone/>
            </a:pPr>
            <a:endParaRPr lang="he-IL" sz="1400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 algn="just">
              <a:buNone/>
            </a:pP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הסבר מילים:</a:t>
            </a:r>
          </a:p>
          <a:p>
            <a:pPr algn="just"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יחבֹל –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 מש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כון. חפץ שניתן במקום כסף ההלוואה.</a:t>
            </a:r>
          </a:p>
          <a:p>
            <a:pPr algn="just"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תשה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– ת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לווה כסף</a:t>
            </a:r>
          </a:p>
          <a:p>
            <a:pPr algn="just"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עבוט –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 הלוואה</a:t>
            </a:r>
            <a:endParaRPr lang="he-IL" sz="1400" dirty="0" smtClean="0">
              <a:latin typeface="David" pitchFamily="34" charset="-79"/>
              <a:cs typeface="David" pitchFamily="34" charset="-79"/>
            </a:endParaRPr>
          </a:p>
          <a:p>
            <a:pPr algn="just"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כבוא השמש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– בע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רב.</a:t>
            </a:r>
            <a:endParaRPr lang="he-IL" sz="14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המקרה</a:t>
            </a:r>
          </a:p>
          <a:p>
            <a:pPr algn="just"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לווה אינו יכול לשלם את החוב במועד שנקבע. המלווה רוצה לקחת משכון במקום הכסף. חלות על המלווה הגבלות.</a:t>
            </a:r>
          </a:p>
          <a:p>
            <a:pPr algn="just">
              <a:buNone/>
            </a:pPr>
            <a:endParaRPr lang="he-IL" sz="1400" dirty="0">
              <a:latin typeface="David" pitchFamily="34" charset="-79"/>
              <a:cs typeface="David" pitchFamily="34" charset="-79"/>
            </a:endParaRPr>
          </a:p>
          <a:p>
            <a:pPr algn="ctr">
              <a:buNone/>
            </a:pP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דיני משכון</a:t>
            </a:r>
          </a:p>
          <a:p>
            <a:pPr algn="just"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א. המלווה לא ייקח כמשכון דברים "שעושים מהם אוכל נפש" –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 דב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רים שהלווה זקוק להם לצורך הכנת צרכי אוכל בסיסיים כמו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ריחיים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ורכב שבאמצעותם טוחנים את גרעיני החיטה לקמח.</a:t>
            </a:r>
          </a:p>
          <a:p>
            <a:pPr algn="just">
              <a:buNone/>
            </a:pPr>
            <a:r>
              <a:rPr lang="he-IL" sz="1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   סיבה לאיסור: אם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יקח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את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הריחיים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, הלווה ימות כי לא יהיה לו איך להכין אוכל.</a:t>
            </a:r>
          </a:p>
          <a:p>
            <a:pPr algn="just"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ב. הגיע זמן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פרעון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(תשלום) החוב והלווה לא פרע את חובו. אסור למלווה להיכנס לתוך בית הלווה כדי לקחת משכון. הלווה יוציא אליו את המשכון.</a:t>
            </a:r>
          </a:p>
          <a:p>
            <a:pPr algn="just">
              <a:buNone/>
            </a:pPr>
            <a:r>
              <a:rPr lang="he-IL" sz="1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  סיבה: כדי לא לבייש את הלווה.</a:t>
            </a:r>
          </a:p>
          <a:p>
            <a:pPr algn="just"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ג. אסור למלווה להשאיר את המשכון אצלו בזמן שהלווה צריך להשתמש במשכון.</a:t>
            </a:r>
          </a:p>
          <a:p>
            <a:pPr algn="just">
              <a:buNone/>
            </a:pPr>
            <a:r>
              <a:rPr lang="he-IL" sz="1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  רש"י: "</a:t>
            </a:r>
            <a:r>
              <a:rPr lang="he-IL" sz="1400" dirty="0" smtClean="0"/>
              <a:t>לֹא תִשְׁכַּב, </a:t>
            </a:r>
            <a:r>
              <a:rPr lang="he-IL" sz="1400" dirty="0" err="1" smtClean="0"/>
              <a:t>בַּעֲבֹטוֹ</a:t>
            </a:r>
            <a:r>
              <a:rPr lang="he-IL" sz="1400" dirty="0" smtClean="0"/>
              <a:t>"</a:t>
            </a:r>
            <a:r>
              <a:rPr lang="he-IL" sz="1400" dirty="0" err="1" smtClean="0"/>
              <a:t> –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המלווה לא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יילך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לישון בעוד שהמשכון, שהעני זקוק לו, נמצא אצלו.</a:t>
            </a:r>
          </a:p>
          <a:p>
            <a:pPr algn="just">
              <a:buNone/>
            </a:pPr>
            <a:r>
              <a:rPr lang="he-IL" sz="1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  לדוגמה: אם ללווה יש רק בגד אחד, אסור למלווה להשאיר אצלו בגד זה כשהעני זקוק לו.</a:t>
            </a:r>
          </a:p>
          <a:p>
            <a:pPr algn="just"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ד. אם הלווה לקח מהעני כמשכון בגד שהוא לובש בלילה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– י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חזיר לו אותו "כבא השמש"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– ע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ד הערב כשהשמש שוקעת.</a:t>
            </a:r>
          </a:p>
          <a:p>
            <a:pPr algn="just">
              <a:buNone/>
            </a:pPr>
            <a:r>
              <a:rPr lang="he-IL" sz="1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  אם הלווה לקח מהעני כמשכון בגד שהוא לובש ביום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– י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חזיר לו בבוקר.</a:t>
            </a:r>
          </a:p>
          <a:p>
            <a:pPr algn="just">
              <a:buNone/>
            </a:pPr>
            <a:endParaRPr lang="he-IL" sz="1400" dirty="0">
              <a:latin typeface="David" pitchFamily="34" charset="-79"/>
              <a:cs typeface="David" pitchFamily="34" charset="-79"/>
            </a:endParaRPr>
          </a:p>
          <a:p>
            <a:pPr algn="ctr">
              <a:buNone/>
            </a:pPr>
            <a:r>
              <a:rPr lang="he-IL" sz="16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שכר המצווה</a:t>
            </a:r>
          </a:p>
          <a:p>
            <a:pPr algn="just">
              <a:buNone/>
            </a:pPr>
            <a:r>
              <a:rPr lang="he-IL" sz="1400" dirty="0" smtClean="0"/>
              <a:t> "וּבֵרְכֶךָּ"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–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 הע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ני יברך את הלווה על החסד שעשה עמו. </a:t>
            </a:r>
          </a:p>
          <a:p>
            <a:pPr algn="just">
              <a:buNone/>
            </a:pPr>
            <a:r>
              <a:rPr lang="he-IL" sz="1400" dirty="0" smtClean="0"/>
              <a:t>וּלְךָ תִּהְיֶה צְדָקָה, לִפְנֵי יְהוָה </a:t>
            </a:r>
            <a:r>
              <a:rPr lang="he-IL" sz="1400" dirty="0" err="1" smtClean="0"/>
              <a:t>אֱלֹהֶיךָ</a:t>
            </a:r>
            <a:r>
              <a:rPr lang="he-IL" sz="1400" dirty="0" smtClean="0"/>
              <a:t>. </a:t>
            </a:r>
            <a:r>
              <a:rPr lang="he-IL" sz="1400" dirty="0" err="1" smtClean="0"/>
              <a:t>" 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-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גם אם העני לא יברך את הלווה, ה' יברך אותו על החסד שעשה.</a:t>
            </a:r>
          </a:p>
          <a:p>
            <a:pPr algn="just">
              <a:buNone/>
            </a:pPr>
            <a:endParaRPr lang="he-IL" sz="1400" dirty="0">
              <a:latin typeface="David" pitchFamily="34" charset="-79"/>
              <a:cs typeface="David" pitchFamily="34" charset="-79"/>
            </a:endParaRPr>
          </a:p>
          <a:p>
            <a:pPr algn="just">
              <a:buNone/>
            </a:pPr>
            <a:endParaRPr lang="he-IL" sz="1400" dirty="0" smtClean="0">
              <a:latin typeface="David" pitchFamily="34" charset="-79"/>
              <a:cs typeface="David" pitchFamily="34" charset="-79"/>
            </a:endParaRPr>
          </a:p>
          <a:p>
            <a:pPr algn="just">
              <a:buNone/>
            </a:pPr>
            <a:endParaRPr lang="he-IL" sz="1400" dirty="0">
              <a:latin typeface="David" pitchFamily="34" charset="-79"/>
              <a:cs typeface="David" pitchFamily="34" charset="-79"/>
            </a:endParaRPr>
          </a:p>
          <a:p>
            <a:pPr algn="just">
              <a:buNone/>
            </a:pPr>
            <a:endParaRPr lang="he-IL" sz="1400" dirty="0" smtClean="0">
              <a:latin typeface="David" pitchFamily="34" charset="-79"/>
              <a:cs typeface="David" pitchFamily="34" charset="-79"/>
            </a:endParaRPr>
          </a:p>
          <a:p>
            <a:pPr algn="just">
              <a:buNone/>
            </a:pPr>
            <a:endParaRPr lang="he-IL" sz="1400" dirty="0" smtClean="0">
              <a:latin typeface="David" pitchFamily="34" charset="-79"/>
              <a:cs typeface="David" pitchFamily="34" charset="-79"/>
            </a:endParaRPr>
          </a:p>
          <a:p>
            <a:pPr algn="just">
              <a:buNone/>
            </a:pPr>
            <a:endParaRPr lang="he-IL" sz="1400" dirty="0" smtClean="0">
              <a:latin typeface="David" pitchFamily="34" charset="-79"/>
              <a:cs typeface="David" pitchFamily="34" charset="-79"/>
            </a:endParaRPr>
          </a:p>
          <a:p>
            <a:pPr algn="ctr">
              <a:buNone/>
            </a:pPr>
            <a:endParaRPr lang="he-IL" sz="1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 txBox="1">
            <a:spLocks noGrp="1"/>
          </p:cNvSpPr>
          <p:nvPr>
            <p:ph idx="1"/>
          </p:nvPr>
        </p:nvSpPr>
        <p:spPr>
          <a:xfrm>
            <a:off x="5214942" y="1571612"/>
            <a:ext cx="2828916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>
              <a:buNone/>
            </a:pPr>
            <a:r>
              <a:rPr lang="he-IL" sz="1800" dirty="0" smtClean="0">
                <a:latin typeface="David" pitchFamily="34" charset="-79"/>
                <a:cs typeface="David" pitchFamily="34" charset="-79"/>
              </a:rPr>
              <a:t>תועלת </a:t>
            </a:r>
            <a:r>
              <a:rPr lang="he-IL" sz="1800" dirty="0" err="1" smtClean="0">
                <a:latin typeface="David" pitchFamily="34" charset="-79"/>
                <a:cs typeface="David" pitchFamily="34" charset="-79"/>
              </a:rPr>
              <a:t>– ה</a:t>
            </a:r>
            <a:r>
              <a:rPr lang="he-IL" sz="1800" dirty="0" smtClean="0">
                <a:latin typeface="David" pitchFamily="34" charset="-79"/>
                <a:cs typeface="David" pitchFamily="34" charset="-79"/>
              </a:rPr>
              <a:t>הלוואה מסייעת לאדם ותשקם אותו.</a:t>
            </a:r>
            <a:endParaRPr lang="he-IL" sz="18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4214810" y="857232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he-IL" dirty="0">
                <a:solidFill>
                  <a:schemeClr val="accent6">
                    <a:lumMod val="50000"/>
                  </a:schemeClr>
                </a:solidFill>
                <a:latin typeface="David" pitchFamily="34" charset="-79"/>
                <a:cs typeface="David" pitchFamily="34" charset="-79"/>
              </a:rPr>
              <a:t>עקרונות צדקה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9058" y="2714620"/>
            <a:ext cx="2428892" cy="120032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he-IL" dirty="0" smtClean="0">
                <a:latin typeface="David" pitchFamily="34" charset="-79"/>
                <a:cs typeface="David" pitchFamily="34" charset="-79"/>
              </a:rPr>
              <a:t>כבוד </a:t>
            </a:r>
            <a:r>
              <a:rPr lang="he-IL" dirty="0" err="1" smtClean="0">
                <a:latin typeface="David" pitchFamily="34" charset="-79"/>
                <a:cs typeface="David" pitchFamily="34" charset="-79"/>
              </a:rPr>
              <a:t>– 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ין מביישים את המלווה בכך שנכנסים לביתו או פוגעים בצרכי חייו הבסיסיים של העני.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8860" y="4357694"/>
            <a:ext cx="2428892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he-IL" dirty="0" smtClean="0">
                <a:latin typeface="David" pitchFamily="34" charset="-79"/>
                <a:cs typeface="David" pitchFamily="34" charset="-79"/>
              </a:rPr>
              <a:t>חינוך </a:t>
            </a:r>
            <a:r>
              <a:rPr lang="he-IL" dirty="0" err="1" smtClean="0">
                <a:latin typeface="David" pitchFamily="34" charset="-79"/>
                <a:cs typeface="David" pitchFamily="34" charset="-79"/>
              </a:rPr>
              <a:t>– 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דם מתחנך לא לפגוע בזולת ולהתחשב בזכויותיו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</TotalTime>
  <Words>288</Words>
  <Application>Microsoft Office PowerPoint</Application>
  <PresentationFormat>‫הצגה על המסך (4:3)</PresentationFormat>
  <Paragraphs>59</Paragraphs>
  <Slides>4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שקופית 1</vt:lpstr>
      <vt:lpstr>שקופית 2</vt:lpstr>
      <vt:lpstr>שקופית 3</vt:lpstr>
      <vt:lpstr>שקופית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ETI</dc:creator>
  <cp:lastModifiedBy>ETI</cp:lastModifiedBy>
  <cp:revision>8</cp:revision>
  <dcterms:created xsi:type="dcterms:W3CDTF">2021-04-25T20:52:07Z</dcterms:created>
  <dcterms:modified xsi:type="dcterms:W3CDTF">2021-05-20T19:56:00Z</dcterms:modified>
</cp:coreProperties>
</file>