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72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2E2826-8759-4F5E-A729-C28AA4EDD0F2}" type="datetimeFigureOut">
              <a:rPr lang="he-IL" smtClean="0"/>
              <a:pPr/>
              <a:t>י"ג/אייר/תשפ"א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E0403C-70FC-4AD2-8851-C4CA35056B34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385764"/>
          </a:xfrm>
        </p:spPr>
        <p:txBody>
          <a:bodyPr>
            <a:normAutofit/>
          </a:bodyPr>
          <a:lstStyle/>
          <a:p>
            <a:pPr algn="ctr"/>
            <a:r>
              <a:rPr lang="he-IL" sz="1800" dirty="0" smtClean="0">
                <a:solidFill>
                  <a:srgbClr val="FF66FF"/>
                </a:solidFill>
              </a:rPr>
              <a:t>מצוות </a:t>
            </a:r>
            <a:r>
              <a:rPr lang="he-IL" sz="1800" dirty="0" smtClean="0">
                <a:solidFill>
                  <a:srgbClr val="FF66FF"/>
                </a:solidFill>
              </a:rPr>
              <a:t>הענקה / דברים </a:t>
            </a:r>
            <a:r>
              <a:rPr lang="he-IL" sz="1800" dirty="0" err="1" smtClean="0">
                <a:solidFill>
                  <a:srgbClr val="FF66FF"/>
                </a:solidFill>
              </a:rPr>
              <a:t>טו</a:t>
            </a:r>
            <a:r>
              <a:rPr lang="he-IL" sz="1800" dirty="0" smtClean="0">
                <a:solidFill>
                  <a:srgbClr val="FF66FF"/>
                </a:solidFill>
              </a:rPr>
              <a:t>,</a:t>
            </a:r>
            <a:r>
              <a:rPr lang="he-IL" sz="1800" dirty="0" err="1" smtClean="0">
                <a:solidFill>
                  <a:srgbClr val="FF66FF"/>
                </a:solidFill>
              </a:rPr>
              <a:t>יב</a:t>
            </a:r>
            <a:r>
              <a:rPr lang="he-IL" sz="1800" dirty="0" smtClean="0">
                <a:solidFill>
                  <a:srgbClr val="FF66FF"/>
                </a:solidFill>
              </a:rPr>
              <a:t>-</a:t>
            </a:r>
            <a:r>
              <a:rPr lang="he-IL" sz="1800" dirty="0" err="1" smtClean="0">
                <a:solidFill>
                  <a:srgbClr val="FF66FF"/>
                </a:solidFill>
              </a:rPr>
              <a:t>יח</a:t>
            </a:r>
            <a:endParaRPr lang="he-IL" sz="1800" dirty="0">
              <a:solidFill>
                <a:srgbClr val="FF66FF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928662" y="928670"/>
            <a:ext cx="7572428" cy="4710130"/>
          </a:xfrm>
        </p:spPr>
        <p:txBody>
          <a:bodyPr>
            <a:normAutofit/>
          </a:bodyPr>
          <a:lstStyle/>
          <a:p>
            <a:pPr algn="just"/>
            <a:r>
              <a:rPr lang="he-IL" sz="1400" b="1" dirty="0" err="1">
                <a:solidFill>
                  <a:schemeClr val="tx1"/>
                </a:solidFill>
              </a:rPr>
              <a:t>יב</a:t>
            </a:r>
            <a:r>
              <a:rPr lang="he-IL" sz="1400" dirty="0">
                <a:solidFill>
                  <a:schemeClr val="tx1"/>
                </a:solidFill>
              </a:rPr>
              <a:t> כִּי-</a:t>
            </a:r>
            <a:r>
              <a:rPr lang="he-IL" sz="1400" dirty="0" err="1">
                <a:solidFill>
                  <a:schemeClr val="tx1"/>
                </a:solidFill>
              </a:rPr>
              <a:t>יִמָּכֵר</a:t>
            </a:r>
            <a:r>
              <a:rPr lang="he-IL" sz="1400" dirty="0">
                <a:solidFill>
                  <a:schemeClr val="tx1"/>
                </a:solidFill>
              </a:rPr>
              <a:t> לְךָ אָחִיךָ הָעִבְרִי, אוֹ </a:t>
            </a:r>
            <a:r>
              <a:rPr lang="he-IL" sz="1400" dirty="0" err="1">
                <a:solidFill>
                  <a:schemeClr val="tx1"/>
                </a:solidFill>
              </a:rPr>
              <a:t>הָעִבְרִיָּה</a:t>
            </a:r>
            <a:r>
              <a:rPr lang="he-IL" sz="1400" dirty="0">
                <a:solidFill>
                  <a:schemeClr val="tx1"/>
                </a:solidFill>
              </a:rPr>
              <a:t>--וַעֲבָדְךָ, שֵׁשׁ שָׁנִים; וּבַשָּׁנָה, </a:t>
            </a:r>
            <a:r>
              <a:rPr lang="he-IL" sz="1400" dirty="0" err="1">
                <a:solidFill>
                  <a:schemeClr val="tx1"/>
                </a:solidFill>
              </a:rPr>
              <a:t>הַשְּׁבִיעִת</a:t>
            </a:r>
            <a:r>
              <a:rPr lang="he-IL" sz="1400" dirty="0">
                <a:solidFill>
                  <a:schemeClr val="tx1"/>
                </a:solidFill>
              </a:rPr>
              <a:t>, תְּשַׁלְּחֶנּוּ חָפְשִׁי, מֵעִמָּךְ. </a:t>
            </a:r>
            <a:endParaRPr lang="he-IL" sz="1400" dirty="0" smtClean="0">
              <a:solidFill>
                <a:schemeClr val="tx1"/>
              </a:solidFill>
            </a:endParaRPr>
          </a:p>
          <a:p>
            <a:pPr algn="just"/>
            <a:r>
              <a:rPr lang="he-IL" sz="1400" dirty="0">
                <a:solidFill>
                  <a:schemeClr val="tx1"/>
                </a:solidFill>
              </a:rPr>
              <a:t> </a:t>
            </a:r>
            <a:r>
              <a:rPr lang="he-IL" sz="1400" b="1" dirty="0" err="1">
                <a:solidFill>
                  <a:schemeClr val="tx1"/>
                </a:solidFill>
              </a:rPr>
              <a:t>יג</a:t>
            </a:r>
            <a:r>
              <a:rPr lang="he-IL" sz="1400" dirty="0">
                <a:solidFill>
                  <a:schemeClr val="tx1"/>
                </a:solidFill>
              </a:rPr>
              <a:t> וְכִי-תְשַׁלְּחֶנּוּ חָפְשִׁי, מֵעִמָּךְ--לֹא תְשַׁלְּחֶנּוּ, רֵיקָם.  </a:t>
            </a:r>
            <a:r>
              <a:rPr lang="he-IL" sz="1400" b="1" dirty="0">
                <a:solidFill>
                  <a:schemeClr val="tx1"/>
                </a:solidFill>
              </a:rPr>
              <a:t>יד</a:t>
            </a:r>
            <a:r>
              <a:rPr lang="he-IL" sz="1400" dirty="0">
                <a:solidFill>
                  <a:schemeClr val="tx1"/>
                </a:solidFill>
              </a:rPr>
              <a:t> הַעֲנֵיק תַּעֲנִיק, לוֹ, מִצֹּאנְךָ, </a:t>
            </a:r>
            <a:r>
              <a:rPr lang="he-IL" sz="1400" dirty="0" err="1">
                <a:solidFill>
                  <a:schemeClr val="tx1"/>
                </a:solidFill>
              </a:rPr>
              <a:t>וּמִגָּרְנְךָ</a:t>
            </a:r>
            <a:r>
              <a:rPr lang="he-IL" sz="1400" dirty="0">
                <a:solidFill>
                  <a:schemeClr val="tx1"/>
                </a:solidFill>
              </a:rPr>
              <a:t> וּמִיִּקְבֶךָ:  אֲשֶׁר בֵּרַכְךָ יְהוָה </a:t>
            </a:r>
            <a:r>
              <a:rPr lang="he-IL" sz="1400" dirty="0" err="1">
                <a:solidFill>
                  <a:schemeClr val="tx1"/>
                </a:solidFill>
              </a:rPr>
              <a:t>אֱלֹהֶיךָ</a:t>
            </a:r>
            <a:r>
              <a:rPr lang="he-IL" sz="1400" dirty="0">
                <a:solidFill>
                  <a:schemeClr val="tx1"/>
                </a:solidFill>
              </a:rPr>
              <a:t>, </a:t>
            </a:r>
            <a:r>
              <a:rPr lang="he-IL" sz="1400" dirty="0" err="1">
                <a:solidFill>
                  <a:schemeClr val="tx1"/>
                </a:solidFill>
              </a:rPr>
              <a:t>תִּתֶּן</a:t>
            </a:r>
            <a:r>
              <a:rPr lang="he-IL" sz="1400" dirty="0">
                <a:solidFill>
                  <a:schemeClr val="tx1"/>
                </a:solidFill>
              </a:rPr>
              <a:t>-לוֹ. </a:t>
            </a:r>
            <a:endParaRPr lang="he-IL" sz="1400" dirty="0" smtClean="0">
              <a:solidFill>
                <a:schemeClr val="tx1"/>
              </a:solidFill>
            </a:endParaRPr>
          </a:p>
          <a:p>
            <a:pPr algn="just"/>
            <a:r>
              <a:rPr lang="he-IL" sz="1400" dirty="0">
                <a:solidFill>
                  <a:schemeClr val="tx1"/>
                </a:solidFill>
              </a:rPr>
              <a:t> </a:t>
            </a:r>
            <a:r>
              <a:rPr lang="he-IL" sz="1400" b="1" dirty="0" err="1">
                <a:solidFill>
                  <a:schemeClr val="tx1"/>
                </a:solidFill>
              </a:rPr>
              <a:t>טו</a:t>
            </a:r>
            <a:r>
              <a:rPr lang="he-IL" sz="1400" dirty="0">
                <a:solidFill>
                  <a:schemeClr val="tx1"/>
                </a:solidFill>
              </a:rPr>
              <a:t> וְזָכַרְתָּ, כִּי עֶבֶד הָיִיתָ בְּאֶרֶץ מִצְרַיִם, וַיִּפְדְּךָ, יְהוָה </a:t>
            </a:r>
            <a:r>
              <a:rPr lang="he-IL" sz="1400" dirty="0" err="1">
                <a:solidFill>
                  <a:schemeClr val="tx1"/>
                </a:solidFill>
              </a:rPr>
              <a:t>אֱלֹהֶיךָ</a:t>
            </a:r>
            <a:r>
              <a:rPr lang="he-IL" sz="1400" dirty="0">
                <a:solidFill>
                  <a:schemeClr val="tx1"/>
                </a:solidFill>
              </a:rPr>
              <a:t>; עַל-כֵּן אָנֹכִי </a:t>
            </a:r>
            <a:r>
              <a:rPr lang="he-IL" sz="1400" dirty="0" err="1">
                <a:solidFill>
                  <a:schemeClr val="tx1"/>
                </a:solidFill>
              </a:rPr>
              <a:t>מְצַוְּךָ</a:t>
            </a:r>
            <a:r>
              <a:rPr lang="he-IL" sz="1400" dirty="0">
                <a:solidFill>
                  <a:schemeClr val="tx1"/>
                </a:solidFill>
              </a:rPr>
              <a:t>, אֶת-הַדָּבָר הַזֶּה--הַיּוֹם.  </a:t>
            </a:r>
            <a:endParaRPr lang="he-IL" sz="1400" dirty="0" smtClean="0">
              <a:solidFill>
                <a:schemeClr val="tx1"/>
              </a:solidFill>
            </a:endParaRPr>
          </a:p>
          <a:p>
            <a:pPr algn="just"/>
            <a:r>
              <a:rPr lang="he-IL" sz="1400" b="1" dirty="0" err="1" smtClean="0">
                <a:solidFill>
                  <a:schemeClr val="tx1"/>
                </a:solidFill>
              </a:rPr>
              <a:t>טז</a:t>
            </a:r>
            <a:r>
              <a:rPr lang="he-IL" sz="1400" dirty="0">
                <a:solidFill>
                  <a:schemeClr val="tx1"/>
                </a:solidFill>
              </a:rPr>
              <a:t> וְהָיָה כִּי-יֹאמַר אֵלֶיךָ, לֹא אֵצֵא מֵעִמָּךְ:  כִּי אֲהֵבְךָ וְאֶת-בֵּיתֶךָ, כִּי-טוֹב לוֹ עִמָּךְ.  </a:t>
            </a:r>
            <a:r>
              <a:rPr lang="he-IL" sz="1400" b="1" dirty="0" err="1">
                <a:solidFill>
                  <a:schemeClr val="tx1"/>
                </a:solidFill>
              </a:rPr>
              <a:t>יז</a:t>
            </a:r>
            <a:r>
              <a:rPr lang="he-IL" sz="1400" dirty="0">
                <a:solidFill>
                  <a:schemeClr val="tx1"/>
                </a:solidFill>
              </a:rPr>
              <a:t> וְלָקַחְתָּ אֶת-הַמַּרְצֵעַ, </a:t>
            </a:r>
            <a:r>
              <a:rPr lang="he-IL" sz="1400" dirty="0" err="1">
                <a:solidFill>
                  <a:schemeClr val="tx1"/>
                </a:solidFill>
              </a:rPr>
              <a:t>וְנָתַתָּה</a:t>
            </a:r>
            <a:r>
              <a:rPr lang="he-IL" sz="1400" dirty="0">
                <a:solidFill>
                  <a:schemeClr val="tx1"/>
                </a:solidFill>
              </a:rPr>
              <a:t> בְאָזְנוֹ וּבַדֶּלֶת, וְהָיָה לְךָ, עֶבֶד עוֹלָם; וְאַף לַאֲמָתְךָ, תַּעֲשֶׂה-כֵּן. </a:t>
            </a:r>
            <a:endParaRPr lang="he-IL" sz="1400" dirty="0" smtClean="0">
              <a:solidFill>
                <a:schemeClr val="tx1"/>
              </a:solidFill>
            </a:endParaRPr>
          </a:p>
          <a:p>
            <a:pPr algn="just"/>
            <a:r>
              <a:rPr lang="he-IL" sz="1400" dirty="0">
                <a:solidFill>
                  <a:schemeClr val="tx1"/>
                </a:solidFill>
              </a:rPr>
              <a:t> </a:t>
            </a:r>
            <a:r>
              <a:rPr lang="he-IL" sz="1400" b="1" dirty="0" err="1">
                <a:solidFill>
                  <a:schemeClr val="tx1"/>
                </a:solidFill>
              </a:rPr>
              <a:t>יח</a:t>
            </a:r>
            <a:r>
              <a:rPr lang="he-IL" sz="1400" dirty="0">
                <a:solidFill>
                  <a:schemeClr val="tx1"/>
                </a:solidFill>
              </a:rPr>
              <a:t> לֹא-יִקְשֶׁה בְעֵינֶךָ, בְּשַׁלֵּחֲךָ אֹתוֹ חָפְשִׁי מֵעִמָּךְ--כִּי מִשְׁנֶה שְׂכַר שָׂכִיר, עֲבָדְךָ שֵׁשׁ שָׁנִים; 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</a:rPr>
              <a:t>וּבֵרַכְךָ יְהוָה </a:t>
            </a:r>
            <a:r>
              <a:rPr lang="he-IL" sz="1400" dirty="0" err="1">
                <a:solidFill>
                  <a:schemeClr val="tx1"/>
                </a:solidFill>
              </a:rPr>
              <a:t>אֱלֹהֶיךָ</a:t>
            </a:r>
            <a:r>
              <a:rPr lang="he-IL" sz="1400" dirty="0">
                <a:solidFill>
                  <a:schemeClr val="tx1"/>
                </a:solidFill>
              </a:rPr>
              <a:t>, בְּכֹל אֲשֶׁר תַּעֲשֶׂה.</a:t>
            </a:r>
            <a:r>
              <a:rPr lang="he-IL" sz="1400" dirty="0"/>
              <a:t> </a:t>
            </a:r>
            <a:endParaRPr lang="he-IL" sz="1400" dirty="0" smtClean="0"/>
          </a:p>
          <a:p>
            <a:pPr algn="just"/>
            <a:endParaRPr lang="he-IL" sz="1600" dirty="0" smtClean="0">
              <a:latin typeface="Guttman Yad-Brush" pitchFamily="2" charset="-79"/>
              <a:cs typeface="Guttman Yad-Brush" pitchFamily="2" charset="-79"/>
            </a:endParaRP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מצווה זו נזכרת גם בחומש שמות ובחומש ויקרא. מכאן שהמצווה בדברים היא </a:t>
            </a: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מצווה מבוארת </a:t>
            </a:r>
            <a:r>
              <a:rPr lang="he-IL" sz="1200" dirty="0" smtClean="0">
                <a:solidFill>
                  <a:schemeClr val="tx1"/>
                </a:solidFill>
                <a:latin typeface="Guttman Yad-Brush" pitchFamily="2" charset="-79"/>
                <a:cs typeface="Guttman Yad-Brush" pitchFamily="2" charset="-79"/>
              </a:rPr>
              <a:t>(מצווה שכבר נכתבה בתורה בחומשים קודמים, והיא נכתבה בחומש דברים כדי </a:t>
            </a:r>
            <a:r>
              <a:rPr lang="he-IL" sz="1200" u="sng" dirty="0" smtClean="0">
                <a:solidFill>
                  <a:schemeClr val="tx1"/>
                </a:solidFill>
                <a:latin typeface="Guttman Yad-Brush" pitchFamily="2" charset="-79"/>
                <a:cs typeface="Guttman Yad-Brush" pitchFamily="2" charset="-79"/>
              </a:rPr>
              <a:t>לחדש ולבאר</a:t>
            </a:r>
            <a:r>
              <a:rPr lang="he-IL" sz="1200" dirty="0" smtClean="0">
                <a:solidFill>
                  <a:schemeClr val="tx1"/>
                </a:solidFill>
                <a:latin typeface="Guttman Yad-Brush" pitchFamily="2" charset="-79"/>
                <a:cs typeface="Guttman Yad-Brush" pitchFamily="2" charset="-79"/>
              </a:rPr>
              <a:t> בה פרטים שונים.)</a:t>
            </a:r>
          </a:p>
          <a:p>
            <a:pPr algn="just"/>
            <a:endParaRPr lang="he-IL" sz="1200" dirty="0" smtClean="0">
              <a:solidFill>
                <a:schemeClr val="tx1"/>
              </a:solidFill>
              <a:latin typeface="Guttman Yad-Brush" pitchFamily="2" charset="-79"/>
              <a:cs typeface="Guttman Yad-Brush" pitchFamily="2" charset="-79"/>
            </a:endParaRP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מה מחדשת המצווה בדברים?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א. מצוות הענקה לעבד עברי כשמשתחרר היא תשלום כפיצויי פיטורין לעובד לאחר סיום עבודתו.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ב. גם אמה עבריה משתחררת לאחר שנות עבדות, או לאחר שהביאה סימני בגרות.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ג. הבטחת שכר למי שמשחרר את עבדו העברי ומקיים מצוות הענקה.</a:t>
            </a:r>
          </a:p>
          <a:p>
            <a:pPr algn="just"/>
            <a:endParaRPr lang="he-IL" sz="1200" dirty="0" smtClean="0">
              <a:solidFill>
                <a:schemeClr val="tx1"/>
              </a:solidFill>
              <a:latin typeface="Guttman Yad-Brush" pitchFamily="2" charset="-79"/>
              <a:cs typeface="Guttman Yad-Brush" pitchFamily="2" charset="-79"/>
            </a:endParaRPr>
          </a:p>
          <a:p>
            <a:pPr algn="just"/>
            <a:endParaRPr lang="he-IL" sz="1200" dirty="0">
              <a:solidFill>
                <a:schemeClr val="tx1"/>
              </a:solidFill>
              <a:latin typeface="Guttman Yad-Brush" pitchFamily="2" charset="-79"/>
              <a:cs typeface="Guttman Yad-Brush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368280"/>
          </a:xfrm>
        </p:spPr>
        <p:txBody>
          <a:bodyPr>
            <a:normAutofit/>
          </a:bodyPr>
          <a:lstStyle/>
          <a:p>
            <a:pPr algn="r"/>
            <a:r>
              <a:rPr lang="he-IL" sz="1600" dirty="0" smtClean="0">
                <a:solidFill>
                  <a:srgbClr val="C00000"/>
                </a:solidFill>
              </a:rPr>
              <a:t>כיצד הופך אדם מישראל לעבד?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א. מוכר את עצמו לעבד בגלל אילוצים כלכליים (עני).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ב.</a:t>
            </a:r>
            <a:r>
              <a:rPr lang="he-IL" sz="16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בית דין מוכר אותו לעבד כי הוא גנב ואין לו כסף לשלם עבור הגנבה.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ג. אב מכר את בתו הקטנה לאמה בגלל אילוצים כלכליים.</a:t>
            </a:r>
          </a:p>
          <a:p>
            <a:pPr>
              <a:buNone/>
            </a:pPr>
            <a:endParaRPr lang="he-IL" sz="16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מצוות הענקה -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האדון מצווה לתת מתנות לעבד בשעת שחרורו.</a:t>
            </a:r>
          </a:p>
          <a:p>
            <a:pPr>
              <a:buNone/>
            </a:pPr>
            <a:r>
              <a:rPr lang="he-IL" sz="1600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ממה ניתנת הענקה?</a:t>
            </a:r>
          </a:p>
          <a:p>
            <a:pPr>
              <a:buNone/>
            </a:pPr>
            <a:r>
              <a:rPr lang="he-IL" sz="1600" dirty="0" smtClean="0"/>
              <a:t>"הַעֲנֵיק </a:t>
            </a:r>
            <a:r>
              <a:rPr lang="he-IL" sz="1600" dirty="0"/>
              <a:t>תַּעֲנִיק, לוֹ, מִצֹּאנְךָ, </a:t>
            </a:r>
            <a:r>
              <a:rPr lang="he-IL" sz="1600" dirty="0" err="1"/>
              <a:t>וּמִגָּרְנְךָ</a:t>
            </a:r>
            <a:r>
              <a:rPr lang="he-IL" sz="1600" dirty="0"/>
              <a:t> וּמִיִּקְבֶךָ:  אֲשֶׁר בֵּרַכְךָ יְהוָה </a:t>
            </a:r>
            <a:r>
              <a:rPr lang="he-IL" sz="1600" dirty="0" err="1"/>
              <a:t>אֱלֹהֶיךָ</a:t>
            </a:r>
            <a:r>
              <a:rPr lang="he-IL" sz="1600" dirty="0"/>
              <a:t>, </a:t>
            </a:r>
            <a:r>
              <a:rPr lang="he-IL" sz="1600" dirty="0" err="1" smtClean="0"/>
              <a:t>תִּתֶּן</a:t>
            </a:r>
            <a:r>
              <a:rPr lang="he-IL" sz="1600" dirty="0" smtClean="0"/>
              <a:t>-לוֹ".</a:t>
            </a:r>
          </a:p>
          <a:p>
            <a:pPr>
              <a:buNone/>
            </a:pPr>
            <a:endParaRPr lang="he-IL" sz="16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</a:rPr>
              <a:t>        כלל		  פרט		           כלל</a:t>
            </a:r>
          </a:p>
          <a:p>
            <a:pPr>
              <a:buNone/>
            </a:pPr>
            <a:endParaRPr lang="he-IL" sz="16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</a:rPr>
              <a:t>רש"י</a:t>
            </a: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אין אתה דן כעין הפרט: מה הפרט (</a:t>
            </a:r>
            <a:r>
              <a:rPr lang="he-IL" sz="1200" dirty="0" smtClean="0">
                <a:latin typeface="David" pitchFamily="34" charset="-79"/>
                <a:cs typeface="David" pitchFamily="34" charset="-79"/>
              </a:rPr>
              <a:t>דגן, גורן ויקב)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מיוחדים שהם בכלל ברכה </a:t>
            </a:r>
            <a:r>
              <a:rPr lang="he-IL" sz="1200" dirty="0" smtClean="0">
                <a:latin typeface="David" pitchFamily="34" charset="-79"/>
                <a:cs typeface="David" pitchFamily="34" charset="-79"/>
              </a:rPr>
              <a:t>(יכולים להתרבות),</a:t>
            </a:r>
          </a:p>
          <a:p>
            <a:pPr>
              <a:buNone/>
            </a:pPr>
            <a:r>
              <a:rPr lang="he-IL" sz="1600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 אף כל שהם בכלל ברכה ויכולים להתרבות, למעט </a:t>
            </a:r>
            <a:r>
              <a:rPr lang="he-IL" sz="1200" dirty="0" smtClean="0">
                <a:latin typeface="David" pitchFamily="34" charset="-79"/>
                <a:cs typeface="David" pitchFamily="34" charset="-79"/>
              </a:rPr>
              <a:t>(חוץ מ)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פרדות שאינן יכולות להתרבות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הנימוק למצוות הענקה</a:t>
            </a:r>
          </a:p>
          <a:p>
            <a:pPr>
              <a:buNone/>
            </a:pPr>
            <a:r>
              <a:rPr lang="he-IL" sz="1600" dirty="0" smtClean="0"/>
              <a:t>"וְזָכַרְתָּ</a:t>
            </a:r>
            <a:r>
              <a:rPr lang="he-IL" sz="1600" dirty="0" smtClean="0"/>
              <a:t>, כִּי עֶבֶד הָיִיתָ בְּאֶרֶץ מִצְרַיִם, וַיִּפְדְּךָ, יְהוָה </a:t>
            </a:r>
            <a:r>
              <a:rPr lang="he-IL" sz="1600" dirty="0" err="1" smtClean="0"/>
              <a:t>אֱלֹהֶיךָ</a:t>
            </a:r>
            <a:r>
              <a:rPr lang="he-IL" sz="1600" dirty="0" smtClean="0"/>
              <a:t>"</a:t>
            </a:r>
            <a:r>
              <a:rPr lang="he-IL" sz="1600" dirty="0" err="1" smtClean="0"/>
              <a:t> (ט</a:t>
            </a:r>
            <a:r>
              <a:rPr lang="he-IL" sz="1600" dirty="0" smtClean="0"/>
              <a:t>ו).</a:t>
            </a:r>
          </a:p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רש"י:</a:t>
            </a:r>
            <a:r>
              <a:rPr lang="he-I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כשם שאחרי העבדות במצרים ה' העניק לישראל מרכוש מצרים ומהשלל שלהם, כך גם על הישראלי להעניק מרכושו לעבד המשתחרר.</a:t>
            </a:r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סוגר מרובע שמאלי 4"/>
          <p:cNvSpPr/>
          <p:nvPr/>
        </p:nvSpPr>
        <p:spPr>
          <a:xfrm rot="16200000">
            <a:off x="7822429" y="2821777"/>
            <a:ext cx="214314" cy="114300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סוגר מרובע שמאלי 5"/>
          <p:cNvSpPr/>
          <p:nvPr/>
        </p:nvSpPr>
        <p:spPr>
          <a:xfrm rot="16200000">
            <a:off x="6286512" y="2571744"/>
            <a:ext cx="214314" cy="164307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סוגר מרובע שמאלי 6"/>
          <p:cNvSpPr/>
          <p:nvPr/>
        </p:nvSpPr>
        <p:spPr>
          <a:xfrm rot="16200000">
            <a:off x="4071934" y="2357430"/>
            <a:ext cx="214314" cy="221457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800" b="1" dirty="0" smtClean="0">
                <a:solidFill>
                  <a:srgbClr val="C00000"/>
                </a:solidFill>
              </a:rPr>
              <a:t>עֶבֶד </a:t>
            </a:r>
            <a:r>
              <a:rPr lang="he-IL" sz="1800" b="1" dirty="0" smtClean="0">
                <a:solidFill>
                  <a:srgbClr val="C00000"/>
                </a:solidFill>
              </a:rPr>
              <a:t>עוֹלָם</a:t>
            </a:r>
          </a:p>
          <a:p>
            <a:pPr algn="just">
              <a:buNone/>
            </a:pPr>
            <a:r>
              <a:rPr lang="he-IL" sz="1600" b="1" dirty="0" smtClean="0">
                <a:solidFill>
                  <a:srgbClr val="C00000"/>
                </a:solidFill>
              </a:rPr>
              <a:t>הגדרה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עבד עברי, שאינו רוצה להשתחרר בתום 6 שנות עבדות, נשאר עבד לעולם, לאחר שרוצעים את אוזנו בבית דין.</a:t>
            </a:r>
          </a:p>
          <a:p>
            <a:pPr algn="just"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רש"י: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"עבד עולם" - יכול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כמשמעו?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ת"ל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(ויקרא כה) "ושבתם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איש אל אחזתו ואיש אל משפחתו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תשובו".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הא למדת שאין זה אלא עולמו של יובל (מכילתא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).</a:t>
            </a:r>
          </a:p>
          <a:p>
            <a:pPr algn="just">
              <a:buNone/>
            </a:pPr>
            <a:r>
              <a:rPr lang="he-IL" sz="1600" u="sng" dirty="0" smtClean="0">
                <a:latin typeface="David" pitchFamily="34" charset="-79"/>
                <a:cs typeface="David" pitchFamily="34" charset="-79"/>
              </a:rPr>
              <a:t>הסבר: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רש"י שואל: האם יתכן להסביר ש"עבד לעולם" הוא אדם שכל חייו יהיה עבד?</a:t>
            </a:r>
          </a:p>
          <a:p>
            <a:pPr algn="just"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	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  תשובת רש"י: אדם יכול להיות עבד עד היובל, שאז משתחררים כל העבדים.</a:t>
            </a:r>
          </a:p>
          <a:p>
            <a:pPr algn="just"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        המקור שעליו מתבסס פירוש רש"י הוא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בויקרא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כה: </a:t>
            </a:r>
            <a:r>
              <a:rPr lang="he-IL" sz="1600" dirty="0" smtClean="0"/>
              <a:t>"</a:t>
            </a:r>
            <a:r>
              <a:rPr lang="he-IL" sz="1600" dirty="0" smtClean="0"/>
              <a:t>ושבתם איש אל אחזתו ואיש אל </a:t>
            </a:r>
            <a:r>
              <a:rPr lang="he-IL" sz="1600" dirty="0" smtClean="0"/>
              <a:t>משפחתו</a:t>
            </a:r>
          </a:p>
          <a:p>
            <a:pPr algn="just">
              <a:buNone/>
            </a:pPr>
            <a:r>
              <a:rPr lang="he-IL" sz="1600" dirty="0" smtClean="0"/>
              <a:t>	</a:t>
            </a:r>
            <a:r>
              <a:rPr lang="he-IL" sz="1600" dirty="0" smtClean="0"/>
              <a:t>    תשובו".</a:t>
            </a:r>
          </a:p>
          <a:p>
            <a:pPr algn="just">
              <a:buNone/>
            </a:pPr>
            <a:endParaRPr lang="he-IL" sz="1600" dirty="0" smtClean="0"/>
          </a:p>
          <a:p>
            <a:pPr algn="just">
              <a:buNone/>
            </a:pPr>
            <a:r>
              <a:rPr lang="he-IL" sz="1600" dirty="0" smtClean="0">
                <a:solidFill>
                  <a:srgbClr val="C00000"/>
                </a:solidFill>
              </a:rPr>
              <a:t>שאלה: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האם גם את אוזנה של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אמא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עבריה רוצעים אם איננה רוצה להשתחרר?</a:t>
            </a:r>
          </a:p>
          <a:p>
            <a:pPr algn="just"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תשובה: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לא. רוצעים רק את אוזן העבד. </a:t>
            </a:r>
          </a:p>
          <a:p>
            <a:pPr algn="just"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	</a:t>
            </a: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   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ביסוס בכתוב:</a:t>
            </a:r>
            <a:r>
              <a:rPr lang="he-IL" sz="1600" dirty="0" smtClean="0"/>
              <a:t> "וְאִם-אָמֹר </a:t>
            </a:r>
            <a:r>
              <a:rPr lang="he-IL" sz="1600" dirty="0" smtClean="0"/>
              <a:t>יֹאמַר, </a:t>
            </a:r>
            <a:r>
              <a:rPr lang="he-IL" sz="1600" dirty="0" smtClean="0">
                <a:solidFill>
                  <a:srgbClr val="C00000"/>
                </a:solidFill>
              </a:rPr>
              <a:t>הָעֶבֶד</a:t>
            </a:r>
            <a:r>
              <a:rPr lang="he-IL" sz="1600" dirty="0" smtClean="0"/>
              <a:t>...לֹא </a:t>
            </a:r>
            <a:r>
              <a:rPr lang="he-IL" sz="1600" dirty="0" smtClean="0"/>
              <a:t>אֵצֵא, חָפְשִׁי</a:t>
            </a:r>
            <a:r>
              <a:rPr lang="he-IL" sz="1600" dirty="0" smtClean="0"/>
              <a:t>...</a:t>
            </a:r>
            <a:r>
              <a:rPr lang="he-IL" sz="1600" dirty="0" smtClean="0"/>
              <a:t> </a:t>
            </a:r>
            <a:r>
              <a:rPr lang="he-IL" sz="1600" dirty="0" smtClean="0"/>
              <a:t>וְרָצַע </a:t>
            </a:r>
            <a:r>
              <a:rPr lang="he-IL" sz="1600" dirty="0" smtClean="0"/>
              <a:t>אֲדֹ</a:t>
            </a:r>
            <a:r>
              <a:rPr lang="he-IL" sz="1600" dirty="0" smtClean="0">
                <a:solidFill>
                  <a:srgbClr val="C00000"/>
                </a:solidFill>
              </a:rPr>
              <a:t>נָיו</a:t>
            </a:r>
            <a:r>
              <a:rPr lang="he-IL" sz="1600" dirty="0" smtClean="0"/>
              <a:t> אֶת-אָזְ</a:t>
            </a:r>
            <a:r>
              <a:rPr lang="he-IL" sz="1600" dirty="0" smtClean="0">
                <a:solidFill>
                  <a:srgbClr val="C00000"/>
                </a:solidFill>
              </a:rPr>
              <a:t>נוֹ</a:t>
            </a:r>
            <a:r>
              <a:rPr lang="he-IL" sz="1600" dirty="0" smtClean="0"/>
              <a:t> בַּמַּרְצֵעַ, וַעֲבָ</a:t>
            </a:r>
            <a:r>
              <a:rPr lang="he-IL" sz="1600" dirty="0" smtClean="0">
                <a:solidFill>
                  <a:srgbClr val="C00000"/>
                </a:solidFill>
              </a:rPr>
              <a:t>דוֹ</a:t>
            </a:r>
            <a:r>
              <a:rPr lang="he-IL" sz="1600" dirty="0" smtClean="0"/>
              <a:t> </a:t>
            </a:r>
            <a:r>
              <a:rPr lang="he-IL" sz="1600" dirty="0" smtClean="0"/>
              <a:t>  לְעֹלָם" (שמות </a:t>
            </a:r>
            <a:r>
              <a:rPr lang="he-IL" sz="1600" dirty="0" err="1" smtClean="0"/>
              <a:t>כא</a:t>
            </a:r>
            <a:r>
              <a:rPr lang="he-IL" sz="1600" dirty="0" smtClean="0"/>
              <a:t>,ה-ו).</a:t>
            </a:r>
          </a:p>
          <a:p>
            <a:pPr algn="just">
              <a:buNone/>
            </a:pPr>
            <a:endParaRPr lang="he-IL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8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עקרונות הצדקה במצוות הענקה</a:t>
            </a:r>
          </a:p>
          <a:p>
            <a:pPr algn="just"/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תועלת –</a:t>
            </a:r>
            <a:r>
              <a:rPr lang="he-IL" sz="1600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דאגה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לשיקומו של העני.</a:t>
            </a:r>
            <a:endParaRPr lang="he-IL" sz="16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כבוד </a:t>
            </a:r>
            <a:r>
              <a:rPr lang="he-IL" sz="1600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–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ש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ומרים על כבודו של העבד ולא מכבידים עליו.</a:t>
            </a:r>
            <a:endParaRPr lang="he-IL" sz="16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חינוך </a:t>
            </a:r>
            <a:r>
              <a:rPr lang="he-IL" sz="1600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–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דם לומד להגן על אחרים, לא להקשות את הלב אלא לעזור לאחרים.</a:t>
            </a:r>
          </a:p>
          <a:p>
            <a:pPr algn="just"/>
            <a:endParaRPr lang="he-IL" sz="16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endParaRPr lang="he-IL" sz="16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ctr">
              <a:buNone/>
            </a:pPr>
            <a:r>
              <a:rPr lang="he-IL" sz="18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דוגמאות ל "הענקה" כיום</a:t>
            </a:r>
          </a:p>
          <a:p>
            <a:pPr algn="just"/>
            <a:r>
              <a:rPr lang="he-IL" sz="1600" dirty="0" smtClean="0">
                <a:latin typeface="David" pitchFamily="34" charset="-79"/>
                <a:cs typeface="David" pitchFamily="34" charset="-79"/>
              </a:rPr>
              <a:t>פועל שעוזב את עבודתו מקבל תשלום פיצויי פיטורין.</a:t>
            </a:r>
          </a:p>
          <a:p>
            <a:pPr algn="just"/>
            <a:r>
              <a:rPr lang="he-IL" sz="1600" dirty="0" smtClean="0">
                <a:latin typeface="David" pitchFamily="34" charset="-79"/>
                <a:cs typeface="David" pitchFamily="34" charset="-79"/>
              </a:rPr>
              <a:t>חייל שמשתחרר מהצבא מקבל מענק שחרור.</a:t>
            </a:r>
          </a:p>
          <a:p>
            <a:pPr algn="just"/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אדם שהפסיק עבודתו כי הגיע לגיל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מסויים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מקבל תשלום גמלאות.</a:t>
            </a:r>
          </a:p>
          <a:p>
            <a:pPr algn="just"/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 algn="just"/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 algn="ctr">
              <a:buNone/>
            </a:pPr>
            <a:r>
              <a:rPr lang="he-IL" sz="18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מטרת דיני עבד</a:t>
            </a:r>
          </a:p>
          <a:p>
            <a:pPr algn="just"/>
            <a:r>
              <a:rPr lang="he-IL" sz="1600" dirty="0" smtClean="0">
                <a:latin typeface="David" pitchFamily="34" charset="-79"/>
                <a:cs typeface="David" pitchFamily="34" charset="-79"/>
              </a:rPr>
              <a:t>לעזור לאדם לשקם את חייו.</a:t>
            </a:r>
          </a:p>
          <a:p>
            <a:pPr algn="just"/>
            <a:r>
              <a:rPr lang="he-IL" sz="1600" dirty="0" smtClean="0">
                <a:latin typeface="David" pitchFamily="34" charset="-79"/>
                <a:cs typeface="David" pitchFamily="34" charset="-79"/>
              </a:rPr>
              <a:t>להגן על ילדה שנמכרה בגלל אילוצים כלכליים ומניעת ניצולה. כאשר מתבגרת האדון חייב לבחור או להתחתן</a:t>
            </a:r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257</Words>
  <Application>Microsoft Office PowerPoint</Application>
  <PresentationFormat>‫הצגה על המסך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זרימה</vt:lpstr>
      <vt:lpstr>מצוות הענקה / דברים טו,יב-יח</vt:lpstr>
      <vt:lpstr>כיצד הופך אדם מישראל לעבד?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מצוות הענקה / דברים טו,יב-יח</dc:title>
  <dc:creator>ETI</dc:creator>
  <cp:lastModifiedBy>ETI</cp:lastModifiedBy>
  <cp:revision>10</cp:revision>
  <dcterms:created xsi:type="dcterms:W3CDTF">2021-04-25T08:14:45Z</dcterms:created>
  <dcterms:modified xsi:type="dcterms:W3CDTF">2021-04-25T20:45:58Z</dcterms:modified>
</cp:coreProperties>
</file>