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7" r:id="rId1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6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A135067-89EA-4B93-93DB-53007BE47962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3B78E8A-6374-4D99-BB6E-161874CCDC51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78E8A-6374-4D99-BB6E-161874CCDC51}" type="slidenum">
              <a:rPr lang="he-IL" smtClean="0"/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78E8A-6374-4D99-BB6E-161874CCDC51}" type="slidenum">
              <a:rPr lang="he-IL" smtClean="0"/>
              <a:t>10</a:t>
            </a:fld>
            <a:endParaRPr lang="he-I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78E8A-6374-4D99-BB6E-161874CCDC51}" type="slidenum">
              <a:rPr lang="he-IL" smtClean="0"/>
              <a:t>11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78E8A-6374-4D99-BB6E-161874CCDC51}" type="slidenum">
              <a:rPr lang="he-IL" smtClean="0"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78E8A-6374-4D99-BB6E-161874CCDC51}" type="slidenum">
              <a:rPr lang="he-IL" smtClean="0"/>
              <a:t>3</a:t>
            </a:fld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78E8A-6374-4D99-BB6E-161874CCDC51}" type="slidenum">
              <a:rPr lang="he-IL" smtClean="0"/>
              <a:t>4</a:t>
            </a:fld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78E8A-6374-4D99-BB6E-161874CCDC51}" type="slidenum">
              <a:rPr lang="he-IL" smtClean="0"/>
              <a:t>5</a:t>
            </a:fld>
            <a:endParaRPr lang="he-I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78E8A-6374-4D99-BB6E-161874CCDC51}" type="slidenum">
              <a:rPr lang="he-IL" smtClean="0"/>
              <a:t>6</a:t>
            </a:fld>
            <a:endParaRPr lang="he-I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78E8A-6374-4D99-BB6E-161874CCDC51}" type="slidenum">
              <a:rPr lang="he-IL" smtClean="0"/>
              <a:t>7</a:t>
            </a:fld>
            <a:endParaRPr lang="he-I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78E8A-6374-4D99-BB6E-161874CCDC51}" type="slidenum">
              <a:rPr lang="he-IL" smtClean="0"/>
              <a:t>8</a:t>
            </a:fld>
            <a:endParaRPr 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78E8A-6374-4D99-BB6E-161874CCDC51}" type="slidenum">
              <a:rPr lang="he-IL" smtClean="0"/>
              <a:t>9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39A2-A0F1-4498-920F-8E708EA2DCEB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F8B5-0154-414F-8F1C-673CFA34855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39A2-A0F1-4498-920F-8E708EA2DCEB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F8B5-0154-414F-8F1C-673CFA34855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39A2-A0F1-4498-920F-8E708EA2DCEB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F8B5-0154-414F-8F1C-673CFA34855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39A2-A0F1-4498-920F-8E708EA2DCEB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F8B5-0154-414F-8F1C-673CFA34855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39A2-A0F1-4498-920F-8E708EA2DCEB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F8B5-0154-414F-8F1C-673CFA34855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39A2-A0F1-4498-920F-8E708EA2DCEB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F8B5-0154-414F-8F1C-673CFA34855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39A2-A0F1-4498-920F-8E708EA2DCEB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F8B5-0154-414F-8F1C-673CFA34855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39A2-A0F1-4498-920F-8E708EA2DCEB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F8B5-0154-414F-8F1C-673CFA34855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39A2-A0F1-4498-920F-8E708EA2DCEB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F8B5-0154-414F-8F1C-673CFA34855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39A2-A0F1-4498-920F-8E708EA2DCEB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F8B5-0154-414F-8F1C-673CFA34855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39A2-A0F1-4498-920F-8E708EA2DCEB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F8B5-0154-414F-8F1C-673CFA34855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B39A2-A0F1-4498-920F-8E708EA2DCEB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3F8B5-0154-414F-8F1C-673CFA348554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428604"/>
            <a:ext cx="6400800" cy="5857916"/>
          </a:xfrm>
        </p:spPr>
        <p:txBody>
          <a:bodyPr/>
          <a:lstStyle/>
          <a:p>
            <a:r>
              <a:rPr lang="he-IL" dirty="0" smtClean="0">
                <a:ln>
                  <a:solidFill>
                    <a:srgbClr val="00B050"/>
                  </a:solidFill>
                </a:ln>
                <a:solidFill>
                  <a:srgbClr val="C00000"/>
                </a:solidFill>
                <a:latin typeface="Guttman Mantova-Decor" pitchFamily="2" charset="-79"/>
                <a:cs typeface="Guttman Mantova-Decor" pitchFamily="2" charset="-79"/>
              </a:rPr>
              <a:t>הארץ הטובה</a:t>
            </a:r>
            <a:endParaRPr lang="he-IL" dirty="0">
              <a:ln>
                <a:solidFill>
                  <a:srgbClr val="00B050"/>
                </a:solidFill>
              </a:ln>
              <a:solidFill>
                <a:srgbClr val="C00000"/>
              </a:solidFill>
              <a:latin typeface="Guttman Mantova-Decor" pitchFamily="2" charset="-79"/>
              <a:cs typeface="Guttman Mantova-Decor" pitchFamily="2" charset="-79"/>
            </a:endParaRPr>
          </a:p>
        </p:txBody>
      </p:sp>
      <p:pic>
        <p:nvPicPr>
          <p:cNvPr id="5" name="תמונה 4" descr="פלקט מפת ארץ ישראל צרה"/>
          <p:cNvPicPr/>
          <p:nvPr/>
        </p:nvPicPr>
        <p:blipFill>
          <a:blip r:embed="rId3" cstate="print"/>
          <a:srcRect l="32687" r="32796"/>
          <a:stretch>
            <a:fillRect/>
          </a:stretch>
        </p:blipFill>
        <p:spPr bwMode="auto">
          <a:xfrm>
            <a:off x="3000364" y="1071546"/>
            <a:ext cx="3214710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e-IL" sz="1400" b="1" dirty="0" err="1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רמב"ן</a:t>
            </a:r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 :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השוואת ארץ ישראל למצרים מבחינה 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רוחנית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.</a:t>
            </a:r>
            <a:endParaRPr lang="he-IL" sz="1400" b="1" dirty="0" smtClean="0">
              <a:latin typeface="David" pitchFamily="34" charset="-79"/>
              <a:cs typeface="David" pitchFamily="34" charset="-79"/>
            </a:endParaRPr>
          </a:p>
          <a:p>
            <a:pPr>
              <a:lnSpc>
                <a:spcPct val="150000"/>
              </a:lnSpc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במצרים יש תמיד מים להשקיה (מהנילוס). המים אינם תלויים במעשים הרוחניים של האדם. אך בארץ ישראל הקיום של האדם והגשם מותנה בשמירת המצוות של העם ובהשגחת ה'. </a:t>
            </a:r>
            <a:endParaRPr lang="he-IL" sz="1400" b="1" dirty="0">
              <a:solidFill>
                <a:srgbClr val="0070C0"/>
              </a:solidFill>
              <a:latin typeface="David" pitchFamily="34" charset="-79"/>
              <a:cs typeface="David" pitchFamily="34" charset="-79"/>
            </a:endParaRPr>
          </a:p>
          <a:p>
            <a:pPr>
              <a:lnSpc>
                <a:spcPct val="150000"/>
              </a:lnSpc>
              <a:buNone/>
            </a:pP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מטרת ההשוואה בין ישראל למצרים על פי </a:t>
            </a:r>
            <a:r>
              <a:rPr lang="he-IL" sz="1400" b="1" dirty="0" err="1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רמב"ן</a:t>
            </a:r>
            <a:endParaRPr lang="he-IL" sz="1400" b="1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lnSpc>
                <a:spcPct val="150000"/>
              </a:lnSpc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להראות שארת ישראל </a:t>
            </a:r>
            <a:r>
              <a:rPr lang="he-IL" sz="1400" b="1" u="sng" dirty="0" smtClean="0">
                <a:latin typeface="David" pitchFamily="34" charset="-79"/>
                <a:cs typeface="David" pitchFamily="34" charset="-79"/>
              </a:rPr>
              <a:t>שונה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ממצרים, ובכך לחזק את האזהרה על חשיבות שמירת המצוות בארץ ישראל כמו שכתוב בפסוקים ח-ט.</a:t>
            </a:r>
          </a:p>
          <a:p>
            <a:pPr>
              <a:lnSpc>
                <a:spcPct val="150000"/>
              </a:lnSpc>
              <a:buNone/>
            </a:pPr>
            <a:endParaRPr lang="he-IL" sz="1400" dirty="0">
              <a:latin typeface="David" pitchFamily="34" charset="-79"/>
              <a:cs typeface="David" pitchFamily="34" charset="-79"/>
            </a:endParaRPr>
          </a:p>
          <a:p>
            <a:pPr>
              <a:lnSpc>
                <a:spcPct val="150000"/>
              </a:lnSpc>
              <a:buNone/>
            </a:pP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2) הבדל בין ישראל למצרים מבחינת ההשגחה האלוקית</a:t>
            </a:r>
          </a:p>
          <a:p>
            <a:pPr>
              <a:lnSpc>
                <a:spcPct val="150000"/>
              </a:lnSpc>
              <a:buNone/>
            </a:pPr>
            <a:r>
              <a:rPr lang="he-IL" sz="1400" b="1" dirty="0" smtClean="0">
                <a:solidFill>
                  <a:srgbClr val="0070C0"/>
                </a:solidFill>
              </a:rPr>
              <a:t>אֶרֶץ, אֲשֶׁר-ה' </a:t>
            </a:r>
            <a:r>
              <a:rPr lang="he-IL" sz="1400" b="1" dirty="0" err="1" smtClean="0">
                <a:solidFill>
                  <a:srgbClr val="0070C0"/>
                </a:solidFill>
              </a:rPr>
              <a:t>אֱלֹקיךָ</a:t>
            </a:r>
            <a:r>
              <a:rPr lang="he-IL" sz="1400" b="1" dirty="0" smtClean="0">
                <a:solidFill>
                  <a:srgbClr val="0070C0"/>
                </a:solidFill>
              </a:rPr>
              <a:t> דֹּרֵשׁ אֹתָהּ:  תָּמִיד, עֵינֵי ה' </a:t>
            </a:r>
            <a:r>
              <a:rPr lang="he-IL" sz="1400" b="1" dirty="0" err="1" smtClean="0">
                <a:solidFill>
                  <a:srgbClr val="0070C0"/>
                </a:solidFill>
              </a:rPr>
              <a:t>אֱלֹקיךָ</a:t>
            </a:r>
            <a:r>
              <a:rPr lang="he-IL" sz="1400" b="1" dirty="0" smtClean="0">
                <a:solidFill>
                  <a:srgbClr val="0070C0"/>
                </a:solidFill>
              </a:rPr>
              <a:t> בָּהּ--מֵרֵשִׁית הַשָּׁנָה, וְעַד אַחֲרִית שָׁנָה"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(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).</a:t>
            </a:r>
          </a:p>
          <a:p>
            <a:pPr>
              <a:lnSpc>
                <a:spcPct val="150000"/>
              </a:lnSpc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בארץ ישראל יש תמיד השגחה מיוחדת של ה'.</a:t>
            </a:r>
          </a:p>
          <a:p>
            <a:pPr>
              <a:lnSpc>
                <a:spcPct val="150000"/>
              </a:lnSpc>
              <a:buNone/>
            </a:pPr>
            <a:endParaRPr lang="he-IL" sz="1400" dirty="0" smtClean="0">
              <a:latin typeface="David" pitchFamily="34" charset="-79"/>
              <a:cs typeface="David" pitchFamily="34" charset="-79"/>
            </a:endParaRPr>
          </a:p>
          <a:p>
            <a:pPr>
              <a:lnSpc>
                <a:spcPct val="150000"/>
              </a:lnSpc>
              <a:buNone/>
            </a:pP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מסקנה הנובעת מההשוואה</a:t>
            </a:r>
            <a:endParaRPr lang="he-IL" sz="1400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dirty="0">
                <a:latin typeface="David" pitchFamily="34" charset="-79"/>
                <a:cs typeface="David" pitchFamily="34" charset="-79"/>
              </a:rPr>
              <a:t>ארץ ישראל מייצגת את התלות בקב"ה, ומתוך כך גם את קרבת ה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'. לעומת זאת מצריים </a:t>
            </a:r>
            <a:r>
              <a:rPr lang="he-IL" sz="1400" dirty="0">
                <a:latin typeface="David" pitchFamily="34" charset="-79"/>
                <a:cs typeface="David" pitchFamily="34" charset="-79"/>
              </a:rPr>
              <a:t>מייצגת ביטחון כלכלי יחסי, וכתוצאה מכך- ריחוק מהקב"ה ומתודעת ההשגחה התמידית.</a:t>
            </a:r>
          </a:p>
          <a:p>
            <a:pPr>
              <a:lnSpc>
                <a:spcPct val="150000"/>
              </a:lnSpc>
              <a:buNone/>
            </a:pPr>
            <a:endParaRPr lang="he-IL" sz="1400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/>
          <p:cNvSpPr/>
          <p:nvPr/>
        </p:nvSpPr>
        <p:spPr>
          <a:xfrm>
            <a:off x="785786" y="5214950"/>
            <a:ext cx="785818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פסוקים </a:t>
            </a:r>
            <a:r>
              <a:rPr lang="he-IL" sz="1600" b="1" dirty="0" err="1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יג</a:t>
            </a: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-</a:t>
            </a:r>
            <a:r>
              <a:rPr lang="he-IL" sz="1600" b="1" dirty="0" err="1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כא</a:t>
            </a: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 / פרשת "והיה אם שמֹע"</a:t>
            </a:r>
          </a:p>
          <a:p>
            <a:pPr>
              <a:buNone/>
            </a:pPr>
            <a:r>
              <a:rPr lang="he-IL" sz="1400" b="1" dirty="0" err="1">
                <a:solidFill>
                  <a:srgbClr val="0070C0"/>
                </a:solidFill>
              </a:rPr>
              <a:t>יג</a:t>
            </a:r>
            <a:r>
              <a:rPr lang="he-IL" sz="1400" b="1" dirty="0">
                <a:solidFill>
                  <a:srgbClr val="0070C0"/>
                </a:solidFill>
              </a:rPr>
              <a:t> וְהָיָה, אִם-שָׁמֹעַ תִּשְׁמְעוּ אֶל-</a:t>
            </a:r>
            <a:r>
              <a:rPr lang="he-IL" sz="1400" b="1" dirty="0" err="1">
                <a:solidFill>
                  <a:srgbClr val="0070C0"/>
                </a:solidFill>
              </a:rPr>
              <a:t>מִצְוֺתַי</a:t>
            </a:r>
            <a:r>
              <a:rPr lang="he-IL" sz="1400" b="1" dirty="0">
                <a:solidFill>
                  <a:srgbClr val="0070C0"/>
                </a:solidFill>
              </a:rPr>
              <a:t>, אֲשֶׁר אָנֹכִי </a:t>
            </a:r>
            <a:r>
              <a:rPr lang="he-IL" sz="1400" b="1" dirty="0" err="1">
                <a:solidFill>
                  <a:srgbClr val="0070C0"/>
                </a:solidFill>
              </a:rPr>
              <a:t>מְצַוֶּה</a:t>
            </a:r>
            <a:r>
              <a:rPr lang="he-IL" sz="1400" b="1" dirty="0">
                <a:solidFill>
                  <a:srgbClr val="0070C0"/>
                </a:solidFill>
              </a:rPr>
              <a:t> אֶתְכֶם, הַיּוֹם--לְאַהֲבָה </a:t>
            </a:r>
            <a:r>
              <a:rPr lang="he-IL" sz="1400" b="1" dirty="0" smtClean="0">
                <a:solidFill>
                  <a:srgbClr val="0070C0"/>
                </a:solidFill>
              </a:rPr>
              <a:t>אֶת-ה' </a:t>
            </a:r>
            <a:r>
              <a:rPr lang="he-IL" sz="1400" b="1" dirty="0" err="1" smtClean="0">
                <a:solidFill>
                  <a:srgbClr val="0070C0"/>
                </a:solidFill>
              </a:rPr>
              <a:t>אֱלֹקיכֶם</a:t>
            </a:r>
            <a:r>
              <a:rPr lang="he-IL" sz="1400" b="1" dirty="0">
                <a:solidFill>
                  <a:srgbClr val="0070C0"/>
                </a:solidFill>
              </a:rPr>
              <a:t>, וּלְעָבְדוֹ, בְּכָל-לְבַבְכֶם, וּבְכָל-נַפְשְׁכֶם.  יד וְנָתַתִּי מְטַר-אַרְצְכֶם בְּעִתּוֹ, יוֹרֶה וּמַלְקוֹשׁ; וְאָסַפְתָּ דְגָנֶךָ, וְתִירֹשְׁךָ </a:t>
            </a:r>
            <a:r>
              <a:rPr lang="he-IL" sz="1400" b="1" dirty="0" err="1">
                <a:solidFill>
                  <a:srgbClr val="0070C0"/>
                </a:solidFill>
              </a:rPr>
              <a:t>וְיִצְהָרֶךָ</a:t>
            </a:r>
            <a:r>
              <a:rPr lang="he-IL" sz="1400" b="1" dirty="0">
                <a:solidFill>
                  <a:srgbClr val="0070C0"/>
                </a:solidFill>
              </a:rPr>
              <a:t>.  </a:t>
            </a:r>
            <a:r>
              <a:rPr lang="he-IL" sz="1400" b="1" dirty="0" err="1">
                <a:solidFill>
                  <a:srgbClr val="0070C0"/>
                </a:solidFill>
              </a:rPr>
              <a:t>טו</a:t>
            </a:r>
            <a:r>
              <a:rPr lang="he-IL" sz="1400" b="1" dirty="0">
                <a:solidFill>
                  <a:srgbClr val="0070C0"/>
                </a:solidFill>
              </a:rPr>
              <a:t> וְנָתַתִּי עֵשֶׂב בְּשָׂדְךָ, לִבְהֶמְתֶּךָ; וְאָכַלְתָּ, וְשָׂבָעְתָּ. </a:t>
            </a:r>
            <a:endParaRPr lang="he-IL" sz="14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he-IL" sz="1400" b="1" dirty="0">
                <a:solidFill>
                  <a:srgbClr val="0070C0"/>
                </a:solidFill>
              </a:rPr>
              <a:t> </a:t>
            </a:r>
            <a:r>
              <a:rPr lang="he-IL" sz="1400" b="1" dirty="0" err="1">
                <a:solidFill>
                  <a:srgbClr val="0070C0"/>
                </a:solidFill>
              </a:rPr>
              <a:t>טז</a:t>
            </a:r>
            <a:r>
              <a:rPr lang="he-IL" sz="1400" b="1" dirty="0">
                <a:solidFill>
                  <a:srgbClr val="0070C0"/>
                </a:solidFill>
              </a:rPr>
              <a:t> </a:t>
            </a:r>
            <a:r>
              <a:rPr lang="he-IL" sz="1400" b="1" dirty="0" err="1">
                <a:solidFill>
                  <a:srgbClr val="0070C0"/>
                </a:solidFill>
              </a:rPr>
              <a:t>הִשָּׁמְרוּ</a:t>
            </a:r>
            <a:r>
              <a:rPr lang="he-IL" sz="1400" b="1" dirty="0">
                <a:solidFill>
                  <a:srgbClr val="0070C0"/>
                </a:solidFill>
              </a:rPr>
              <a:t> לָכֶם, פֶּן יִפְתֶּה לְבַבְכֶם; וְסַרְתֶּם, וַעֲבַדְתֶּם </a:t>
            </a:r>
            <a:r>
              <a:rPr lang="he-IL" sz="1400" b="1" dirty="0" err="1">
                <a:solidFill>
                  <a:srgbClr val="0070C0"/>
                </a:solidFill>
              </a:rPr>
              <a:t>אֱלֹהִים</a:t>
            </a:r>
            <a:r>
              <a:rPr lang="he-IL" sz="1400" b="1" dirty="0">
                <a:solidFill>
                  <a:srgbClr val="0070C0"/>
                </a:solidFill>
              </a:rPr>
              <a:t> אֲחֵרִים, </a:t>
            </a:r>
            <a:r>
              <a:rPr lang="he-IL" sz="1400" b="1" dirty="0" err="1">
                <a:solidFill>
                  <a:srgbClr val="0070C0"/>
                </a:solidFill>
              </a:rPr>
              <a:t>וְהִשְׁתַּחֲוִיתֶם</a:t>
            </a:r>
            <a:r>
              <a:rPr lang="he-IL" sz="1400" b="1" dirty="0">
                <a:solidFill>
                  <a:srgbClr val="0070C0"/>
                </a:solidFill>
              </a:rPr>
              <a:t>, לָהֶם.  </a:t>
            </a:r>
            <a:r>
              <a:rPr lang="he-IL" sz="1400" b="1" dirty="0" err="1">
                <a:solidFill>
                  <a:srgbClr val="0070C0"/>
                </a:solidFill>
              </a:rPr>
              <a:t>יז</a:t>
            </a:r>
            <a:r>
              <a:rPr lang="he-IL" sz="1400" b="1" dirty="0">
                <a:solidFill>
                  <a:srgbClr val="0070C0"/>
                </a:solidFill>
              </a:rPr>
              <a:t> וְחָרָה </a:t>
            </a:r>
            <a:r>
              <a:rPr lang="he-IL" sz="1400" b="1" dirty="0" smtClean="0">
                <a:solidFill>
                  <a:srgbClr val="0070C0"/>
                </a:solidFill>
              </a:rPr>
              <a:t>אַף-ה' </a:t>
            </a:r>
            <a:r>
              <a:rPr lang="he-IL" sz="1400" b="1" dirty="0">
                <a:solidFill>
                  <a:srgbClr val="0070C0"/>
                </a:solidFill>
              </a:rPr>
              <a:t>בָּכֶם, וְעָצַר אֶת-הַשָּׁמַיִם וְלֹא-יִהְיֶה מָטָר, וְהָאֲדָמָה, לֹא </a:t>
            </a:r>
            <a:r>
              <a:rPr lang="he-IL" sz="1400" b="1" dirty="0" err="1">
                <a:solidFill>
                  <a:srgbClr val="0070C0"/>
                </a:solidFill>
              </a:rPr>
              <a:t>תִתֵּן</a:t>
            </a:r>
            <a:r>
              <a:rPr lang="he-IL" sz="1400" b="1" dirty="0">
                <a:solidFill>
                  <a:srgbClr val="0070C0"/>
                </a:solidFill>
              </a:rPr>
              <a:t> אֶת-יְבוּלָהּ; וַאֲבַדְתֶּם מְהֵרָה, מֵעַל הָאָרֶץ הַטֹּבָה, אֲשֶׁר </a:t>
            </a:r>
            <a:r>
              <a:rPr lang="he-IL" sz="1400" b="1" dirty="0" smtClean="0">
                <a:solidFill>
                  <a:srgbClr val="0070C0"/>
                </a:solidFill>
              </a:rPr>
              <a:t>ה', </a:t>
            </a:r>
            <a:r>
              <a:rPr lang="he-IL" sz="1400" b="1" dirty="0">
                <a:solidFill>
                  <a:srgbClr val="0070C0"/>
                </a:solidFill>
              </a:rPr>
              <a:t>נֹתֵן לָכֶם. </a:t>
            </a:r>
            <a:endParaRPr lang="he-IL" sz="14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he-IL" sz="1400" b="1" dirty="0">
                <a:solidFill>
                  <a:srgbClr val="0070C0"/>
                </a:solidFill>
              </a:rPr>
              <a:t> </a:t>
            </a:r>
            <a:r>
              <a:rPr lang="he-IL" sz="1400" b="1" dirty="0" err="1">
                <a:solidFill>
                  <a:srgbClr val="0070C0"/>
                </a:solidFill>
              </a:rPr>
              <a:t>יח</a:t>
            </a:r>
            <a:r>
              <a:rPr lang="he-IL" sz="1400" b="1" dirty="0">
                <a:solidFill>
                  <a:srgbClr val="0070C0"/>
                </a:solidFill>
              </a:rPr>
              <a:t> וְשַׂמְתֶּם אֶת-דְּבָרַי אֵלֶּה, עַל-לְבַבְכֶם וְעַל-נַפְשְׁכֶם; וּקְשַׁרְתֶּם אֹתָם לְאוֹת עַל-יֶדְכֶם, וְהָיוּ לְטוֹטָפֹת בֵּין עֵינֵיכֶם.  </a:t>
            </a:r>
            <a:r>
              <a:rPr lang="he-IL" sz="1400" b="1" dirty="0" err="1">
                <a:solidFill>
                  <a:srgbClr val="0070C0"/>
                </a:solidFill>
              </a:rPr>
              <a:t>יט</a:t>
            </a:r>
            <a:r>
              <a:rPr lang="he-IL" sz="1400" b="1" dirty="0">
                <a:solidFill>
                  <a:srgbClr val="0070C0"/>
                </a:solidFill>
              </a:rPr>
              <a:t> וְלִמַּדְתֶּם אֹתָם אֶת-בְּנֵיכֶם, לְדַבֵּר בָּם, בְּשִׁבְתְּךָ בְּבֵיתֶךָ וּבְלֶכְתְּךָ בַדֶּרֶךְ, וּבְשָׁכְבְּךָ וּבְקוּמֶךָ.  כ וּכְתַבְתָּם עַל-מְזוּזוֹת בֵּיתֶךָ, וּבִשְׁעָרֶיךָ. </a:t>
            </a:r>
            <a:endParaRPr lang="he-IL" sz="14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he-IL" sz="1400" b="1" dirty="0">
                <a:solidFill>
                  <a:srgbClr val="0070C0"/>
                </a:solidFill>
              </a:rPr>
              <a:t> </a:t>
            </a:r>
            <a:r>
              <a:rPr lang="he-IL" sz="1400" b="1" dirty="0" err="1">
                <a:solidFill>
                  <a:srgbClr val="0070C0"/>
                </a:solidFill>
              </a:rPr>
              <a:t>כא</a:t>
            </a:r>
            <a:r>
              <a:rPr lang="he-IL" sz="1400" b="1" dirty="0">
                <a:solidFill>
                  <a:srgbClr val="0070C0"/>
                </a:solidFill>
              </a:rPr>
              <a:t> לְמַעַן יִרְבּוּ יְמֵיכֶם, וִימֵי </a:t>
            </a:r>
            <a:r>
              <a:rPr lang="he-IL" sz="1400" b="1" dirty="0" smtClean="0">
                <a:solidFill>
                  <a:srgbClr val="0070C0"/>
                </a:solidFill>
              </a:rPr>
              <a:t>בְנֵיכֶם</a:t>
            </a:r>
            <a:r>
              <a:rPr lang="he-IL" sz="1400" b="1" dirty="0">
                <a:solidFill>
                  <a:srgbClr val="0070C0"/>
                </a:solidFill>
              </a:rPr>
              <a:t>, עַל הָאֲדָמָה, אֲשֶׁר נִשְׁבַּע </a:t>
            </a:r>
            <a:r>
              <a:rPr lang="he-IL" sz="1400" b="1" dirty="0" smtClean="0">
                <a:solidFill>
                  <a:srgbClr val="0070C0"/>
                </a:solidFill>
              </a:rPr>
              <a:t>ה' </a:t>
            </a:r>
            <a:r>
              <a:rPr lang="he-IL" sz="1400" b="1" dirty="0" err="1">
                <a:solidFill>
                  <a:srgbClr val="0070C0"/>
                </a:solidFill>
              </a:rPr>
              <a:t>לַאֲבֹתֵיכֶם</a:t>
            </a:r>
            <a:r>
              <a:rPr lang="he-IL" sz="1400" b="1" dirty="0">
                <a:solidFill>
                  <a:srgbClr val="0070C0"/>
                </a:solidFill>
              </a:rPr>
              <a:t> לָתֵת לָהֶם--כִּימֵי הַשָּׁמַיִם, עַל-הָאָרֶץ. </a:t>
            </a:r>
            <a:endParaRPr lang="he-IL" sz="14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he-IL" sz="1400" b="1" dirty="0">
              <a:solidFill>
                <a:srgbClr val="0070C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פרשה זאת עניינה קבלת עול מצוות: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אם עם ישראל יקיימו את המצוות, ירד גשם בזמן ויהיה יבול בשדה לאדם ולבהמה.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אם עם ישראל יתרחקו מה', לא יקיימו את המצוות ויעבדו עבודה זרה, תהיה בצורת. לא ירד גשם ולא יהיה יבול בשדה והעם יגלו מהארץ הטובה שה' נתן להם.</a:t>
            </a:r>
            <a:endParaRPr lang="he-IL" sz="1400" dirty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400" b="1" dirty="0" smtClean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רש"י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אומר שאין כאן תיאור של שני מצבים: אם יקיימו את המצוות או לא יקיימו, אלא יש כאן 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אזהרה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מפני חטא בגלל טוב הארץ: יש קשר בין פסוק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טו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לפסוקים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-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יז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: בפסוק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טו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העם יקבלו שכר ויהיה יבול רב. אך דווקא במצב זה של שפע כלכלי עלול העם לחטוא, לשכוח את ה' ולעבוד עבודה זרה, ולכן ייענשו בגלות מהארץ. </a:t>
            </a:r>
            <a:endParaRPr lang="he-IL" sz="1400" dirty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400" dirty="0" smtClean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400" b="1" dirty="0" smtClean="0">
              <a:solidFill>
                <a:srgbClr val="FFFF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b="1" dirty="0" smtClean="0">
                <a:solidFill>
                  <a:srgbClr val="FFFF00"/>
                </a:solidFill>
                <a:latin typeface="David" pitchFamily="34" charset="-79"/>
                <a:cs typeface="David" pitchFamily="34" charset="-79"/>
              </a:rPr>
              <a:t>ראינו זאת גם בפרק ח, פסוקים </a:t>
            </a:r>
            <a:r>
              <a:rPr lang="he-IL" sz="1400" b="1" dirty="0" err="1" smtClean="0">
                <a:solidFill>
                  <a:srgbClr val="FFFF00"/>
                </a:solidFill>
                <a:latin typeface="David" pitchFamily="34" charset="-79"/>
                <a:cs typeface="David" pitchFamily="34" charset="-79"/>
              </a:rPr>
              <a:t>יב</a:t>
            </a:r>
            <a:r>
              <a:rPr lang="he-IL" sz="1400" b="1" dirty="0" smtClean="0">
                <a:solidFill>
                  <a:srgbClr val="FFFF00"/>
                </a:solidFill>
                <a:latin typeface="David" pitchFamily="34" charset="-79"/>
                <a:cs typeface="David" pitchFamily="34" charset="-79"/>
              </a:rPr>
              <a:t>-</a:t>
            </a:r>
            <a:r>
              <a:rPr lang="he-IL" sz="1400" b="1" dirty="0" err="1" smtClean="0">
                <a:solidFill>
                  <a:srgbClr val="FFFF00"/>
                </a:solidFill>
                <a:latin typeface="David" pitchFamily="34" charset="-79"/>
                <a:cs typeface="David" pitchFamily="34" charset="-79"/>
              </a:rPr>
              <a:t>יז</a:t>
            </a:r>
            <a:r>
              <a:rPr lang="he-IL" sz="1400" b="1" dirty="0" smtClean="0">
                <a:solidFill>
                  <a:srgbClr val="FFFF00"/>
                </a:solidFill>
                <a:latin typeface="David" pitchFamily="34" charset="-79"/>
                <a:cs typeface="David" pitchFamily="34" charset="-79"/>
              </a:rPr>
              <a:t>, שם מתוארת סכנה שעם ישראל יראה ברכה והצלחה בכל מה שיש לו, ישכחו את ה' ויגידו "כחי ועֹצם ידי עשה לי את החיל הזה".</a:t>
            </a:r>
            <a:endParaRPr lang="he-IL" sz="1400" b="1" dirty="0">
              <a:solidFill>
                <a:srgbClr val="FFFF00"/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שלושת חלקי הפרק והקשר ביניהם</a:t>
            </a:r>
          </a:p>
          <a:p>
            <a:pPr algn="just"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פסוקים א-ט: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מחוייבות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כללית לשמירת המצוות.</a:t>
            </a:r>
          </a:p>
          <a:p>
            <a:pPr algn="just"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פסוקים י-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: המיוחד בארץ מבחינת השקיה (גשם) ומבחינת השגחת ה' בארץ.</a:t>
            </a:r>
          </a:p>
          <a:p>
            <a:pPr algn="just"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פסוקים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יג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-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כא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: הקשר בין שמירת המצוות וירידת הגשם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– ירידת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הגשם בארץ תלוי בשמירת המצוות.</a:t>
            </a:r>
          </a:p>
          <a:p>
            <a:pPr algn="just">
              <a:buNone/>
            </a:pPr>
            <a:endParaRPr lang="he-IL" sz="1400" dirty="0" smtClean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פירוש </a:t>
            </a:r>
            <a:r>
              <a:rPr lang="he-IL" sz="1400" b="1" dirty="0" err="1" smtClean="0">
                <a:latin typeface="David" pitchFamily="34" charset="-79"/>
                <a:cs typeface="David" pitchFamily="34" charset="-79"/>
              </a:rPr>
              <a:t>רמב"ן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 שהזכרנו (שקופית מספר 10) מחבר בין שלושת חלקי הפרק. 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פסוקים א-ט עוסקים 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בעבר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: ישראל יזכרו את האירועים והניסים שקרו בעבר וזה יגרום להם לקיים מצוות.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פסוקים י-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עוסקים 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בהווה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, בטיבה של ארץ ישראל.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פסוקים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יג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-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כא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עוסקים 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בעתיד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, כאשר ישבו בארץ ישראל.</a:t>
            </a:r>
          </a:p>
          <a:p>
            <a:pPr>
              <a:buNone/>
            </a:pPr>
            <a:endParaRPr lang="he-IL" sz="1400" dirty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400" dirty="0" smtClean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b="1" dirty="0" smtClean="0">
                <a:solidFill>
                  <a:srgbClr val="0070C0"/>
                </a:solidFill>
              </a:rPr>
              <a:t>"וְשַׂמְתֶּם אֶת-דְּבָרַי"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(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יח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).</a:t>
            </a:r>
          </a:p>
          <a:p>
            <a:pPr>
              <a:buNone/>
            </a:pP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רש"י: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בהזכרת המצוות בפסוקים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יח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-כ מחדשת התורה ש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קיימת חובה לשמור את המצוות גם אחרי שעם ישראל יענשו ויגלו וכבר לא יהיו בארץ.</a:t>
            </a:r>
          </a:p>
          <a:p>
            <a:pPr>
              <a:buNone/>
            </a:pPr>
            <a:r>
              <a:rPr lang="he-IL" sz="1400" dirty="0">
                <a:latin typeface="David" pitchFamily="34" charset="-79"/>
                <a:cs typeface="David" pitchFamily="34" charset="-79"/>
              </a:rPr>
              <a:t>	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רש"י למד זאת מכך שהמצוות כתובות </a:t>
            </a:r>
            <a:r>
              <a:rPr lang="he-IL" sz="1400" u="sng" dirty="0" smtClean="0">
                <a:latin typeface="David" pitchFamily="34" charset="-79"/>
                <a:cs typeface="David" pitchFamily="34" charset="-79"/>
              </a:rPr>
              <a:t>לאחר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עונש הגלות.</a:t>
            </a:r>
          </a:p>
          <a:p>
            <a:pPr>
              <a:buNone/>
            </a:pPr>
            <a:r>
              <a:rPr lang="he-IL" sz="1400" dirty="0">
                <a:latin typeface="David" pitchFamily="34" charset="-79"/>
                <a:cs typeface="David" pitchFamily="34" charset="-79"/>
              </a:rPr>
              <a:t>	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מטרת קיום המצוות בגלות הוא שלא תשכחנה המצוות וידעו לקיימן במלואן </a:t>
            </a:r>
            <a:r>
              <a:rPr lang="he-IL" sz="1400" smtClean="0">
                <a:latin typeface="David" pitchFamily="34" charset="-79"/>
                <a:cs typeface="David" pitchFamily="34" charset="-79"/>
              </a:rPr>
              <a:t>כאשר יחזרו לארץ.</a:t>
            </a:r>
            <a:endParaRPr lang="he-IL" sz="1400" dirty="0" smtClean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600" b="1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פרק ח / החיוב לאמונה בה' בארץ ישראל</a:t>
            </a:r>
          </a:p>
          <a:p>
            <a:pPr algn="just">
              <a:buNone/>
            </a:pPr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פסוקים א-ו: הקשיים של ישראל במדבר</a:t>
            </a:r>
          </a:p>
          <a:p>
            <a:pPr algn="just">
              <a:buNone/>
            </a:pPr>
            <a:endParaRPr lang="he-IL" sz="1400" b="1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 algn="just">
              <a:buNone/>
            </a:pPr>
            <a:r>
              <a:rPr lang="he-IL" sz="1400" b="1" dirty="0">
                <a:solidFill>
                  <a:srgbClr val="0070C0"/>
                </a:solidFill>
              </a:rPr>
              <a:t>א כָּל-</a:t>
            </a:r>
            <a:r>
              <a:rPr lang="he-IL" sz="1400" b="1" dirty="0" err="1">
                <a:solidFill>
                  <a:srgbClr val="0070C0"/>
                </a:solidFill>
              </a:rPr>
              <a:t>הַמִּצְוָה</a:t>
            </a:r>
            <a:r>
              <a:rPr lang="he-IL" sz="1400" b="1" dirty="0">
                <a:solidFill>
                  <a:srgbClr val="0070C0"/>
                </a:solidFill>
              </a:rPr>
              <a:t>, אֲשֶׁר אָנֹכִי </a:t>
            </a:r>
            <a:r>
              <a:rPr lang="he-IL" sz="1400" b="1" dirty="0" err="1">
                <a:solidFill>
                  <a:srgbClr val="0070C0"/>
                </a:solidFill>
              </a:rPr>
              <a:t>מְצַוְּךָ</a:t>
            </a:r>
            <a:r>
              <a:rPr lang="he-IL" sz="1400" b="1" dirty="0">
                <a:solidFill>
                  <a:srgbClr val="0070C0"/>
                </a:solidFill>
              </a:rPr>
              <a:t> הַיּוֹם--</a:t>
            </a:r>
            <a:r>
              <a:rPr lang="he-IL" sz="1400" b="1" dirty="0" err="1">
                <a:solidFill>
                  <a:srgbClr val="0070C0"/>
                </a:solidFill>
              </a:rPr>
              <a:t>תִּשְׁמְרוּן</a:t>
            </a:r>
            <a:r>
              <a:rPr lang="he-IL" sz="1400" b="1" dirty="0">
                <a:solidFill>
                  <a:srgbClr val="0070C0"/>
                </a:solidFill>
              </a:rPr>
              <a:t> לַעֲשׂוֹת:  לְמַעַן </a:t>
            </a:r>
            <a:r>
              <a:rPr lang="he-IL" sz="1400" b="1" dirty="0" err="1">
                <a:solidFill>
                  <a:srgbClr val="0070C0"/>
                </a:solidFill>
              </a:rPr>
              <a:t>תִּחְיוּן</a:t>
            </a:r>
            <a:r>
              <a:rPr lang="he-IL" sz="1400" b="1" dirty="0">
                <a:solidFill>
                  <a:srgbClr val="0070C0"/>
                </a:solidFill>
              </a:rPr>
              <a:t> וּרְבִיתֶם, וּבָאתֶם וִירִשְׁתֶּם אֶת-הָאָרֶץ, אֲשֶׁר-נִשְׁבַּע </a:t>
            </a:r>
            <a:r>
              <a:rPr lang="he-IL" sz="1400" b="1" dirty="0" smtClean="0">
                <a:solidFill>
                  <a:srgbClr val="0070C0"/>
                </a:solidFill>
              </a:rPr>
              <a:t>ה', </a:t>
            </a:r>
            <a:r>
              <a:rPr lang="he-IL" sz="1400" b="1" dirty="0" err="1">
                <a:solidFill>
                  <a:srgbClr val="0070C0"/>
                </a:solidFill>
              </a:rPr>
              <a:t>לַאֲבֹתֵיכֶם</a:t>
            </a:r>
            <a:r>
              <a:rPr lang="he-IL" sz="1400" b="1" dirty="0">
                <a:solidFill>
                  <a:srgbClr val="0070C0"/>
                </a:solidFill>
              </a:rPr>
              <a:t>.  ב וְזָכַרְתָּ אֶת-כָּל-הַדֶּרֶךְ, אֲשֶׁר הוֹלִיכְךָ </a:t>
            </a:r>
            <a:r>
              <a:rPr lang="he-IL" sz="1400" b="1" dirty="0" smtClean="0">
                <a:solidFill>
                  <a:srgbClr val="0070C0"/>
                </a:solidFill>
              </a:rPr>
              <a:t>ה' </a:t>
            </a:r>
            <a:r>
              <a:rPr lang="he-IL" sz="1400" b="1" dirty="0" err="1" smtClean="0">
                <a:solidFill>
                  <a:srgbClr val="0070C0"/>
                </a:solidFill>
              </a:rPr>
              <a:t>אֱלֹקיךָ</a:t>
            </a:r>
            <a:r>
              <a:rPr lang="he-IL" sz="1400" b="1" dirty="0" smtClean="0">
                <a:solidFill>
                  <a:srgbClr val="0070C0"/>
                </a:solidFill>
              </a:rPr>
              <a:t> </a:t>
            </a:r>
            <a:r>
              <a:rPr lang="he-IL" sz="1400" b="1" dirty="0">
                <a:solidFill>
                  <a:srgbClr val="0070C0"/>
                </a:solidFill>
              </a:rPr>
              <a:t>זֶה אַרְבָּעִים שָׁנָה--בַּמִּדְבָּר:  לְמַעַן </a:t>
            </a:r>
            <a:r>
              <a:rPr lang="he-IL" sz="1400" b="1" dirty="0" err="1">
                <a:solidFill>
                  <a:srgbClr val="0070C0"/>
                </a:solidFill>
              </a:rPr>
              <a:t>עַנֹּתְךָ</a:t>
            </a:r>
            <a:r>
              <a:rPr lang="he-IL" sz="1400" b="1" dirty="0">
                <a:solidFill>
                  <a:srgbClr val="0070C0"/>
                </a:solidFill>
              </a:rPr>
              <a:t> </a:t>
            </a:r>
            <a:r>
              <a:rPr lang="he-IL" sz="1400" b="1" dirty="0" err="1">
                <a:solidFill>
                  <a:srgbClr val="0070C0"/>
                </a:solidFill>
              </a:rPr>
              <a:t>לְנַסֹּתְךָ</a:t>
            </a:r>
            <a:r>
              <a:rPr lang="he-IL" sz="1400" b="1" dirty="0">
                <a:solidFill>
                  <a:srgbClr val="0070C0"/>
                </a:solidFill>
              </a:rPr>
              <a:t>, לָדַעַת אֶת-אֲשֶׁר בִּלְבָבְךָ </a:t>
            </a:r>
            <a:r>
              <a:rPr lang="he-IL" sz="1400" b="1" dirty="0" err="1">
                <a:solidFill>
                  <a:srgbClr val="0070C0"/>
                </a:solidFill>
              </a:rPr>
              <a:t>הֲתִשְׁמֹר</a:t>
            </a:r>
            <a:r>
              <a:rPr lang="he-IL" sz="1400" b="1" dirty="0">
                <a:solidFill>
                  <a:srgbClr val="0070C0"/>
                </a:solidFill>
              </a:rPr>
              <a:t> </a:t>
            </a:r>
            <a:r>
              <a:rPr lang="he-IL" sz="1400" b="1" dirty="0" err="1">
                <a:solidFill>
                  <a:srgbClr val="0070C0"/>
                </a:solidFill>
              </a:rPr>
              <a:t>מִצְוֺתָו</a:t>
            </a:r>
            <a:r>
              <a:rPr lang="he-IL" sz="1400" b="1" dirty="0">
                <a:solidFill>
                  <a:srgbClr val="0070C0"/>
                </a:solidFill>
              </a:rPr>
              <a:t>--אִם-לֹא.  ג וַיְעַנְּךָ, </a:t>
            </a:r>
            <a:r>
              <a:rPr lang="he-IL" sz="1400" b="1" dirty="0" err="1">
                <a:solidFill>
                  <a:srgbClr val="0070C0"/>
                </a:solidFill>
              </a:rPr>
              <a:t>וַיַּרְעִבֶךָ</a:t>
            </a:r>
            <a:r>
              <a:rPr lang="he-IL" sz="1400" b="1" dirty="0">
                <a:solidFill>
                  <a:srgbClr val="0070C0"/>
                </a:solidFill>
              </a:rPr>
              <a:t>, וַיַּאֲכִלְךָ אֶת-הַמָּן אֲשֶׁר לֹא-יָדַעְתָּ, וְלֹא </a:t>
            </a:r>
            <a:r>
              <a:rPr lang="he-IL" sz="1400" b="1" dirty="0" err="1">
                <a:solidFill>
                  <a:srgbClr val="0070C0"/>
                </a:solidFill>
              </a:rPr>
              <a:t>יָדְעוּן</a:t>
            </a:r>
            <a:r>
              <a:rPr lang="he-IL" sz="1400" b="1" dirty="0">
                <a:solidFill>
                  <a:srgbClr val="0070C0"/>
                </a:solidFill>
              </a:rPr>
              <a:t> </a:t>
            </a:r>
            <a:r>
              <a:rPr lang="he-IL" sz="1400" b="1" dirty="0" err="1">
                <a:solidFill>
                  <a:srgbClr val="0070C0"/>
                </a:solidFill>
              </a:rPr>
              <a:t>אֲבֹתֶיךָ</a:t>
            </a:r>
            <a:r>
              <a:rPr lang="he-IL" sz="1400" b="1" dirty="0">
                <a:solidFill>
                  <a:srgbClr val="0070C0"/>
                </a:solidFill>
              </a:rPr>
              <a:t>:  לְמַעַן הוֹדִיעֲךָ, כִּי לֹא עַל-הַלֶּחֶם לְבַדּוֹ יִחְיֶה הָאָדָם--כִּי עַל-כָּל-מוֹצָא </a:t>
            </a:r>
            <a:r>
              <a:rPr lang="he-IL" sz="1400" b="1" dirty="0" smtClean="0">
                <a:solidFill>
                  <a:srgbClr val="0070C0"/>
                </a:solidFill>
              </a:rPr>
              <a:t>פִי-יה', </a:t>
            </a:r>
            <a:r>
              <a:rPr lang="he-IL" sz="1400" b="1" dirty="0">
                <a:solidFill>
                  <a:srgbClr val="0070C0"/>
                </a:solidFill>
              </a:rPr>
              <a:t>יִחְיֶה הָאָדָם.  ד שִׂמְלָתְךָ לֹא בָלְתָה, מֵעָלֶיךָ, וְרַגְלְךָ, לֹא בָצֵקָה--זֶה, אַרְבָּעִים שָׁנָה.  ה וְיָדַעְתָּ, עִם-לְבָבֶךָ:  כִּי, כַּאֲשֶׁר יְיַסֵּר אִישׁ אֶת-בְּנוֹ, </a:t>
            </a:r>
            <a:r>
              <a:rPr lang="he-IL" sz="1400" b="1" dirty="0" smtClean="0">
                <a:solidFill>
                  <a:srgbClr val="0070C0"/>
                </a:solidFill>
              </a:rPr>
              <a:t>ה' </a:t>
            </a:r>
            <a:r>
              <a:rPr lang="he-IL" sz="1400" b="1" dirty="0" err="1" smtClean="0">
                <a:solidFill>
                  <a:srgbClr val="0070C0"/>
                </a:solidFill>
              </a:rPr>
              <a:t>אֱלֹקיךָ</a:t>
            </a:r>
            <a:r>
              <a:rPr lang="he-IL" sz="1400" b="1" dirty="0">
                <a:solidFill>
                  <a:srgbClr val="0070C0"/>
                </a:solidFill>
              </a:rPr>
              <a:t>, </a:t>
            </a:r>
            <a:r>
              <a:rPr lang="he-IL" sz="1400" b="1" dirty="0" err="1">
                <a:solidFill>
                  <a:srgbClr val="0070C0"/>
                </a:solidFill>
              </a:rPr>
              <a:t>מְיַסְּרֶךָּ</a:t>
            </a:r>
            <a:r>
              <a:rPr lang="he-IL" sz="1400" b="1" dirty="0">
                <a:solidFill>
                  <a:srgbClr val="0070C0"/>
                </a:solidFill>
              </a:rPr>
              <a:t>.  ו וְשָׁמַרְתָּ, אֶת-מִצְוֺת </a:t>
            </a:r>
            <a:r>
              <a:rPr lang="he-IL" sz="1400" b="1" dirty="0" smtClean="0">
                <a:solidFill>
                  <a:srgbClr val="0070C0"/>
                </a:solidFill>
              </a:rPr>
              <a:t>ה' </a:t>
            </a:r>
            <a:r>
              <a:rPr lang="he-IL" sz="1400" b="1" dirty="0" err="1" smtClean="0">
                <a:solidFill>
                  <a:srgbClr val="0070C0"/>
                </a:solidFill>
              </a:rPr>
              <a:t>אֱלֹקיךָ</a:t>
            </a:r>
            <a:r>
              <a:rPr lang="he-IL" sz="1400" b="1" dirty="0">
                <a:solidFill>
                  <a:srgbClr val="0070C0"/>
                </a:solidFill>
              </a:rPr>
              <a:t>, לָלֶכֶת בִּדְרָכָיו, וּלְיִרְאָה אֹתוֹ. </a:t>
            </a:r>
            <a:endParaRPr lang="he-IL" sz="1400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endParaRPr lang="he-IL" sz="1400" b="1" dirty="0" smtClean="0">
              <a:solidFill>
                <a:srgbClr val="0070C0"/>
              </a:solidFill>
              <a:latin typeface="David" pitchFamily="34" charset="-79"/>
              <a:cs typeface="David" pitchFamily="34" charset="-79"/>
            </a:endParaRPr>
          </a:p>
          <a:p>
            <a:pPr algn="just"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התורה מצווה לזכור את הדרך של בני ישראל במדבר 40 שנה. היו קשיים, כמו רעב, אך היו גם ניסים: מן, הבגדים לא בלו ולא היו להם בצקות ברגלים.</a:t>
            </a:r>
          </a:p>
          <a:p>
            <a:pPr algn="just">
              <a:buNone/>
            </a:pPr>
            <a:endParaRPr lang="he-IL" sz="1400" dirty="0" smtClean="0">
              <a:latin typeface="David" pitchFamily="34" charset="-79"/>
              <a:cs typeface="David" pitchFamily="34" charset="-79"/>
            </a:endParaRPr>
          </a:p>
          <a:p>
            <a:pPr algn="just">
              <a:buNone/>
            </a:pP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מטרת הקשיים והניסים: </a:t>
            </a:r>
            <a:r>
              <a:rPr lang="he-IL" sz="1400" b="1" dirty="0" smtClean="0">
                <a:solidFill>
                  <a:srgbClr val="0070C0"/>
                </a:solidFill>
              </a:rPr>
              <a:t>לְמַעַן </a:t>
            </a:r>
            <a:r>
              <a:rPr lang="he-IL" sz="1400" b="1" dirty="0" err="1" smtClean="0">
                <a:solidFill>
                  <a:srgbClr val="0070C0"/>
                </a:solidFill>
              </a:rPr>
              <a:t>עַנֹּתְךָ</a:t>
            </a:r>
            <a:r>
              <a:rPr lang="he-IL" sz="1400" b="1" dirty="0" smtClean="0">
                <a:solidFill>
                  <a:srgbClr val="0070C0"/>
                </a:solidFill>
              </a:rPr>
              <a:t> </a:t>
            </a:r>
            <a:r>
              <a:rPr lang="he-IL" sz="1400" b="1" dirty="0" err="1" smtClean="0">
                <a:solidFill>
                  <a:srgbClr val="0070C0"/>
                </a:solidFill>
              </a:rPr>
              <a:t>לְנַסֹּתְךָ</a:t>
            </a:r>
            <a:r>
              <a:rPr lang="he-IL" sz="1400" b="1" dirty="0" smtClean="0">
                <a:solidFill>
                  <a:srgbClr val="0070C0"/>
                </a:solidFill>
              </a:rPr>
              <a:t> </a:t>
            </a:r>
          </a:p>
          <a:p>
            <a:pPr algn="just"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כדי לגרום לעם להבין שקיומם תלוי בה' ולכן יבטחו בה' ויקפידו על שמירת המצוות.</a:t>
            </a:r>
            <a:endParaRPr lang="he-IL" sz="14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פסוקים ז-י: השבח של ארץ ישראל</a:t>
            </a:r>
          </a:p>
          <a:p>
            <a:pPr>
              <a:buNone/>
            </a:pPr>
            <a:r>
              <a:rPr lang="he-IL" sz="1400" b="1" dirty="0">
                <a:solidFill>
                  <a:srgbClr val="0070C0"/>
                </a:solidFill>
              </a:rPr>
              <a:t>ז כִּי </a:t>
            </a:r>
            <a:r>
              <a:rPr lang="he-IL" sz="1400" b="1" dirty="0" smtClean="0">
                <a:solidFill>
                  <a:srgbClr val="0070C0"/>
                </a:solidFill>
              </a:rPr>
              <a:t>ה' </a:t>
            </a:r>
            <a:r>
              <a:rPr lang="he-IL" sz="1400" b="1" dirty="0" err="1" smtClean="0">
                <a:solidFill>
                  <a:srgbClr val="0070C0"/>
                </a:solidFill>
              </a:rPr>
              <a:t>אֱלֹקיךָ</a:t>
            </a:r>
            <a:r>
              <a:rPr lang="he-IL" sz="1400" b="1" dirty="0">
                <a:solidFill>
                  <a:srgbClr val="0070C0"/>
                </a:solidFill>
              </a:rPr>
              <a:t>, מְבִיאֲךָ אֶל-</a:t>
            </a:r>
            <a:r>
              <a:rPr lang="he-IL" sz="1400" b="1" dirty="0">
                <a:solidFill>
                  <a:schemeClr val="accent6">
                    <a:lumMod val="75000"/>
                  </a:schemeClr>
                </a:solidFill>
              </a:rPr>
              <a:t>אֶרֶץ</a:t>
            </a:r>
            <a:r>
              <a:rPr lang="he-IL" sz="1400" b="1" dirty="0">
                <a:solidFill>
                  <a:srgbClr val="0070C0"/>
                </a:solidFill>
              </a:rPr>
              <a:t> טוֹבָה:  </a:t>
            </a:r>
            <a:r>
              <a:rPr lang="he-IL" sz="1400" b="1" dirty="0">
                <a:solidFill>
                  <a:schemeClr val="accent6">
                    <a:lumMod val="75000"/>
                  </a:schemeClr>
                </a:solidFill>
              </a:rPr>
              <a:t>אֶרֶץ</a:t>
            </a:r>
            <a:r>
              <a:rPr lang="he-IL" sz="1400" b="1" dirty="0">
                <a:solidFill>
                  <a:srgbClr val="0070C0"/>
                </a:solidFill>
              </a:rPr>
              <a:t>, נַחֲלֵי מָיִם--עֲיָנֹת </a:t>
            </a:r>
            <a:r>
              <a:rPr lang="he-IL" sz="1400" b="1" dirty="0" err="1">
                <a:solidFill>
                  <a:srgbClr val="0070C0"/>
                </a:solidFill>
              </a:rPr>
              <a:t>וּתְהֹמֹת</a:t>
            </a:r>
            <a:r>
              <a:rPr lang="he-IL" sz="1400" b="1" dirty="0">
                <a:solidFill>
                  <a:srgbClr val="0070C0"/>
                </a:solidFill>
              </a:rPr>
              <a:t>, </a:t>
            </a:r>
            <a:r>
              <a:rPr lang="he-IL" sz="1400" b="1" dirty="0" err="1">
                <a:solidFill>
                  <a:srgbClr val="0070C0"/>
                </a:solidFill>
              </a:rPr>
              <a:t>יֹצְאִים</a:t>
            </a:r>
            <a:r>
              <a:rPr lang="he-IL" sz="1400" b="1" dirty="0">
                <a:solidFill>
                  <a:srgbClr val="0070C0"/>
                </a:solidFill>
              </a:rPr>
              <a:t> בַּבִּקְעָה וּבָהָר.  ח </a:t>
            </a:r>
            <a:r>
              <a:rPr lang="he-IL" sz="1400" b="1" dirty="0">
                <a:solidFill>
                  <a:schemeClr val="accent6">
                    <a:lumMod val="75000"/>
                  </a:schemeClr>
                </a:solidFill>
              </a:rPr>
              <a:t>אֶרֶץ</a:t>
            </a:r>
            <a:r>
              <a:rPr lang="he-IL" sz="1400" b="1" dirty="0">
                <a:solidFill>
                  <a:srgbClr val="0070C0"/>
                </a:solidFill>
              </a:rPr>
              <a:t> </a:t>
            </a:r>
            <a:r>
              <a:rPr lang="he-IL" sz="1400" b="1" dirty="0" err="1">
                <a:solidFill>
                  <a:srgbClr val="0070C0"/>
                </a:solidFill>
              </a:rPr>
              <a:t>חִטָּה</a:t>
            </a:r>
            <a:r>
              <a:rPr lang="he-IL" sz="1400" b="1" dirty="0">
                <a:solidFill>
                  <a:srgbClr val="0070C0"/>
                </a:solidFill>
              </a:rPr>
              <a:t> וּשְׂעֹרָה, וְגֶפֶן וּתְאֵנָה וְרִמּוֹן; </a:t>
            </a:r>
            <a:r>
              <a:rPr lang="he-IL" sz="1400" b="1" dirty="0">
                <a:solidFill>
                  <a:schemeClr val="accent6">
                    <a:lumMod val="75000"/>
                  </a:schemeClr>
                </a:solidFill>
              </a:rPr>
              <a:t>אֶרֶץ</a:t>
            </a:r>
            <a:r>
              <a:rPr lang="he-IL" sz="1400" b="1" dirty="0">
                <a:solidFill>
                  <a:srgbClr val="0070C0"/>
                </a:solidFill>
              </a:rPr>
              <a:t>-זֵית שֶׁמֶן, וּדְבָשׁ.  ט </a:t>
            </a:r>
            <a:r>
              <a:rPr lang="he-IL" sz="1400" b="1" dirty="0">
                <a:solidFill>
                  <a:schemeClr val="accent6">
                    <a:lumMod val="75000"/>
                  </a:schemeClr>
                </a:solidFill>
              </a:rPr>
              <a:t>אֶרֶץ</a:t>
            </a:r>
            <a:r>
              <a:rPr lang="he-IL" sz="1400" b="1" dirty="0">
                <a:solidFill>
                  <a:srgbClr val="0070C0"/>
                </a:solidFill>
              </a:rPr>
              <a:t>, אֲשֶׁר לֹא בְמִסְכֵּנֻת תֹּאכַל-בָּהּ לֶחֶם--לֹא-תֶחְסַר כֹּל, בָּהּ; </a:t>
            </a:r>
            <a:r>
              <a:rPr lang="he-IL" sz="1400" b="1" dirty="0">
                <a:solidFill>
                  <a:schemeClr val="accent6">
                    <a:lumMod val="75000"/>
                  </a:schemeClr>
                </a:solidFill>
              </a:rPr>
              <a:t>אֶרֶץ</a:t>
            </a:r>
            <a:r>
              <a:rPr lang="he-IL" sz="1400" b="1" dirty="0">
                <a:solidFill>
                  <a:srgbClr val="0070C0"/>
                </a:solidFill>
              </a:rPr>
              <a:t> אֲשֶׁר אֲבָנֶיהָ בַרְזֶל, </a:t>
            </a:r>
            <a:r>
              <a:rPr lang="he-IL" sz="1400" b="1" dirty="0" err="1">
                <a:solidFill>
                  <a:srgbClr val="0070C0"/>
                </a:solidFill>
              </a:rPr>
              <a:t>וּמֵהֲרָרֶיהָ</a:t>
            </a:r>
            <a:r>
              <a:rPr lang="he-IL" sz="1400" b="1" dirty="0">
                <a:solidFill>
                  <a:srgbClr val="0070C0"/>
                </a:solidFill>
              </a:rPr>
              <a:t> </a:t>
            </a:r>
            <a:r>
              <a:rPr lang="he-IL" sz="1400" b="1" dirty="0" err="1">
                <a:solidFill>
                  <a:srgbClr val="0070C0"/>
                </a:solidFill>
              </a:rPr>
              <a:t>תַּחְצֹב</a:t>
            </a:r>
            <a:r>
              <a:rPr lang="he-IL" sz="1400" b="1" dirty="0">
                <a:solidFill>
                  <a:srgbClr val="0070C0"/>
                </a:solidFill>
              </a:rPr>
              <a:t> </a:t>
            </a:r>
            <a:r>
              <a:rPr lang="he-IL" sz="1400" b="1" dirty="0" err="1">
                <a:solidFill>
                  <a:srgbClr val="0070C0"/>
                </a:solidFill>
              </a:rPr>
              <a:t>נְחֹשֶׁת</a:t>
            </a:r>
            <a:r>
              <a:rPr lang="he-IL" sz="1400" b="1" dirty="0">
                <a:solidFill>
                  <a:srgbClr val="0070C0"/>
                </a:solidFill>
              </a:rPr>
              <a:t>.  י וְאָכַלְתָּ, וְשָׂבָעְתָּ--וּבֵרַכְתָּ </a:t>
            </a:r>
            <a:r>
              <a:rPr lang="he-IL" sz="1400" b="1" dirty="0" smtClean="0">
                <a:solidFill>
                  <a:srgbClr val="0070C0"/>
                </a:solidFill>
              </a:rPr>
              <a:t>אֶת-ה' </a:t>
            </a:r>
            <a:r>
              <a:rPr lang="he-IL" sz="1400" b="1" dirty="0" err="1" smtClean="0">
                <a:solidFill>
                  <a:srgbClr val="0070C0"/>
                </a:solidFill>
              </a:rPr>
              <a:t>אֱלֶֹ</a:t>
            </a:r>
            <a:r>
              <a:rPr lang="he-IL" sz="1400" b="1" dirty="0" err="1" smtClean="0">
                <a:solidFill>
                  <a:srgbClr val="0070C0"/>
                </a:solidFill>
              </a:rPr>
              <a:t>ק</a:t>
            </a:r>
            <a:r>
              <a:rPr lang="he-IL" sz="1400" b="1" dirty="0" err="1" smtClean="0">
                <a:solidFill>
                  <a:srgbClr val="0070C0"/>
                </a:solidFill>
              </a:rPr>
              <a:t>יךָ</a:t>
            </a:r>
            <a:r>
              <a:rPr lang="he-IL" sz="1400" b="1" dirty="0">
                <a:solidFill>
                  <a:srgbClr val="0070C0"/>
                </a:solidFill>
              </a:rPr>
              <a:t>, עַל-</a:t>
            </a:r>
            <a:r>
              <a:rPr lang="he-IL" sz="1400" b="1" dirty="0">
                <a:solidFill>
                  <a:schemeClr val="accent6">
                    <a:lumMod val="75000"/>
                  </a:schemeClr>
                </a:solidFill>
              </a:rPr>
              <a:t>הָאָרֶץ</a:t>
            </a:r>
            <a:r>
              <a:rPr lang="he-IL" sz="1400" b="1" dirty="0">
                <a:solidFill>
                  <a:srgbClr val="0070C0"/>
                </a:solidFill>
              </a:rPr>
              <a:t> הַטֹּבָה אֲשֶׁר נָתַן-לָךְ</a:t>
            </a:r>
            <a:r>
              <a:rPr lang="he-IL" sz="1400" b="1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המילה המנחה בפסוקים היא </a:t>
            </a:r>
            <a:r>
              <a:rPr lang="he-IL" sz="1400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"</a:t>
            </a:r>
            <a:r>
              <a:rPr lang="he-IL" sz="1400" b="1" dirty="0" smtClean="0">
                <a:solidFill>
                  <a:schemeClr val="accent6">
                    <a:lumMod val="75000"/>
                  </a:schemeClr>
                </a:solidFill>
              </a:rPr>
              <a:t>אֶרֶץ"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, היחידה פותחת ומסיימת במילים </a:t>
            </a:r>
            <a:r>
              <a:rPr lang="he-IL" sz="1400" b="1" dirty="0" smtClean="0">
                <a:solidFill>
                  <a:srgbClr val="0070C0"/>
                </a:solidFill>
              </a:rPr>
              <a:t>"אֶרֶץ טוֹבָה"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זה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מלמד כי נושא הפסוקים הוא שבחה של ארץ ישראל.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בפסוקים יש 5 שבחים של הארץ, וכולם פותחים במילה </a:t>
            </a:r>
            <a:r>
              <a:rPr lang="he-IL" sz="1400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"</a:t>
            </a:r>
            <a:r>
              <a:rPr lang="he-IL" sz="1400" b="1" dirty="0" smtClean="0">
                <a:solidFill>
                  <a:schemeClr val="accent6">
                    <a:lumMod val="75000"/>
                  </a:schemeClr>
                </a:solidFill>
              </a:rPr>
              <a:t>אֶרֶץ"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>
              <a:buNone/>
            </a:pPr>
            <a:endParaRPr lang="he-IL" sz="1400" dirty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שבח הארץ</a:t>
            </a:r>
          </a:p>
          <a:p>
            <a:pPr>
              <a:buNone/>
            </a:pP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1) יש מקורות מים טובים ורבים: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נחלים, מעיינות, מי תהום. המים טובים לשתיה ולצרכים חקלאיים.</a:t>
            </a:r>
          </a:p>
          <a:p>
            <a:pPr>
              <a:buNone/>
            </a:pP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2) יש גידולים חקלאיים מגוונים </a:t>
            </a:r>
            <a:r>
              <a:rPr lang="he-IL" sz="1400" b="1" dirty="0" err="1" smtClean="0">
                <a:latin typeface="David" pitchFamily="34" charset="-79"/>
                <a:cs typeface="David" pitchFamily="34" charset="-79"/>
              </a:rPr>
              <a:t>– ש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בעת המינים.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המיוחד בשבעת המינים:</a:t>
            </a:r>
            <a:endParaRPr lang="he-IL" sz="1400" dirty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	חיטה </a:t>
            </a:r>
            <a:r>
              <a:rPr lang="he-IL" sz="1400" b="1" dirty="0">
                <a:latin typeface="David" pitchFamily="34" charset="-79"/>
                <a:cs typeface="David" pitchFamily="34" charset="-79"/>
              </a:rPr>
              <a:t>ושעורה</a:t>
            </a:r>
            <a:r>
              <a:rPr lang="he-IL" sz="1400" dirty="0">
                <a:latin typeface="David" pitchFamily="34" charset="-79"/>
                <a:cs typeface="David" pitchFamily="34" charset="-79"/>
              </a:rPr>
              <a:t> </a:t>
            </a:r>
            <a:r>
              <a:rPr lang="he-IL" sz="1400" dirty="0" err="1">
                <a:latin typeface="David" pitchFamily="34" charset="-79"/>
                <a:cs typeface="David" pitchFamily="34" charset="-79"/>
              </a:rPr>
              <a:t>– ל</a:t>
            </a:r>
            <a:r>
              <a:rPr lang="he-IL" sz="1400" dirty="0">
                <a:latin typeface="David" pitchFamily="34" charset="-79"/>
                <a:cs typeface="David" pitchFamily="34" charset="-79"/>
              </a:rPr>
              <a:t>חם לאדם, מאכל לבהמה. </a:t>
            </a:r>
          </a:p>
          <a:p>
            <a:pPr>
              <a:buNone/>
            </a:pP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	גפן</a:t>
            </a:r>
            <a:r>
              <a:rPr lang="he-IL" sz="1400" dirty="0">
                <a:latin typeface="David" pitchFamily="34" charset="-79"/>
                <a:cs typeface="David" pitchFamily="34" charset="-79"/>
              </a:rPr>
              <a:t> –</a:t>
            </a:r>
            <a:r>
              <a:rPr lang="he-IL" sz="1400" dirty="0" err="1">
                <a:latin typeface="David" pitchFamily="34" charset="-79"/>
                <a:cs typeface="David" pitchFamily="34" charset="-79"/>
              </a:rPr>
              <a:t> יי</a:t>
            </a:r>
            <a:r>
              <a:rPr lang="he-IL" sz="1400" dirty="0">
                <a:latin typeface="David" pitchFamily="34" charset="-79"/>
                <a:cs typeface="David" pitchFamily="34" charset="-79"/>
              </a:rPr>
              <a:t>ן (בתקופות קדומות היין ליוה כל ארוחה ושימש כמשקה יום-יומי). </a:t>
            </a:r>
          </a:p>
          <a:p>
            <a:pPr>
              <a:buNone/>
            </a:pP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	תאנה</a:t>
            </a:r>
            <a:r>
              <a:rPr lang="he-IL" sz="1400" dirty="0">
                <a:latin typeface="David" pitchFamily="34" charset="-79"/>
                <a:cs typeface="David" pitchFamily="34" charset="-79"/>
              </a:rPr>
              <a:t> </a:t>
            </a:r>
            <a:r>
              <a:rPr lang="he-IL" sz="1400" dirty="0" err="1">
                <a:latin typeface="David" pitchFamily="34" charset="-79"/>
                <a:cs typeface="David" pitchFamily="34" charset="-79"/>
              </a:rPr>
              <a:t>– פרי</a:t>
            </a:r>
            <a:r>
              <a:rPr lang="he-IL" sz="1400" dirty="0">
                <a:latin typeface="David" pitchFamily="34" charset="-79"/>
                <a:cs typeface="David" pitchFamily="34" charset="-79"/>
              </a:rPr>
              <a:t> מאכל, שימשה גם להמתקת מזונות אחרים.</a:t>
            </a:r>
          </a:p>
          <a:p>
            <a:pPr>
              <a:buNone/>
            </a:pP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	רימון</a:t>
            </a:r>
            <a:r>
              <a:rPr lang="he-IL" sz="1400" dirty="0">
                <a:latin typeface="David" pitchFamily="34" charset="-79"/>
                <a:cs typeface="David" pitchFamily="34" charset="-79"/>
              </a:rPr>
              <a:t> –</a:t>
            </a:r>
            <a:r>
              <a:rPr lang="he-IL" sz="1400" dirty="0" err="1">
                <a:latin typeface="David" pitchFamily="34" charset="-79"/>
                <a:cs typeface="David" pitchFamily="34" charset="-79"/>
              </a:rPr>
              <a:t> פר</a:t>
            </a:r>
            <a:r>
              <a:rPr lang="he-IL" sz="1400" dirty="0">
                <a:latin typeface="David" pitchFamily="34" charset="-79"/>
                <a:cs typeface="David" pitchFamily="34" charset="-79"/>
              </a:rPr>
              <a:t>י מאכל, ניתן לשמש אותו זמן ארוך יחסית. </a:t>
            </a:r>
          </a:p>
          <a:p>
            <a:pPr>
              <a:buNone/>
            </a:pP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3) יש גידולים שהם גם מותרות ומעדנים: זית</a:t>
            </a:r>
            <a:r>
              <a:rPr lang="he-IL" sz="1400" dirty="0">
                <a:latin typeface="David" pitchFamily="34" charset="-79"/>
                <a:cs typeface="David" pitchFamily="34" charset="-79"/>
              </a:rPr>
              <a:t> </a:t>
            </a:r>
            <a:r>
              <a:rPr lang="he-IL" sz="1400" dirty="0" err="1">
                <a:latin typeface="David" pitchFamily="34" charset="-79"/>
                <a:cs typeface="David" pitchFamily="34" charset="-79"/>
              </a:rPr>
              <a:t>– חשיבותו</a:t>
            </a:r>
            <a:r>
              <a:rPr lang="he-IL" sz="1400" dirty="0">
                <a:latin typeface="David" pitchFamily="34" charset="-79"/>
                <a:cs typeface="David" pitchFamily="34" charset="-79"/>
              </a:rPr>
              <a:t> רבה מאד, כשמן שימש למאור ולחימום. </a:t>
            </a:r>
          </a:p>
          <a:p>
            <a:pPr>
              <a:buNone/>
            </a:pP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	תמר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- </a:t>
            </a:r>
            <a:r>
              <a:rPr lang="he-IL" sz="1400" dirty="0">
                <a:latin typeface="David" pitchFamily="34" charset="-79"/>
                <a:cs typeface="David" pitchFamily="34" charset="-79"/>
              </a:rPr>
              <a:t>פרי מאכל, שימש גם להמתקה (דבש תמרים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).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המיוחד בשבעת המינים הוא שיש ביניהם צרכי מזון בסיסיים, וגם מותרות ומעדנים. יש להם ערך תזונתי גבוה ואפשר לשמר אותם. זה חשוב בארץ שיש בה שנות בצורת. </a:t>
            </a:r>
          </a:p>
          <a:p>
            <a:pPr>
              <a:buNone/>
            </a:pP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4) יש מחצבים: אבנים, נחושת וברזל.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ניתן ליצור מהם כלים שאינם שבירים, כלי עבודה וכלי מלחמה.</a:t>
            </a:r>
          </a:p>
          <a:p>
            <a:pPr>
              <a:buNone/>
            </a:pP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5) הארץ מאפשרת חיי נוחות: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לא חסר בארץ כלום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.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ניתן לעבוד ולהתפרנס בה בכבוד ובקלות, בשפע ובנחת.</a:t>
            </a:r>
            <a:endParaRPr lang="he-IL" sz="1400" b="1" dirty="0" smtClean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e-IL" sz="1600" b="1" dirty="0" smtClean="0"/>
              <a:t>י</a:t>
            </a:r>
            <a:r>
              <a:rPr lang="he-IL" sz="1600" b="1" dirty="0" smtClean="0">
                <a:solidFill>
                  <a:srgbClr val="0070C0"/>
                </a:solidFill>
              </a:rPr>
              <a:t> וְאָכַלְתָּ, וְשָׂבָעְתָּ--וּבֵרַכְתָּ אֶת-ה' </a:t>
            </a:r>
            <a:r>
              <a:rPr lang="he-IL" sz="1600" b="1" dirty="0" err="1" smtClean="0">
                <a:solidFill>
                  <a:srgbClr val="0070C0"/>
                </a:solidFill>
              </a:rPr>
              <a:t>אֱלֶֹקיךָ</a:t>
            </a:r>
            <a:r>
              <a:rPr lang="he-IL" sz="1600" b="1" dirty="0" smtClean="0">
                <a:solidFill>
                  <a:srgbClr val="0070C0"/>
                </a:solidFill>
              </a:rPr>
              <a:t>, עַל-הָאָרֶץ הַטֹּבָה אֲשֶׁר נָתַן-לָךְ.</a:t>
            </a:r>
          </a:p>
          <a:p>
            <a:pPr>
              <a:buNone/>
            </a:pPr>
            <a:endParaRPr lang="he-IL" sz="1600" dirty="0" smtClean="0"/>
          </a:p>
          <a:p>
            <a:pPr>
              <a:buNone/>
            </a:pPr>
            <a:r>
              <a:rPr lang="he-IL" sz="1600" b="1" dirty="0" err="1" smtClean="0">
                <a:latin typeface="David" pitchFamily="34" charset="-79"/>
                <a:cs typeface="David" pitchFamily="34" charset="-79"/>
              </a:rPr>
              <a:t>רמב"ן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 מסביר בשני אופנים את הקשר בין האכילה והשביעה "</a:t>
            </a:r>
            <a:r>
              <a:rPr lang="he-IL" sz="1600" b="1" dirty="0" smtClean="0">
                <a:solidFill>
                  <a:srgbClr val="0070C0"/>
                </a:solidFill>
              </a:rPr>
              <a:t>וְאָכַלְתָּ וְשָׂבָעְתָּ"</a:t>
            </a:r>
            <a:r>
              <a:rPr lang="he-IL" sz="1600" dirty="0" smtClean="0"/>
              <a:t>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לבין הברכה לה'</a:t>
            </a:r>
            <a:r>
              <a:rPr lang="he-IL" sz="1600" b="1" dirty="0" smtClean="0">
                <a:solidFill>
                  <a:srgbClr val="0070C0"/>
                </a:solidFill>
              </a:rPr>
              <a:t> "וּבֵרַכְתָּ אֶת ה' </a:t>
            </a:r>
            <a:r>
              <a:rPr lang="he-IL" sz="1600" b="1" dirty="0" err="1" smtClean="0">
                <a:solidFill>
                  <a:srgbClr val="0070C0"/>
                </a:solidFill>
              </a:rPr>
              <a:t>אֱלֶֹקיךָ</a:t>
            </a:r>
            <a:r>
              <a:rPr lang="he-IL" sz="1600" b="1" dirty="0" smtClean="0">
                <a:solidFill>
                  <a:srgbClr val="0070C0"/>
                </a:solidFill>
              </a:rPr>
              <a:t>":</a:t>
            </a:r>
          </a:p>
          <a:p>
            <a:pPr>
              <a:buNone/>
            </a:pPr>
            <a:r>
              <a:rPr lang="he-IL" sz="1600" dirty="0" smtClean="0">
                <a:latin typeface="David" pitchFamily="34" charset="-79"/>
                <a:cs typeface="David" pitchFamily="34" charset="-79"/>
              </a:rPr>
              <a:t> א. </a:t>
            </a:r>
            <a:r>
              <a:rPr lang="he-IL" sz="1600" b="1" dirty="0" smtClean="0">
                <a:latin typeface="David" pitchFamily="34" charset="-79"/>
                <a:cs typeface="David" pitchFamily="34" charset="-79"/>
              </a:rPr>
              <a:t>הברכה היא תוצאה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 של האכילה והשביעה. כאשר תאכל ותשבע תרצה באופן טבעי להודות לה'.</a:t>
            </a:r>
          </a:p>
          <a:p>
            <a:pPr>
              <a:buNone/>
            </a:pPr>
            <a:r>
              <a:rPr lang="he-IL" sz="1600" dirty="0" smtClean="0">
                <a:latin typeface="David" pitchFamily="34" charset="-79"/>
                <a:cs typeface="David" pitchFamily="34" charset="-79"/>
              </a:rPr>
              <a:t>ב. </a:t>
            </a:r>
            <a:r>
              <a:rPr lang="he-IL" sz="1600" b="1" dirty="0" smtClean="0">
                <a:latin typeface="David" pitchFamily="34" charset="-79"/>
                <a:cs typeface="David" pitchFamily="34" charset="-79"/>
              </a:rPr>
              <a:t>הברכה היא מצוות עשה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. יש חובה הלכתית לברך את ה' בכל פעם שאדם אכל ושבע (ברכה אחרונה, ברכת המזון).</a:t>
            </a:r>
            <a:endParaRPr lang="he-IL" sz="1600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פסוקים יא-</a:t>
            </a:r>
            <a:r>
              <a:rPr lang="he-IL" sz="1600" b="1" dirty="0" err="1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יח</a:t>
            </a: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: אזהרה משכיחת ה'</a:t>
            </a:r>
          </a:p>
          <a:p>
            <a:pPr>
              <a:buNone/>
            </a:pPr>
            <a:r>
              <a:rPr lang="he-IL" sz="1400" b="1" dirty="0">
                <a:solidFill>
                  <a:srgbClr val="0070C0"/>
                </a:solidFill>
              </a:rPr>
              <a:t>יא </a:t>
            </a:r>
            <a:r>
              <a:rPr lang="he-IL" sz="1400" b="1" dirty="0" err="1">
                <a:solidFill>
                  <a:srgbClr val="0070C0"/>
                </a:solidFill>
              </a:rPr>
              <a:t>הִשָּׁמֶר</a:t>
            </a:r>
            <a:r>
              <a:rPr lang="he-IL" sz="1400" b="1" dirty="0">
                <a:solidFill>
                  <a:srgbClr val="0070C0"/>
                </a:solidFill>
              </a:rPr>
              <a:t> לְךָ, פֶּן-תִּשְׁכַּח </a:t>
            </a:r>
            <a:r>
              <a:rPr lang="he-IL" sz="1400" b="1" dirty="0" smtClean="0">
                <a:solidFill>
                  <a:srgbClr val="0070C0"/>
                </a:solidFill>
              </a:rPr>
              <a:t>אֶת-ה' </a:t>
            </a:r>
            <a:r>
              <a:rPr lang="he-IL" sz="1400" b="1" dirty="0" err="1" smtClean="0">
                <a:solidFill>
                  <a:srgbClr val="0070C0"/>
                </a:solidFill>
              </a:rPr>
              <a:t>אֱלֹקיךָ</a:t>
            </a:r>
            <a:r>
              <a:rPr lang="he-IL" sz="1400" b="1" dirty="0">
                <a:solidFill>
                  <a:srgbClr val="0070C0"/>
                </a:solidFill>
              </a:rPr>
              <a:t>, לְבִלְתִּי שְׁמֹר </a:t>
            </a:r>
            <a:r>
              <a:rPr lang="he-IL" sz="1400" b="1" dirty="0" err="1">
                <a:solidFill>
                  <a:srgbClr val="0070C0"/>
                </a:solidFill>
              </a:rPr>
              <a:t>מִצְוֺתָיו</a:t>
            </a:r>
            <a:r>
              <a:rPr lang="he-IL" sz="1400" b="1" dirty="0">
                <a:solidFill>
                  <a:srgbClr val="0070C0"/>
                </a:solidFill>
              </a:rPr>
              <a:t> וּמִשְׁפָּטָיו </a:t>
            </a:r>
            <a:r>
              <a:rPr lang="he-IL" sz="1400" b="1" dirty="0" err="1">
                <a:solidFill>
                  <a:srgbClr val="0070C0"/>
                </a:solidFill>
              </a:rPr>
              <a:t>וְחֻקֹּתָיו</a:t>
            </a:r>
            <a:r>
              <a:rPr lang="he-IL" sz="1400" b="1" dirty="0">
                <a:solidFill>
                  <a:srgbClr val="0070C0"/>
                </a:solidFill>
              </a:rPr>
              <a:t>, אֲשֶׁר אָנֹכִי </a:t>
            </a:r>
            <a:r>
              <a:rPr lang="he-IL" sz="1400" b="1" dirty="0" err="1">
                <a:solidFill>
                  <a:srgbClr val="0070C0"/>
                </a:solidFill>
              </a:rPr>
              <a:t>מְצַוְּךָ</a:t>
            </a:r>
            <a:r>
              <a:rPr lang="he-IL" sz="1400" b="1" dirty="0">
                <a:solidFill>
                  <a:srgbClr val="0070C0"/>
                </a:solidFill>
              </a:rPr>
              <a:t> הַיּוֹם.  </a:t>
            </a:r>
            <a:r>
              <a:rPr lang="he-IL" sz="1400" b="1" dirty="0" err="1">
                <a:solidFill>
                  <a:srgbClr val="0070C0"/>
                </a:solidFill>
              </a:rPr>
              <a:t>יב</a:t>
            </a:r>
            <a:r>
              <a:rPr lang="he-IL" sz="1400" b="1" dirty="0">
                <a:solidFill>
                  <a:srgbClr val="0070C0"/>
                </a:solidFill>
              </a:rPr>
              <a:t> פֶּן-תֹּאכַל, וְשָׂבָעְתָּ; וּבָתִּים </a:t>
            </a:r>
            <a:r>
              <a:rPr lang="he-IL" sz="1400" b="1" dirty="0" err="1">
                <a:solidFill>
                  <a:srgbClr val="0070C0"/>
                </a:solidFill>
              </a:rPr>
              <a:t>טֹבִים</a:t>
            </a:r>
            <a:r>
              <a:rPr lang="he-IL" sz="1400" b="1" dirty="0">
                <a:solidFill>
                  <a:srgbClr val="0070C0"/>
                </a:solidFill>
              </a:rPr>
              <a:t> תִּבְנֶה, וְיָשָׁבְתָּ.  </a:t>
            </a:r>
            <a:r>
              <a:rPr lang="he-IL" sz="1400" b="1" dirty="0" err="1">
                <a:solidFill>
                  <a:srgbClr val="0070C0"/>
                </a:solidFill>
              </a:rPr>
              <a:t>יג</a:t>
            </a:r>
            <a:r>
              <a:rPr lang="he-IL" sz="1400" b="1" dirty="0">
                <a:solidFill>
                  <a:srgbClr val="0070C0"/>
                </a:solidFill>
              </a:rPr>
              <a:t> </a:t>
            </a:r>
            <a:r>
              <a:rPr lang="he-IL" sz="1400" b="1" dirty="0" err="1">
                <a:solidFill>
                  <a:srgbClr val="0070C0"/>
                </a:solidFill>
              </a:rPr>
              <a:t>וּבְקָרְךָ</a:t>
            </a:r>
            <a:r>
              <a:rPr lang="he-IL" sz="1400" b="1" dirty="0">
                <a:solidFill>
                  <a:srgbClr val="0070C0"/>
                </a:solidFill>
              </a:rPr>
              <a:t> וְצֹאנְךָ </a:t>
            </a:r>
            <a:r>
              <a:rPr lang="he-IL" sz="1400" b="1" dirty="0" err="1">
                <a:solidFill>
                  <a:srgbClr val="0070C0"/>
                </a:solidFill>
              </a:rPr>
              <a:t>יִרְבְּיֻן</a:t>
            </a:r>
            <a:r>
              <a:rPr lang="he-IL" sz="1400" b="1" dirty="0">
                <a:solidFill>
                  <a:srgbClr val="0070C0"/>
                </a:solidFill>
              </a:rPr>
              <a:t>, וְכֶסֶף וְזָהָב יִרְבֶּה-לָּךְ; וְכֹל אֲשֶׁר-לְךָ, יִרְבֶּה.  יד וְרָם, לְבָבֶךָ; וְשָׁכַחְתָּ </a:t>
            </a:r>
            <a:r>
              <a:rPr lang="he-IL" sz="1400" b="1" dirty="0" smtClean="0">
                <a:solidFill>
                  <a:srgbClr val="0070C0"/>
                </a:solidFill>
              </a:rPr>
              <a:t>אֶת-יה' </a:t>
            </a:r>
            <a:r>
              <a:rPr lang="he-IL" sz="1400" b="1" dirty="0" err="1" smtClean="0">
                <a:solidFill>
                  <a:srgbClr val="0070C0"/>
                </a:solidFill>
              </a:rPr>
              <a:t>אֱלֹקיךָ</a:t>
            </a:r>
            <a:r>
              <a:rPr lang="he-IL" sz="1400" b="1" dirty="0">
                <a:solidFill>
                  <a:srgbClr val="0070C0"/>
                </a:solidFill>
              </a:rPr>
              <a:t>, </a:t>
            </a:r>
            <a:r>
              <a:rPr lang="he-IL" sz="1400" b="1" dirty="0" err="1">
                <a:solidFill>
                  <a:srgbClr val="0070C0"/>
                </a:solidFill>
              </a:rPr>
              <a:t>הַמּוֹצִיאֲךָ</a:t>
            </a:r>
            <a:r>
              <a:rPr lang="he-IL" sz="1400" b="1" dirty="0">
                <a:solidFill>
                  <a:srgbClr val="0070C0"/>
                </a:solidFill>
              </a:rPr>
              <a:t> מֵאֶרֶץ מִצְרַיִם מִבֵּית עֲבָדִים.  </a:t>
            </a:r>
            <a:r>
              <a:rPr lang="he-IL" sz="1400" b="1" dirty="0" err="1">
                <a:solidFill>
                  <a:srgbClr val="0070C0"/>
                </a:solidFill>
              </a:rPr>
              <a:t>טו</a:t>
            </a:r>
            <a:r>
              <a:rPr lang="he-IL" sz="1400" b="1" dirty="0">
                <a:solidFill>
                  <a:srgbClr val="0070C0"/>
                </a:solidFill>
              </a:rPr>
              <a:t> </a:t>
            </a:r>
            <a:r>
              <a:rPr lang="he-IL" sz="1400" b="1" dirty="0" err="1">
                <a:solidFill>
                  <a:srgbClr val="0070C0"/>
                </a:solidFill>
              </a:rPr>
              <a:t>הַמּוֹלִיכְךָ</a:t>
            </a:r>
            <a:r>
              <a:rPr lang="he-IL" sz="1400" b="1" dirty="0">
                <a:solidFill>
                  <a:srgbClr val="0070C0"/>
                </a:solidFill>
              </a:rPr>
              <a:t> בַּמִּדְבָּר הַגָּדֹל וְהַנּוֹרָא, נָחָשׁ שָׂרָף וְעַקְרָב, </a:t>
            </a:r>
            <a:r>
              <a:rPr lang="he-IL" sz="1400" b="1" dirty="0" err="1">
                <a:solidFill>
                  <a:srgbClr val="0070C0"/>
                </a:solidFill>
              </a:rPr>
              <a:t>וְצִמָּאוֹן</a:t>
            </a:r>
            <a:r>
              <a:rPr lang="he-IL" sz="1400" b="1" dirty="0">
                <a:solidFill>
                  <a:srgbClr val="0070C0"/>
                </a:solidFill>
              </a:rPr>
              <a:t>, אֲשֶׁר אֵין-מָיִם; הַמּוֹצִיא לְךָ מַיִם, מִצּוּר הַחַלָּמִישׁ.  </a:t>
            </a:r>
            <a:r>
              <a:rPr lang="he-IL" sz="1400" b="1" dirty="0" err="1">
                <a:solidFill>
                  <a:srgbClr val="0070C0"/>
                </a:solidFill>
              </a:rPr>
              <a:t>טז</a:t>
            </a:r>
            <a:r>
              <a:rPr lang="he-IL" sz="1400" b="1" dirty="0">
                <a:solidFill>
                  <a:srgbClr val="0070C0"/>
                </a:solidFill>
              </a:rPr>
              <a:t> </a:t>
            </a:r>
            <a:r>
              <a:rPr lang="he-IL" sz="1400" b="1" dirty="0" err="1">
                <a:solidFill>
                  <a:srgbClr val="0070C0"/>
                </a:solidFill>
              </a:rPr>
              <a:t>הַמַּאֲכִלְךָ</a:t>
            </a:r>
            <a:r>
              <a:rPr lang="he-IL" sz="1400" b="1" dirty="0">
                <a:solidFill>
                  <a:srgbClr val="0070C0"/>
                </a:solidFill>
              </a:rPr>
              <a:t> מָן בַּמִּדְבָּר, אֲשֶׁר לֹא-</a:t>
            </a:r>
            <a:r>
              <a:rPr lang="he-IL" sz="1400" b="1" dirty="0" err="1">
                <a:solidFill>
                  <a:srgbClr val="0070C0"/>
                </a:solidFill>
              </a:rPr>
              <a:t>יָדְעוּן</a:t>
            </a:r>
            <a:r>
              <a:rPr lang="he-IL" sz="1400" b="1" dirty="0">
                <a:solidFill>
                  <a:srgbClr val="0070C0"/>
                </a:solidFill>
              </a:rPr>
              <a:t> </a:t>
            </a:r>
            <a:r>
              <a:rPr lang="he-IL" sz="1400" b="1" dirty="0" err="1">
                <a:solidFill>
                  <a:srgbClr val="0070C0"/>
                </a:solidFill>
              </a:rPr>
              <a:t>אֲבֹתֶיךָ</a:t>
            </a:r>
            <a:r>
              <a:rPr lang="he-IL" sz="1400" b="1" dirty="0">
                <a:solidFill>
                  <a:srgbClr val="0070C0"/>
                </a:solidFill>
              </a:rPr>
              <a:t>:  לְמַעַן </a:t>
            </a:r>
            <a:r>
              <a:rPr lang="he-IL" sz="1400" b="1" dirty="0" err="1">
                <a:solidFill>
                  <a:srgbClr val="0070C0"/>
                </a:solidFill>
              </a:rPr>
              <a:t>עַנֹּתְךָ</a:t>
            </a:r>
            <a:r>
              <a:rPr lang="he-IL" sz="1400" b="1" dirty="0">
                <a:solidFill>
                  <a:srgbClr val="0070C0"/>
                </a:solidFill>
              </a:rPr>
              <a:t>, וּלְמַעַן </a:t>
            </a:r>
            <a:r>
              <a:rPr lang="he-IL" sz="1400" b="1" dirty="0" err="1">
                <a:solidFill>
                  <a:srgbClr val="0070C0"/>
                </a:solidFill>
              </a:rPr>
              <a:t>נַסֹּתֶךָ</a:t>
            </a:r>
            <a:r>
              <a:rPr lang="he-IL" sz="1400" b="1" dirty="0">
                <a:solidFill>
                  <a:srgbClr val="0070C0"/>
                </a:solidFill>
              </a:rPr>
              <a:t>--</a:t>
            </a:r>
            <a:r>
              <a:rPr lang="he-IL" sz="1400" b="1" dirty="0" err="1">
                <a:solidFill>
                  <a:srgbClr val="0070C0"/>
                </a:solidFill>
              </a:rPr>
              <a:t>לְהֵיטִבְךָ</a:t>
            </a:r>
            <a:r>
              <a:rPr lang="he-IL" sz="1400" b="1" dirty="0">
                <a:solidFill>
                  <a:srgbClr val="0070C0"/>
                </a:solidFill>
              </a:rPr>
              <a:t>, בְּאַחֲרִיתֶךָ.  </a:t>
            </a:r>
            <a:r>
              <a:rPr lang="he-IL" sz="1400" b="1" dirty="0" err="1">
                <a:solidFill>
                  <a:srgbClr val="0070C0"/>
                </a:solidFill>
              </a:rPr>
              <a:t>יז</a:t>
            </a:r>
            <a:r>
              <a:rPr lang="he-IL" sz="1400" b="1" dirty="0">
                <a:solidFill>
                  <a:srgbClr val="0070C0"/>
                </a:solidFill>
              </a:rPr>
              <a:t> וְאָמַרְתָּ, בִּלְבָבֶךָ:  כֹּחִי וְעֹצֶם יָדִי, עָשָׂה לִי אֶת-הַחַיִל הַזֶּה.  </a:t>
            </a:r>
            <a:r>
              <a:rPr lang="he-IL" sz="1400" b="1" dirty="0" err="1">
                <a:solidFill>
                  <a:srgbClr val="0070C0"/>
                </a:solidFill>
              </a:rPr>
              <a:t>יח</a:t>
            </a:r>
            <a:r>
              <a:rPr lang="he-IL" sz="1400" b="1" dirty="0">
                <a:solidFill>
                  <a:srgbClr val="0070C0"/>
                </a:solidFill>
              </a:rPr>
              <a:t> וְזָכַרְתָּ, </a:t>
            </a:r>
            <a:r>
              <a:rPr lang="he-IL" sz="1400" b="1" dirty="0" smtClean="0">
                <a:solidFill>
                  <a:srgbClr val="0070C0"/>
                </a:solidFill>
              </a:rPr>
              <a:t>אֶת-ה' </a:t>
            </a:r>
            <a:r>
              <a:rPr lang="he-IL" sz="1400" b="1" dirty="0" err="1" smtClean="0">
                <a:solidFill>
                  <a:srgbClr val="0070C0"/>
                </a:solidFill>
              </a:rPr>
              <a:t>אֱלֹקיךָ</a:t>
            </a:r>
            <a:r>
              <a:rPr lang="he-IL" sz="1400" b="1" dirty="0" smtClean="0">
                <a:solidFill>
                  <a:srgbClr val="0070C0"/>
                </a:solidFill>
              </a:rPr>
              <a:t>-</a:t>
            </a:r>
            <a:r>
              <a:rPr lang="he-IL" sz="1400" b="1" dirty="0">
                <a:solidFill>
                  <a:srgbClr val="0070C0"/>
                </a:solidFill>
              </a:rPr>
              <a:t>-כִּי הוּא </a:t>
            </a:r>
            <a:r>
              <a:rPr lang="he-IL" sz="1400" b="1" dirty="0" err="1">
                <a:solidFill>
                  <a:srgbClr val="0070C0"/>
                </a:solidFill>
              </a:rPr>
              <a:t>הַנֹּתֵן</a:t>
            </a:r>
            <a:r>
              <a:rPr lang="he-IL" sz="1400" b="1" dirty="0">
                <a:solidFill>
                  <a:srgbClr val="0070C0"/>
                </a:solidFill>
              </a:rPr>
              <a:t> לְךָ </a:t>
            </a:r>
            <a:r>
              <a:rPr lang="he-IL" sz="1400" b="1" dirty="0" err="1">
                <a:solidFill>
                  <a:srgbClr val="0070C0"/>
                </a:solidFill>
              </a:rPr>
              <a:t>כֹּחַ</a:t>
            </a:r>
            <a:r>
              <a:rPr lang="he-IL" sz="1400" b="1" dirty="0">
                <a:solidFill>
                  <a:srgbClr val="0070C0"/>
                </a:solidFill>
              </a:rPr>
              <a:t>, לַעֲשׂוֹת חָיִל:  לְמַעַן הָקִים אֶת-בְּרִיתוֹ אֲשֶׁר-נִשְׁבַּע </a:t>
            </a:r>
            <a:r>
              <a:rPr lang="he-IL" sz="1400" b="1" dirty="0" err="1">
                <a:solidFill>
                  <a:srgbClr val="0070C0"/>
                </a:solidFill>
              </a:rPr>
              <a:t>לַאֲבֹתֶיךָ</a:t>
            </a:r>
            <a:r>
              <a:rPr lang="he-IL" sz="1400" b="1" dirty="0">
                <a:solidFill>
                  <a:srgbClr val="0070C0"/>
                </a:solidFill>
              </a:rPr>
              <a:t>, כַּיּוֹם הַזֶּה. </a:t>
            </a:r>
            <a:endParaRPr lang="he-IL" sz="14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he-IL" sz="14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פסוקים י"א-י"ח מתארים </a:t>
            </a:r>
            <a:r>
              <a:rPr lang="he-IL" sz="1400" u="sng" dirty="0" smtClean="0">
                <a:latin typeface="David" pitchFamily="34" charset="-79"/>
                <a:cs typeface="David" pitchFamily="34" charset="-79"/>
              </a:rPr>
              <a:t>תהליך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 של הידרדרות:</a:t>
            </a:r>
          </a:p>
          <a:p>
            <a:pPr>
              <a:buNone/>
            </a:pPr>
            <a:r>
              <a:rPr lang="he-IL" sz="1400" b="1" dirty="0" smtClean="0"/>
              <a:t>פן תאכל  	  ורם לבבך 	     ושכחת         ואמרת בלבבך כוחי ועוצם ידי </a:t>
            </a:r>
            <a:r>
              <a:rPr lang="he-IL" sz="1400" dirty="0" smtClean="0"/>
              <a:t> </a:t>
            </a:r>
          </a:p>
          <a:p>
            <a:pPr>
              <a:buNone/>
            </a:pPr>
            <a:endParaRPr lang="he-IL" sz="1400" dirty="0" smtClean="0"/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ההנאה מטוב הארץ, הרכוש שיצברו בארץ וההצלחה של האדם בחייו עלולים לגרום לאדם גאווה ואז הוא יחשוב שכל מה שיש לו זה בזכותו ובזכות עמלו, וישכח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שהכל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בא לו מידיו של ה'.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</a:t>
            </a:r>
          </a:p>
          <a:p>
            <a:pPr>
              <a:buNone/>
            </a:pPr>
            <a:endParaRPr lang="he-IL" sz="1400" b="1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בפסוקים יד-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מתוארים חסדי ה' למען עם ישראל, שהוציאם ממצרים ודאג לכל מחסורם במדבר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(הוציאם מעבדות, הגן מסכנות, נתן מים ומן)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. ברור שכל הדברים שזכו להם ישראל במדבר, באו מידו של ה', אז ברור גם שההצלחה של ישראל בארץ, גם היא נובעת מידו של ה' ולא מכוחם העצמי.</a:t>
            </a:r>
          </a:p>
          <a:p>
            <a:pPr>
              <a:buNone/>
            </a:pPr>
            <a:endParaRPr lang="he-IL" sz="16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חץ שמאלה 3"/>
          <p:cNvSpPr/>
          <p:nvPr/>
        </p:nvSpPr>
        <p:spPr>
          <a:xfrm>
            <a:off x="7643834" y="3000372"/>
            <a:ext cx="285752" cy="142876"/>
          </a:xfrm>
          <a:prstGeom prst="left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חץ שמאלה 4"/>
          <p:cNvSpPr/>
          <p:nvPr/>
        </p:nvSpPr>
        <p:spPr>
          <a:xfrm>
            <a:off x="5643570" y="3000372"/>
            <a:ext cx="285752" cy="142876"/>
          </a:xfrm>
          <a:prstGeom prst="left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חץ שמאלה 6"/>
          <p:cNvSpPr/>
          <p:nvPr/>
        </p:nvSpPr>
        <p:spPr>
          <a:xfrm>
            <a:off x="6572264" y="3000372"/>
            <a:ext cx="285752" cy="142876"/>
          </a:xfrm>
          <a:prstGeom prst="left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פרק ו פסוקים י-</a:t>
            </a:r>
            <a:r>
              <a:rPr lang="he-IL" sz="1600" b="1" dirty="0" err="1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טו</a:t>
            </a: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 / סכנה משכחת ה' בזמן הכניסה לארץ</a:t>
            </a:r>
          </a:p>
          <a:p>
            <a:pPr algn="just">
              <a:buNone/>
            </a:pPr>
            <a:r>
              <a:rPr lang="he-IL" sz="1400" b="1" dirty="0">
                <a:solidFill>
                  <a:srgbClr val="0070C0"/>
                </a:solidFill>
              </a:rPr>
              <a:t>י וְהָיָה כִּי יְבִיאֲךָ </a:t>
            </a:r>
            <a:r>
              <a:rPr lang="he-IL" sz="1400" b="1" dirty="0" smtClean="0">
                <a:solidFill>
                  <a:srgbClr val="0070C0"/>
                </a:solidFill>
              </a:rPr>
              <a:t>ה' </a:t>
            </a:r>
            <a:r>
              <a:rPr lang="he-IL" sz="1400" b="1" dirty="0" err="1" smtClean="0">
                <a:solidFill>
                  <a:srgbClr val="0070C0"/>
                </a:solidFill>
              </a:rPr>
              <a:t>אֱלֹקיךָ</a:t>
            </a:r>
            <a:r>
              <a:rPr lang="he-IL" sz="1400" b="1" dirty="0">
                <a:solidFill>
                  <a:srgbClr val="0070C0"/>
                </a:solidFill>
              </a:rPr>
              <a:t>, אֶל-הָאָרֶץ אֲשֶׁר נִשְׁבַּע </a:t>
            </a:r>
            <a:r>
              <a:rPr lang="he-IL" sz="1400" b="1" dirty="0" err="1">
                <a:solidFill>
                  <a:srgbClr val="0070C0"/>
                </a:solidFill>
              </a:rPr>
              <a:t>לַאֲבֹתֶיךָ</a:t>
            </a:r>
            <a:r>
              <a:rPr lang="he-IL" sz="1400" b="1" dirty="0">
                <a:solidFill>
                  <a:srgbClr val="0070C0"/>
                </a:solidFill>
              </a:rPr>
              <a:t> לְאַבְרָהָם לְיִצְחָק וּלְיַעֲקֹב--לָתֶת לָךְ:  עָרִים גְּדֹלֹת וְטֹבֹת, אֲשֶׁר לֹא-בָנִיתָ.  יא וּבָתִּים מְלֵאִים כָּל-טוּב, אֲשֶׁר לֹא-מִלֵּאתָ, וּבֹרֹת חֲצוּבִים אֲשֶׁר לֹא-חָצַבְתָּ, כְּרָמִים וְזֵיתִים אֲשֶׁר לֹא-נָטָעְתָּ; וְאָכַלְתָּ, וְשָׂבָעְתָּ.  </a:t>
            </a:r>
            <a:r>
              <a:rPr lang="he-IL" sz="1400" b="1" dirty="0" err="1">
                <a:solidFill>
                  <a:srgbClr val="0070C0"/>
                </a:solidFill>
              </a:rPr>
              <a:t>יב</a:t>
            </a:r>
            <a:r>
              <a:rPr lang="he-IL" sz="1400" b="1" dirty="0">
                <a:solidFill>
                  <a:srgbClr val="0070C0"/>
                </a:solidFill>
              </a:rPr>
              <a:t> </a:t>
            </a:r>
            <a:r>
              <a:rPr lang="he-IL" sz="1400" b="1" dirty="0" err="1">
                <a:solidFill>
                  <a:srgbClr val="0070C0"/>
                </a:solidFill>
              </a:rPr>
              <a:t>הִשָּׁמֶר</a:t>
            </a:r>
            <a:r>
              <a:rPr lang="he-IL" sz="1400" b="1" dirty="0">
                <a:solidFill>
                  <a:srgbClr val="0070C0"/>
                </a:solidFill>
              </a:rPr>
              <a:t> לְךָ, פֶּן-תִּשְׁכַּח </a:t>
            </a:r>
            <a:r>
              <a:rPr lang="he-IL" sz="1400" b="1" dirty="0" smtClean="0">
                <a:solidFill>
                  <a:srgbClr val="0070C0"/>
                </a:solidFill>
              </a:rPr>
              <a:t>אֶת-ה', </a:t>
            </a:r>
            <a:r>
              <a:rPr lang="he-IL" sz="1400" b="1" dirty="0">
                <a:solidFill>
                  <a:srgbClr val="0070C0"/>
                </a:solidFill>
              </a:rPr>
              <a:t>אֲשֶׁר הוֹצִיאֲךָ מֵאֶרֶץ מִצְרַיִם, מִבֵּית עֲבָדִים.  </a:t>
            </a:r>
            <a:r>
              <a:rPr lang="he-IL" sz="1400" b="1" dirty="0" err="1">
                <a:solidFill>
                  <a:srgbClr val="0070C0"/>
                </a:solidFill>
              </a:rPr>
              <a:t>יג</a:t>
            </a:r>
            <a:r>
              <a:rPr lang="he-IL" sz="1400" b="1" dirty="0">
                <a:solidFill>
                  <a:srgbClr val="0070C0"/>
                </a:solidFill>
              </a:rPr>
              <a:t> </a:t>
            </a:r>
            <a:r>
              <a:rPr lang="he-IL" sz="1400" b="1" dirty="0" smtClean="0">
                <a:solidFill>
                  <a:srgbClr val="0070C0"/>
                </a:solidFill>
              </a:rPr>
              <a:t>אֶת-ה' אֱלֹקךָ </a:t>
            </a:r>
            <a:r>
              <a:rPr lang="he-IL" sz="1400" b="1" dirty="0">
                <a:solidFill>
                  <a:srgbClr val="0070C0"/>
                </a:solidFill>
              </a:rPr>
              <a:t>תִּירָא, וְאֹתוֹ תַעֲבֹד; וּבִשְׁמוֹ, תִּשָּׁבֵעַ.  יד לֹא </a:t>
            </a:r>
            <a:r>
              <a:rPr lang="he-IL" sz="1400" b="1" dirty="0" err="1">
                <a:solidFill>
                  <a:srgbClr val="0070C0"/>
                </a:solidFill>
              </a:rPr>
              <a:t>תֵלְכוּן</a:t>
            </a:r>
            <a:r>
              <a:rPr lang="he-IL" sz="1400" b="1" dirty="0">
                <a:solidFill>
                  <a:srgbClr val="0070C0"/>
                </a:solidFill>
              </a:rPr>
              <a:t>, אַחֲרֵי </a:t>
            </a:r>
            <a:r>
              <a:rPr lang="he-IL" sz="1400" b="1" dirty="0" err="1">
                <a:solidFill>
                  <a:srgbClr val="0070C0"/>
                </a:solidFill>
              </a:rPr>
              <a:t>אֱלֹהִים</a:t>
            </a:r>
            <a:r>
              <a:rPr lang="he-IL" sz="1400" b="1" dirty="0">
                <a:solidFill>
                  <a:srgbClr val="0070C0"/>
                </a:solidFill>
              </a:rPr>
              <a:t> אֲחֵרִים--</a:t>
            </a:r>
            <a:r>
              <a:rPr lang="he-IL" sz="1400" b="1" dirty="0" err="1">
                <a:solidFill>
                  <a:srgbClr val="0070C0"/>
                </a:solidFill>
              </a:rPr>
              <a:t>מֵאֱלֹהֵי</a:t>
            </a:r>
            <a:r>
              <a:rPr lang="he-IL" sz="1400" b="1" dirty="0">
                <a:solidFill>
                  <a:srgbClr val="0070C0"/>
                </a:solidFill>
              </a:rPr>
              <a:t>, הָעַמִּים, אֲשֶׁר, סְבִיבוֹתֵיכֶם.  </a:t>
            </a:r>
            <a:r>
              <a:rPr lang="he-IL" sz="1400" b="1" dirty="0" err="1">
                <a:solidFill>
                  <a:srgbClr val="0070C0"/>
                </a:solidFill>
              </a:rPr>
              <a:t>טו</a:t>
            </a:r>
            <a:r>
              <a:rPr lang="he-IL" sz="1400" b="1" dirty="0">
                <a:solidFill>
                  <a:srgbClr val="0070C0"/>
                </a:solidFill>
              </a:rPr>
              <a:t> כִּי אֵל קַנָּא </a:t>
            </a:r>
            <a:r>
              <a:rPr lang="he-IL" sz="1400" b="1" dirty="0" smtClean="0">
                <a:solidFill>
                  <a:srgbClr val="0070C0"/>
                </a:solidFill>
              </a:rPr>
              <a:t>ה' </a:t>
            </a:r>
            <a:r>
              <a:rPr lang="he-IL" sz="1400" b="1" dirty="0" err="1" smtClean="0">
                <a:solidFill>
                  <a:srgbClr val="0070C0"/>
                </a:solidFill>
              </a:rPr>
              <a:t>אֱלֹקיךָ</a:t>
            </a:r>
            <a:r>
              <a:rPr lang="he-IL" sz="1400" b="1" dirty="0">
                <a:solidFill>
                  <a:srgbClr val="0070C0"/>
                </a:solidFill>
              </a:rPr>
              <a:t>, בְּקִרְבֶּךָ:  פֶּן-יֶחֱרֶה </a:t>
            </a:r>
            <a:r>
              <a:rPr lang="he-IL" sz="1400" b="1" dirty="0" smtClean="0">
                <a:solidFill>
                  <a:srgbClr val="0070C0"/>
                </a:solidFill>
              </a:rPr>
              <a:t>אַף-ה' </a:t>
            </a:r>
            <a:r>
              <a:rPr lang="he-IL" sz="1400" b="1" dirty="0" err="1" smtClean="0">
                <a:solidFill>
                  <a:srgbClr val="0070C0"/>
                </a:solidFill>
              </a:rPr>
              <a:t>אֱלֹקיךָ</a:t>
            </a:r>
            <a:r>
              <a:rPr lang="he-IL" sz="1400" b="1" dirty="0">
                <a:solidFill>
                  <a:srgbClr val="0070C0"/>
                </a:solidFill>
              </a:rPr>
              <a:t>, בָּךְ, וְהִשְׁמִידְךָ, מֵעַל פְּנֵי הָאֲדָמָה</a:t>
            </a:r>
            <a:r>
              <a:rPr lang="he-IL" sz="1400" b="1" dirty="0" smtClean="0">
                <a:solidFill>
                  <a:srgbClr val="0070C0"/>
                </a:solidFill>
              </a:rPr>
              <a:t>.</a:t>
            </a:r>
          </a:p>
          <a:p>
            <a:pPr algn="just">
              <a:buNone/>
            </a:pPr>
            <a:r>
              <a:rPr lang="he-IL" sz="1400" dirty="0">
                <a:latin typeface="David" pitchFamily="34" charset="-79"/>
                <a:cs typeface="David" pitchFamily="34" charset="-79"/>
              </a:rPr>
              <a:t> </a:t>
            </a:r>
            <a:endParaRPr lang="he-IL" sz="1400" dirty="0" smtClean="0">
              <a:latin typeface="David" pitchFamily="34" charset="-79"/>
              <a:cs typeface="David" pitchFamily="34" charset="-79"/>
            </a:endParaRPr>
          </a:p>
          <a:p>
            <a:pPr algn="just">
              <a:buNone/>
            </a:pP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המצב שימצא העם בכניסה לארץ</a:t>
            </a:r>
          </a:p>
          <a:p>
            <a:pPr algn="just"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שפע חומרי: ערים בנויות, בתים מלאים כל טוב, בורות מים חצובים, כרמים וזיתים פורחים. את כל זה בנו ועשו הכנענים שחיו פה. ישראל לא טרחו עליהם.</a:t>
            </a:r>
          </a:p>
          <a:p>
            <a:pPr algn="just">
              <a:buNone/>
            </a:pPr>
            <a:endParaRPr lang="he-IL" sz="1400" dirty="0">
              <a:latin typeface="David" pitchFamily="34" charset="-79"/>
              <a:cs typeface="David" pitchFamily="34" charset="-79"/>
            </a:endParaRPr>
          </a:p>
          <a:p>
            <a:pPr algn="just">
              <a:buNone/>
            </a:pP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הסכנה</a:t>
            </a:r>
          </a:p>
          <a:p>
            <a:pPr algn="just"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ישראל יחשבו שהאלים הכנעניים הם אלה שגרמו לכל שפע זה. הם ישכחו את ה' ויעבדו לאלילים.</a:t>
            </a:r>
          </a:p>
          <a:p>
            <a:pPr algn="just">
              <a:buNone/>
            </a:pPr>
            <a:endParaRPr lang="he-IL" sz="1400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השוואה בין סכנת שכחת ה' בפרקים ו,ח</a:t>
            </a:r>
          </a:p>
          <a:p>
            <a:pPr algn="just">
              <a:buNone/>
            </a:pP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דומה:</a:t>
            </a:r>
          </a:p>
          <a:p>
            <a:pPr algn="just">
              <a:buAutoNum type="arabicParenR"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בשני הפרקים מתואר המפגש של העם עם הטוב שבארץ כאשר ה' יביאם אל הארץ.</a:t>
            </a:r>
          </a:p>
          <a:p>
            <a:pPr algn="just">
              <a:buAutoNum type="arabicParenR"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בשניהם גורמת הארץ ל</a:t>
            </a:r>
            <a:r>
              <a:rPr lang="he-IL" sz="1400" b="1" dirty="0" smtClean="0">
                <a:solidFill>
                  <a:srgbClr val="0070C0"/>
                </a:solidFill>
              </a:rPr>
              <a:t> "וְאָכַלְתָּ וְשָׂבָעְתָּ",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ומתוארת השפעת הטוב על העם והאדם.</a:t>
            </a:r>
          </a:p>
          <a:p>
            <a:pPr algn="just">
              <a:buAutoNum type="arabicParenR"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בשניהם יש אזהרה לעם</a:t>
            </a:r>
            <a:r>
              <a:rPr lang="he-IL" sz="1400" b="1" dirty="0" smtClean="0">
                <a:solidFill>
                  <a:srgbClr val="0070C0"/>
                </a:solidFill>
              </a:rPr>
              <a:t> "</a:t>
            </a:r>
            <a:r>
              <a:rPr lang="he-IL" sz="1400" b="1" dirty="0" err="1" smtClean="0">
                <a:solidFill>
                  <a:srgbClr val="0070C0"/>
                </a:solidFill>
              </a:rPr>
              <a:t>הִשָּׁמֶר</a:t>
            </a:r>
            <a:r>
              <a:rPr lang="he-IL" sz="1400" b="1" dirty="0" smtClean="0">
                <a:solidFill>
                  <a:srgbClr val="0070C0"/>
                </a:solidFill>
              </a:rPr>
              <a:t> לְךָ פֶּן-תִּשְׁכַּח אֶת-ה'".</a:t>
            </a:r>
          </a:p>
          <a:p>
            <a:pPr algn="just">
              <a:buAutoNum type="arabicParenR"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בשניהם כנגד הסכנה של שכחת ה' יש ציווי לזכור את ה' שנתן לנו את הארץ הטובה ולשמור את מצוותיו.</a:t>
            </a:r>
          </a:p>
          <a:p>
            <a:pPr algn="just">
              <a:buAutoNum type="arabicParenR"/>
            </a:pPr>
            <a:endParaRPr lang="he-IL" sz="1400" dirty="0">
              <a:latin typeface="David" pitchFamily="34" charset="-79"/>
              <a:cs typeface="David" pitchFamily="34" charset="-79"/>
            </a:endParaRPr>
          </a:p>
          <a:p>
            <a:pPr algn="just">
              <a:buNone/>
            </a:pP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שונה:</a:t>
            </a:r>
          </a:p>
          <a:p>
            <a:pPr algn="just">
              <a:buNone/>
            </a:pPr>
            <a:endParaRPr lang="he-IL" sz="1400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 algn="l">
              <a:buNone/>
            </a:pPr>
            <a:endParaRPr lang="he-IL" sz="1400" b="1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1228748" y="2643182"/>
          <a:ext cx="7357976" cy="185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09690"/>
                <a:gridCol w="2343134"/>
                <a:gridCol w="3305152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פרק ו, פסוקים י-</a:t>
                      </a:r>
                      <a:r>
                        <a:rPr lang="he-IL" sz="1400" dirty="0" err="1" smtClean="0">
                          <a:latin typeface="David" pitchFamily="34" charset="-79"/>
                          <a:cs typeface="David" pitchFamily="34" charset="-79"/>
                        </a:rPr>
                        <a:t>יג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פרק ח, פסוקים ז-</a:t>
                      </a:r>
                      <a:r>
                        <a:rPr lang="he-IL" sz="1400" dirty="0" err="1" smtClean="0">
                          <a:latin typeface="David" pitchFamily="34" charset="-79"/>
                          <a:cs typeface="David" pitchFamily="34" charset="-79"/>
                        </a:rPr>
                        <a:t>יח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מתי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מתחילה הסכנה?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latin typeface="David" pitchFamily="34" charset="-79"/>
                          <a:cs typeface="David" pitchFamily="34" charset="-79"/>
                        </a:rPr>
                        <a:t>מיד</a:t>
                      </a:r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 בכניסה לארץ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latin typeface="David" pitchFamily="34" charset="-79"/>
                          <a:cs typeface="David" pitchFamily="34" charset="-79"/>
                        </a:rPr>
                        <a:t>אחרי זמן ממושך</a:t>
                      </a:r>
                      <a:endParaRPr lang="he-IL" sz="1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latin typeface="David" pitchFamily="34" charset="-79"/>
                          <a:cs typeface="David" pitchFamily="34" charset="-79"/>
                        </a:rPr>
                        <a:t>התמשכות זמן הסכנה</a:t>
                      </a:r>
                      <a:endParaRPr lang="he-IL" sz="1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latin typeface="David" pitchFamily="34" charset="-79"/>
                          <a:cs typeface="David" pitchFamily="34" charset="-79"/>
                        </a:rPr>
                        <a:t>חד פעמי</a:t>
                      </a:r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, מייד אחרי כיבוש הארץ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latin typeface="David" pitchFamily="34" charset="-79"/>
                          <a:cs typeface="David" pitchFamily="34" charset="-79"/>
                        </a:rPr>
                        <a:t>לאורך</a:t>
                      </a:r>
                      <a:r>
                        <a:rPr lang="he-IL" sz="1400" b="1" baseline="0" dirty="0" smtClean="0">
                          <a:latin typeface="David" pitchFamily="34" charset="-79"/>
                          <a:cs typeface="David" pitchFamily="34" charset="-79"/>
                        </a:rPr>
                        <a:t> כל שהות </a:t>
                      </a:r>
                      <a:r>
                        <a:rPr lang="he-IL" sz="1400" baseline="0" dirty="0" smtClean="0">
                          <a:latin typeface="David" pitchFamily="34" charset="-79"/>
                          <a:cs typeface="David" pitchFamily="34" charset="-79"/>
                        </a:rPr>
                        <a:t>העם בארץ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latin typeface="David" pitchFamily="34" charset="-79"/>
                          <a:cs typeface="David" pitchFamily="34" charset="-79"/>
                        </a:rPr>
                        <a:t>הגורם לשכחה</a:t>
                      </a:r>
                      <a:endParaRPr lang="he-IL" sz="1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הטוב שעם ישראל </a:t>
                      </a:r>
                      <a:r>
                        <a:rPr lang="he-IL" sz="1400" b="1" u="sng" dirty="0" smtClean="0">
                          <a:latin typeface="David" pitchFamily="34" charset="-79"/>
                          <a:cs typeface="David" pitchFamily="34" charset="-79"/>
                        </a:rPr>
                        <a:t>לא</a:t>
                      </a:r>
                      <a:r>
                        <a:rPr lang="he-IL" sz="1400" b="1" u="none" dirty="0" smtClean="0"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u="none" dirty="0" smtClean="0">
                          <a:latin typeface="David" pitchFamily="34" charset="-79"/>
                          <a:cs typeface="David" pitchFamily="34" charset="-79"/>
                        </a:rPr>
                        <a:t>טרח בו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טוב הארץ </a:t>
                      </a:r>
                      <a:r>
                        <a:rPr lang="he-IL" sz="1400" b="1" u="sng" dirty="0" smtClean="0">
                          <a:latin typeface="David" pitchFamily="34" charset="-79"/>
                          <a:cs typeface="David" pitchFamily="34" charset="-79"/>
                        </a:rPr>
                        <a:t>הטבעי</a:t>
                      </a:r>
                      <a:r>
                        <a:rPr lang="he-IL" sz="1400" u="none" dirty="0" smtClean="0">
                          <a:latin typeface="David" pitchFamily="34" charset="-79"/>
                          <a:cs typeface="David" pitchFamily="34" charset="-79"/>
                        </a:rPr>
                        <a:t> והצלחת </a:t>
                      </a:r>
                      <a:r>
                        <a:rPr lang="he-IL" sz="1400" b="1" u="sng" dirty="0" smtClean="0">
                          <a:latin typeface="David" pitchFamily="34" charset="-79"/>
                          <a:cs typeface="David" pitchFamily="34" charset="-79"/>
                        </a:rPr>
                        <a:t>האדם</a:t>
                      </a:r>
                      <a:r>
                        <a:rPr lang="he-IL" sz="1400" b="1" u="none" dirty="0" smtClean="0"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u="none" dirty="0" smtClean="0">
                          <a:latin typeface="David" pitchFamily="34" charset="-79"/>
                          <a:cs typeface="David" pitchFamily="34" charset="-79"/>
                        </a:rPr>
                        <a:t>בפעולותיו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latin typeface="David" pitchFamily="34" charset="-79"/>
                          <a:cs typeface="David" pitchFamily="34" charset="-79"/>
                        </a:rPr>
                        <a:t>למי מיוחסת ההצלחה?</a:t>
                      </a:r>
                      <a:endParaRPr lang="he-IL" sz="1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latin typeface="David" pitchFamily="34" charset="-79"/>
                          <a:cs typeface="David" pitchFamily="34" charset="-79"/>
                        </a:rPr>
                        <a:t>לאלים</a:t>
                      </a:r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 של הכנענים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latin typeface="David" pitchFamily="34" charset="-79"/>
                          <a:cs typeface="David" pitchFamily="34" charset="-79"/>
                        </a:rPr>
                        <a:t>לאדם</a:t>
                      </a:r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 "</a:t>
                      </a:r>
                      <a:r>
                        <a:rPr lang="he-IL" sz="1400" b="1" dirty="0" smtClean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כֹּחִי וְעֹצֶם יָדִי, עָשָׂה לִי אֶת-הַחַיִל הַזֶּה".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פרק י"א / חשיבות שמירת המצוות בארץ ישראל</a:t>
            </a:r>
          </a:p>
          <a:p>
            <a:pPr algn="just">
              <a:buNone/>
            </a:pPr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פסוקים א-ט: זכירת הניסים במדבר</a:t>
            </a:r>
          </a:p>
          <a:p>
            <a:pPr algn="just">
              <a:buNone/>
            </a:pPr>
            <a:r>
              <a:rPr lang="he-IL" sz="1400" b="1" dirty="0">
                <a:solidFill>
                  <a:srgbClr val="0070C0"/>
                </a:solidFill>
              </a:rPr>
              <a:t>א וְאָהַבְתָּ, אֵת </a:t>
            </a:r>
            <a:r>
              <a:rPr lang="he-IL" sz="1400" b="1" dirty="0" smtClean="0">
                <a:solidFill>
                  <a:srgbClr val="0070C0"/>
                </a:solidFill>
              </a:rPr>
              <a:t>ה' </a:t>
            </a:r>
            <a:r>
              <a:rPr lang="he-IL" sz="1400" b="1" dirty="0" err="1" smtClean="0">
                <a:solidFill>
                  <a:srgbClr val="0070C0"/>
                </a:solidFill>
              </a:rPr>
              <a:t>אֱלֹקיךָ</a:t>
            </a:r>
            <a:r>
              <a:rPr lang="he-IL" sz="1400" b="1" dirty="0">
                <a:solidFill>
                  <a:srgbClr val="0070C0"/>
                </a:solidFill>
              </a:rPr>
              <a:t>; וְשָׁמַרְתָּ מִשְׁמַרְתּוֹ, </a:t>
            </a:r>
            <a:r>
              <a:rPr lang="he-IL" sz="1400" b="1" dirty="0" err="1">
                <a:solidFill>
                  <a:srgbClr val="0070C0"/>
                </a:solidFill>
              </a:rPr>
              <a:t>וְחֻקֹּתָיו</a:t>
            </a:r>
            <a:r>
              <a:rPr lang="he-IL" sz="1400" b="1" dirty="0">
                <a:solidFill>
                  <a:srgbClr val="0070C0"/>
                </a:solidFill>
              </a:rPr>
              <a:t> וּמִשְׁפָּטָיו </a:t>
            </a:r>
            <a:r>
              <a:rPr lang="he-IL" sz="1400" b="1" dirty="0" err="1">
                <a:solidFill>
                  <a:srgbClr val="0070C0"/>
                </a:solidFill>
              </a:rPr>
              <a:t>וּמִצְוֺתָיו</a:t>
            </a:r>
            <a:r>
              <a:rPr lang="he-IL" sz="1400" b="1" dirty="0">
                <a:solidFill>
                  <a:srgbClr val="0070C0"/>
                </a:solidFill>
              </a:rPr>
              <a:t>--כָּל-הַיָּמִים.  ב וִידַעְתֶּם, הַיּוֹם, כִּי לֹא אֶת-בְּנֵיכֶם אֲשֶׁר לֹא-יָדְעוּ וַאֲשֶׁר לֹא-רָאוּ, אֶת-מוּסַר </a:t>
            </a:r>
            <a:r>
              <a:rPr lang="he-IL" sz="1400" b="1" dirty="0" smtClean="0">
                <a:solidFill>
                  <a:srgbClr val="0070C0"/>
                </a:solidFill>
              </a:rPr>
              <a:t>ה' </a:t>
            </a:r>
            <a:r>
              <a:rPr lang="he-IL" sz="1400" b="1" dirty="0" err="1" smtClean="0">
                <a:solidFill>
                  <a:srgbClr val="0070C0"/>
                </a:solidFill>
              </a:rPr>
              <a:t>אֱלֹקיכֶם</a:t>
            </a:r>
            <a:r>
              <a:rPr lang="he-IL" sz="1400" b="1" dirty="0">
                <a:solidFill>
                  <a:srgbClr val="0070C0"/>
                </a:solidFill>
              </a:rPr>
              <a:t>:  אֶת-גָּדְלוֹ--אֶת-יָדוֹ הַחֲזָקָה, וּזְרֹעוֹ הַנְּטוּיָה.  ג וְאֶת-</a:t>
            </a:r>
            <a:r>
              <a:rPr lang="he-IL" sz="1400" b="1" dirty="0" err="1">
                <a:solidFill>
                  <a:srgbClr val="0070C0"/>
                </a:solidFill>
              </a:rPr>
              <a:t>אֹתֹתָיו</a:t>
            </a:r>
            <a:r>
              <a:rPr lang="he-IL" sz="1400" b="1" dirty="0">
                <a:solidFill>
                  <a:srgbClr val="0070C0"/>
                </a:solidFill>
              </a:rPr>
              <a:t>, וְאֶת-מַעֲשָׂיו, אֲשֶׁר עָשָׂה, בְּתוֹךְ מִצְרָיִם--לְפַרְעֹה מֶלֶךְ-מִצְרַיִם, וּלְכָל-אַרְצוֹ.  ד וַאֲשֶׁר עָשָׂה לְחֵיל מִצְרַיִם לְסוּסָיו וּלְרִכְבּוֹ, אֲשֶׁר הֵצִיף אֶת-מֵי יַם-סוּף עַל-פְּנֵיהֶם, בְּרָדְפָם, אַחֲרֵיכֶם; וַיְאַבְּדֵם </a:t>
            </a:r>
            <a:r>
              <a:rPr lang="he-IL" sz="1400" b="1" dirty="0" smtClean="0">
                <a:solidFill>
                  <a:srgbClr val="0070C0"/>
                </a:solidFill>
              </a:rPr>
              <a:t>ה', </a:t>
            </a:r>
            <a:r>
              <a:rPr lang="he-IL" sz="1400" b="1" dirty="0">
                <a:solidFill>
                  <a:srgbClr val="0070C0"/>
                </a:solidFill>
              </a:rPr>
              <a:t>עַד הַיּוֹם הַזֶּה.  ה וַאֲשֶׁר עָשָׂה לָכֶם, בַּמִּדְבָּר, עַד-בֹּאֲכֶם, עַד-הַמָּקוֹם הַזֶּה.  ו וַאֲשֶׁר עָשָׂה לְדָתָן וְלַאֲבִירָם, בְּנֵי אֱלִיאָב בֶּן-רְאוּבֵן, אֲשֶׁר פָּצְתָה הָאָרֶץ אֶת-פִּיהָ, וַתִּבְלָעֵם וְאֶת-בָּתֵּיהֶם וְאֶת-</a:t>
            </a:r>
            <a:r>
              <a:rPr lang="he-IL" sz="1400" b="1" dirty="0" err="1">
                <a:solidFill>
                  <a:srgbClr val="0070C0"/>
                </a:solidFill>
              </a:rPr>
              <a:t>אָהֳלֵיהֶם</a:t>
            </a:r>
            <a:r>
              <a:rPr lang="he-IL" sz="1400" b="1" dirty="0">
                <a:solidFill>
                  <a:srgbClr val="0070C0"/>
                </a:solidFill>
              </a:rPr>
              <a:t>--וְאֵת כָּל-הַיְקוּם אֲשֶׁר בְּרַגְלֵיהֶם, בְּקֶרֶב כָּל-יִשְׂרָאֵל.  ז כִּי עֵינֵיכֶם </a:t>
            </a:r>
            <a:r>
              <a:rPr lang="he-IL" sz="1400" b="1" dirty="0" err="1">
                <a:solidFill>
                  <a:srgbClr val="0070C0"/>
                </a:solidFill>
              </a:rPr>
              <a:t>הָרֹאֹת</a:t>
            </a:r>
            <a:r>
              <a:rPr lang="he-IL" sz="1400" b="1" dirty="0">
                <a:solidFill>
                  <a:srgbClr val="0070C0"/>
                </a:solidFill>
              </a:rPr>
              <a:t>, אֶת-כָּל-מַעֲשֵׂה </a:t>
            </a:r>
            <a:r>
              <a:rPr lang="he-IL" sz="1400" b="1" dirty="0" smtClean="0">
                <a:solidFill>
                  <a:srgbClr val="0070C0"/>
                </a:solidFill>
              </a:rPr>
              <a:t>ה' </a:t>
            </a:r>
            <a:r>
              <a:rPr lang="he-IL" sz="1400" b="1" dirty="0">
                <a:solidFill>
                  <a:srgbClr val="0070C0"/>
                </a:solidFill>
              </a:rPr>
              <a:t>הַגָּדֹל, אֲשֶׁר, עָשָׂה.  ח וּשְׁמַרְתֶּם, אֶת-כָּל-</a:t>
            </a:r>
            <a:r>
              <a:rPr lang="he-IL" sz="1400" b="1" dirty="0" err="1">
                <a:solidFill>
                  <a:srgbClr val="0070C0"/>
                </a:solidFill>
              </a:rPr>
              <a:t>הַמִּצְוָה</a:t>
            </a:r>
            <a:r>
              <a:rPr lang="he-IL" sz="1400" b="1" dirty="0">
                <a:solidFill>
                  <a:srgbClr val="0070C0"/>
                </a:solidFill>
              </a:rPr>
              <a:t>, אֲשֶׁר אָנֹכִי </a:t>
            </a:r>
            <a:r>
              <a:rPr lang="he-IL" sz="1400" b="1" dirty="0" err="1">
                <a:solidFill>
                  <a:srgbClr val="0070C0"/>
                </a:solidFill>
              </a:rPr>
              <a:t>מְצַוְּךָ</a:t>
            </a:r>
            <a:r>
              <a:rPr lang="he-IL" sz="1400" b="1" dirty="0">
                <a:solidFill>
                  <a:srgbClr val="0070C0"/>
                </a:solidFill>
              </a:rPr>
              <a:t>, הַיּוֹם--לְמַעַן תֶּחֶזְקוּ, וּבָאתֶם וִירִשְׁתֶּם אֶת-הָאָרֶץ, אֲשֶׁר אַתֶּם עֹבְרִים שָׁמָּה, לְרִשְׁתָּהּ.  ט וּלְמַעַן תַּאֲרִיכוּ יָמִים עַל-הָאֲדָמָה, אֲשֶׁר נִשְׁבַּע </a:t>
            </a:r>
            <a:r>
              <a:rPr lang="he-IL" sz="1400" b="1" dirty="0" smtClean="0">
                <a:solidFill>
                  <a:srgbClr val="0070C0"/>
                </a:solidFill>
              </a:rPr>
              <a:t>ה' </a:t>
            </a:r>
            <a:r>
              <a:rPr lang="he-IL" sz="1400" b="1" dirty="0" err="1">
                <a:solidFill>
                  <a:srgbClr val="0070C0"/>
                </a:solidFill>
              </a:rPr>
              <a:t>לַאֲבֹתֵיכֶם</a:t>
            </a:r>
            <a:r>
              <a:rPr lang="he-IL" sz="1400" b="1" dirty="0">
                <a:solidFill>
                  <a:srgbClr val="0070C0"/>
                </a:solidFill>
              </a:rPr>
              <a:t> לָתֵת לָהֶם וּלְזַרְעָם--אֶרֶץ זָבַת חָלָב, וּדְבָשׁ. </a:t>
            </a:r>
            <a:endParaRPr lang="he-IL" sz="1400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endParaRPr lang="he-IL" sz="1400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הניסים והאירועים שדור יוצאי מצרים ראו במו עיניהם:</a:t>
            </a:r>
            <a:r>
              <a:rPr lang="he-IL" sz="1600" b="1" dirty="0">
                <a:solidFill>
                  <a:srgbClr val="0070C0"/>
                </a:solidFill>
              </a:rPr>
              <a:t> </a:t>
            </a:r>
            <a:endParaRPr lang="he-IL" sz="1600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עשרת המכות.</a:t>
            </a:r>
          </a:p>
          <a:p>
            <a:pPr algn="just"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טביעת המצרים בים סוף.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 </a:t>
            </a:r>
          </a:p>
          <a:p>
            <a:pPr algn="just">
              <a:buNone/>
            </a:pPr>
            <a:r>
              <a:rPr lang="he-IL" sz="1600" dirty="0" smtClean="0">
                <a:latin typeface="David" pitchFamily="34" charset="-79"/>
                <a:cs typeface="David" pitchFamily="34" charset="-79"/>
              </a:rPr>
              <a:t>העונש לדתן ואבירם שהאדמה בלעה אותם (כי ערערו על הנהגת משה ואהרון).</a:t>
            </a:r>
          </a:p>
          <a:p>
            <a:pPr algn="just">
              <a:buNone/>
            </a:pPr>
            <a:endParaRPr lang="he-IL" sz="1600" dirty="0" smtClean="0">
              <a:latin typeface="David" pitchFamily="34" charset="-79"/>
              <a:cs typeface="David" pitchFamily="34" charset="-79"/>
            </a:endParaRPr>
          </a:p>
          <a:p>
            <a:pPr algn="just">
              <a:buNone/>
            </a:pP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המסקנה מהזכרת האירועים</a:t>
            </a:r>
          </a:p>
          <a:p>
            <a:pPr algn="just"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העם יכיר בהשגחת ה' ובכוחו להעניש את החוטאים, וזה יגרום לעם להקפיד על שמירת המצוות.</a:t>
            </a:r>
            <a:endParaRPr lang="he-IL" sz="1400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92935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פסוקים י-</a:t>
            </a:r>
            <a:r>
              <a:rPr lang="he-IL" sz="1600" b="1" dirty="0" err="1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יב</a:t>
            </a: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: השוואה בין ארץ ישראל למצרים</a:t>
            </a:r>
          </a:p>
          <a:p>
            <a:pPr>
              <a:buNone/>
            </a:pPr>
            <a:r>
              <a:rPr lang="he-IL" sz="1600" b="1" dirty="0">
                <a:solidFill>
                  <a:srgbClr val="0070C0"/>
                </a:solidFill>
              </a:rPr>
              <a:t>י כִּי </a:t>
            </a:r>
            <a:r>
              <a:rPr lang="he-IL" sz="1600" b="1" dirty="0">
                <a:solidFill>
                  <a:schemeClr val="accent6">
                    <a:lumMod val="75000"/>
                  </a:schemeClr>
                </a:solidFill>
              </a:rPr>
              <a:t>הָאָרֶץ</a:t>
            </a:r>
            <a:r>
              <a:rPr lang="he-IL" sz="1600" b="1" dirty="0">
                <a:solidFill>
                  <a:srgbClr val="0070C0"/>
                </a:solidFill>
              </a:rPr>
              <a:t>, אֲשֶׁר אַתָּה בָא-שָׁמָּה לְרִשְׁתָּהּ--לֹא </a:t>
            </a:r>
            <a:r>
              <a:rPr lang="he-IL" sz="1600" b="1" dirty="0">
                <a:solidFill>
                  <a:schemeClr val="accent3">
                    <a:lumMod val="75000"/>
                  </a:schemeClr>
                </a:solidFill>
              </a:rPr>
              <a:t>כְאֶרֶץ</a:t>
            </a:r>
            <a:r>
              <a:rPr lang="he-IL" sz="1600" b="1" dirty="0">
                <a:solidFill>
                  <a:srgbClr val="0070C0"/>
                </a:solidFill>
              </a:rPr>
              <a:t> מִצְרַיִם הִוא, אֲשֶׁר יְצָאתֶם מִשָּׁם: </a:t>
            </a:r>
            <a:endParaRPr lang="he-IL" sz="1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he-IL" sz="1600" b="1" dirty="0" smtClean="0">
                <a:solidFill>
                  <a:srgbClr val="0070C0"/>
                </a:solidFill>
              </a:rPr>
              <a:t> </a:t>
            </a:r>
            <a:r>
              <a:rPr lang="he-IL" sz="1600" b="1" dirty="0">
                <a:solidFill>
                  <a:srgbClr val="0070C0"/>
                </a:solidFill>
              </a:rPr>
              <a:t>אֲשֶׁר תִּזְרַע אֶת-זַרְעֲךָ, וְהִשְׁקִיתָ בְרַגְלְךָ כְּגַן הַיָּרָק.  יא</a:t>
            </a:r>
            <a:r>
              <a:rPr lang="he-IL" sz="1600" b="1" dirty="0">
                <a:solidFill>
                  <a:schemeClr val="accent6">
                    <a:lumMod val="75000"/>
                  </a:schemeClr>
                </a:solidFill>
              </a:rPr>
              <a:t> וְהָאָרֶץ</a:t>
            </a:r>
            <a:r>
              <a:rPr lang="he-IL" sz="1600" b="1" dirty="0">
                <a:solidFill>
                  <a:srgbClr val="0070C0"/>
                </a:solidFill>
              </a:rPr>
              <a:t>, אֲשֶׁר אַתֶּם עֹבְרִים שָׁמָּה לְרִשְׁתָּהּ--</a:t>
            </a:r>
            <a:r>
              <a:rPr lang="he-IL" sz="1600" b="1" dirty="0">
                <a:solidFill>
                  <a:schemeClr val="accent6">
                    <a:lumMod val="75000"/>
                  </a:schemeClr>
                </a:solidFill>
              </a:rPr>
              <a:t>אֶרֶץ</a:t>
            </a:r>
            <a:r>
              <a:rPr lang="he-IL" sz="1600" b="1" dirty="0">
                <a:solidFill>
                  <a:srgbClr val="0070C0"/>
                </a:solidFill>
              </a:rPr>
              <a:t> הָרִים, וּבְקָעֹת; לִמְטַר הַשָּׁמַיִם, תִּשְׁתֶּה-מָּיִם. </a:t>
            </a:r>
            <a:endParaRPr lang="he-IL" sz="1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he-IL" sz="1600" b="1" dirty="0">
                <a:solidFill>
                  <a:srgbClr val="0070C0"/>
                </a:solidFill>
              </a:rPr>
              <a:t> </a:t>
            </a:r>
            <a:r>
              <a:rPr lang="he-IL" sz="1600" b="1" dirty="0" err="1">
                <a:solidFill>
                  <a:srgbClr val="0070C0"/>
                </a:solidFill>
              </a:rPr>
              <a:t>יב</a:t>
            </a:r>
            <a:r>
              <a:rPr lang="he-IL" sz="1600" b="1" dirty="0">
                <a:solidFill>
                  <a:srgbClr val="0070C0"/>
                </a:solidFill>
              </a:rPr>
              <a:t> </a:t>
            </a:r>
            <a:r>
              <a:rPr lang="he-IL" sz="1600" b="1" dirty="0">
                <a:solidFill>
                  <a:schemeClr val="accent6">
                    <a:lumMod val="75000"/>
                  </a:schemeClr>
                </a:solidFill>
              </a:rPr>
              <a:t>אֶרֶץ</a:t>
            </a:r>
            <a:r>
              <a:rPr lang="he-IL" sz="1600" b="1" dirty="0">
                <a:solidFill>
                  <a:srgbClr val="0070C0"/>
                </a:solidFill>
              </a:rPr>
              <a:t>, </a:t>
            </a:r>
            <a:r>
              <a:rPr lang="he-IL" sz="1600" b="1" dirty="0" smtClean="0">
                <a:solidFill>
                  <a:srgbClr val="0070C0"/>
                </a:solidFill>
              </a:rPr>
              <a:t>אֲשֶׁר-ה' </a:t>
            </a:r>
            <a:r>
              <a:rPr lang="he-IL" sz="1600" b="1" dirty="0" err="1" smtClean="0">
                <a:solidFill>
                  <a:srgbClr val="0070C0"/>
                </a:solidFill>
              </a:rPr>
              <a:t>אֱלֹקיךָ</a:t>
            </a:r>
            <a:r>
              <a:rPr lang="he-IL" sz="1600" b="1" dirty="0" smtClean="0">
                <a:solidFill>
                  <a:srgbClr val="0070C0"/>
                </a:solidFill>
              </a:rPr>
              <a:t> </a:t>
            </a:r>
            <a:r>
              <a:rPr lang="he-IL" sz="1600" b="1" dirty="0">
                <a:solidFill>
                  <a:srgbClr val="0070C0"/>
                </a:solidFill>
              </a:rPr>
              <a:t>דֹּרֵשׁ אֹתָהּ:  תָּמִיד, עֵינֵי </a:t>
            </a:r>
            <a:r>
              <a:rPr lang="he-IL" sz="1600" b="1" dirty="0" smtClean="0">
                <a:solidFill>
                  <a:srgbClr val="0070C0"/>
                </a:solidFill>
              </a:rPr>
              <a:t>ה' </a:t>
            </a:r>
            <a:r>
              <a:rPr lang="he-IL" sz="1600" b="1" dirty="0" err="1" smtClean="0">
                <a:solidFill>
                  <a:srgbClr val="0070C0"/>
                </a:solidFill>
              </a:rPr>
              <a:t>אֱלֹקיךָ</a:t>
            </a:r>
            <a:r>
              <a:rPr lang="he-IL" sz="1600" b="1" dirty="0" smtClean="0">
                <a:solidFill>
                  <a:srgbClr val="0070C0"/>
                </a:solidFill>
              </a:rPr>
              <a:t> </a:t>
            </a:r>
            <a:r>
              <a:rPr lang="he-IL" sz="1600" b="1" dirty="0">
                <a:solidFill>
                  <a:srgbClr val="0070C0"/>
                </a:solidFill>
              </a:rPr>
              <a:t>בָּהּ--מֵרֵשִׁית הַשָּׁנָה, וְעַד אַחֲרִית שָׁנָה.</a:t>
            </a:r>
            <a:r>
              <a:rPr lang="he-IL" sz="1600" dirty="0"/>
              <a:t> </a:t>
            </a:r>
            <a:endParaRPr lang="he-IL" sz="1600" dirty="0" smtClean="0"/>
          </a:p>
          <a:p>
            <a:pPr>
              <a:buNone/>
            </a:pPr>
            <a:endParaRPr lang="he-IL" sz="1400" b="1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המילה "</a:t>
            </a:r>
            <a:r>
              <a:rPr lang="he-IL" sz="1400" b="1" dirty="0" smtClean="0">
                <a:solidFill>
                  <a:schemeClr val="accent6">
                    <a:lumMod val="75000"/>
                  </a:schemeClr>
                </a:solidFill>
              </a:rPr>
              <a:t>אֶרֶץ"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היא מילה מנחה. 4 פעמים הכוונה לארץ ישראל, פעם אחת הכוונה למצרים.</a:t>
            </a:r>
          </a:p>
          <a:p>
            <a:pPr>
              <a:buNone/>
            </a:pPr>
            <a:endParaRPr lang="he-IL" sz="1400" dirty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1)הבדלים בין ישראל למצרים מבחינת השקיית השדות</a:t>
            </a:r>
            <a:endParaRPr lang="he-IL" sz="1400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400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רש"י :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השוואה בין ישראל למצרים מבחינה 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פיזית.</a:t>
            </a:r>
          </a:p>
          <a:p>
            <a:pPr>
              <a:buNone/>
            </a:pPr>
            <a:endParaRPr lang="he-IL" sz="1400" b="1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400" b="1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400" b="1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400" b="1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400" b="1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400" b="1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400" b="1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400" b="1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400" b="1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400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מטרת ההשוואה על פי רש"י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ההשוואה נועדה להראות שארץ ישראל </a:t>
            </a:r>
            <a:r>
              <a:rPr lang="he-IL" sz="1400" b="1" u="sng" dirty="0" smtClean="0">
                <a:latin typeface="David" pitchFamily="34" charset="-79"/>
                <a:cs typeface="David" pitchFamily="34" charset="-79"/>
              </a:rPr>
              <a:t>טובה יותר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ממצרים וכדאי לעם להגיע אליה.</a:t>
            </a:r>
          </a:p>
          <a:p>
            <a:pPr>
              <a:buNone/>
            </a:pPr>
            <a:endParaRPr lang="he-IL" sz="1400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1285852" y="3286124"/>
          <a:ext cx="7310446" cy="2047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79704"/>
                <a:gridCol w="2725578"/>
                <a:gridCol w="3005164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מצרים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ארץ ישראל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latin typeface="David" pitchFamily="34" charset="-79"/>
                          <a:cs typeface="David" pitchFamily="34" charset="-79"/>
                        </a:rPr>
                        <a:t>טרחה של החקלאי</a:t>
                      </a:r>
                      <a:endParaRPr lang="he-IL" sz="1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צריך לטרוח ולמשוך מים</a:t>
                      </a:r>
                      <a:r>
                        <a:rPr lang="he-IL" sz="1400" baseline="0" dirty="0" smtClean="0">
                          <a:latin typeface="David" pitchFamily="34" charset="-79"/>
                          <a:cs typeface="David" pitchFamily="34" charset="-79"/>
                        </a:rPr>
                        <a:t> מהנילוס להשקות את השדות.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אדם אינו צריך לטרוח כי הגשם משקה את השדות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latin typeface="David" pitchFamily="34" charset="-79"/>
                          <a:cs typeface="David" pitchFamily="34" charset="-79"/>
                        </a:rPr>
                        <a:t>יתרונו של הגשם על</a:t>
                      </a:r>
                      <a:r>
                        <a:rPr lang="he-IL" sz="1400" b="1" baseline="0" dirty="0" smtClean="0">
                          <a:latin typeface="David" pitchFamily="34" charset="-79"/>
                          <a:cs typeface="David" pitchFamily="34" charset="-79"/>
                        </a:rPr>
                        <a:t> השקאה מנהר</a:t>
                      </a:r>
                      <a:endParaRPr lang="he-IL" sz="1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אפשר להשקות מהנילוס רק במקומות</a:t>
                      </a:r>
                      <a:r>
                        <a:rPr lang="he-IL" sz="1400" baseline="0" dirty="0" smtClean="0">
                          <a:latin typeface="David" pitchFamily="34" charset="-79"/>
                          <a:cs typeface="David" pitchFamily="34" charset="-79"/>
                        </a:rPr>
                        <a:t> נמוכים.</a:t>
                      </a:r>
                    </a:p>
                    <a:p>
                      <a:pPr rtl="1"/>
                      <a:r>
                        <a:rPr lang="he-IL" sz="1400" baseline="0" dirty="0" smtClean="0">
                          <a:latin typeface="David" pitchFamily="34" charset="-79"/>
                          <a:cs typeface="David" pitchFamily="34" charset="-79"/>
                        </a:rPr>
                        <a:t>כדי להשקות במקומות גבוהים צריך לשאוב מים מהנילוס ולהעלות אותם לשם.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הגשם משקה גם במקומות גבוהים וגם במקומות נמוכים. הוא משקה גם במקומות גלויים וגם במקומות שאינם גלויים.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519</Words>
  <Application>Microsoft Office PowerPoint</Application>
  <PresentationFormat>‫הצגה על המסך (4:3)</PresentationFormat>
  <Paragraphs>164</Paragraphs>
  <Slides>13</Slides>
  <Notes>11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4" baseType="lpstr">
      <vt:lpstr>ערכת נושא Office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שקופית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ETI</dc:creator>
  <cp:lastModifiedBy>ETI</cp:lastModifiedBy>
  <cp:revision>56</cp:revision>
  <dcterms:created xsi:type="dcterms:W3CDTF">2021-05-25T08:44:53Z</dcterms:created>
  <dcterms:modified xsi:type="dcterms:W3CDTF">2021-05-25T22:40:40Z</dcterms:modified>
</cp:coreProperties>
</file>