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135067-89EA-4B93-93DB-53007BE47962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B78E8A-6374-4D99-BB6E-161874CCDC5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78E8A-6374-4D99-BB6E-161874CCDC51}" type="slidenum">
              <a:rPr lang="he-IL" smtClean="0"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39A2-A0F1-4498-920F-8E708EA2DCEB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3F8B5-0154-414F-8F1C-673CFA34855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857916"/>
          </a:xfrm>
        </p:spPr>
        <p:txBody>
          <a:bodyPr/>
          <a:lstStyle/>
          <a:p>
            <a:r>
              <a:rPr lang="he-IL" dirty="0" smtClean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Guttman Mantova-Decor" pitchFamily="2" charset="-79"/>
                <a:cs typeface="Guttman Mantova-Decor" pitchFamily="2" charset="-79"/>
              </a:rPr>
              <a:t>הארץ הטובה</a:t>
            </a:r>
            <a:endParaRPr lang="he-IL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Guttman Mantova-Decor" pitchFamily="2" charset="-79"/>
              <a:cs typeface="Guttman Mantova-Decor" pitchFamily="2" charset="-79"/>
            </a:endParaRPr>
          </a:p>
        </p:txBody>
      </p:sp>
      <p:pic>
        <p:nvPicPr>
          <p:cNvPr id="5" name="תמונה 4" descr="פלקט מפת ארץ ישראל צרה"/>
          <p:cNvPicPr/>
          <p:nvPr/>
        </p:nvPicPr>
        <p:blipFill>
          <a:blip r:embed="rId3" cstate="print"/>
          <a:srcRect l="32687" r="32796"/>
          <a:stretch>
            <a:fillRect/>
          </a:stretch>
        </p:blipFill>
        <p:spPr bwMode="auto">
          <a:xfrm>
            <a:off x="3000364" y="1071546"/>
            <a:ext cx="321471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4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השוואת ארץ ישראל למצרים מבחינה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רוחנית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במצרים יש תמיד מים להשקיה (מהנילוס). המים אינם תלויים במעשים הרוחניים של האדם. אך בארץ ישראל הקיום של האדם והגשם מותנה בשמירת המצוות של העם ובהשגחת ה'. </a:t>
            </a:r>
            <a:endParaRPr lang="he-IL" sz="1400" b="1" dirty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מטרת ההשוואה בין ישראל למצרים על פי </a:t>
            </a:r>
            <a:r>
              <a:rPr lang="he-IL" sz="14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רמב"ן</a:t>
            </a: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להראות שארת ישראל </a:t>
            </a: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שונה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ממצרים, ובכך לחזק את האזהרה על חשיבות שמירת המצוות בארץ ישראל כמו שכתוב בפסוקים ח-ט.</a:t>
            </a:r>
          </a:p>
          <a:p>
            <a:pPr>
              <a:lnSpc>
                <a:spcPct val="150000"/>
              </a:lnSpc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2) הבדל בין ישראל למצרים מבחינת ההשגחה האלוקית</a:t>
            </a:r>
          </a:p>
          <a:p>
            <a:pPr>
              <a:lnSpc>
                <a:spcPct val="150000"/>
              </a:lnSpc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אֶרֶץ, אֲשֶׁר-ה'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 smtClean="0">
                <a:solidFill>
                  <a:srgbClr val="0070C0"/>
                </a:solidFill>
              </a:rPr>
              <a:t> דֹּרֵשׁ אֹתָהּ:  תָּמִיד, עֵינֵי 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 smtClean="0">
                <a:solidFill>
                  <a:srgbClr val="0070C0"/>
                </a:solidFill>
              </a:rPr>
              <a:t> בָּהּ--מֵרֵשִׁית הַשָּׁנָה, וְעַד אַחֲרִית שָׁנָה"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(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).</a:t>
            </a:r>
          </a:p>
          <a:p>
            <a:pPr>
              <a:lnSpc>
                <a:spcPct val="150000"/>
              </a:lnSpc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בארץ ישראל יש תמיד השגחה מיוחדת של ה'.</a:t>
            </a:r>
          </a:p>
          <a:p>
            <a:pPr>
              <a:lnSpc>
                <a:spcPct val="150000"/>
              </a:lnSpc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lnSpc>
                <a:spcPct val="150000"/>
              </a:lnSpc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מסקנה הנובעת מההשוואה</a:t>
            </a: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ארץ ישראל מייצגת את התלות בקב"ה, ומתוך כך גם את קרבת ה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'. לעומת זאת מצריים 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מייצגת ביטחון כלכלי יחסי, וכתוצאה מכך- ריחוק מהקב"ה ומתודעת ההשגחה התמידית.</a:t>
            </a:r>
          </a:p>
          <a:p>
            <a:pPr>
              <a:lnSpc>
                <a:spcPct val="150000"/>
              </a:lnSpc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785786" y="5214950"/>
            <a:ext cx="78581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/ פרשת "והיה אם שמֹע"</a:t>
            </a:r>
          </a:p>
          <a:p>
            <a:pPr>
              <a:buNone/>
            </a:pPr>
            <a:r>
              <a:rPr lang="he-IL" sz="1400" b="1" dirty="0" err="1">
                <a:solidFill>
                  <a:srgbClr val="0070C0"/>
                </a:solidFill>
              </a:rPr>
              <a:t>יג</a:t>
            </a:r>
            <a:r>
              <a:rPr lang="he-IL" sz="1400" b="1" dirty="0">
                <a:solidFill>
                  <a:srgbClr val="0070C0"/>
                </a:solidFill>
              </a:rPr>
              <a:t> וְהָיָה, אִם-שָׁמֹעַ תִּשְׁמְעוּ אֶל-</a:t>
            </a:r>
            <a:r>
              <a:rPr lang="he-IL" sz="1400" b="1" dirty="0" err="1">
                <a:solidFill>
                  <a:srgbClr val="0070C0"/>
                </a:solidFill>
              </a:rPr>
              <a:t>מִצְוֺתַי</a:t>
            </a:r>
            <a:r>
              <a:rPr lang="he-IL" sz="1400" b="1" dirty="0">
                <a:solidFill>
                  <a:srgbClr val="0070C0"/>
                </a:solidFill>
              </a:rPr>
              <a:t>, אֲשֶׁר אָנֹכִי </a:t>
            </a:r>
            <a:r>
              <a:rPr lang="he-IL" sz="1400" b="1" dirty="0" err="1">
                <a:solidFill>
                  <a:srgbClr val="0070C0"/>
                </a:solidFill>
              </a:rPr>
              <a:t>מְצַוֶּה</a:t>
            </a:r>
            <a:r>
              <a:rPr lang="he-IL" sz="1400" b="1" dirty="0">
                <a:solidFill>
                  <a:srgbClr val="0070C0"/>
                </a:solidFill>
              </a:rPr>
              <a:t> אֶתְכֶם, הַיּוֹם--לְאַהֲבָה </a:t>
            </a:r>
            <a:r>
              <a:rPr lang="he-IL" sz="1400" b="1" dirty="0" smtClean="0">
                <a:solidFill>
                  <a:srgbClr val="0070C0"/>
                </a:solidFill>
              </a:rPr>
              <a:t>אֶת-ה'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אֱלֹקיכֶם</a:t>
            </a:r>
            <a:r>
              <a:rPr lang="he-IL" sz="1400" b="1" dirty="0">
                <a:solidFill>
                  <a:srgbClr val="0070C0"/>
                </a:solidFill>
              </a:rPr>
              <a:t>, וּלְעָבְדוֹ, בְּכָל-לְבַבְכֶם, וּבְכָל-נַפְשְׁכֶם.  יד וְנָתַתִּי מְטַר-אַרְצְכֶם בְּעִתּוֹ, יוֹרֶה וּמַלְקוֹשׁ; וְאָסַפְתָּ דְגָנֶךָ, וְתִירֹשְׁךָ </a:t>
            </a:r>
            <a:r>
              <a:rPr lang="he-IL" sz="1400" b="1" dirty="0" err="1">
                <a:solidFill>
                  <a:srgbClr val="0070C0"/>
                </a:solidFill>
              </a:rPr>
              <a:t>וְיִצְהָרֶךָ</a:t>
            </a:r>
            <a:r>
              <a:rPr lang="he-IL" sz="1400" b="1" dirty="0">
                <a:solidFill>
                  <a:srgbClr val="0070C0"/>
                </a:solidFill>
              </a:rPr>
              <a:t>.  </a:t>
            </a:r>
            <a:r>
              <a:rPr lang="he-IL" sz="1400" b="1" dirty="0" err="1">
                <a:solidFill>
                  <a:srgbClr val="0070C0"/>
                </a:solidFill>
              </a:rPr>
              <a:t>טו</a:t>
            </a:r>
            <a:r>
              <a:rPr lang="he-IL" sz="1400" b="1" dirty="0">
                <a:solidFill>
                  <a:srgbClr val="0070C0"/>
                </a:solidFill>
              </a:rPr>
              <a:t> וְנָתַתִּי עֵשֶׂב בְּשָׂדְךָ, לִבְהֶמְתֶּךָ; וְאָכַלְתָּ, וְשָׂבָעְתָּ.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טז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הִשָּׁמְרוּ</a:t>
            </a:r>
            <a:r>
              <a:rPr lang="he-IL" sz="1400" b="1" dirty="0">
                <a:solidFill>
                  <a:srgbClr val="0070C0"/>
                </a:solidFill>
              </a:rPr>
              <a:t> לָכֶם, פֶּן יִפְתֶּה לְבַבְכֶם; וְסַרְתֶּם, וַעֲבַדְתֶּם </a:t>
            </a:r>
            <a:r>
              <a:rPr lang="he-IL" sz="1400" b="1" dirty="0" err="1">
                <a:solidFill>
                  <a:srgbClr val="0070C0"/>
                </a:solidFill>
              </a:rPr>
              <a:t>אֱלֹהִים</a:t>
            </a:r>
            <a:r>
              <a:rPr lang="he-IL" sz="1400" b="1" dirty="0">
                <a:solidFill>
                  <a:srgbClr val="0070C0"/>
                </a:solidFill>
              </a:rPr>
              <a:t> אֲחֵרִים, </a:t>
            </a:r>
            <a:r>
              <a:rPr lang="he-IL" sz="1400" b="1" dirty="0" err="1">
                <a:solidFill>
                  <a:srgbClr val="0070C0"/>
                </a:solidFill>
              </a:rPr>
              <a:t>וְהִשְׁתַּחֲוִיתֶם</a:t>
            </a:r>
            <a:r>
              <a:rPr lang="he-IL" sz="1400" b="1" dirty="0">
                <a:solidFill>
                  <a:srgbClr val="0070C0"/>
                </a:solidFill>
              </a:rPr>
              <a:t>, לָהֶם.  </a:t>
            </a:r>
            <a:r>
              <a:rPr lang="he-IL" sz="1400" b="1" dirty="0" err="1">
                <a:solidFill>
                  <a:srgbClr val="0070C0"/>
                </a:solidFill>
              </a:rPr>
              <a:t>יז</a:t>
            </a:r>
            <a:r>
              <a:rPr lang="he-IL" sz="1400" b="1" dirty="0">
                <a:solidFill>
                  <a:srgbClr val="0070C0"/>
                </a:solidFill>
              </a:rPr>
              <a:t> וְחָרָה </a:t>
            </a:r>
            <a:r>
              <a:rPr lang="he-IL" sz="1400" b="1" dirty="0" smtClean="0">
                <a:solidFill>
                  <a:srgbClr val="0070C0"/>
                </a:solidFill>
              </a:rPr>
              <a:t>אַף-ה' </a:t>
            </a:r>
            <a:r>
              <a:rPr lang="he-IL" sz="1400" b="1" dirty="0">
                <a:solidFill>
                  <a:srgbClr val="0070C0"/>
                </a:solidFill>
              </a:rPr>
              <a:t>בָּכֶם, וְעָצַר אֶת-הַשָּׁמַיִם וְלֹא-יִהְיֶה מָטָר, וְהָאֲדָמָה, לֹא </a:t>
            </a:r>
            <a:r>
              <a:rPr lang="he-IL" sz="1400" b="1" dirty="0" err="1">
                <a:solidFill>
                  <a:srgbClr val="0070C0"/>
                </a:solidFill>
              </a:rPr>
              <a:t>תִתֵּן</a:t>
            </a:r>
            <a:r>
              <a:rPr lang="he-IL" sz="1400" b="1" dirty="0">
                <a:solidFill>
                  <a:srgbClr val="0070C0"/>
                </a:solidFill>
              </a:rPr>
              <a:t> אֶת-יְבוּלָהּ; וַאֲבַדְתֶּם מְהֵרָה, מֵעַל הָאָרֶץ הַטֹּבָה, אֲשֶׁר </a:t>
            </a:r>
            <a:r>
              <a:rPr lang="he-IL" sz="1400" b="1" dirty="0" smtClean="0">
                <a:solidFill>
                  <a:srgbClr val="0070C0"/>
                </a:solidFill>
              </a:rPr>
              <a:t>ה', </a:t>
            </a:r>
            <a:r>
              <a:rPr lang="he-IL" sz="1400" b="1" dirty="0">
                <a:solidFill>
                  <a:srgbClr val="0070C0"/>
                </a:solidFill>
              </a:rPr>
              <a:t>נֹתֵן לָכֶם.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יח</a:t>
            </a:r>
            <a:r>
              <a:rPr lang="he-IL" sz="1400" b="1" dirty="0">
                <a:solidFill>
                  <a:srgbClr val="0070C0"/>
                </a:solidFill>
              </a:rPr>
              <a:t> וְשַׂמְתֶּם אֶת-דְּבָרַי אֵלֶּה, עַל-לְבַבְכֶם וְעַל-נַפְשְׁכֶם; וּקְשַׁרְתֶּם אֹתָם לְאוֹת עַל-יֶדְכֶם, וְהָיוּ לְטוֹטָפֹת בֵּין עֵינֵיכֶם.  </a:t>
            </a:r>
            <a:r>
              <a:rPr lang="he-IL" sz="1400" b="1" dirty="0" err="1">
                <a:solidFill>
                  <a:srgbClr val="0070C0"/>
                </a:solidFill>
              </a:rPr>
              <a:t>יט</a:t>
            </a:r>
            <a:r>
              <a:rPr lang="he-IL" sz="1400" b="1" dirty="0">
                <a:solidFill>
                  <a:srgbClr val="0070C0"/>
                </a:solidFill>
              </a:rPr>
              <a:t> וְלִמַּדְתֶּם אֹתָם אֶת-בְּנֵיכֶם, לְדַבֵּר בָּם, בְּשִׁבְתְּךָ בְּבֵיתֶךָ וּבְלֶכְתְּךָ בַדֶּרֶךְ, וּבְשָׁכְבְּךָ וּבְקוּמֶךָ.  כ וּכְתַבְתָּם עַל-מְזוּזוֹת בֵּיתֶךָ, וּבִשְׁעָרֶיךָ.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כא</a:t>
            </a:r>
            <a:r>
              <a:rPr lang="he-IL" sz="1400" b="1" dirty="0">
                <a:solidFill>
                  <a:srgbClr val="0070C0"/>
                </a:solidFill>
              </a:rPr>
              <a:t> לְמַעַן יִרְבּוּ יְמֵיכֶם, וִימֵי </a:t>
            </a:r>
            <a:r>
              <a:rPr lang="he-IL" sz="1400" b="1" dirty="0" smtClean="0">
                <a:solidFill>
                  <a:srgbClr val="0070C0"/>
                </a:solidFill>
              </a:rPr>
              <a:t>בְנֵיכֶם</a:t>
            </a:r>
            <a:r>
              <a:rPr lang="he-IL" sz="1400" b="1" dirty="0">
                <a:solidFill>
                  <a:srgbClr val="0070C0"/>
                </a:solidFill>
              </a:rPr>
              <a:t>, עַל הָאֲדָמָה, אֲשֶׁר נִשְׁבַּע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>
                <a:solidFill>
                  <a:srgbClr val="0070C0"/>
                </a:solidFill>
              </a:rPr>
              <a:t>לַאֲבֹתֵיכֶם</a:t>
            </a:r>
            <a:r>
              <a:rPr lang="he-IL" sz="1400" b="1" dirty="0">
                <a:solidFill>
                  <a:srgbClr val="0070C0"/>
                </a:solidFill>
              </a:rPr>
              <a:t> לָתֵת לָהֶם--כִּימֵי הַשָּׁמַיִם, עַל-הָאָרֶץ.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פרשה זאת עניינה קבלת עול מצוות: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אם עם ישראל יקיימו את המצוות, ירד גשם בזמן ויהיה יבול בשדה לאדם ולבהמה.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אם עם ישראל יתרחקו מה', לא יקיימו את המצוות ויעבדו עבודה זרה, תהיה בצורת. לא ירד גשם ולא יהיה יבול בשדה והעם יגלו מהארץ הטובה שה' נתן להם.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רש"י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אומר שאין כאן תיאור של שני מצבים: אם יקיימו את המצוות או לא יקיימו, אלא יש כאן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אזהרה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מפני חטא בגלל טוב הארץ: יש קשר בין פסוק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לפסוקים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בפסוק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העם יקבלו שכר ויהיה יבול רב. אך דווקא במצב זה של שפע כלכלי עלול העם לחטוא, לשכוח את ה' ולעבוד עבודה זרה, ולכן ייענשו בגלות מהארץ. 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FFFF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ראינו זאת גם בפרק ח, פסוקים </a:t>
            </a:r>
            <a:r>
              <a:rPr lang="he-IL" sz="1400" b="1" dirty="0" err="1" smtClean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1400" b="1" dirty="0" smtClean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b="1" dirty="0" err="1" smtClean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sz="1400" b="1" dirty="0" smtClean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, שם מתוארת סכנה שעם ישראל יראה ברכה והצלחה בכל מה שיש לו, ישכחו את ה' ויגידו "כחי ועֹצם ידי עשה לי את החיל הזה".</a:t>
            </a:r>
            <a:endParaRPr lang="he-IL" sz="1400" b="1" dirty="0">
              <a:solidFill>
                <a:srgbClr val="FFFF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שלושת חלקי הפרק והקשר ביניהם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א-ט: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מחוייבות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כללית לשמירת המצוות.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י-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המיוחד בארץ מבחינת השקיה (גשם) ומבחינת השגחת ה' בארץ.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הקשר בין שמירת המצוות וירידת הגשם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– ירידת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הגשם בארץ תלוי בשמירת המצוות.</a:t>
            </a: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פירוש </a:t>
            </a: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 שהזכרנו (שקופית מספר 10) מחבר בין שלושת חלקי הפרק. 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א-ט עוסקים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בעבר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ישראל יזכרו את האירועים והניסים שקרו בעבר וזה יגרום להם לקיים מצוות.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י-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עוסקים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בהווה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בטיבה של ארץ ישראל.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עוסקים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בעתיד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כאשר ישבו בארץ ישראל.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"וְשַׂמְתֶּם אֶת-דְּבָרַי"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(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).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רש"י: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בהזכרת המצוות בפסוקים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-כ מחדשת התורה ש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קיימת חובה לשמור את המצוות גם אחרי שעם ישראל יענשו ויגלו וכבר לא יהיו בארץ.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רש"י למד זאת מכך שהמצוות כתובות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לאחר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עונש הגלות.</a:t>
            </a:r>
          </a:p>
          <a:p>
            <a:pPr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מטרת קיום המצוות בגלות הוא שלא תשכחנה המצוות וידעו לקיימן במלואן </a:t>
            </a:r>
            <a:r>
              <a:rPr lang="he-IL" sz="1400" smtClean="0">
                <a:latin typeface="David" pitchFamily="34" charset="-79"/>
                <a:cs typeface="David" pitchFamily="34" charset="-79"/>
              </a:rPr>
              <a:t>כאשר יחזרו לארץ.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6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ח / החיוב לאמונה בה' בארץ ישראל</a:t>
            </a:r>
          </a:p>
          <a:p>
            <a:pPr algn="just"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א-ו: הקשיים של ישראל במדבר</a:t>
            </a:r>
          </a:p>
          <a:p>
            <a:pPr algn="just"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b="1" dirty="0">
                <a:solidFill>
                  <a:srgbClr val="0070C0"/>
                </a:solidFill>
              </a:rPr>
              <a:t>א כָּל-</a:t>
            </a:r>
            <a:r>
              <a:rPr lang="he-IL" sz="1400" b="1" dirty="0" err="1">
                <a:solidFill>
                  <a:srgbClr val="0070C0"/>
                </a:solidFill>
              </a:rPr>
              <a:t>הַמִּצְוָה</a:t>
            </a:r>
            <a:r>
              <a:rPr lang="he-IL" sz="1400" b="1" dirty="0">
                <a:solidFill>
                  <a:srgbClr val="0070C0"/>
                </a:solidFill>
              </a:rPr>
              <a:t>, אֲשֶׁר אָנֹכִי </a:t>
            </a:r>
            <a:r>
              <a:rPr lang="he-IL" sz="1400" b="1" dirty="0" err="1">
                <a:solidFill>
                  <a:srgbClr val="0070C0"/>
                </a:solidFill>
              </a:rPr>
              <a:t>מְצַוְּךָ</a:t>
            </a:r>
            <a:r>
              <a:rPr lang="he-IL" sz="1400" b="1" dirty="0">
                <a:solidFill>
                  <a:srgbClr val="0070C0"/>
                </a:solidFill>
              </a:rPr>
              <a:t> הַיּוֹם--</a:t>
            </a:r>
            <a:r>
              <a:rPr lang="he-IL" sz="1400" b="1" dirty="0" err="1">
                <a:solidFill>
                  <a:srgbClr val="0070C0"/>
                </a:solidFill>
              </a:rPr>
              <a:t>תִּשְׁמְרוּן</a:t>
            </a:r>
            <a:r>
              <a:rPr lang="he-IL" sz="1400" b="1" dirty="0">
                <a:solidFill>
                  <a:srgbClr val="0070C0"/>
                </a:solidFill>
              </a:rPr>
              <a:t> לַעֲשׂוֹת:  לְמַעַן </a:t>
            </a:r>
            <a:r>
              <a:rPr lang="he-IL" sz="1400" b="1" dirty="0" err="1">
                <a:solidFill>
                  <a:srgbClr val="0070C0"/>
                </a:solidFill>
              </a:rPr>
              <a:t>תִּחְיוּן</a:t>
            </a:r>
            <a:r>
              <a:rPr lang="he-IL" sz="1400" b="1" dirty="0">
                <a:solidFill>
                  <a:srgbClr val="0070C0"/>
                </a:solidFill>
              </a:rPr>
              <a:t> וּרְבִיתֶם, וּבָאתֶם וִירִשְׁתֶּם אֶת-הָאָרֶץ, אֲשֶׁר-נִשְׁבַּע </a:t>
            </a:r>
            <a:r>
              <a:rPr lang="he-IL" sz="1400" b="1" dirty="0" smtClean="0">
                <a:solidFill>
                  <a:srgbClr val="0070C0"/>
                </a:solidFill>
              </a:rPr>
              <a:t>ה', </a:t>
            </a:r>
            <a:r>
              <a:rPr lang="he-IL" sz="1400" b="1" dirty="0" err="1">
                <a:solidFill>
                  <a:srgbClr val="0070C0"/>
                </a:solidFill>
              </a:rPr>
              <a:t>לַאֲבֹתֵיכֶם</a:t>
            </a:r>
            <a:r>
              <a:rPr lang="he-IL" sz="1400" b="1" dirty="0">
                <a:solidFill>
                  <a:srgbClr val="0070C0"/>
                </a:solidFill>
              </a:rPr>
              <a:t>.  ב וְזָכַרְתָּ אֶת-כָּל-הַדֶּרֶךְ, אֲשֶׁר הוֹלִיכְךָ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>
                <a:solidFill>
                  <a:srgbClr val="0070C0"/>
                </a:solidFill>
              </a:rPr>
              <a:t>זֶה אַרְבָּעִים שָׁנָה--בַּמִּדְבָּר:  לְמַעַן </a:t>
            </a:r>
            <a:r>
              <a:rPr lang="he-IL" sz="1400" b="1" dirty="0" err="1">
                <a:solidFill>
                  <a:srgbClr val="0070C0"/>
                </a:solidFill>
              </a:rPr>
              <a:t>עַנֹּתְךָ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לְנַסֹּתְךָ</a:t>
            </a:r>
            <a:r>
              <a:rPr lang="he-IL" sz="1400" b="1" dirty="0">
                <a:solidFill>
                  <a:srgbClr val="0070C0"/>
                </a:solidFill>
              </a:rPr>
              <a:t>, לָדַעַת אֶת-אֲשֶׁר בִּלְבָבְךָ </a:t>
            </a:r>
            <a:r>
              <a:rPr lang="he-IL" sz="1400" b="1" dirty="0" err="1">
                <a:solidFill>
                  <a:srgbClr val="0070C0"/>
                </a:solidFill>
              </a:rPr>
              <a:t>הֲתִשְׁמֹר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מִצְוֺתָו</a:t>
            </a:r>
            <a:r>
              <a:rPr lang="he-IL" sz="1400" b="1" dirty="0">
                <a:solidFill>
                  <a:srgbClr val="0070C0"/>
                </a:solidFill>
              </a:rPr>
              <a:t>--אִם-לֹא.  ג וַיְעַנְּךָ, </a:t>
            </a:r>
            <a:r>
              <a:rPr lang="he-IL" sz="1400" b="1" dirty="0" err="1">
                <a:solidFill>
                  <a:srgbClr val="0070C0"/>
                </a:solidFill>
              </a:rPr>
              <a:t>וַיַּרְעִבֶךָ</a:t>
            </a:r>
            <a:r>
              <a:rPr lang="he-IL" sz="1400" b="1" dirty="0">
                <a:solidFill>
                  <a:srgbClr val="0070C0"/>
                </a:solidFill>
              </a:rPr>
              <a:t>, וַיַּאֲכִלְךָ אֶת-הַמָּן אֲשֶׁר לֹא-יָדַעְתָּ, וְלֹא </a:t>
            </a:r>
            <a:r>
              <a:rPr lang="he-IL" sz="1400" b="1" dirty="0" err="1">
                <a:solidFill>
                  <a:srgbClr val="0070C0"/>
                </a:solidFill>
              </a:rPr>
              <a:t>יָדְעוּן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אֲבֹתֶיךָ</a:t>
            </a:r>
            <a:r>
              <a:rPr lang="he-IL" sz="1400" b="1" dirty="0">
                <a:solidFill>
                  <a:srgbClr val="0070C0"/>
                </a:solidFill>
              </a:rPr>
              <a:t>:  לְמַעַן הוֹדִיעֲךָ, כִּי לֹא עַל-הַלֶּחֶם לְבַדּוֹ יִחְיֶה הָאָדָם--כִּי עַל-כָּל-מוֹצָא </a:t>
            </a:r>
            <a:r>
              <a:rPr lang="he-IL" sz="1400" b="1" dirty="0" smtClean="0">
                <a:solidFill>
                  <a:srgbClr val="0070C0"/>
                </a:solidFill>
              </a:rPr>
              <a:t>פִי-יה', </a:t>
            </a:r>
            <a:r>
              <a:rPr lang="he-IL" sz="1400" b="1" dirty="0">
                <a:solidFill>
                  <a:srgbClr val="0070C0"/>
                </a:solidFill>
              </a:rPr>
              <a:t>יִחְיֶה הָאָדָם.  ד שִׂמְלָתְךָ לֹא בָלְתָה, מֵעָלֶיךָ, וְרַגְלְךָ, לֹא בָצֵקָה--זֶה, אַרְבָּעִים שָׁנָה.  ה וְיָדַעְתָּ, עִם-לְבָבֶךָ:  כִּי, כַּאֲשֶׁר יְיַסֵּר אִישׁ אֶת-בְּנוֹ,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</a:t>
            </a:r>
            <a:r>
              <a:rPr lang="he-IL" sz="1400" b="1" dirty="0" err="1">
                <a:solidFill>
                  <a:srgbClr val="0070C0"/>
                </a:solidFill>
              </a:rPr>
              <a:t>מְיַסְּרֶךָּ</a:t>
            </a:r>
            <a:r>
              <a:rPr lang="he-IL" sz="1400" b="1" dirty="0">
                <a:solidFill>
                  <a:srgbClr val="0070C0"/>
                </a:solidFill>
              </a:rPr>
              <a:t>.  ו וְשָׁמַרְתָּ, אֶת-מִצְוֺת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לָלֶכֶת בִּדְרָכָיו, וּלְיִרְאָה אֹתוֹ.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he-IL" sz="14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התורה מצווה לזכור את הדרך של בני ישראל במדבר 40 שנה. היו קשיים, כמו רעב, אך היו גם ניסים: מן, הבגדים לא בלו ולא היו להם בצקות ברגלים.</a:t>
            </a:r>
          </a:p>
          <a:p>
            <a:pPr algn="just"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מטרת הקשיים והניסים: </a:t>
            </a:r>
            <a:r>
              <a:rPr lang="he-IL" sz="1400" b="1" dirty="0" smtClean="0">
                <a:solidFill>
                  <a:srgbClr val="0070C0"/>
                </a:solidFill>
              </a:rPr>
              <a:t>לְמַעַן </a:t>
            </a:r>
            <a:r>
              <a:rPr lang="he-IL" sz="1400" b="1" dirty="0" err="1" smtClean="0">
                <a:solidFill>
                  <a:srgbClr val="0070C0"/>
                </a:solidFill>
              </a:rPr>
              <a:t>עַנֹּתְךָ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  <a:r>
              <a:rPr lang="he-IL" sz="1400" b="1" dirty="0" err="1" smtClean="0">
                <a:solidFill>
                  <a:srgbClr val="0070C0"/>
                </a:solidFill>
              </a:rPr>
              <a:t>לְנַסֹּתְךָ</a:t>
            </a:r>
            <a:r>
              <a:rPr lang="he-IL" sz="1400" b="1" dirty="0" smtClean="0">
                <a:solidFill>
                  <a:srgbClr val="0070C0"/>
                </a:solidFill>
              </a:rPr>
              <a:t> 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כדי לגרום לעם להבין שקיומם תלוי בה' ולכן יבטחו בה' ויקפידו על שמירת המצוות.</a:t>
            </a:r>
            <a:endParaRPr lang="he-IL" sz="1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ז-י: השבח של ארץ ישראל</a:t>
            </a: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ז כִּי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מְבִיאֲךָ אֶל-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 טוֹבָה:  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, נַחֲלֵי מָיִם--עֲיָנֹת </a:t>
            </a:r>
            <a:r>
              <a:rPr lang="he-IL" sz="1400" b="1" dirty="0" err="1">
                <a:solidFill>
                  <a:srgbClr val="0070C0"/>
                </a:solidFill>
              </a:rPr>
              <a:t>וּתְהֹמֹת</a:t>
            </a:r>
            <a:r>
              <a:rPr lang="he-IL" sz="1400" b="1" dirty="0">
                <a:solidFill>
                  <a:srgbClr val="0070C0"/>
                </a:solidFill>
              </a:rPr>
              <a:t>, </a:t>
            </a:r>
            <a:r>
              <a:rPr lang="he-IL" sz="1400" b="1" dirty="0" err="1">
                <a:solidFill>
                  <a:srgbClr val="0070C0"/>
                </a:solidFill>
              </a:rPr>
              <a:t>יֹצְאִים</a:t>
            </a:r>
            <a:r>
              <a:rPr lang="he-IL" sz="1400" b="1" dirty="0">
                <a:solidFill>
                  <a:srgbClr val="0070C0"/>
                </a:solidFill>
              </a:rPr>
              <a:t> בַּבִּקְעָה וּבָהָר.  ח 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חִטָּה</a:t>
            </a:r>
            <a:r>
              <a:rPr lang="he-IL" sz="1400" b="1" dirty="0">
                <a:solidFill>
                  <a:srgbClr val="0070C0"/>
                </a:solidFill>
              </a:rPr>
              <a:t> וּשְׂעֹרָה, וְגֶפֶן וּתְאֵנָה וְרִמּוֹן; 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-זֵית שֶׁמֶן, וּדְבָשׁ.  ט 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, אֲשֶׁר לֹא בְמִסְכֵּנֻת תֹּאכַל-בָּהּ לֶחֶם--לֹא-תֶחְסַר כֹּל, בָּהּ; 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400" b="1" dirty="0">
                <a:solidFill>
                  <a:srgbClr val="0070C0"/>
                </a:solidFill>
              </a:rPr>
              <a:t> אֲשֶׁר אֲבָנֶיהָ בַרְזֶל, </a:t>
            </a:r>
            <a:r>
              <a:rPr lang="he-IL" sz="1400" b="1" dirty="0" err="1">
                <a:solidFill>
                  <a:srgbClr val="0070C0"/>
                </a:solidFill>
              </a:rPr>
              <a:t>וּמֵהֲרָרֶיהָ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תַּחְצֹב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נְחֹשֶׁת</a:t>
            </a:r>
            <a:r>
              <a:rPr lang="he-IL" sz="1400" b="1" dirty="0">
                <a:solidFill>
                  <a:srgbClr val="0070C0"/>
                </a:solidFill>
              </a:rPr>
              <a:t>.  י וְאָכַלְתָּ, וְשָׂבָעְתָּ--וּבֵרַכְתָּ </a:t>
            </a:r>
            <a:r>
              <a:rPr lang="he-IL" sz="1400" b="1" dirty="0" smtClean="0">
                <a:solidFill>
                  <a:srgbClr val="0070C0"/>
                </a:solidFill>
              </a:rPr>
              <a:t>אֶת-ה'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אֱלֶֹ</a:t>
            </a:r>
            <a:r>
              <a:rPr lang="he-IL" sz="1400" b="1" dirty="0" err="1" smtClean="0">
                <a:solidFill>
                  <a:srgbClr val="0070C0"/>
                </a:solidFill>
              </a:rPr>
              <a:t>ק</a:t>
            </a:r>
            <a:r>
              <a:rPr lang="he-IL" sz="1400" b="1" dirty="0" err="1" smtClean="0">
                <a:solidFill>
                  <a:srgbClr val="0070C0"/>
                </a:solidFill>
              </a:rPr>
              <a:t>יךָ</a:t>
            </a:r>
            <a:r>
              <a:rPr lang="he-IL" sz="1400" b="1" dirty="0">
                <a:solidFill>
                  <a:srgbClr val="0070C0"/>
                </a:solidFill>
              </a:rPr>
              <a:t>, עַל-</a:t>
            </a:r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הָאָרֶץ</a:t>
            </a:r>
            <a:r>
              <a:rPr lang="he-IL" sz="1400" b="1" dirty="0">
                <a:solidFill>
                  <a:srgbClr val="0070C0"/>
                </a:solidFill>
              </a:rPr>
              <a:t> הַטֹּבָה אֲשֶׁר נָתַן-לָךְ</a:t>
            </a:r>
            <a:r>
              <a:rPr lang="he-IL" sz="14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המילה המנחה בפסוקים היא </a:t>
            </a:r>
            <a:r>
              <a:rPr lang="he-IL" sz="14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1400" b="1" dirty="0" smtClean="0">
                <a:solidFill>
                  <a:schemeClr val="accent6">
                    <a:lumMod val="75000"/>
                  </a:schemeClr>
                </a:solidFill>
              </a:rPr>
              <a:t>אֶרֶץ"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היחידה פותחת ומסיימת במילים </a:t>
            </a:r>
            <a:r>
              <a:rPr lang="he-IL" sz="1400" b="1" dirty="0" smtClean="0">
                <a:solidFill>
                  <a:srgbClr val="0070C0"/>
                </a:solidFill>
              </a:rPr>
              <a:t>"אֶרֶץ טוֹבָה"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זה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מלמד כי נושא הפסוקים הוא שבחה של ארץ ישראל.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בפסוקים יש 5 שבחים של הארץ, וכולם פותחים במילה </a:t>
            </a:r>
            <a:r>
              <a:rPr lang="he-IL" sz="1400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1400" b="1" dirty="0" smtClean="0">
                <a:solidFill>
                  <a:schemeClr val="accent6">
                    <a:lumMod val="75000"/>
                  </a:schemeClr>
                </a:solidFill>
              </a:rPr>
              <a:t>אֶרֶץ"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שבח הארץ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1) יש מקורות מים טובים ורבים: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נחלים, מעיינות, מי תהום. המים טובים לשתיה ולצרכים חקלאיים.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2) יש גידולים חקלאיים מגוונים </a:t>
            </a: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– ש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בעת המינים.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המיוחד בשבעת המינים: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	חיטה </a:t>
            </a:r>
            <a:r>
              <a:rPr lang="he-IL" sz="1400" b="1" dirty="0">
                <a:latin typeface="David" pitchFamily="34" charset="-79"/>
                <a:cs typeface="David" pitchFamily="34" charset="-79"/>
              </a:rPr>
              <a:t>ושעורה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dirty="0" err="1">
                <a:latin typeface="David" pitchFamily="34" charset="-79"/>
                <a:cs typeface="David" pitchFamily="34" charset="-79"/>
              </a:rPr>
              <a:t>– ל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חם לאדם, מאכל לבהמה. 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	גפן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–</a:t>
            </a:r>
            <a:r>
              <a:rPr lang="he-IL" sz="1400" dirty="0" err="1">
                <a:latin typeface="David" pitchFamily="34" charset="-79"/>
                <a:cs typeface="David" pitchFamily="34" charset="-79"/>
              </a:rPr>
              <a:t> יי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ן (בתקופות קדומות היין ליוה כל ארוחה ושימש כמשקה יום-יומי). 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	תאנה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dirty="0" err="1">
                <a:latin typeface="David" pitchFamily="34" charset="-79"/>
                <a:cs typeface="David" pitchFamily="34" charset="-79"/>
              </a:rPr>
              <a:t>– פרי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 מאכל, שימשה גם להמתקת מזונות אחרים.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	רימון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–</a:t>
            </a:r>
            <a:r>
              <a:rPr lang="he-IL" sz="1400" dirty="0" err="1">
                <a:latin typeface="David" pitchFamily="34" charset="-79"/>
                <a:cs typeface="David" pitchFamily="34" charset="-79"/>
              </a:rPr>
              <a:t> פר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י מאכל, ניתן לשמש אותו זמן ארוך יחסית. 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3) יש גידולים שהם גם מותרות ומעדנים: זית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dirty="0" err="1">
                <a:latin typeface="David" pitchFamily="34" charset="-79"/>
                <a:cs typeface="David" pitchFamily="34" charset="-79"/>
              </a:rPr>
              <a:t>– חשיבותו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 רבה מאד, כשמן שימש למאור ולחימום. 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	תמר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1400" dirty="0">
                <a:latin typeface="David" pitchFamily="34" charset="-79"/>
                <a:cs typeface="David" pitchFamily="34" charset="-79"/>
              </a:rPr>
              <a:t>פרי מאכל, שימש גם להמתקה (דבש תמרים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).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המיוחד בשבעת המינים הוא שיש ביניהם צרכי מזון בסיסיים, וגם מותרות ומעדנים. יש להם ערך תזונתי גבוה ואפשר לשמר אותם. זה חשוב בארץ שיש בה שנות בצורת. 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4) יש מחצבים: אבנים, נחושת וברזל.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ניתן ליצור מהם כלים שאינם שבירים, כלי עבודה וכלי מלחמה.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5) הארץ מאפשרת חיי נוחות: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לא חסר בארץ כלום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.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ניתן לעבוד ולהתפרנס בה בכבוד ובקלות, בשפע ובנחת.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/>
              <a:t>י</a:t>
            </a:r>
            <a:r>
              <a:rPr lang="he-IL" sz="1600" b="1" dirty="0" smtClean="0">
                <a:solidFill>
                  <a:srgbClr val="0070C0"/>
                </a:solidFill>
              </a:rPr>
              <a:t> וְאָכַלְתָּ, וְשָׂבָעְתָּ--וּבֵרַכְתָּ אֶת-ה' </a:t>
            </a:r>
            <a:r>
              <a:rPr lang="he-IL" sz="1600" b="1" dirty="0" err="1" smtClean="0">
                <a:solidFill>
                  <a:srgbClr val="0070C0"/>
                </a:solidFill>
              </a:rPr>
              <a:t>אֱלֶֹקיךָ</a:t>
            </a:r>
            <a:r>
              <a:rPr lang="he-IL" sz="1600" b="1" dirty="0" smtClean="0">
                <a:solidFill>
                  <a:srgbClr val="0070C0"/>
                </a:solidFill>
              </a:rPr>
              <a:t>, עַל-הָאָרֶץ הַטֹּבָה אֲשֶׁר נָתַן-לָךְ.</a:t>
            </a:r>
          </a:p>
          <a:p>
            <a:pPr>
              <a:buNone/>
            </a:pPr>
            <a:endParaRPr lang="he-IL" sz="1600" dirty="0" smtClean="0"/>
          </a:p>
          <a:p>
            <a:pPr>
              <a:buNone/>
            </a:pPr>
            <a:r>
              <a:rPr lang="he-IL" sz="1600" b="1" dirty="0" err="1" smtClean="0"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מסביר בשני אופנים את הקשר בין האכילה והשביעה "</a:t>
            </a:r>
            <a:r>
              <a:rPr lang="he-IL" sz="1600" b="1" dirty="0" smtClean="0">
                <a:solidFill>
                  <a:srgbClr val="0070C0"/>
                </a:solidFill>
              </a:rPr>
              <a:t>וְאָכַלְתָּ וְשָׂבָעְתָּ"</a:t>
            </a:r>
            <a:r>
              <a:rPr lang="he-IL" sz="1600" dirty="0" smtClean="0"/>
              <a:t> 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לבין הברכה לה'</a:t>
            </a:r>
            <a:r>
              <a:rPr lang="he-IL" sz="1600" b="1" dirty="0" smtClean="0">
                <a:solidFill>
                  <a:srgbClr val="0070C0"/>
                </a:solidFill>
              </a:rPr>
              <a:t> "וּבֵרַכְתָּ אֶת ה' </a:t>
            </a:r>
            <a:r>
              <a:rPr lang="he-IL" sz="1600" b="1" dirty="0" err="1" smtClean="0">
                <a:solidFill>
                  <a:srgbClr val="0070C0"/>
                </a:solidFill>
              </a:rPr>
              <a:t>אֱלֶֹקיךָ</a:t>
            </a:r>
            <a:r>
              <a:rPr lang="he-IL" sz="1600" b="1" dirty="0" smtClean="0">
                <a:solidFill>
                  <a:srgbClr val="0070C0"/>
                </a:solidFill>
              </a:rPr>
              <a:t>":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א.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הברכה היא תוצאה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של האכילה והשביעה. כאשר תאכל ותשבע תרצה באופן טבעי להודות לה'.</a:t>
            </a:r>
          </a:p>
          <a:p>
            <a:pPr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ב. </a:t>
            </a:r>
            <a:r>
              <a:rPr lang="he-IL" sz="1600" b="1" dirty="0" smtClean="0">
                <a:latin typeface="David" pitchFamily="34" charset="-79"/>
                <a:cs typeface="David" pitchFamily="34" charset="-79"/>
              </a:rPr>
              <a:t>הברכה היא מצוות עשה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. יש חובה הלכתית לברך את ה' בכל פעם שאדם אכל ושבע (ברכה אחרונה, ברכת המזון).</a:t>
            </a: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יא-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אזהרה משכיחת ה'</a:t>
            </a:r>
          </a:p>
          <a:p>
            <a:pPr>
              <a:buNone/>
            </a:pPr>
            <a:r>
              <a:rPr lang="he-IL" sz="1400" b="1" dirty="0">
                <a:solidFill>
                  <a:srgbClr val="0070C0"/>
                </a:solidFill>
              </a:rPr>
              <a:t>יא </a:t>
            </a:r>
            <a:r>
              <a:rPr lang="he-IL" sz="1400" b="1" dirty="0" err="1">
                <a:solidFill>
                  <a:srgbClr val="0070C0"/>
                </a:solidFill>
              </a:rPr>
              <a:t>הִשָּׁמֶר</a:t>
            </a:r>
            <a:r>
              <a:rPr lang="he-IL" sz="1400" b="1" dirty="0">
                <a:solidFill>
                  <a:srgbClr val="0070C0"/>
                </a:solidFill>
              </a:rPr>
              <a:t> לְךָ, פֶּן-תִּשְׁכַּח </a:t>
            </a:r>
            <a:r>
              <a:rPr lang="he-IL" sz="1400" b="1" dirty="0" smtClean="0">
                <a:solidFill>
                  <a:srgbClr val="0070C0"/>
                </a:solidFill>
              </a:rPr>
              <a:t>אֶת-ה'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לְבִלְתִּי שְׁמֹר </a:t>
            </a:r>
            <a:r>
              <a:rPr lang="he-IL" sz="1400" b="1" dirty="0" err="1">
                <a:solidFill>
                  <a:srgbClr val="0070C0"/>
                </a:solidFill>
              </a:rPr>
              <a:t>מִצְוֺתָיו</a:t>
            </a:r>
            <a:r>
              <a:rPr lang="he-IL" sz="1400" b="1" dirty="0">
                <a:solidFill>
                  <a:srgbClr val="0070C0"/>
                </a:solidFill>
              </a:rPr>
              <a:t> וּמִשְׁפָּטָיו </a:t>
            </a:r>
            <a:r>
              <a:rPr lang="he-IL" sz="1400" b="1" dirty="0" err="1">
                <a:solidFill>
                  <a:srgbClr val="0070C0"/>
                </a:solidFill>
              </a:rPr>
              <a:t>וְחֻקֹּתָיו</a:t>
            </a:r>
            <a:r>
              <a:rPr lang="he-IL" sz="1400" b="1" dirty="0">
                <a:solidFill>
                  <a:srgbClr val="0070C0"/>
                </a:solidFill>
              </a:rPr>
              <a:t>, אֲשֶׁר אָנֹכִי </a:t>
            </a:r>
            <a:r>
              <a:rPr lang="he-IL" sz="1400" b="1" dirty="0" err="1">
                <a:solidFill>
                  <a:srgbClr val="0070C0"/>
                </a:solidFill>
              </a:rPr>
              <a:t>מְצַוְּךָ</a:t>
            </a:r>
            <a:r>
              <a:rPr lang="he-IL" sz="1400" b="1" dirty="0">
                <a:solidFill>
                  <a:srgbClr val="0070C0"/>
                </a:solidFill>
              </a:rPr>
              <a:t> הַיּוֹם.  </a:t>
            </a:r>
            <a:r>
              <a:rPr lang="he-IL" sz="1400" b="1" dirty="0" err="1">
                <a:solidFill>
                  <a:srgbClr val="0070C0"/>
                </a:solidFill>
              </a:rPr>
              <a:t>יב</a:t>
            </a:r>
            <a:r>
              <a:rPr lang="he-IL" sz="1400" b="1" dirty="0">
                <a:solidFill>
                  <a:srgbClr val="0070C0"/>
                </a:solidFill>
              </a:rPr>
              <a:t> פֶּן-תֹּאכַל, וְשָׂבָעְתָּ; וּבָתִּים </a:t>
            </a:r>
            <a:r>
              <a:rPr lang="he-IL" sz="1400" b="1" dirty="0" err="1">
                <a:solidFill>
                  <a:srgbClr val="0070C0"/>
                </a:solidFill>
              </a:rPr>
              <a:t>טֹבִים</a:t>
            </a:r>
            <a:r>
              <a:rPr lang="he-IL" sz="1400" b="1" dirty="0">
                <a:solidFill>
                  <a:srgbClr val="0070C0"/>
                </a:solidFill>
              </a:rPr>
              <a:t> תִּבְנֶה, וְיָשָׁבְתָּ.  </a:t>
            </a:r>
            <a:r>
              <a:rPr lang="he-IL" sz="1400" b="1" dirty="0" err="1">
                <a:solidFill>
                  <a:srgbClr val="0070C0"/>
                </a:solidFill>
              </a:rPr>
              <a:t>יג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וּבְקָרְךָ</a:t>
            </a:r>
            <a:r>
              <a:rPr lang="he-IL" sz="1400" b="1" dirty="0">
                <a:solidFill>
                  <a:srgbClr val="0070C0"/>
                </a:solidFill>
              </a:rPr>
              <a:t> וְצֹאנְךָ </a:t>
            </a:r>
            <a:r>
              <a:rPr lang="he-IL" sz="1400" b="1" dirty="0" err="1">
                <a:solidFill>
                  <a:srgbClr val="0070C0"/>
                </a:solidFill>
              </a:rPr>
              <a:t>יִרְבְּיֻן</a:t>
            </a:r>
            <a:r>
              <a:rPr lang="he-IL" sz="1400" b="1" dirty="0">
                <a:solidFill>
                  <a:srgbClr val="0070C0"/>
                </a:solidFill>
              </a:rPr>
              <a:t>, וְכֶסֶף וְזָהָב יִרְבֶּה-לָּךְ; וְכֹל אֲשֶׁר-לְךָ, יִרְבֶּה.  יד וְרָם, לְבָבֶךָ; וְשָׁכַחְתָּ </a:t>
            </a:r>
            <a:r>
              <a:rPr lang="he-IL" sz="1400" b="1" dirty="0" smtClean="0">
                <a:solidFill>
                  <a:srgbClr val="0070C0"/>
                </a:solidFill>
              </a:rPr>
              <a:t>אֶת-יה'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</a:t>
            </a:r>
            <a:r>
              <a:rPr lang="he-IL" sz="1400" b="1" dirty="0" err="1">
                <a:solidFill>
                  <a:srgbClr val="0070C0"/>
                </a:solidFill>
              </a:rPr>
              <a:t>הַמּוֹצִיאֲךָ</a:t>
            </a:r>
            <a:r>
              <a:rPr lang="he-IL" sz="1400" b="1" dirty="0">
                <a:solidFill>
                  <a:srgbClr val="0070C0"/>
                </a:solidFill>
              </a:rPr>
              <a:t> מֵאֶרֶץ מִצְרַיִם מִבֵּית עֲבָדִים.  </a:t>
            </a:r>
            <a:r>
              <a:rPr lang="he-IL" sz="1400" b="1" dirty="0" err="1">
                <a:solidFill>
                  <a:srgbClr val="0070C0"/>
                </a:solidFill>
              </a:rPr>
              <a:t>טו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הַמּוֹלִיכְךָ</a:t>
            </a:r>
            <a:r>
              <a:rPr lang="he-IL" sz="1400" b="1" dirty="0">
                <a:solidFill>
                  <a:srgbClr val="0070C0"/>
                </a:solidFill>
              </a:rPr>
              <a:t> בַּמִּדְבָּר הַגָּדֹל וְהַנּוֹרָא, נָחָשׁ שָׂרָף וְעַקְרָב, </a:t>
            </a:r>
            <a:r>
              <a:rPr lang="he-IL" sz="1400" b="1" dirty="0" err="1">
                <a:solidFill>
                  <a:srgbClr val="0070C0"/>
                </a:solidFill>
              </a:rPr>
              <a:t>וְצִמָּאוֹן</a:t>
            </a:r>
            <a:r>
              <a:rPr lang="he-IL" sz="1400" b="1" dirty="0">
                <a:solidFill>
                  <a:srgbClr val="0070C0"/>
                </a:solidFill>
              </a:rPr>
              <a:t>, אֲשֶׁר אֵין-מָיִם; הַמּוֹצִיא לְךָ מַיִם, מִצּוּר הַחַלָּמִישׁ.  </a:t>
            </a:r>
            <a:r>
              <a:rPr lang="he-IL" sz="1400" b="1" dirty="0" err="1">
                <a:solidFill>
                  <a:srgbClr val="0070C0"/>
                </a:solidFill>
              </a:rPr>
              <a:t>טז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הַמַּאֲכִלְךָ</a:t>
            </a:r>
            <a:r>
              <a:rPr lang="he-IL" sz="1400" b="1" dirty="0">
                <a:solidFill>
                  <a:srgbClr val="0070C0"/>
                </a:solidFill>
              </a:rPr>
              <a:t> מָן בַּמִּדְבָּר, אֲשֶׁר לֹא-</a:t>
            </a:r>
            <a:r>
              <a:rPr lang="he-IL" sz="1400" b="1" dirty="0" err="1">
                <a:solidFill>
                  <a:srgbClr val="0070C0"/>
                </a:solidFill>
              </a:rPr>
              <a:t>יָדְעוּן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אֲבֹתֶיךָ</a:t>
            </a:r>
            <a:r>
              <a:rPr lang="he-IL" sz="1400" b="1" dirty="0">
                <a:solidFill>
                  <a:srgbClr val="0070C0"/>
                </a:solidFill>
              </a:rPr>
              <a:t>:  לְמַעַן </a:t>
            </a:r>
            <a:r>
              <a:rPr lang="he-IL" sz="1400" b="1" dirty="0" err="1">
                <a:solidFill>
                  <a:srgbClr val="0070C0"/>
                </a:solidFill>
              </a:rPr>
              <a:t>עַנֹּתְךָ</a:t>
            </a:r>
            <a:r>
              <a:rPr lang="he-IL" sz="1400" b="1" dirty="0">
                <a:solidFill>
                  <a:srgbClr val="0070C0"/>
                </a:solidFill>
              </a:rPr>
              <a:t>, וּלְמַעַן </a:t>
            </a:r>
            <a:r>
              <a:rPr lang="he-IL" sz="1400" b="1" dirty="0" err="1">
                <a:solidFill>
                  <a:srgbClr val="0070C0"/>
                </a:solidFill>
              </a:rPr>
              <a:t>נַסֹּתֶךָ</a:t>
            </a:r>
            <a:r>
              <a:rPr lang="he-IL" sz="1400" b="1" dirty="0">
                <a:solidFill>
                  <a:srgbClr val="0070C0"/>
                </a:solidFill>
              </a:rPr>
              <a:t>--</a:t>
            </a:r>
            <a:r>
              <a:rPr lang="he-IL" sz="1400" b="1" dirty="0" err="1">
                <a:solidFill>
                  <a:srgbClr val="0070C0"/>
                </a:solidFill>
              </a:rPr>
              <a:t>לְהֵיטִבְךָ</a:t>
            </a:r>
            <a:r>
              <a:rPr lang="he-IL" sz="1400" b="1" dirty="0">
                <a:solidFill>
                  <a:srgbClr val="0070C0"/>
                </a:solidFill>
              </a:rPr>
              <a:t>, בְּאַחֲרִיתֶךָ.  </a:t>
            </a:r>
            <a:r>
              <a:rPr lang="he-IL" sz="1400" b="1" dirty="0" err="1">
                <a:solidFill>
                  <a:srgbClr val="0070C0"/>
                </a:solidFill>
              </a:rPr>
              <a:t>יז</a:t>
            </a:r>
            <a:r>
              <a:rPr lang="he-IL" sz="1400" b="1" dirty="0">
                <a:solidFill>
                  <a:srgbClr val="0070C0"/>
                </a:solidFill>
              </a:rPr>
              <a:t> וְאָמַרְתָּ, בִּלְבָבֶךָ:  כֹּחִי וְעֹצֶם יָדִי, עָשָׂה לִי אֶת-הַחַיִל הַזֶּה.  </a:t>
            </a:r>
            <a:r>
              <a:rPr lang="he-IL" sz="1400" b="1" dirty="0" err="1">
                <a:solidFill>
                  <a:srgbClr val="0070C0"/>
                </a:solidFill>
              </a:rPr>
              <a:t>יח</a:t>
            </a:r>
            <a:r>
              <a:rPr lang="he-IL" sz="1400" b="1" dirty="0">
                <a:solidFill>
                  <a:srgbClr val="0070C0"/>
                </a:solidFill>
              </a:rPr>
              <a:t> וְזָכַרְתָּ, </a:t>
            </a:r>
            <a:r>
              <a:rPr lang="he-IL" sz="1400" b="1" dirty="0" smtClean="0">
                <a:solidFill>
                  <a:srgbClr val="0070C0"/>
                </a:solidFill>
              </a:rPr>
              <a:t>אֶת-ה'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 smtClean="0">
                <a:solidFill>
                  <a:srgbClr val="0070C0"/>
                </a:solidFill>
              </a:rPr>
              <a:t>-</a:t>
            </a:r>
            <a:r>
              <a:rPr lang="he-IL" sz="1400" b="1" dirty="0">
                <a:solidFill>
                  <a:srgbClr val="0070C0"/>
                </a:solidFill>
              </a:rPr>
              <a:t>-כִּי הוּא </a:t>
            </a:r>
            <a:r>
              <a:rPr lang="he-IL" sz="1400" b="1" dirty="0" err="1">
                <a:solidFill>
                  <a:srgbClr val="0070C0"/>
                </a:solidFill>
              </a:rPr>
              <a:t>הַנֹּתֵן</a:t>
            </a:r>
            <a:r>
              <a:rPr lang="he-IL" sz="1400" b="1" dirty="0">
                <a:solidFill>
                  <a:srgbClr val="0070C0"/>
                </a:solidFill>
              </a:rPr>
              <a:t> לְךָ </a:t>
            </a:r>
            <a:r>
              <a:rPr lang="he-IL" sz="1400" b="1" dirty="0" err="1">
                <a:solidFill>
                  <a:srgbClr val="0070C0"/>
                </a:solidFill>
              </a:rPr>
              <a:t>כֹּחַ</a:t>
            </a:r>
            <a:r>
              <a:rPr lang="he-IL" sz="1400" b="1" dirty="0">
                <a:solidFill>
                  <a:srgbClr val="0070C0"/>
                </a:solidFill>
              </a:rPr>
              <a:t>, לַעֲשׂוֹת חָיִל:  לְמַעַן הָקִים אֶת-בְּרִיתוֹ אֲשֶׁר-נִשְׁבַּע </a:t>
            </a:r>
            <a:r>
              <a:rPr lang="he-IL" sz="1400" b="1" dirty="0" err="1">
                <a:solidFill>
                  <a:srgbClr val="0070C0"/>
                </a:solidFill>
              </a:rPr>
              <a:t>לַאֲבֹתֶיךָ</a:t>
            </a:r>
            <a:r>
              <a:rPr lang="he-IL" sz="1400" b="1" dirty="0">
                <a:solidFill>
                  <a:srgbClr val="0070C0"/>
                </a:solidFill>
              </a:rPr>
              <a:t>, כַּיּוֹם הַזֶּה.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פסוקים י"א-י"ח מתארים 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תהליך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 של הידרדרות:</a:t>
            </a:r>
          </a:p>
          <a:p>
            <a:pPr>
              <a:buNone/>
            </a:pPr>
            <a:r>
              <a:rPr lang="he-IL" sz="1400" b="1" dirty="0" smtClean="0"/>
              <a:t>פן תאכל  	  ורם לבבך 	     ושכחת         ואמרת בלבבך כוחי ועוצם ידי </a:t>
            </a:r>
            <a:r>
              <a:rPr lang="he-IL" sz="1400" dirty="0" smtClean="0"/>
              <a:t> </a:t>
            </a:r>
          </a:p>
          <a:p>
            <a:pPr>
              <a:buNone/>
            </a:pPr>
            <a:endParaRPr lang="he-IL" sz="1400" dirty="0" smtClean="0"/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ההנאה מטוב הארץ, הרכוש שיצברו בארץ וההצלחה של האדם בחייו עלולים לגרום לאדם גאווה ואז הוא יחשוב שכל מה שיש לו זה בזכותו ובזכות עמלו, וישכח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שהכל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בא לו מידיו של ה'.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בפסוקים יד-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מתוארים חסדי ה' למען עם ישראל, שהוציאם ממצרים ודאג לכל מחסורם במדבר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(הוציאם מעבדות, הגן מסכנות, נתן מים ומן)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 ברור שכל הדברים שזכו להם ישראל במדבר, באו מידו של ה', אז ברור גם שההצלחה של ישראל בארץ, גם היא נובעת מידו של ה' ולא מכוחם העצמי.</a:t>
            </a:r>
          </a:p>
          <a:p>
            <a:pPr>
              <a:buNone/>
            </a:pP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חץ שמאלה 3"/>
          <p:cNvSpPr/>
          <p:nvPr/>
        </p:nvSpPr>
        <p:spPr>
          <a:xfrm>
            <a:off x="7643834" y="3000372"/>
            <a:ext cx="285752" cy="142876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חץ שמאלה 4"/>
          <p:cNvSpPr/>
          <p:nvPr/>
        </p:nvSpPr>
        <p:spPr>
          <a:xfrm>
            <a:off x="5643570" y="3000372"/>
            <a:ext cx="285752" cy="142876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שמאלה 6"/>
          <p:cNvSpPr/>
          <p:nvPr/>
        </p:nvSpPr>
        <p:spPr>
          <a:xfrm>
            <a:off x="6572264" y="3000372"/>
            <a:ext cx="285752" cy="142876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ו פסוקים י-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/ סכנה משכחת ה' בזמן הכניסה לארץ</a:t>
            </a:r>
          </a:p>
          <a:p>
            <a:pPr algn="just">
              <a:buNone/>
            </a:pPr>
            <a:r>
              <a:rPr lang="he-IL" sz="1400" b="1" dirty="0">
                <a:solidFill>
                  <a:srgbClr val="0070C0"/>
                </a:solidFill>
              </a:rPr>
              <a:t>י וְהָיָה כִּי יְבִיאֲךָ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אֶל-הָאָרֶץ אֲשֶׁר נִשְׁבַּע </a:t>
            </a:r>
            <a:r>
              <a:rPr lang="he-IL" sz="1400" b="1" dirty="0" err="1">
                <a:solidFill>
                  <a:srgbClr val="0070C0"/>
                </a:solidFill>
              </a:rPr>
              <a:t>לַאֲבֹתֶיךָ</a:t>
            </a:r>
            <a:r>
              <a:rPr lang="he-IL" sz="1400" b="1" dirty="0">
                <a:solidFill>
                  <a:srgbClr val="0070C0"/>
                </a:solidFill>
              </a:rPr>
              <a:t> לְאַבְרָהָם לְיִצְחָק וּלְיַעֲקֹב--לָתֶת לָךְ:  עָרִים גְּדֹלֹת וְטֹבֹת, אֲשֶׁר לֹא-בָנִיתָ.  יא וּבָתִּים מְלֵאִים כָּל-טוּב, אֲשֶׁר לֹא-מִלֵּאתָ, וּבֹרֹת חֲצוּבִים אֲשֶׁר לֹא-חָצַבְתָּ, כְּרָמִים וְזֵיתִים אֲשֶׁר לֹא-נָטָעְתָּ; וְאָכַלְתָּ, וְשָׂבָעְתָּ.  </a:t>
            </a:r>
            <a:r>
              <a:rPr lang="he-IL" sz="1400" b="1" dirty="0" err="1">
                <a:solidFill>
                  <a:srgbClr val="0070C0"/>
                </a:solidFill>
              </a:rPr>
              <a:t>יב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err="1">
                <a:solidFill>
                  <a:srgbClr val="0070C0"/>
                </a:solidFill>
              </a:rPr>
              <a:t>הִשָּׁמֶר</a:t>
            </a:r>
            <a:r>
              <a:rPr lang="he-IL" sz="1400" b="1" dirty="0">
                <a:solidFill>
                  <a:srgbClr val="0070C0"/>
                </a:solidFill>
              </a:rPr>
              <a:t> לְךָ, פֶּן-תִּשְׁכַּח </a:t>
            </a:r>
            <a:r>
              <a:rPr lang="he-IL" sz="1400" b="1" dirty="0" smtClean="0">
                <a:solidFill>
                  <a:srgbClr val="0070C0"/>
                </a:solidFill>
              </a:rPr>
              <a:t>אֶת-ה', </a:t>
            </a:r>
            <a:r>
              <a:rPr lang="he-IL" sz="1400" b="1" dirty="0">
                <a:solidFill>
                  <a:srgbClr val="0070C0"/>
                </a:solidFill>
              </a:rPr>
              <a:t>אֲשֶׁר הוֹצִיאֲךָ מֵאֶרֶץ מִצְרַיִם, מִבֵּית עֲבָדִים.  </a:t>
            </a:r>
            <a:r>
              <a:rPr lang="he-IL" sz="1400" b="1" dirty="0" err="1">
                <a:solidFill>
                  <a:srgbClr val="0070C0"/>
                </a:solidFill>
              </a:rPr>
              <a:t>יג</a:t>
            </a:r>
            <a:r>
              <a:rPr lang="he-IL" sz="1400" b="1" dirty="0">
                <a:solidFill>
                  <a:srgbClr val="0070C0"/>
                </a:solidFill>
              </a:rPr>
              <a:t> </a:t>
            </a:r>
            <a:r>
              <a:rPr lang="he-IL" sz="1400" b="1" dirty="0" smtClean="0">
                <a:solidFill>
                  <a:srgbClr val="0070C0"/>
                </a:solidFill>
              </a:rPr>
              <a:t>אֶת-ה' אֱלֹקךָ </a:t>
            </a:r>
            <a:r>
              <a:rPr lang="he-IL" sz="1400" b="1" dirty="0">
                <a:solidFill>
                  <a:srgbClr val="0070C0"/>
                </a:solidFill>
              </a:rPr>
              <a:t>תִּירָא, וְאֹתוֹ תַעֲבֹד; וּבִשְׁמוֹ, תִּשָּׁבֵעַ.  יד לֹא </a:t>
            </a:r>
            <a:r>
              <a:rPr lang="he-IL" sz="1400" b="1" dirty="0" err="1">
                <a:solidFill>
                  <a:srgbClr val="0070C0"/>
                </a:solidFill>
              </a:rPr>
              <a:t>תֵלְכוּן</a:t>
            </a:r>
            <a:r>
              <a:rPr lang="he-IL" sz="1400" b="1" dirty="0">
                <a:solidFill>
                  <a:srgbClr val="0070C0"/>
                </a:solidFill>
              </a:rPr>
              <a:t>, אַחֲרֵי </a:t>
            </a:r>
            <a:r>
              <a:rPr lang="he-IL" sz="1400" b="1" dirty="0" err="1">
                <a:solidFill>
                  <a:srgbClr val="0070C0"/>
                </a:solidFill>
              </a:rPr>
              <a:t>אֱלֹהִים</a:t>
            </a:r>
            <a:r>
              <a:rPr lang="he-IL" sz="1400" b="1" dirty="0">
                <a:solidFill>
                  <a:srgbClr val="0070C0"/>
                </a:solidFill>
              </a:rPr>
              <a:t> אֲחֵרִים--</a:t>
            </a:r>
            <a:r>
              <a:rPr lang="he-IL" sz="1400" b="1" dirty="0" err="1">
                <a:solidFill>
                  <a:srgbClr val="0070C0"/>
                </a:solidFill>
              </a:rPr>
              <a:t>מֵאֱלֹהֵי</a:t>
            </a:r>
            <a:r>
              <a:rPr lang="he-IL" sz="1400" b="1" dirty="0">
                <a:solidFill>
                  <a:srgbClr val="0070C0"/>
                </a:solidFill>
              </a:rPr>
              <a:t>, הָעַמִּים, אֲשֶׁר, סְבִיבוֹתֵיכֶם.  </a:t>
            </a:r>
            <a:r>
              <a:rPr lang="he-IL" sz="1400" b="1" dirty="0" err="1">
                <a:solidFill>
                  <a:srgbClr val="0070C0"/>
                </a:solidFill>
              </a:rPr>
              <a:t>טו</a:t>
            </a:r>
            <a:r>
              <a:rPr lang="he-IL" sz="1400" b="1" dirty="0">
                <a:solidFill>
                  <a:srgbClr val="0070C0"/>
                </a:solidFill>
              </a:rPr>
              <a:t> כִּי אֵל קַנָּא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בְּקִרְבֶּךָ:  פֶּן-יֶחֱרֶה </a:t>
            </a:r>
            <a:r>
              <a:rPr lang="he-IL" sz="1400" b="1" dirty="0" smtClean="0">
                <a:solidFill>
                  <a:srgbClr val="0070C0"/>
                </a:solidFill>
              </a:rPr>
              <a:t>אַף-ה'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, בָּךְ, וְהִשְׁמִידְךָ, מֵעַל פְּנֵי הָאֲדָמָה</a:t>
            </a:r>
            <a:r>
              <a:rPr lang="he-IL" sz="1400" b="1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 </a:t>
            </a: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המצב שימצא העם בכניסה לארץ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שפע חומרי: ערים בנויות, בתים מלאים כל טוב, בורות מים חצובים, כרמים וזיתים פורחים. את כל זה בנו ועשו הכנענים שחיו פה. ישראל לא טרחו עליהם.</a:t>
            </a: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הסכנה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ישראל יחשבו שהאלים הכנעניים הם אלה שגרמו לכל שפע זה. הם ישכחו את ה' ויעבדו לאלילים.</a:t>
            </a:r>
          </a:p>
          <a:p>
            <a:pPr algn="just"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השוואה בין סכנת שכחת ה' בפרקים ו,ח</a:t>
            </a: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דומה:</a:t>
            </a:r>
          </a:p>
          <a:p>
            <a:pPr algn="just">
              <a:buAutoNum type="arabicParenR"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בשני הפרקים מתואר המפגש של העם עם הטוב שבארץ כאשר ה' יביאם אל הארץ.</a:t>
            </a:r>
          </a:p>
          <a:p>
            <a:pPr algn="just">
              <a:buAutoNum type="arabicParenR"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בשניהם גורמת הארץ ל</a:t>
            </a:r>
            <a:r>
              <a:rPr lang="he-IL" sz="1400" b="1" dirty="0" smtClean="0">
                <a:solidFill>
                  <a:srgbClr val="0070C0"/>
                </a:solidFill>
              </a:rPr>
              <a:t> "וְאָכַלְתָּ וְשָׂבָעְתָּ",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ומתוארת השפעת הטוב על העם והאדם.</a:t>
            </a:r>
          </a:p>
          <a:p>
            <a:pPr algn="just">
              <a:buAutoNum type="arabicParenR"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בשניהם יש אזהרה לעם</a:t>
            </a:r>
            <a:r>
              <a:rPr lang="he-IL" sz="1400" b="1" dirty="0" smtClean="0">
                <a:solidFill>
                  <a:srgbClr val="0070C0"/>
                </a:solidFill>
              </a:rPr>
              <a:t> "</a:t>
            </a:r>
            <a:r>
              <a:rPr lang="he-IL" sz="1400" b="1" dirty="0" err="1" smtClean="0">
                <a:solidFill>
                  <a:srgbClr val="0070C0"/>
                </a:solidFill>
              </a:rPr>
              <a:t>הִשָּׁמֶר</a:t>
            </a:r>
            <a:r>
              <a:rPr lang="he-IL" sz="1400" b="1" dirty="0" smtClean="0">
                <a:solidFill>
                  <a:srgbClr val="0070C0"/>
                </a:solidFill>
              </a:rPr>
              <a:t> לְךָ פֶּן-תִּשְׁכַּח אֶת-ה'".</a:t>
            </a:r>
          </a:p>
          <a:p>
            <a:pPr algn="just">
              <a:buAutoNum type="arabicParenR"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בשניהם כנגד הסכנה של שכחת ה' יש ציווי לזכור את ה' שנתן לנו את הארץ הטובה ולשמור את מצוותיו.</a:t>
            </a:r>
          </a:p>
          <a:p>
            <a:pPr algn="just">
              <a:buAutoNum type="arabicParenR"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שונה:</a:t>
            </a:r>
          </a:p>
          <a:p>
            <a:pPr algn="just"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algn="l"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228748" y="2643182"/>
          <a:ext cx="7357976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9690"/>
                <a:gridCol w="2343134"/>
                <a:gridCol w="330515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פרק ו, פסוקים י-</a:t>
                      </a:r>
                      <a:r>
                        <a:rPr lang="he-IL" sz="1400" dirty="0" err="1" smtClean="0">
                          <a:latin typeface="David" pitchFamily="34" charset="-79"/>
                          <a:cs typeface="David" pitchFamily="34" charset="-79"/>
                        </a:rPr>
                        <a:t>יג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פרק ח, פסוקים ז-</a:t>
                      </a:r>
                      <a:r>
                        <a:rPr lang="he-IL" sz="1400" dirty="0" err="1" smtClean="0">
                          <a:latin typeface="David" pitchFamily="34" charset="-79"/>
                          <a:cs typeface="David" pitchFamily="34" charset="-79"/>
                        </a:rPr>
                        <a:t>יח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מתי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מתחילה הסכנה?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מיד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בכניסה לארץ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אחרי זמן ממושך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התמשכות זמן הסכנה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חד פעמי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, מייד אחרי כיבוש הארץ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לאורך</a:t>
                      </a:r>
                      <a:r>
                        <a:rPr lang="he-IL" sz="1400" b="1" baseline="0" dirty="0" smtClean="0">
                          <a:latin typeface="David" pitchFamily="34" charset="-79"/>
                          <a:cs typeface="David" pitchFamily="34" charset="-79"/>
                        </a:rPr>
                        <a:t> כל שהות </a:t>
                      </a:r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העם בארץ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הגורם לשכחה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הטוב שעם ישראל </a:t>
                      </a:r>
                      <a:r>
                        <a:rPr lang="he-IL" sz="1400" b="1" u="sng" dirty="0" smtClean="0">
                          <a:latin typeface="David" pitchFamily="34" charset="-79"/>
                          <a:cs typeface="David" pitchFamily="34" charset="-79"/>
                        </a:rPr>
                        <a:t>לא</a:t>
                      </a:r>
                      <a:r>
                        <a:rPr lang="he-IL" sz="1400" b="1" u="none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u="none" dirty="0" smtClean="0">
                          <a:latin typeface="David" pitchFamily="34" charset="-79"/>
                          <a:cs typeface="David" pitchFamily="34" charset="-79"/>
                        </a:rPr>
                        <a:t>טרח בו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טוב הארץ </a:t>
                      </a:r>
                      <a:r>
                        <a:rPr lang="he-IL" sz="1400" b="1" u="sng" dirty="0" smtClean="0">
                          <a:latin typeface="David" pitchFamily="34" charset="-79"/>
                          <a:cs typeface="David" pitchFamily="34" charset="-79"/>
                        </a:rPr>
                        <a:t>הטבעי</a:t>
                      </a:r>
                      <a:r>
                        <a:rPr lang="he-IL" sz="1400" u="none" dirty="0" smtClean="0">
                          <a:latin typeface="David" pitchFamily="34" charset="-79"/>
                          <a:cs typeface="David" pitchFamily="34" charset="-79"/>
                        </a:rPr>
                        <a:t> והצלחת </a:t>
                      </a:r>
                      <a:r>
                        <a:rPr lang="he-IL" sz="1400" b="1" u="sng" dirty="0" smtClean="0">
                          <a:latin typeface="David" pitchFamily="34" charset="-79"/>
                          <a:cs typeface="David" pitchFamily="34" charset="-79"/>
                        </a:rPr>
                        <a:t>האדם</a:t>
                      </a:r>
                      <a:r>
                        <a:rPr lang="he-IL" sz="1400" b="1" u="none" dirty="0" smtClean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u="none" dirty="0" smtClean="0">
                          <a:latin typeface="David" pitchFamily="34" charset="-79"/>
                          <a:cs typeface="David" pitchFamily="34" charset="-79"/>
                        </a:rPr>
                        <a:t>בפעולותיו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למי מיוחסת ההצלחה?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לאלים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של הכנענים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לאדם</a:t>
                      </a:r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 "</a:t>
                      </a:r>
                      <a:r>
                        <a:rPr lang="he-IL" sz="1400" b="1" dirty="0" smtClean="0">
                          <a:solidFill>
                            <a:srgbClr val="0070C0"/>
                          </a:solidFill>
                          <a:latin typeface="David" pitchFamily="34" charset="-79"/>
                          <a:cs typeface="David" pitchFamily="34" charset="-79"/>
                        </a:rPr>
                        <a:t>כֹּחִי וְעֹצֶם יָדִי, עָשָׂה לִי אֶת-הַחַיִל הַזֶּה".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י"א / חשיבות שמירת המצוות בארץ ישראל</a:t>
            </a:r>
          </a:p>
          <a:p>
            <a:pPr algn="just"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א-ט: זכירת הניסים במדבר</a:t>
            </a:r>
          </a:p>
          <a:p>
            <a:pPr algn="just">
              <a:buNone/>
            </a:pPr>
            <a:r>
              <a:rPr lang="he-IL" sz="1400" b="1" dirty="0">
                <a:solidFill>
                  <a:srgbClr val="0070C0"/>
                </a:solidFill>
              </a:rPr>
              <a:t>א וְאָהַבְתָּ, אֵת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400" b="1" dirty="0">
                <a:solidFill>
                  <a:srgbClr val="0070C0"/>
                </a:solidFill>
              </a:rPr>
              <a:t>; וְשָׁמַרְתָּ מִשְׁמַרְתּוֹ, </a:t>
            </a:r>
            <a:r>
              <a:rPr lang="he-IL" sz="1400" b="1" dirty="0" err="1">
                <a:solidFill>
                  <a:srgbClr val="0070C0"/>
                </a:solidFill>
              </a:rPr>
              <a:t>וְחֻקֹּתָיו</a:t>
            </a:r>
            <a:r>
              <a:rPr lang="he-IL" sz="1400" b="1" dirty="0">
                <a:solidFill>
                  <a:srgbClr val="0070C0"/>
                </a:solidFill>
              </a:rPr>
              <a:t> וּמִשְׁפָּטָיו </a:t>
            </a:r>
            <a:r>
              <a:rPr lang="he-IL" sz="1400" b="1" dirty="0" err="1">
                <a:solidFill>
                  <a:srgbClr val="0070C0"/>
                </a:solidFill>
              </a:rPr>
              <a:t>וּמִצְוֺתָיו</a:t>
            </a:r>
            <a:r>
              <a:rPr lang="he-IL" sz="1400" b="1" dirty="0">
                <a:solidFill>
                  <a:srgbClr val="0070C0"/>
                </a:solidFill>
              </a:rPr>
              <a:t>--כָּל-הַיָּמִים.  ב וִידַעְתֶּם, הַיּוֹם, כִּי לֹא אֶת-בְּנֵיכֶם אֲשֶׁר לֹא-יָדְעוּ וַאֲשֶׁר לֹא-רָאוּ, אֶת-מוּסַר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 smtClean="0">
                <a:solidFill>
                  <a:srgbClr val="0070C0"/>
                </a:solidFill>
              </a:rPr>
              <a:t>אֱלֹקיכֶם</a:t>
            </a:r>
            <a:r>
              <a:rPr lang="he-IL" sz="1400" b="1" dirty="0">
                <a:solidFill>
                  <a:srgbClr val="0070C0"/>
                </a:solidFill>
              </a:rPr>
              <a:t>:  אֶת-גָּדְלוֹ--אֶת-יָדוֹ הַחֲזָקָה, וּזְרֹעוֹ הַנְּטוּיָה.  ג וְאֶת-</a:t>
            </a:r>
            <a:r>
              <a:rPr lang="he-IL" sz="1400" b="1" dirty="0" err="1">
                <a:solidFill>
                  <a:srgbClr val="0070C0"/>
                </a:solidFill>
              </a:rPr>
              <a:t>אֹתֹתָיו</a:t>
            </a:r>
            <a:r>
              <a:rPr lang="he-IL" sz="1400" b="1" dirty="0">
                <a:solidFill>
                  <a:srgbClr val="0070C0"/>
                </a:solidFill>
              </a:rPr>
              <a:t>, וְאֶת-מַעֲשָׂיו, אֲשֶׁר עָשָׂה, בְּתוֹךְ מִצְרָיִם--לְפַרְעֹה מֶלֶךְ-מִצְרַיִם, וּלְכָל-אַרְצוֹ.  ד וַאֲשֶׁר עָשָׂה לְחֵיל מִצְרַיִם לְסוּסָיו וּלְרִכְבּוֹ, אֲשֶׁר הֵצִיף אֶת-מֵי יַם-סוּף עַל-פְּנֵיהֶם, בְּרָדְפָם, אַחֲרֵיכֶם; וַיְאַבְּדֵם </a:t>
            </a:r>
            <a:r>
              <a:rPr lang="he-IL" sz="1400" b="1" dirty="0" smtClean="0">
                <a:solidFill>
                  <a:srgbClr val="0070C0"/>
                </a:solidFill>
              </a:rPr>
              <a:t>ה', </a:t>
            </a:r>
            <a:r>
              <a:rPr lang="he-IL" sz="1400" b="1" dirty="0">
                <a:solidFill>
                  <a:srgbClr val="0070C0"/>
                </a:solidFill>
              </a:rPr>
              <a:t>עַד הַיּוֹם הַזֶּה.  ה וַאֲשֶׁר עָשָׂה לָכֶם, בַּמִּדְבָּר, עַד-בֹּאֲכֶם, עַד-הַמָּקוֹם הַזֶּה.  ו וַאֲשֶׁר עָשָׂה לְדָתָן וְלַאֲבִירָם, בְּנֵי אֱלִיאָב בֶּן-רְאוּבֵן, אֲשֶׁר פָּצְתָה הָאָרֶץ אֶת-פִּיהָ, וַתִּבְלָעֵם וְאֶת-בָּתֵּיהֶם וְאֶת-</a:t>
            </a:r>
            <a:r>
              <a:rPr lang="he-IL" sz="1400" b="1" dirty="0" err="1">
                <a:solidFill>
                  <a:srgbClr val="0070C0"/>
                </a:solidFill>
              </a:rPr>
              <a:t>אָהֳלֵיהֶם</a:t>
            </a:r>
            <a:r>
              <a:rPr lang="he-IL" sz="1400" b="1" dirty="0">
                <a:solidFill>
                  <a:srgbClr val="0070C0"/>
                </a:solidFill>
              </a:rPr>
              <a:t>--וְאֵת כָּל-הַיְקוּם אֲשֶׁר בְּרַגְלֵיהֶם, בְּקֶרֶב כָּל-יִשְׂרָאֵל.  ז כִּי עֵינֵיכֶם </a:t>
            </a:r>
            <a:r>
              <a:rPr lang="he-IL" sz="1400" b="1" dirty="0" err="1">
                <a:solidFill>
                  <a:srgbClr val="0070C0"/>
                </a:solidFill>
              </a:rPr>
              <a:t>הָרֹאֹת</a:t>
            </a:r>
            <a:r>
              <a:rPr lang="he-IL" sz="1400" b="1" dirty="0">
                <a:solidFill>
                  <a:srgbClr val="0070C0"/>
                </a:solidFill>
              </a:rPr>
              <a:t>, אֶת-כָּל-מַעֲשֵׂה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>
                <a:solidFill>
                  <a:srgbClr val="0070C0"/>
                </a:solidFill>
              </a:rPr>
              <a:t>הַגָּדֹל, אֲשֶׁר, עָשָׂה.  ח וּשְׁמַרְתֶּם, אֶת-כָּל-</a:t>
            </a:r>
            <a:r>
              <a:rPr lang="he-IL" sz="1400" b="1" dirty="0" err="1">
                <a:solidFill>
                  <a:srgbClr val="0070C0"/>
                </a:solidFill>
              </a:rPr>
              <a:t>הַמִּצְוָה</a:t>
            </a:r>
            <a:r>
              <a:rPr lang="he-IL" sz="1400" b="1" dirty="0">
                <a:solidFill>
                  <a:srgbClr val="0070C0"/>
                </a:solidFill>
              </a:rPr>
              <a:t>, אֲשֶׁר אָנֹכִי </a:t>
            </a:r>
            <a:r>
              <a:rPr lang="he-IL" sz="1400" b="1" dirty="0" err="1">
                <a:solidFill>
                  <a:srgbClr val="0070C0"/>
                </a:solidFill>
              </a:rPr>
              <a:t>מְצַוְּךָ</a:t>
            </a:r>
            <a:r>
              <a:rPr lang="he-IL" sz="1400" b="1" dirty="0">
                <a:solidFill>
                  <a:srgbClr val="0070C0"/>
                </a:solidFill>
              </a:rPr>
              <a:t>, הַיּוֹם--לְמַעַן תֶּחֶזְקוּ, וּבָאתֶם וִירִשְׁתֶּם אֶת-הָאָרֶץ, אֲשֶׁר אַתֶּם עֹבְרִים שָׁמָּה, לְרִשְׁתָּהּ.  ט וּלְמַעַן תַּאֲרִיכוּ יָמִים עַל-הָאֲדָמָה, אֲשֶׁר נִשְׁבַּע </a:t>
            </a:r>
            <a:r>
              <a:rPr lang="he-IL" sz="1400" b="1" dirty="0" smtClean="0">
                <a:solidFill>
                  <a:srgbClr val="0070C0"/>
                </a:solidFill>
              </a:rPr>
              <a:t>ה' </a:t>
            </a:r>
            <a:r>
              <a:rPr lang="he-IL" sz="1400" b="1" dirty="0" err="1">
                <a:solidFill>
                  <a:srgbClr val="0070C0"/>
                </a:solidFill>
              </a:rPr>
              <a:t>לַאֲבֹתֵיכֶם</a:t>
            </a:r>
            <a:r>
              <a:rPr lang="he-IL" sz="1400" b="1" dirty="0">
                <a:solidFill>
                  <a:srgbClr val="0070C0"/>
                </a:solidFill>
              </a:rPr>
              <a:t> לָתֵת לָהֶם וּלְזַרְעָם--אֶרֶץ זָבַת חָלָב, וּדְבָשׁ.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הניסים והאירועים שדור יוצאי מצרים ראו במו עיניהם:</a:t>
            </a:r>
            <a:r>
              <a:rPr lang="he-IL" sz="1600" b="1" dirty="0">
                <a:solidFill>
                  <a:srgbClr val="0070C0"/>
                </a:solidFill>
              </a:rPr>
              <a:t> 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עשרת המכות.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טביעת המצרים בים סוף.</a:t>
            </a:r>
            <a:r>
              <a:rPr lang="he-IL" sz="1600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algn="just">
              <a:buNone/>
            </a:pPr>
            <a:r>
              <a:rPr lang="he-IL" sz="1600" dirty="0" smtClean="0">
                <a:latin typeface="David" pitchFamily="34" charset="-79"/>
                <a:cs typeface="David" pitchFamily="34" charset="-79"/>
              </a:rPr>
              <a:t>העונש לדתן ואבירם שהאדמה בלעה אותם (כי ערערו על הנהגת משה ואהרון).</a:t>
            </a:r>
          </a:p>
          <a:p>
            <a:pPr algn="just">
              <a:buNone/>
            </a:pPr>
            <a:endParaRPr lang="he-IL" sz="1600" dirty="0" smtClean="0">
              <a:latin typeface="David" pitchFamily="34" charset="-79"/>
              <a:cs typeface="David" pitchFamily="34" charset="-79"/>
            </a:endParaRPr>
          </a:p>
          <a:p>
            <a:pPr algn="just"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המסקנה מהזכרת האירועים</a:t>
            </a:r>
          </a:p>
          <a:p>
            <a:pPr algn="just"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העם יכיר בהשגחת ה' ובכוחו להעניש את החוטאים, וזה יגרום לעם להקפיד על שמירת המצוות.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י-</a:t>
            </a:r>
            <a:r>
              <a:rPr lang="he-IL" sz="16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 השוואה בין ארץ ישראל למצרים</a:t>
            </a:r>
          </a:p>
          <a:p>
            <a:pPr>
              <a:buNone/>
            </a:pPr>
            <a:r>
              <a:rPr lang="he-IL" sz="1600" b="1" dirty="0">
                <a:solidFill>
                  <a:srgbClr val="0070C0"/>
                </a:solidFill>
              </a:rPr>
              <a:t>י כִּי 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הָאָרֶץ</a:t>
            </a:r>
            <a:r>
              <a:rPr lang="he-IL" sz="1600" b="1" dirty="0">
                <a:solidFill>
                  <a:srgbClr val="0070C0"/>
                </a:solidFill>
              </a:rPr>
              <a:t>, אֲשֶׁר אַתָּה בָא-שָׁמָּה לְרִשְׁתָּהּ--לֹא </a:t>
            </a:r>
            <a:r>
              <a:rPr lang="he-IL" sz="1600" b="1" dirty="0">
                <a:solidFill>
                  <a:schemeClr val="accent3">
                    <a:lumMod val="75000"/>
                  </a:schemeClr>
                </a:solidFill>
              </a:rPr>
              <a:t>כְאֶרֶץ</a:t>
            </a:r>
            <a:r>
              <a:rPr lang="he-IL" sz="1600" b="1" dirty="0">
                <a:solidFill>
                  <a:srgbClr val="0070C0"/>
                </a:solidFill>
              </a:rPr>
              <a:t> מִצְרַיִם הִוא, אֲשֶׁר יְצָאתֶם מִשָּׁם: 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b="1" dirty="0" smtClean="0">
                <a:solidFill>
                  <a:srgbClr val="0070C0"/>
                </a:solidFill>
              </a:rPr>
              <a:t> </a:t>
            </a:r>
            <a:r>
              <a:rPr lang="he-IL" sz="1600" b="1" dirty="0">
                <a:solidFill>
                  <a:srgbClr val="0070C0"/>
                </a:solidFill>
              </a:rPr>
              <a:t>אֲשֶׁר תִּזְרַע אֶת-זַרְעֲךָ, וְהִשְׁקִיתָ בְרַגְלְךָ כְּגַן הַיָּרָק.  יא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 וְהָאָרֶץ</a:t>
            </a:r>
            <a:r>
              <a:rPr lang="he-IL" sz="1600" b="1" dirty="0">
                <a:solidFill>
                  <a:srgbClr val="0070C0"/>
                </a:solidFill>
              </a:rPr>
              <a:t>, אֲשֶׁר אַתֶּם עֹבְרִים שָׁמָּה לְרִשְׁתָּהּ--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600" b="1" dirty="0">
                <a:solidFill>
                  <a:srgbClr val="0070C0"/>
                </a:solidFill>
              </a:rPr>
              <a:t> הָרִים, וּבְקָעֹת; לִמְטַר הַשָּׁמַיִם, תִּשְׁתֶּה-מָּיִם. </a:t>
            </a:r>
            <a:endParaRPr lang="he-IL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e-IL" sz="1600" b="1" dirty="0">
                <a:solidFill>
                  <a:srgbClr val="0070C0"/>
                </a:solidFill>
              </a:rPr>
              <a:t> </a:t>
            </a:r>
            <a:r>
              <a:rPr lang="he-IL" sz="1600" b="1" dirty="0" err="1">
                <a:solidFill>
                  <a:srgbClr val="0070C0"/>
                </a:solidFill>
              </a:rPr>
              <a:t>יב</a:t>
            </a:r>
            <a:r>
              <a:rPr lang="he-IL" sz="1600" b="1" dirty="0">
                <a:solidFill>
                  <a:srgbClr val="0070C0"/>
                </a:solidFill>
              </a:rPr>
              <a:t> </a:t>
            </a:r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אֶרֶץ</a:t>
            </a:r>
            <a:r>
              <a:rPr lang="he-IL" sz="1600" b="1" dirty="0">
                <a:solidFill>
                  <a:srgbClr val="0070C0"/>
                </a:solidFill>
              </a:rPr>
              <a:t>, </a:t>
            </a:r>
            <a:r>
              <a:rPr lang="he-IL" sz="1600" b="1" dirty="0" smtClean="0">
                <a:solidFill>
                  <a:srgbClr val="0070C0"/>
                </a:solidFill>
              </a:rPr>
              <a:t>אֲשֶׁר-ה' </a:t>
            </a:r>
            <a:r>
              <a:rPr lang="he-IL" sz="16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600" b="1" dirty="0" smtClean="0">
                <a:solidFill>
                  <a:srgbClr val="0070C0"/>
                </a:solidFill>
              </a:rPr>
              <a:t> </a:t>
            </a:r>
            <a:r>
              <a:rPr lang="he-IL" sz="1600" b="1" dirty="0">
                <a:solidFill>
                  <a:srgbClr val="0070C0"/>
                </a:solidFill>
              </a:rPr>
              <a:t>דֹּרֵשׁ אֹתָהּ:  תָּמִיד, עֵינֵי </a:t>
            </a:r>
            <a:r>
              <a:rPr lang="he-IL" sz="1600" b="1" dirty="0" smtClean="0">
                <a:solidFill>
                  <a:srgbClr val="0070C0"/>
                </a:solidFill>
              </a:rPr>
              <a:t>ה' </a:t>
            </a:r>
            <a:r>
              <a:rPr lang="he-IL" sz="1600" b="1" dirty="0" err="1" smtClean="0">
                <a:solidFill>
                  <a:srgbClr val="0070C0"/>
                </a:solidFill>
              </a:rPr>
              <a:t>אֱלֹקיךָ</a:t>
            </a:r>
            <a:r>
              <a:rPr lang="he-IL" sz="1600" b="1" dirty="0" smtClean="0">
                <a:solidFill>
                  <a:srgbClr val="0070C0"/>
                </a:solidFill>
              </a:rPr>
              <a:t> </a:t>
            </a:r>
            <a:r>
              <a:rPr lang="he-IL" sz="1600" b="1" dirty="0">
                <a:solidFill>
                  <a:srgbClr val="0070C0"/>
                </a:solidFill>
              </a:rPr>
              <a:t>בָּהּ--מֵרֵשִׁית הַשָּׁנָה, וְעַד אַחֲרִית שָׁנָה.</a:t>
            </a:r>
            <a:r>
              <a:rPr lang="he-IL" sz="1600" dirty="0"/>
              <a:t> </a:t>
            </a:r>
            <a:endParaRPr lang="he-IL" sz="1600" dirty="0" smtClean="0"/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המילה "</a:t>
            </a:r>
            <a:r>
              <a:rPr lang="he-IL" sz="1400" b="1" dirty="0" smtClean="0">
                <a:solidFill>
                  <a:schemeClr val="accent6">
                    <a:lumMod val="75000"/>
                  </a:schemeClr>
                </a:solidFill>
              </a:rPr>
              <a:t>אֶרֶץ"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היא מילה מנחה. 4 פעמים הכוונה לארץ ישראל, פעם אחת הכוונה למצרים.</a:t>
            </a:r>
          </a:p>
          <a:p>
            <a:pPr>
              <a:buNone/>
            </a:pPr>
            <a:endParaRPr lang="he-IL" sz="1400" dirty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1)הבדלים בין ישראל למצרים מבחינת השקיית השדות</a:t>
            </a: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רש"י 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השוואה בין ישראל למצרים מבחינה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פיזית.</a:t>
            </a: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מטרת ההשוואה על פי רש"י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ההשוואה נועדה להראות שארץ ישראל </a:t>
            </a: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טובה יותר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ממצרים וכדאי לעם להגיע אליה.</a:t>
            </a:r>
          </a:p>
          <a:p>
            <a:pPr>
              <a:buNone/>
            </a:pPr>
            <a:endParaRPr lang="he-IL" sz="1400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285852" y="3286124"/>
          <a:ext cx="7310446" cy="204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9704"/>
                <a:gridCol w="2725578"/>
                <a:gridCol w="300516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מצרים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ארץ ישראל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טרחה של החקלאי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צריך לטרוח ולמשוך מים</a:t>
                      </a:r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 מהנילוס להשקות את השדות.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אדם אינו צריך לטרוח כי הגשם משקה את השדות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>
                          <a:latin typeface="David" pitchFamily="34" charset="-79"/>
                          <a:cs typeface="David" pitchFamily="34" charset="-79"/>
                        </a:rPr>
                        <a:t>יתרונו של הגשם על</a:t>
                      </a:r>
                      <a:r>
                        <a:rPr lang="he-IL" sz="1400" b="1" baseline="0" dirty="0" smtClean="0">
                          <a:latin typeface="David" pitchFamily="34" charset="-79"/>
                          <a:cs typeface="David" pitchFamily="34" charset="-79"/>
                        </a:rPr>
                        <a:t> השקאה מנהר</a:t>
                      </a: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אפשר להשקות מהנילוס רק במקומות</a:t>
                      </a:r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 נמוכים.</a:t>
                      </a:r>
                    </a:p>
                    <a:p>
                      <a:pPr rtl="1"/>
                      <a:r>
                        <a:rPr lang="he-IL" sz="1400" baseline="0" dirty="0" smtClean="0">
                          <a:latin typeface="David" pitchFamily="34" charset="-79"/>
                          <a:cs typeface="David" pitchFamily="34" charset="-79"/>
                        </a:rPr>
                        <a:t>כדי להשקות במקומות גבוהים צריך לשאוב מים מהנילוס ולהעלות אותם לשם.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latin typeface="David" pitchFamily="34" charset="-79"/>
                          <a:cs typeface="David" pitchFamily="34" charset="-79"/>
                        </a:rPr>
                        <a:t>הגשם משקה גם במקומות גבוהים וגם במקומות נמוכים. הוא משקה גם במקומות גלויים וגם במקומות שאינם גלויים.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519</Words>
  <Application>Microsoft Office PowerPoint</Application>
  <PresentationFormat>‫הצגה על המסך (4:3)</PresentationFormat>
  <Paragraphs>164</Paragraphs>
  <Slides>13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56</cp:revision>
  <dcterms:created xsi:type="dcterms:W3CDTF">2021-05-25T08:44:53Z</dcterms:created>
  <dcterms:modified xsi:type="dcterms:W3CDTF">2021-05-25T22:40:40Z</dcterms:modified>
</cp:coreProperties>
</file>