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672" y="7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FD98674-CAC6-4812-9B41-3403A3808F89}" type="datetimeFigureOut">
              <a:rPr lang="he-IL" smtClean="0"/>
              <a:pPr/>
              <a:t>ט'/סיון/תשפ"א</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E616362-B68C-4E00-9821-CF4277F57E1D}"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4E616362-B68C-4E00-9821-CF4277F57E1D}" type="slidenum">
              <a:rPr lang="he-IL" smtClean="0"/>
              <a:pPr/>
              <a:t>1</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4E616362-B68C-4E00-9821-CF4277F57E1D}" type="slidenum">
              <a:rPr lang="he-IL" smtClean="0"/>
              <a:pPr/>
              <a:t>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4E616362-B68C-4E00-9821-CF4277F57E1D}" type="slidenum">
              <a:rPr lang="he-IL" smtClean="0"/>
              <a:pPr/>
              <a:t>3</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4E616362-B68C-4E00-9821-CF4277F57E1D}" type="slidenum">
              <a:rPr lang="he-IL" smtClean="0"/>
              <a:pPr/>
              <a:t>4</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4E616362-B68C-4E00-9821-CF4277F57E1D}" type="slidenum">
              <a:rPr lang="he-IL" smtClean="0"/>
              <a:pPr/>
              <a:t>5</a:t>
            </a:fld>
            <a:endParaRPr 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4E616362-B68C-4E00-9821-CF4277F57E1D}" type="slidenum">
              <a:rPr lang="he-IL" smtClean="0"/>
              <a:pPr/>
              <a:t>6</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B0E8D66-F1EA-4AC0-8CDD-8B9F7728183A}"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78EDC10-F2B8-4684-B0EC-9DD7293BB064}"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B0E8D66-F1EA-4AC0-8CDD-8B9F7728183A}" type="datetimeFigureOut">
              <a:rPr lang="he-IL" smtClean="0"/>
              <a:pPr/>
              <a:t>ט'/סיון/תשפ"א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78EDC10-F2B8-4684-B0EC-9DD7293BB064}"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571472" y="428604"/>
            <a:ext cx="8072494" cy="5715040"/>
          </a:xfrm>
        </p:spPr>
        <p:txBody>
          <a:bodyPr>
            <a:normAutofit/>
          </a:bodyPr>
          <a:lstStyle/>
          <a:p>
            <a:r>
              <a:rPr lang="he-IL" sz="1400" b="1" dirty="0" smtClean="0">
                <a:solidFill>
                  <a:srgbClr val="C00000"/>
                </a:solidFill>
                <a:latin typeface="David" pitchFamily="34" charset="-79"/>
                <a:cs typeface="David" pitchFamily="34" charset="-79"/>
              </a:rPr>
              <a:t>פרק לא , א-</a:t>
            </a:r>
            <a:r>
              <a:rPr lang="he-IL" sz="1400" b="1" dirty="0" err="1" smtClean="0">
                <a:solidFill>
                  <a:srgbClr val="C00000"/>
                </a:solidFill>
                <a:latin typeface="David" pitchFamily="34" charset="-79"/>
                <a:cs typeface="David" pitchFamily="34" charset="-79"/>
              </a:rPr>
              <a:t>יט</a:t>
            </a:r>
            <a:r>
              <a:rPr lang="he-IL" sz="1400" b="1" dirty="0" smtClean="0">
                <a:solidFill>
                  <a:srgbClr val="C00000"/>
                </a:solidFill>
                <a:latin typeface="David" pitchFamily="34" charset="-79"/>
                <a:cs typeface="David" pitchFamily="34" charset="-79"/>
              </a:rPr>
              <a:t> / נבואת נחמה</a:t>
            </a:r>
          </a:p>
          <a:p>
            <a:pPr algn="just"/>
            <a:r>
              <a:rPr lang="he-IL" sz="1400" b="1" dirty="0" smtClean="0">
                <a:solidFill>
                  <a:srgbClr val="C00000"/>
                </a:solidFill>
                <a:latin typeface="David" pitchFamily="34" charset="-79"/>
                <a:cs typeface="David" pitchFamily="34" charset="-79"/>
              </a:rPr>
              <a:t>פסוקים א-ה: </a:t>
            </a:r>
            <a:r>
              <a:rPr lang="he-IL" sz="1400" b="1" dirty="0" err="1" smtClean="0">
                <a:solidFill>
                  <a:srgbClr val="C00000"/>
                </a:solidFill>
                <a:latin typeface="David" pitchFamily="34" charset="-79"/>
                <a:cs typeface="David" pitchFamily="34" charset="-79"/>
              </a:rPr>
              <a:t>ה' </a:t>
            </a:r>
            <a:r>
              <a:rPr lang="he-IL" sz="1400" b="1" dirty="0" smtClean="0">
                <a:solidFill>
                  <a:srgbClr val="C00000"/>
                </a:solidFill>
                <a:latin typeface="David" pitchFamily="34" charset="-79"/>
                <a:cs typeface="David" pitchFamily="34" charset="-79"/>
              </a:rPr>
              <a:t>אוהב את ישראל וגואלם</a:t>
            </a:r>
          </a:p>
          <a:p>
            <a:pPr algn="just"/>
            <a:r>
              <a:rPr lang="he-IL" sz="1400" b="1" dirty="0">
                <a:solidFill>
                  <a:srgbClr val="0070C0"/>
                </a:solidFill>
              </a:rPr>
              <a:t>א כֹּה, אָמַר </a:t>
            </a:r>
            <a:r>
              <a:rPr lang="he-IL" sz="1400" b="1" dirty="0" smtClean="0">
                <a:solidFill>
                  <a:srgbClr val="0070C0"/>
                </a:solidFill>
              </a:rPr>
              <a:t>ה', </a:t>
            </a:r>
            <a:r>
              <a:rPr lang="he-IL" sz="1400" b="1" dirty="0">
                <a:solidFill>
                  <a:srgbClr val="0070C0"/>
                </a:solidFill>
              </a:rPr>
              <a:t>מָצָא חֵן בַּמִּדְבָּר, עַם שְׂרִידֵי חָרֶב; הָלוֹךְ לְהַרְגִּיעוֹ, יִשְׂרָאֵל. </a:t>
            </a:r>
            <a:endParaRPr lang="he-IL" sz="1400" b="1" dirty="0" smtClean="0">
              <a:solidFill>
                <a:srgbClr val="0070C0"/>
              </a:solidFill>
            </a:endParaRPr>
          </a:p>
          <a:p>
            <a:pPr algn="just"/>
            <a:r>
              <a:rPr lang="he-IL" sz="1400" b="1" dirty="0">
                <a:solidFill>
                  <a:srgbClr val="0070C0"/>
                </a:solidFill>
              </a:rPr>
              <a:t> ב מֵרָחוֹק, </a:t>
            </a:r>
            <a:r>
              <a:rPr lang="he-IL" sz="1400" b="1" dirty="0" smtClean="0">
                <a:solidFill>
                  <a:srgbClr val="0070C0"/>
                </a:solidFill>
              </a:rPr>
              <a:t>ה' נִרְאָה </a:t>
            </a:r>
            <a:r>
              <a:rPr lang="he-IL" sz="1400" b="1" dirty="0">
                <a:solidFill>
                  <a:srgbClr val="0070C0"/>
                </a:solidFill>
              </a:rPr>
              <a:t>לִי; </a:t>
            </a:r>
            <a:endParaRPr lang="he-IL" sz="1400" b="1" dirty="0" smtClean="0">
              <a:solidFill>
                <a:srgbClr val="0070C0"/>
              </a:solidFill>
            </a:endParaRPr>
          </a:p>
          <a:p>
            <a:pPr algn="just"/>
            <a:r>
              <a:rPr lang="he-IL" sz="1400" b="1" dirty="0" smtClean="0">
                <a:solidFill>
                  <a:srgbClr val="0070C0"/>
                </a:solidFill>
              </a:rPr>
              <a:t>וְאַהֲבַת </a:t>
            </a:r>
            <a:r>
              <a:rPr lang="he-IL" sz="1400" b="1" dirty="0">
                <a:solidFill>
                  <a:srgbClr val="0070C0"/>
                </a:solidFill>
              </a:rPr>
              <a:t>עוֹלָם אֲהַבְתִּיךְ, עַל-כֵּן מְשַׁכְתִּיךְ חָסֶד</a:t>
            </a:r>
            <a:r>
              <a:rPr lang="he-IL" sz="1400" b="1" dirty="0" smtClean="0">
                <a:solidFill>
                  <a:srgbClr val="0070C0"/>
                </a:solidFill>
              </a:rPr>
              <a:t>.</a:t>
            </a:r>
          </a:p>
          <a:p>
            <a:pPr algn="just"/>
            <a:r>
              <a:rPr lang="he-IL" sz="1400" b="1" dirty="0">
                <a:solidFill>
                  <a:srgbClr val="0070C0"/>
                </a:solidFill>
              </a:rPr>
              <a:t>  ג עוֹד אֶבְנֵךְ וְנִבְנֵית, בְּתוּלַת יִשְׂרָאֵל:  עוֹד תַּעְדִּי </a:t>
            </a:r>
            <a:r>
              <a:rPr lang="he-IL" sz="1400" b="1" dirty="0" err="1">
                <a:solidFill>
                  <a:srgbClr val="0070C0"/>
                </a:solidFill>
              </a:rPr>
              <a:t>תֻפַּיִךְ</a:t>
            </a:r>
            <a:r>
              <a:rPr lang="he-IL" sz="1400" b="1" dirty="0">
                <a:solidFill>
                  <a:srgbClr val="0070C0"/>
                </a:solidFill>
              </a:rPr>
              <a:t>, וְיָצָאת בִּמְחוֹל מְשַׂחֲקִים.  ד עוֹד תִּטְּעִי כְרָמִים, בְּהָרֵי שֹׁמְרוֹן; נָטְעוּ נֹטְעִים, וְחִלֵּלוּ.  ה כִּי יֶשׁ-יוֹם, קָרְאוּ נֹצְרִים בְּהַר אֶפְרָיִם; קוּמוּ וְנַעֲלֶה צִיּוֹן, </a:t>
            </a:r>
            <a:r>
              <a:rPr lang="he-IL" sz="1400" b="1" dirty="0" smtClean="0">
                <a:solidFill>
                  <a:srgbClr val="0070C0"/>
                </a:solidFill>
              </a:rPr>
              <a:t>אֶל-ה' </a:t>
            </a:r>
            <a:r>
              <a:rPr lang="he-IL" sz="1400" b="1" dirty="0" err="1" smtClean="0">
                <a:solidFill>
                  <a:srgbClr val="0070C0"/>
                </a:solidFill>
              </a:rPr>
              <a:t>אֱלֹקינוּ</a:t>
            </a:r>
            <a:r>
              <a:rPr lang="he-IL" sz="1400" b="1" dirty="0">
                <a:solidFill>
                  <a:srgbClr val="0070C0"/>
                </a:solidFill>
              </a:rPr>
              <a:t>. </a:t>
            </a:r>
            <a:endParaRPr lang="he-IL" sz="1400" b="1" dirty="0" smtClean="0">
              <a:solidFill>
                <a:srgbClr val="0070C0"/>
              </a:solidFill>
              <a:latin typeface="David" pitchFamily="34" charset="-79"/>
              <a:cs typeface="David" pitchFamily="34" charset="-79"/>
            </a:endParaRPr>
          </a:p>
          <a:p>
            <a:pPr algn="just"/>
            <a:endParaRPr lang="he-IL" sz="1400" b="1" dirty="0" smtClean="0">
              <a:solidFill>
                <a:srgbClr val="C00000"/>
              </a:solidFill>
              <a:latin typeface="David" pitchFamily="34" charset="-79"/>
              <a:cs typeface="David" pitchFamily="34" charset="-79"/>
            </a:endParaRPr>
          </a:p>
          <a:p>
            <a:pPr algn="just"/>
            <a:r>
              <a:rPr lang="he-IL" sz="1400" dirty="0" smtClean="0">
                <a:solidFill>
                  <a:schemeClr val="tx1"/>
                </a:solidFill>
                <a:latin typeface="David" pitchFamily="34" charset="-79"/>
                <a:cs typeface="David" pitchFamily="34" charset="-79"/>
              </a:rPr>
              <a:t>הנבואה מופנית לממלכת </a:t>
            </a:r>
            <a:r>
              <a:rPr lang="he-IL" sz="1400" u="sng" dirty="0" smtClean="0">
                <a:solidFill>
                  <a:schemeClr val="tx1"/>
                </a:solidFill>
                <a:latin typeface="David" pitchFamily="34" charset="-79"/>
                <a:cs typeface="David" pitchFamily="34" charset="-79"/>
              </a:rPr>
              <a:t>ישראל</a:t>
            </a:r>
            <a:r>
              <a:rPr lang="he-IL" sz="1400" dirty="0" smtClean="0">
                <a:solidFill>
                  <a:schemeClr val="tx1"/>
                </a:solidFill>
                <a:latin typeface="David" pitchFamily="34" charset="-79"/>
                <a:cs typeface="David" pitchFamily="34" charset="-79"/>
              </a:rPr>
              <a:t>. רמזים לכך בפרק: </a:t>
            </a:r>
          </a:p>
          <a:p>
            <a:pPr algn="just"/>
            <a:r>
              <a:rPr lang="he-IL" sz="1400" dirty="0" smtClean="0">
                <a:solidFill>
                  <a:schemeClr val="tx1"/>
                </a:solidFill>
                <a:latin typeface="David" pitchFamily="34" charset="-79"/>
                <a:cs typeface="David" pitchFamily="34" charset="-79"/>
              </a:rPr>
              <a:t>"</a:t>
            </a:r>
            <a:r>
              <a:rPr lang="he-IL" sz="1400" b="1" dirty="0" smtClean="0">
                <a:solidFill>
                  <a:srgbClr val="0070C0"/>
                </a:solidFill>
              </a:rPr>
              <a:t>בְּהָרֵי שֹׁמְרוֹן "</a:t>
            </a:r>
            <a:r>
              <a:rPr lang="he-IL" sz="1400" b="1" dirty="0" err="1" smtClean="0">
                <a:solidFill>
                  <a:srgbClr val="0070C0"/>
                </a:solidFill>
              </a:rPr>
              <a:t> , </a:t>
            </a:r>
            <a:r>
              <a:rPr lang="he-IL" sz="1400" b="1" dirty="0" smtClean="0">
                <a:solidFill>
                  <a:srgbClr val="0070C0"/>
                </a:solidFill>
              </a:rPr>
              <a:t>"בְּהַר אֶפְרָיִם" - </a:t>
            </a:r>
            <a:r>
              <a:rPr lang="he-IL" sz="1400" dirty="0" smtClean="0">
                <a:solidFill>
                  <a:schemeClr val="tx1"/>
                </a:solidFill>
                <a:latin typeface="David" pitchFamily="34" charset="-79"/>
                <a:cs typeface="David" pitchFamily="34" charset="-79"/>
              </a:rPr>
              <a:t>שמות מקומות גיאוגרפיים.</a:t>
            </a:r>
          </a:p>
          <a:p>
            <a:pPr algn="just"/>
            <a:r>
              <a:rPr lang="he-IL" sz="1400" dirty="0">
                <a:solidFill>
                  <a:schemeClr val="tx1"/>
                </a:solidFill>
                <a:latin typeface="David" pitchFamily="34" charset="-79"/>
                <a:cs typeface="David" pitchFamily="34" charset="-79"/>
              </a:rPr>
              <a:t> </a:t>
            </a:r>
            <a:r>
              <a:rPr lang="he-IL" sz="1400" dirty="0" smtClean="0">
                <a:solidFill>
                  <a:schemeClr val="tx1"/>
                </a:solidFill>
                <a:latin typeface="David" pitchFamily="34" charset="-79"/>
                <a:cs typeface="David" pitchFamily="34" charset="-79"/>
              </a:rPr>
              <a:t>"</a:t>
            </a:r>
            <a:r>
              <a:rPr lang="he-IL" sz="1400" b="1" dirty="0" smtClean="0">
                <a:solidFill>
                  <a:srgbClr val="0070C0"/>
                </a:solidFill>
              </a:rPr>
              <a:t>אֶפְרָיִם". "רחל" </a:t>
            </a:r>
            <a:r>
              <a:rPr lang="he-IL" sz="1400" dirty="0" smtClean="0">
                <a:solidFill>
                  <a:schemeClr val="tx1"/>
                </a:solidFill>
              </a:rPr>
              <a:t>- </a:t>
            </a:r>
            <a:r>
              <a:rPr lang="he-IL" sz="1400" dirty="0" smtClean="0">
                <a:solidFill>
                  <a:schemeClr val="tx1"/>
                </a:solidFill>
                <a:latin typeface="David" pitchFamily="34" charset="-79"/>
                <a:cs typeface="David" pitchFamily="34" charset="-79"/>
              </a:rPr>
              <a:t>שמות אנשים המזוהים עם שבטי הצפון (בממלכת ישראל).</a:t>
            </a:r>
          </a:p>
          <a:p>
            <a:pPr algn="just"/>
            <a:r>
              <a:rPr lang="he-IL" sz="1400" b="1" dirty="0" smtClean="0">
                <a:solidFill>
                  <a:srgbClr val="0070C0"/>
                </a:solidFill>
                <a:latin typeface="David" pitchFamily="34" charset="-79"/>
              </a:rPr>
              <a:t>"ישראל" </a:t>
            </a:r>
            <a:r>
              <a:rPr lang="he-IL" sz="1400" dirty="0" smtClean="0">
                <a:solidFill>
                  <a:schemeClr val="tx1"/>
                </a:solidFill>
                <a:latin typeface="David" pitchFamily="34" charset="-79"/>
              </a:rPr>
              <a:t>- </a:t>
            </a:r>
            <a:r>
              <a:rPr lang="he-IL" sz="1400" dirty="0" smtClean="0">
                <a:solidFill>
                  <a:schemeClr val="tx1"/>
                </a:solidFill>
                <a:latin typeface="David" pitchFamily="34" charset="-79"/>
                <a:cs typeface="David" pitchFamily="34" charset="-79"/>
              </a:rPr>
              <a:t>שם שמופיע הרבה בפרק.</a:t>
            </a:r>
          </a:p>
          <a:p>
            <a:pPr algn="just"/>
            <a:endParaRPr lang="he-IL" sz="1400" dirty="0">
              <a:solidFill>
                <a:schemeClr val="tx1"/>
              </a:solidFill>
              <a:latin typeface="David" pitchFamily="34" charset="-79"/>
              <a:cs typeface="David" pitchFamily="34" charset="-79"/>
            </a:endParaRPr>
          </a:p>
          <a:p>
            <a:pPr algn="just"/>
            <a:r>
              <a:rPr lang="he-IL" sz="1400" b="1" dirty="0" smtClean="0">
                <a:solidFill>
                  <a:srgbClr val="C00000"/>
                </a:solidFill>
                <a:latin typeface="David" pitchFamily="34" charset="-79"/>
                <a:cs typeface="David" pitchFamily="34" charset="-79"/>
              </a:rPr>
              <a:t>הערות:</a:t>
            </a:r>
          </a:p>
          <a:p>
            <a:pPr algn="just"/>
            <a:r>
              <a:rPr lang="he-IL" sz="1400" dirty="0" smtClean="0">
                <a:solidFill>
                  <a:schemeClr val="tx1"/>
                </a:solidFill>
                <a:latin typeface="David" pitchFamily="34" charset="-79"/>
                <a:cs typeface="David" pitchFamily="34" charset="-79"/>
              </a:rPr>
              <a:t>נבואת הנחמה היא לממלכת ישראל, שעיר הבירה שלה היא שומרון.</a:t>
            </a:r>
          </a:p>
          <a:p>
            <a:pPr algn="just"/>
            <a:r>
              <a:rPr lang="he-IL" sz="1400" dirty="0" smtClean="0">
                <a:solidFill>
                  <a:schemeClr val="tx1"/>
                </a:solidFill>
                <a:latin typeface="David" pitchFamily="34" charset="-79"/>
                <a:cs typeface="David" pitchFamily="34" charset="-79"/>
              </a:rPr>
              <a:t>ממלכת ישראל חרבה בידי ממלכת אשור, ועשרת השבטים שגרו בה גלו מהארץ.</a:t>
            </a:r>
          </a:p>
          <a:p>
            <a:pPr algn="just"/>
            <a:r>
              <a:rPr lang="he-IL" sz="1400" dirty="0" smtClean="0">
                <a:solidFill>
                  <a:schemeClr val="tx1"/>
                </a:solidFill>
                <a:latin typeface="David" pitchFamily="34" charset="-79"/>
                <a:cs typeface="David" pitchFamily="34" charset="-79"/>
              </a:rPr>
              <a:t>ירמיהו ניבא יותר ממאה שנה </a:t>
            </a:r>
            <a:r>
              <a:rPr lang="he-IL" sz="1400" u="sng" dirty="0" smtClean="0">
                <a:solidFill>
                  <a:schemeClr val="tx1"/>
                </a:solidFill>
                <a:latin typeface="David" pitchFamily="34" charset="-79"/>
                <a:cs typeface="David" pitchFamily="34" charset="-79"/>
              </a:rPr>
              <a:t>אחרי </a:t>
            </a:r>
            <a:r>
              <a:rPr lang="he-IL" sz="1400" dirty="0" smtClean="0">
                <a:solidFill>
                  <a:schemeClr val="tx1"/>
                </a:solidFill>
                <a:latin typeface="David" pitchFamily="34" charset="-79"/>
                <a:cs typeface="David" pitchFamily="34" charset="-79"/>
              </a:rPr>
              <a:t>חורבן וגלות ממלכת ישראל, ו</a:t>
            </a:r>
            <a:r>
              <a:rPr lang="he-IL" sz="1400" u="sng" dirty="0" smtClean="0">
                <a:solidFill>
                  <a:schemeClr val="tx1"/>
                </a:solidFill>
                <a:latin typeface="David" pitchFamily="34" charset="-79"/>
                <a:cs typeface="David" pitchFamily="34" charset="-79"/>
              </a:rPr>
              <a:t>לפני</a:t>
            </a:r>
            <a:r>
              <a:rPr lang="he-IL" sz="1400" dirty="0" smtClean="0">
                <a:solidFill>
                  <a:schemeClr val="tx1"/>
                </a:solidFill>
                <a:latin typeface="David" pitchFamily="34" charset="-79"/>
                <a:cs typeface="David" pitchFamily="34" charset="-79"/>
              </a:rPr>
              <a:t> חורבן בית המקדש וחורבן ממלכת יהודה.</a:t>
            </a:r>
          </a:p>
          <a:p>
            <a:pPr algn="just"/>
            <a:r>
              <a:rPr lang="he-IL" sz="1400" dirty="0" smtClean="0">
                <a:solidFill>
                  <a:schemeClr val="tx1"/>
                </a:solidFill>
                <a:latin typeface="David" pitchFamily="34" charset="-79"/>
                <a:cs typeface="David" pitchFamily="34" charset="-79"/>
              </a:rPr>
              <a:t>ירמיהו רוצה לעודד את גולי ממלכת ישראל, שיום יגיע, והם יחזרו לארץ, לכן שלא יאבדו תקווה לחזור לארץ.</a:t>
            </a:r>
          </a:p>
          <a:p>
            <a:pPr algn="just"/>
            <a:endParaRPr lang="he-IL" sz="1400" b="1" dirty="0">
              <a:solidFill>
                <a:schemeClr val="tx1"/>
              </a:solidFill>
              <a:latin typeface="David" pitchFamily="34" charset="-79"/>
            </a:endParaRPr>
          </a:p>
          <a:p>
            <a:pPr algn="just"/>
            <a:r>
              <a:rPr lang="he-IL" sz="1400" b="1" dirty="0">
                <a:solidFill>
                  <a:srgbClr val="0070C0"/>
                </a:solidFill>
              </a:rPr>
              <a:t> </a:t>
            </a:r>
            <a:endParaRPr lang="he-IL" sz="1400" b="1" dirty="0">
              <a:solidFill>
                <a:srgbClr val="0070C0"/>
              </a:solidFill>
              <a:latin typeface="David" pitchFamily="34" charset="-79"/>
              <a:cs typeface="David" pitchFamily="34" charset="-79"/>
            </a:endParaRPr>
          </a:p>
        </p:txBody>
      </p:sp>
      <p:pic>
        <p:nvPicPr>
          <p:cNvPr id="4" name="תמונה 3" descr="https://storage.cet.ac.il/assets.api/uploads/201907/6951c2a5e2b54ce1b4eaaf349234435d/7e8c54b9f3d54e98bbbf0e278bd3ac8320190709104338.JPG"/>
          <p:cNvPicPr/>
          <p:nvPr/>
        </p:nvPicPr>
        <p:blipFill>
          <a:blip r:embed="rId3" cstate="print"/>
          <a:srcRect/>
          <a:stretch>
            <a:fillRect/>
          </a:stretch>
        </p:blipFill>
        <p:spPr bwMode="auto">
          <a:xfrm>
            <a:off x="857224" y="2285992"/>
            <a:ext cx="2486025" cy="1864519"/>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42852"/>
            <a:ext cx="8229600" cy="5983311"/>
          </a:xfrm>
        </p:spPr>
        <p:txBody>
          <a:bodyPr>
            <a:normAutofit/>
          </a:bodyPr>
          <a:lstStyle/>
          <a:p>
            <a:pPr algn="just">
              <a:buNone/>
            </a:pPr>
            <a:r>
              <a:rPr lang="he-IL" sz="1400" b="1" dirty="0" smtClean="0">
                <a:latin typeface="David" pitchFamily="34" charset="-79"/>
                <a:cs typeface="David" pitchFamily="34" charset="-79"/>
              </a:rPr>
              <a:t>בפרק ל"ב פסוקים </a:t>
            </a:r>
            <a:r>
              <a:rPr lang="he-IL" sz="1400" b="1" dirty="0" err="1" smtClean="0">
                <a:latin typeface="David" pitchFamily="34" charset="-79"/>
                <a:cs typeface="David" pitchFamily="34" charset="-79"/>
              </a:rPr>
              <a:t>מב</a:t>
            </a:r>
            <a:r>
              <a:rPr lang="he-IL" sz="1400" b="1" dirty="0" smtClean="0">
                <a:latin typeface="David" pitchFamily="34" charset="-79"/>
                <a:cs typeface="David" pitchFamily="34" charset="-79"/>
              </a:rPr>
              <a:t>-מד ירמיהו מעודד את העם </a:t>
            </a:r>
            <a:r>
              <a:rPr lang="he-IL" sz="1400" b="1" u="sng" dirty="0" smtClean="0">
                <a:latin typeface="David" pitchFamily="34" charset="-79"/>
                <a:cs typeface="David" pitchFamily="34" charset="-79"/>
              </a:rPr>
              <a:t>ביהודה</a:t>
            </a:r>
            <a:r>
              <a:rPr lang="he-IL" sz="1400" b="1" dirty="0" smtClean="0">
                <a:latin typeface="David" pitchFamily="34" charset="-79"/>
                <a:cs typeface="David" pitchFamily="34" charset="-79"/>
              </a:rPr>
              <a:t> ואומר נבואת נחמה:</a:t>
            </a:r>
          </a:p>
          <a:p>
            <a:pPr algn="just">
              <a:buNone/>
            </a:pPr>
            <a:r>
              <a:rPr lang="he-IL" sz="1400" b="1" dirty="0" smtClean="0">
                <a:solidFill>
                  <a:srgbClr val="0070C0"/>
                </a:solidFill>
              </a:rPr>
              <a:t>כִּי-כֹה, אָמַר ה', כַּאֲשֶׁר הֵבֵאתִי אֶל-הָעָם הַזֶּה, אֵת כָּל-הָרָעָה הַגְּדוֹלָה הַזֹּאת--כֵּן אָנֹכִי מֵבִיא עֲלֵיהֶם, אֶת-כָּל-הַטּוֹבָה, אֲשֶׁר אָנֹכִי, דֹּבֵר עֲלֵיהֶם.</a:t>
            </a:r>
          </a:p>
          <a:p>
            <a:pPr algn="just">
              <a:buNone/>
            </a:pPr>
            <a:r>
              <a:rPr lang="he-IL" sz="1400" b="1" dirty="0" smtClean="0">
                <a:solidFill>
                  <a:srgbClr val="0070C0"/>
                </a:solidFill>
              </a:rPr>
              <a:t>ְנִקְנָה הַשָּׂדֶה, בָּאָרֶץ הַזֹּאת--אֲשֶׁר אַתֶּם אֹמְרִים, שְׁמָמָה הִיא מֵאֵין אָדָם וּבְהֵמָה, נִתְּנָה, בְּיַד הַכַּשְׂדִּים.  </a:t>
            </a:r>
          </a:p>
          <a:p>
            <a:pPr algn="just">
              <a:buNone/>
            </a:pPr>
            <a:r>
              <a:rPr lang="he-IL" sz="1400" b="1" dirty="0" smtClean="0">
                <a:solidFill>
                  <a:srgbClr val="0070C0"/>
                </a:solidFill>
              </a:rPr>
              <a:t>שָׂדוֹת בַּכֶּסֶף יִקְנוּ, וְכָתוֹב בַּסֵּפֶר וְחָתוֹם וְהָעֵד עֵדִים, בְּאֶרֶץ </a:t>
            </a:r>
            <a:r>
              <a:rPr lang="he-IL" sz="1400" b="1" dirty="0" err="1" smtClean="0">
                <a:solidFill>
                  <a:srgbClr val="0070C0"/>
                </a:solidFill>
              </a:rPr>
              <a:t>בִּנְיָמִן</a:t>
            </a:r>
            <a:r>
              <a:rPr lang="he-IL" sz="1400" b="1" dirty="0" smtClean="0">
                <a:solidFill>
                  <a:srgbClr val="0070C0"/>
                </a:solidFill>
              </a:rPr>
              <a:t> </a:t>
            </a:r>
            <a:r>
              <a:rPr lang="he-IL" sz="1400" b="1" dirty="0" err="1" smtClean="0">
                <a:solidFill>
                  <a:srgbClr val="0070C0"/>
                </a:solidFill>
              </a:rPr>
              <a:t>וּבִסְבִיבֵי</a:t>
            </a:r>
            <a:r>
              <a:rPr lang="he-IL" sz="1400" b="1" dirty="0" smtClean="0">
                <a:solidFill>
                  <a:srgbClr val="0070C0"/>
                </a:solidFill>
              </a:rPr>
              <a:t> יְרוּשָׁלִַם וּבְעָרֵי יְהוּדָה וּבְעָרֵי הָהָר, וּבְעָרֵי הַשְּׁפֵלָה וּבְעָרֵי הַנֶּגֶב:  כִּי-אָשִׁיב אֶת-שְׁבוּתָם, נְאֻם-ה'.</a:t>
            </a:r>
          </a:p>
          <a:p>
            <a:pPr algn="just">
              <a:buNone/>
            </a:pPr>
            <a:endParaRPr lang="he-IL" sz="1400" b="1" dirty="0" smtClean="0">
              <a:solidFill>
                <a:srgbClr val="0070C0"/>
              </a:solidFill>
            </a:endParaRPr>
          </a:p>
          <a:p>
            <a:pPr algn="just">
              <a:buNone/>
            </a:pPr>
            <a:r>
              <a:rPr lang="he-IL" sz="1400" dirty="0" smtClean="0">
                <a:solidFill>
                  <a:schemeClr val="tx1"/>
                </a:solidFill>
                <a:latin typeface="David" pitchFamily="34" charset="-79"/>
                <a:cs typeface="David" pitchFamily="34" charset="-79"/>
              </a:rPr>
              <a:t>לפי הנבואה בפרק ל"א גם האזורים הצפוניים, בהם ישבו שבטי ישראל, ישוקמו –</a:t>
            </a:r>
            <a:r>
              <a:rPr lang="he-IL" sz="1400" dirty="0" err="1" smtClean="0">
                <a:solidFill>
                  <a:schemeClr val="tx1"/>
                </a:solidFill>
                <a:latin typeface="David" pitchFamily="34" charset="-79"/>
                <a:cs typeface="David" pitchFamily="34" charset="-79"/>
              </a:rPr>
              <a:t> תת</a:t>
            </a:r>
            <a:r>
              <a:rPr lang="he-IL" sz="1400" dirty="0" smtClean="0">
                <a:solidFill>
                  <a:schemeClr val="tx1"/>
                </a:solidFill>
                <a:latin typeface="David" pitchFamily="34" charset="-79"/>
                <a:cs typeface="David" pitchFamily="34" charset="-79"/>
              </a:rPr>
              <a:t>חדש בהם החקלאות ויחזרו אליהם הגולים. הנביא לא מזכיר את הקמת מלכות ישראל מחדש כמלכות נפרדת מיהודה, אלא </a:t>
            </a:r>
            <a:r>
              <a:rPr lang="he-IL" sz="1400" u="sng" dirty="0" smtClean="0">
                <a:solidFill>
                  <a:schemeClr val="tx1"/>
                </a:solidFill>
                <a:latin typeface="David" pitchFamily="34" charset="-79"/>
                <a:cs typeface="David" pitchFamily="34" charset="-79"/>
              </a:rPr>
              <a:t>שני חלקיו של עם ישרא</a:t>
            </a:r>
            <a:r>
              <a:rPr lang="he-IL" sz="1400" dirty="0" smtClean="0">
                <a:solidFill>
                  <a:schemeClr val="tx1"/>
                </a:solidFill>
                <a:latin typeface="David" pitchFamily="34" charset="-79"/>
                <a:cs typeface="David" pitchFamily="34" charset="-79"/>
              </a:rPr>
              <a:t>ל ישובו לארץ ויתאחדו. החיבור מחדש בא לידי ביטוי לעתיד לבוא בקריאה של שומרי הפירות בכרמים בהר אפרים (לשעבר ממלכת ישראל) לעלות ביכורים לירושלים (ממלכת יהודה): </a:t>
            </a:r>
            <a:r>
              <a:rPr lang="he-IL" sz="1400" dirty="0" smtClean="0">
                <a:solidFill>
                  <a:srgbClr val="0070C0"/>
                </a:solidFill>
                <a:latin typeface="David" pitchFamily="34" charset="-79"/>
                <a:cs typeface="David" pitchFamily="34" charset="-79"/>
              </a:rPr>
              <a:t>"כִּי יֶשׁ יוֹם קָרְאוּ נֹצְרִים בְּהַר אֶפְרָיִם </a:t>
            </a:r>
            <a:r>
              <a:rPr lang="he-IL" sz="1400" b="1" dirty="0" smtClean="0">
                <a:solidFill>
                  <a:srgbClr val="0070C0"/>
                </a:solidFill>
                <a:latin typeface="David" pitchFamily="34" charset="-79"/>
                <a:cs typeface="David" pitchFamily="34" charset="-79"/>
              </a:rPr>
              <a:t>קוּמוּ וְנַעֲלֶה צִיּוֹן אֶל ה' </a:t>
            </a:r>
            <a:r>
              <a:rPr lang="he-IL" sz="1400" b="1" dirty="0" err="1" smtClean="0">
                <a:solidFill>
                  <a:srgbClr val="0070C0"/>
                </a:solidFill>
                <a:latin typeface="David" pitchFamily="34" charset="-79"/>
                <a:cs typeface="David" pitchFamily="34" charset="-79"/>
              </a:rPr>
              <a:t>אֱלֹקינוּ</a:t>
            </a:r>
            <a:r>
              <a:rPr lang="he-IL" sz="1400" dirty="0" err="1" smtClean="0">
                <a:solidFill>
                  <a:srgbClr val="0070C0"/>
                </a:solidFill>
                <a:latin typeface="David" pitchFamily="34" charset="-79"/>
                <a:cs typeface="David" pitchFamily="34" charset="-79"/>
              </a:rPr>
              <a:t>"</a:t>
            </a:r>
            <a:r>
              <a:rPr lang="he-IL" sz="1400" dirty="0" err="1" smtClean="0">
                <a:solidFill>
                  <a:schemeClr val="tx1"/>
                </a:solidFill>
                <a:latin typeface="David" pitchFamily="34" charset="-79"/>
                <a:cs typeface="David" pitchFamily="34" charset="-79"/>
              </a:rPr>
              <a:t> (</a:t>
            </a:r>
            <a:r>
              <a:rPr lang="he-IL" sz="1400" dirty="0" smtClean="0">
                <a:solidFill>
                  <a:schemeClr val="tx1"/>
                </a:solidFill>
                <a:latin typeface="David" pitchFamily="34" charset="-79"/>
                <a:cs typeface="David" pitchFamily="34" charset="-79"/>
              </a:rPr>
              <a:t>ה).</a:t>
            </a:r>
          </a:p>
          <a:p>
            <a:endParaRPr lang="he-IL" sz="1400" b="1" dirty="0" smtClean="0"/>
          </a:p>
          <a:p>
            <a:pPr>
              <a:buNone/>
            </a:pPr>
            <a:r>
              <a:rPr lang="he-IL" sz="1400" b="1" dirty="0" smtClean="0">
                <a:solidFill>
                  <a:srgbClr val="C00000"/>
                </a:solidFill>
                <a:latin typeface="David" pitchFamily="34" charset="-79"/>
                <a:cs typeface="David" pitchFamily="34" charset="-79"/>
              </a:rPr>
              <a:t>מדוע </a:t>
            </a:r>
            <a:r>
              <a:rPr lang="he-IL" sz="1400" b="1" dirty="0">
                <a:solidFill>
                  <a:srgbClr val="C00000"/>
                </a:solidFill>
                <a:latin typeface="David" pitchFamily="34" charset="-79"/>
                <a:cs typeface="David" pitchFamily="34" charset="-79"/>
              </a:rPr>
              <a:t>חשוב בימי ירמיהו, ערב חורבנה של מלכות יהודה, לתאר את שיבתם של הגולים ממלכות ישראל שחרבה כבר</a:t>
            </a:r>
            <a:r>
              <a:rPr lang="he-IL" sz="1400" dirty="0">
                <a:solidFill>
                  <a:srgbClr val="C00000"/>
                </a:solidFill>
                <a:latin typeface="David" pitchFamily="34" charset="-79"/>
                <a:cs typeface="David" pitchFamily="34" charset="-79"/>
              </a:rPr>
              <a:t>?</a:t>
            </a:r>
          </a:p>
          <a:p>
            <a:pPr>
              <a:buNone/>
            </a:pPr>
            <a:r>
              <a:rPr lang="he-IL" sz="1400" dirty="0">
                <a:latin typeface="David" pitchFamily="34" charset="-79"/>
                <a:cs typeface="David" pitchFamily="34" charset="-79"/>
              </a:rPr>
              <a:t>ההבטחה על גאולת האזורים שמצפון לירושלים עשויה להיות חשובה לחיזוק ליבם ואמונתם של תושבי יהודה וירושלים שעומדים לצאת לגלות. תחת המחשבה המייאשת, שכמו שלמעלה ממאה שנה לא נגאלו גולי עשרת השבטים כך גם הם לא יחזרו לארץ, באה הנבואה ומעודדת אותם </a:t>
            </a:r>
            <a:r>
              <a:rPr lang="he-IL" sz="1400" dirty="0" err="1">
                <a:latin typeface="David" pitchFamily="34" charset="-79"/>
                <a:cs typeface="David" pitchFamily="34" charset="-79"/>
              </a:rPr>
              <a:t>– א</a:t>
            </a:r>
            <a:r>
              <a:rPr lang="he-IL" sz="1400" dirty="0">
                <a:latin typeface="David" pitchFamily="34" charset="-79"/>
                <a:cs typeface="David" pitchFamily="34" charset="-79"/>
              </a:rPr>
              <a:t>ל תיפול רוחכם, גם הם </a:t>
            </a:r>
            <a:r>
              <a:rPr lang="he-IL" sz="1400" dirty="0" err="1">
                <a:latin typeface="David" pitchFamily="34" charset="-79"/>
                <a:cs typeface="David" pitchFamily="34" charset="-79"/>
              </a:rPr>
              <a:t>– ע</a:t>
            </a:r>
            <a:r>
              <a:rPr lang="he-IL" sz="1400" dirty="0">
                <a:latin typeface="David" pitchFamily="34" charset="-79"/>
                <a:cs typeface="David" pitchFamily="34" charset="-79"/>
              </a:rPr>
              <a:t>שרת השבטים </a:t>
            </a:r>
            <a:r>
              <a:rPr lang="he-IL" sz="1400" dirty="0" err="1">
                <a:latin typeface="David" pitchFamily="34" charset="-79"/>
                <a:cs typeface="David" pitchFamily="34" charset="-79"/>
              </a:rPr>
              <a:t>– י</a:t>
            </a:r>
            <a:r>
              <a:rPr lang="he-IL" sz="1400" dirty="0">
                <a:latin typeface="David" pitchFamily="34" charset="-79"/>
                <a:cs typeface="David" pitchFamily="34" charset="-79"/>
              </a:rPr>
              <a:t>שובו (כמתואר בפרק ל"א), וגם אתם </a:t>
            </a:r>
            <a:r>
              <a:rPr lang="he-IL" sz="1400" dirty="0" err="1">
                <a:latin typeface="David" pitchFamily="34" charset="-79"/>
                <a:cs typeface="David" pitchFamily="34" charset="-79"/>
              </a:rPr>
              <a:t>– ג</a:t>
            </a:r>
            <a:r>
              <a:rPr lang="he-IL" sz="1400" dirty="0">
                <a:latin typeface="David" pitchFamily="34" charset="-79"/>
                <a:cs typeface="David" pitchFamily="34" charset="-79"/>
              </a:rPr>
              <a:t>ולי מלכות יהודה </a:t>
            </a:r>
            <a:r>
              <a:rPr lang="he-IL" sz="1400" dirty="0" err="1">
                <a:latin typeface="David" pitchFamily="34" charset="-79"/>
                <a:cs typeface="David" pitchFamily="34" charset="-79"/>
              </a:rPr>
              <a:t>– ת</a:t>
            </a:r>
            <a:r>
              <a:rPr lang="he-IL" sz="1400" dirty="0">
                <a:latin typeface="David" pitchFamily="34" charset="-79"/>
                <a:cs typeface="David" pitchFamily="34" charset="-79"/>
              </a:rPr>
              <a:t>שובו (כמתואר בסוף פרק ל"ב).</a:t>
            </a:r>
          </a:p>
          <a:p>
            <a:pPr algn="just"/>
            <a:endParaRPr lang="he-IL" sz="1400" b="1" dirty="0" smtClean="0">
              <a:solidFill>
                <a:srgbClr val="0070C0"/>
              </a:solidFill>
              <a:latin typeface="David" pitchFamily="34" charset="-79"/>
              <a:cs typeface="David" pitchFamily="34" charset="-79"/>
            </a:endParaRPr>
          </a:p>
          <a:p>
            <a:pPr>
              <a:buNone/>
            </a:pPr>
            <a:endParaRPr lang="he-IL"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28604"/>
            <a:ext cx="8229600" cy="6000792"/>
          </a:xfrm>
        </p:spPr>
        <p:txBody>
          <a:bodyPr>
            <a:noAutofit/>
          </a:bodyPr>
          <a:lstStyle/>
          <a:p>
            <a:pPr>
              <a:buNone/>
            </a:pPr>
            <a:r>
              <a:rPr lang="he-IL" sz="1400" dirty="0" err="1" smtClean="0">
                <a:latin typeface="David" pitchFamily="34" charset="-79"/>
                <a:cs typeface="David" pitchFamily="34" charset="-79"/>
              </a:rPr>
              <a:t>רד"ק</a:t>
            </a:r>
            <a:r>
              <a:rPr lang="he-IL" sz="1400" dirty="0" smtClean="0">
                <a:latin typeface="David" pitchFamily="34" charset="-79"/>
                <a:cs typeface="David" pitchFamily="34" charset="-79"/>
              </a:rPr>
              <a:t> רואה בפסוקים א-ה דו-שיח בין כנסת ישראל לבין ה'.</a:t>
            </a:r>
          </a:p>
          <a:p>
            <a:pPr>
              <a:buNone/>
            </a:pPr>
            <a:r>
              <a:rPr lang="he-IL" sz="1400" b="1" dirty="0" smtClean="0">
                <a:solidFill>
                  <a:srgbClr val="C00000"/>
                </a:solidFill>
                <a:latin typeface="David" pitchFamily="34" charset="-79"/>
                <a:cs typeface="David" pitchFamily="34" charset="-79"/>
              </a:rPr>
              <a:t>דברי ה': </a:t>
            </a:r>
            <a:r>
              <a:rPr lang="he-IL" sz="1400" b="1" dirty="0" smtClean="0">
                <a:solidFill>
                  <a:srgbClr val="0070C0"/>
                </a:solidFill>
                <a:latin typeface="David" pitchFamily="34" charset="-79"/>
                <a:cs typeface="David" pitchFamily="34" charset="-79"/>
              </a:rPr>
              <a:t>"</a:t>
            </a:r>
            <a:r>
              <a:rPr lang="he-IL" sz="1400" b="1" dirty="0" smtClean="0">
                <a:solidFill>
                  <a:srgbClr val="0070C0"/>
                </a:solidFill>
              </a:rPr>
              <a:t>מָצָא חֵן בַּמִּדְבָּר עַם שְׂרִידֵי חָרֶב הָלוֹךְ לְהַרְגִּיעוֹ יִשְׂרָאֵל </a:t>
            </a:r>
            <a:r>
              <a:rPr lang="he-IL" sz="1400" b="1" dirty="0" err="1" smtClean="0">
                <a:solidFill>
                  <a:srgbClr val="0070C0"/>
                </a:solidFill>
              </a:rPr>
              <a:t>"(</a:t>
            </a:r>
            <a:r>
              <a:rPr lang="he-IL" sz="1400" b="0" dirty="0" err="1" smtClean="0"/>
              <a:t>א</a:t>
            </a:r>
            <a:r>
              <a:rPr lang="he-IL" sz="1400" b="0" dirty="0" smtClean="0"/>
              <a:t>) - </a:t>
            </a:r>
            <a:r>
              <a:rPr lang="he-IL" sz="1400" b="0" dirty="0" smtClean="0">
                <a:latin typeface="David" pitchFamily="34" charset="-79"/>
                <a:cs typeface="David" pitchFamily="34" charset="-79"/>
              </a:rPr>
              <a:t>ה' הציל את עם ישראל מהמצרים ששעבדו אותם והוליכם לארץ ישראל להרגיעם. ה' מעריך את הליכת ישראל אחריו במדבר כאשר יצאו ממצרים.</a:t>
            </a:r>
            <a:endParaRPr lang="he-IL" sz="1400" b="0" dirty="0" smtClean="0"/>
          </a:p>
          <a:p>
            <a:pPr>
              <a:buNone/>
            </a:pPr>
            <a:r>
              <a:rPr lang="he-IL" sz="1400" b="1" dirty="0" smtClean="0">
                <a:solidFill>
                  <a:srgbClr val="C00000"/>
                </a:solidFill>
                <a:latin typeface="David" pitchFamily="34" charset="-79"/>
                <a:cs typeface="David" pitchFamily="34" charset="-79"/>
              </a:rPr>
              <a:t>טענת כנסת ישראל: </a:t>
            </a:r>
            <a:r>
              <a:rPr lang="he-IL" sz="1400" dirty="0" smtClean="0"/>
              <a:t> </a:t>
            </a:r>
            <a:r>
              <a:rPr lang="he-IL" sz="1400" b="1" dirty="0" smtClean="0">
                <a:solidFill>
                  <a:srgbClr val="0070C0"/>
                </a:solidFill>
              </a:rPr>
              <a:t>"מֵרָחוֹק ה' נִרְאָה לִי </a:t>
            </a:r>
            <a:r>
              <a:rPr lang="he-IL" sz="1400" b="1" dirty="0" err="1" smtClean="0">
                <a:solidFill>
                  <a:srgbClr val="0070C0"/>
                </a:solidFill>
              </a:rPr>
              <a:t>"(</a:t>
            </a:r>
            <a:r>
              <a:rPr lang="he-IL" sz="1400" b="0" dirty="0" err="1" smtClean="0"/>
              <a:t>ב</a:t>
            </a:r>
            <a:r>
              <a:rPr lang="he-IL" sz="1400" b="0" dirty="0" smtClean="0"/>
              <a:t>) </a:t>
            </a:r>
            <a:r>
              <a:rPr lang="he-IL" sz="1400" b="0" dirty="0" err="1" smtClean="0"/>
              <a:t>–</a:t>
            </a:r>
            <a:r>
              <a:rPr lang="he-IL" sz="1400" b="0" dirty="0" err="1" smtClean="0">
                <a:latin typeface="David" pitchFamily="34" charset="-79"/>
                <a:cs typeface="David" pitchFamily="34" charset="-79"/>
              </a:rPr>
              <a:t> מ</a:t>
            </a:r>
            <a:r>
              <a:rPr lang="he-IL" sz="1400" b="0" dirty="0" smtClean="0">
                <a:latin typeface="David" pitchFamily="34" charset="-79"/>
                <a:cs typeface="David" pitchFamily="34" charset="-79"/>
              </a:rPr>
              <a:t>זמן ה' נראה אלי, אך עכשיו הם הסתיר פניו ממני בגלות, וקשה להם.</a:t>
            </a:r>
          </a:p>
          <a:p>
            <a:pPr>
              <a:buNone/>
            </a:pPr>
            <a:r>
              <a:rPr lang="he-IL" sz="1400" b="1" dirty="0" smtClean="0">
                <a:solidFill>
                  <a:srgbClr val="C00000"/>
                </a:solidFill>
                <a:latin typeface="David" pitchFamily="34" charset="-79"/>
                <a:cs typeface="David" pitchFamily="34" charset="-79"/>
              </a:rPr>
              <a:t>תשובת ה': </a:t>
            </a:r>
            <a:r>
              <a:rPr lang="he-IL" sz="1400" b="1" dirty="0" smtClean="0">
                <a:solidFill>
                  <a:srgbClr val="0070C0"/>
                </a:solidFill>
                <a:latin typeface="David" pitchFamily="34" charset="-79"/>
                <a:cs typeface="David" pitchFamily="34" charset="-79"/>
              </a:rPr>
              <a:t>"</a:t>
            </a:r>
            <a:r>
              <a:rPr lang="he-IL" sz="1400" b="1" u="sng" dirty="0" smtClean="0">
                <a:solidFill>
                  <a:srgbClr val="0070C0"/>
                </a:solidFill>
              </a:rPr>
              <a:t>וְאַהֲבַת עוֹלָם אֲהַבְתִּיךְ</a:t>
            </a:r>
            <a:r>
              <a:rPr lang="he-IL" sz="1400" b="1" dirty="0" smtClean="0">
                <a:solidFill>
                  <a:srgbClr val="0070C0"/>
                </a:solidFill>
              </a:rPr>
              <a:t> עַל כֵּן מְשַׁכְתִּיךְ חָסֶד" </a:t>
            </a:r>
            <a:r>
              <a:rPr lang="he-IL" sz="1400" b="0" dirty="0" smtClean="0"/>
              <a:t>(ב)</a:t>
            </a:r>
            <a:r>
              <a:rPr lang="he-IL" sz="1400" b="0" dirty="0" smtClean="0">
                <a:latin typeface="David" pitchFamily="34" charset="-79"/>
                <a:cs typeface="David" pitchFamily="34" charset="-79"/>
              </a:rPr>
              <a:t> </a:t>
            </a:r>
            <a:r>
              <a:rPr lang="he-IL" sz="1400" b="0" dirty="0" err="1" smtClean="0">
                <a:latin typeface="David" pitchFamily="34" charset="-79"/>
                <a:cs typeface="David" pitchFamily="34" charset="-79"/>
              </a:rPr>
              <a:t>– א</a:t>
            </a:r>
            <a:r>
              <a:rPr lang="he-IL" sz="1400" b="0" dirty="0" smtClean="0">
                <a:latin typeface="David" pitchFamily="34" charset="-79"/>
                <a:cs typeface="David" pitchFamily="34" charset="-79"/>
              </a:rPr>
              <a:t>הבת ה' לעם ישראל היא לא זמנית, אלא לעולם, ובעתיד ה' יחזור ויגאל את עם ישראל</a:t>
            </a:r>
            <a:r>
              <a:rPr lang="he-IL" sz="1400" dirty="0" smtClean="0">
                <a:latin typeface="David" pitchFamily="34" charset="-79"/>
                <a:cs typeface="David" pitchFamily="34" charset="-79"/>
              </a:rPr>
              <a:t> .  הסיבה לגאולה היא האהבה המיוחדת של ה' לעם ישראל.            </a:t>
            </a:r>
          </a:p>
          <a:p>
            <a:pPr>
              <a:buNone/>
            </a:pPr>
            <a:r>
              <a:rPr lang="he-IL" sz="1400" dirty="0" smtClean="0">
                <a:latin typeface="David" pitchFamily="34" charset="-79"/>
                <a:cs typeface="David" pitchFamily="34" charset="-79"/>
              </a:rPr>
              <a:t>על טענת ישראל הקצרה משיב ה' :</a:t>
            </a:r>
          </a:p>
          <a:p>
            <a:pPr>
              <a:buNone/>
            </a:pPr>
            <a:r>
              <a:rPr lang="he-IL" sz="1400" dirty="0" smtClean="0">
                <a:latin typeface="David" pitchFamily="34" charset="-79"/>
                <a:cs typeface="David" pitchFamily="34" charset="-79"/>
              </a:rPr>
              <a:t>א. </a:t>
            </a:r>
            <a:r>
              <a:rPr lang="he-IL" sz="1400" b="1" dirty="0" smtClean="0">
                <a:latin typeface="David" pitchFamily="34" charset="-79"/>
                <a:cs typeface="David" pitchFamily="34" charset="-79"/>
              </a:rPr>
              <a:t>תשובה ארוכה ומנחמת</a:t>
            </a:r>
            <a:endParaRPr lang="he-IL" sz="1400" b="1" dirty="0" smtClean="0">
              <a:solidFill>
                <a:srgbClr val="C00000"/>
              </a:solidFill>
              <a:latin typeface="David" pitchFamily="34" charset="-79"/>
              <a:cs typeface="David" pitchFamily="34" charset="-79"/>
            </a:endParaRPr>
          </a:p>
          <a:p>
            <a:pPr>
              <a:buNone/>
            </a:pPr>
            <a:r>
              <a:rPr lang="he-IL" sz="1400" b="1" dirty="0" smtClean="0">
                <a:solidFill>
                  <a:srgbClr val="0070C0"/>
                </a:solidFill>
              </a:rPr>
              <a:t>"עוֹד אֶבְנֵךְ וְנִבְנֵית בְּתוּלַת יִשְׂרָאֵל  - </a:t>
            </a:r>
            <a:r>
              <a:rPr lang="he-IL" sz="1400" dirty="0" smtClean="0">
                <a:latin typeface="David" pitchFamily="34" charset="-79"/>
                <a:cs typeface="David" pitchFamily="34" charset="-79"/>
              </a:rPr>
              <a:t>כמו שהיה טוב בעבר והם בנו, שמחו ונטעו, כך יהיה שוב גם בעתיד,</a:t>
            </a:r>
          </a:p>
          <a:p>
            <a:pPr>
              <a:buNone/>
            </a:pPr>
            <a:r>
              <a:rPr lang="he-IL" sz="1400" b="1" dirty="0" smtClean="0">
                <a:solidFill>
                  <a:srgbClr val="0070C0"/>
                </a:solidFill>
              </a:rPr>
              <a:t>עוֹד תַּעְדִּי </a:t>
            </a:r>
            <a:r>
              <a:rPr lang="he-IL" sz="1400" b="1" dirty="0" err="1" smtClean="0">
                <a:solidFill>
                  <a:srgbClr val="0070C0"/>
                </a:solidFill>
              </a:rPr>
              <a:t>תֻפַּיִךְ</a:t>
            </a:r>
            <a:r>
              <a:rPr lang="he-IL" sz="1400" b="1" dirty="0" smtClean="0">
                <a:solidFill>
                  <a:srgbClr val="0070C0"/>
                </a:solidFill>
              </a:rPr>
              <a:t> וְיָצָאת בִּמְחוֹל מְשַׂחֲקִים (ג)</a:t>
            </a:r>
          </a:p>
          <a:p>
            <a:pPr>
              <a:buNone/>
            </a:pPr>
            <a:r>
              <a:rPr lang="he-IL" sz="1400" b="1" dirty="0" smtClean="0">
                <a:solidFill>
                  <a:srgbClr val="0070C0"/>
                </a:solidFill>
              </a:rPr>
              <a:t>עוֹד תִּטְּעִי כְרָמִים בְּהָרֵי שֹׁמְרוֹן נָטְעוּ נֹטְעִים וְחִלֵּלוּ: (ד) </a:t>
            </a:r>
            <a:r>
              <a:rPr lang="he-IL" sz="1400" dirty="0" smtClean="0">
                <a:latin typeface="David" pitchFamily="34" charset="-79"/>
                <a:cs typeface="David" pitchFamily="34" charset="-79"/>
              </a:rPr>
              <a:t>- יזכו לטעת כרמים ועצים וייהנו מפירותיהם בשנה הרביעית.</a:t>
            </a:r>
            <a:endParaRPr lang="he-IL" sz="1400" b="1" dirty="0" smtClean="0">
              <a:solidFill>
                <a:srgbClr val="0070C0"/>
              </a:solidFill>
            </a:endParaRPr>
          </a:p>
          <a:p>
            <a:pPr>
              <a:buNone/>
            </a:pPr>
            <a:r>
              <a:rPr lang="he-IL" sz="1400" b="1" dirty="0" smtClean="0">
                <a:solidFill>
                  <a:srgbClr val="0070C0"/>
                </a:solidFill>
              </a:rPr>
              <a:t>כִּי יֶשׁ יוֹם קָרְאוּ נֹצְרִים בְּהַר אֶפְרָיִם קוּמוּ וְנַעֲלֶה צִיּוֹן אֶל ה' </a:t>
            </a:r>
            <a:r>
              <a:rPr lang="he-IL" sz="1400" b="1" dirty="0" err="1" smtClean="0">
                <a:solidFill>
                  <a:srgbClr val="0070C0"/>
                </a:solidFill>
              </a:rPr>
              <a:t>אֱלֹהֵינוּ</a:t>
            </a:r>
            <a:r>
              <a:rPr lang="he-IL" sz="1400" b="1" dirty="0" smtClean="0">
                <a:solidFill>
                  <a:srgbClr val="0070C0"/>
                </a:solidFill>
              </a:rPr>
              <a:t>"</a:t>
            </a:r>
            <a:r>
              <a:rPr lang="he-IL" sz="1400" b="1" dirty="0" err="1" smtClean="0">
                <a:solidFill>
                  <a:srgbClr val="0070C0"/>
                </a:solidFill>
              </a:rPr>
              <a:t> (ה</a:t>
            </a:r>
            <a:r>
              <a:rPr lang="he-IL" sz="1400" b="1" dirty="0" smtClean="0">
                <a:solidFill>
                  <a:srgbClr val="0070C0"/>
                </a:solidFill>
              </a:rPr>
              <a:t>) </a:t>
            </a:r>
            <a:r>
              <a:rPr lang="he-IL" sz="1400" dirty="0" err="1" smtClean="0">
                <a:latin typeface="David" pitchFamily="34" charset="-79"/>
                <a:cs typeface="David" pitchFamily="34" charset="-79"/>
              </a:rPr>
              <a:t>– ה</a:t>
            </a:r>
            <a:r>
              <a:rPr lang="he-IL" sz="1400" dirty="0" smtClean="0">
                <a:latin typeface="David" pitchFamily="34" charset="-79"/>
                <a:cs typeface="David" pitchFamily="34" charset="-79"/>
              </a:rPr>
              <a:t>נוצרים הם החקלאים השומרים על שדותיהם. הם יקראו לעלות לבית המקדש שבירושלים.</a:t>
            </a:r>
          </a:p>
          <a:p>
            <a:pPr>
              <a:buNone/>
            </a:pPr>
            <a:endParaRPr lang="he-IL" sz="1400" b="1" dirty="0" smtClean="0">
              <a:solidFill>
                <a:srgbClr val="0070C0"/>
              </a:solidFill>
            </a:endParaRPr>
          </a:p>
          <a:p>
            <a:pPr>
              <a:buNone/>
            </a:pPr>
            <a:r>
              <a:rPr lang="he-IL" sz="1400" b="1" dirty="0" smtClean="0">
                <a:latin typeface="David" pitchFamily="34" charset="-79"/>
                <a:cs typeface="David" pitchFamily="34" charset="-79"/>
              </a:rPr>
              <a:t>ב.ביטויים </a:t>
            </a:r>
            <a:r>
              <a:rPr lang="he-IL" sz="1400" b="1" dirty="0">
                <a:latin typeface="David" pitchFamily="34" charset="-79"/>
                <a:cs typeface="David" pitchFamily="34" charset="-79"/>
              </a:rPr>
              <a:t>של אהבת ה' לישראל </a:t>
            </a:r>
            <a:r>
              <a:rPr lang="he-IL" sz="1400" b="1" dirty="0" smtClean="0">
                <a:latin typeface="David" pitchFamily="34" charset="-79"/>
                <a:cs typeface="David" pitchFamily="34" charset="-79"/>
              </a:rPr>
              <a:t>(</a:t>
            </a:r>
            <a:r>
              <a:rPr lang="he-IL" sz="1400" dirty="0" smtClean="0">
                <a:latin typeface="David" pitchFamily="34" charset="-79"/>
                <a:cs typeface="David" pitchFamily="34" charset="-79"/>
              </a:rPr>
              <a:t>נזכרים </a:t>
            </a:r>
            <a:r>
              <a:rPr lang="he-IL" sz="1400" dirty="0">
                <a:latin typeface="David" pitchFamily="34" charset="-79"/>
                <a:cs typeface="David" pitchFamily="34" charset="-79"/>
              </a:rPr>
              <a:t>גם בהמשך </a:t>
            </a:r>
            <a:r>
              <a:rPr lang="he-IL" sz="1400" dirty="0" smtClean="0">
                <a:latin typeface="David" pitchFamily="34" charset="-79"/>
                <a:cs typeface="David" pitchFamily="34" charset="-79"/>
              </a:rPr>
              <a:t>הפרק):</a:t>
            </a:r>
            <a:endParaRPr lang="he-IL" sz="1400" dirty="0">
              <a:latin typeface="David" pitchFamily="34" charset="-79"/>
              <a:cs typeface="David" pitchFamily="34" charset="-79"/>
            </a:endParaRPr>
          </a:p>
          <a:p>
            <a:pPr>
              <a:buNone/>
            </a:pPr>
            <a:r>
              <a:rPr lang="he-IL" sz="1400" dirty="0">
                <a:solidFill>
                  <a:srgbClr val="0070C0"/>
                </a:solidFill>
              </a:rPr>
              <a:t>כִּי הָיִיתִי לְיִשְׂרָאֵל </a:t>
            </a:r>
            <a:r>
              <a:rPr lang="he-IL" sz="1400" b="1" u="sng" dirty="0">
                <a:solidFill>
                  <a:srgbClr val="0070C0"/>
                </a:solidFill>
              </a:rPr>
              <a:t>לְאָב</a:t>
            </a:r>
            <a:r>
              <a:rPr lang="he-IL" sz="1400" dirty="0">
                <a:solidFill>
                  <a:srgbClr val="0070C0"/>
                </a:solidFill>
              </a:rPr>
              <a:t> וְאֶפְרַיִם </a:t>
            </a:r>
            <a:r>
              <a:rPr lang="he-IL" sz="1400" b="1" u="sng" dirty="0">
                <a:solidFill>
                  <a:srgbClr val="0070C0"/>
                </a:solidFill>
              </a:rPr>
              <a:t>בְּכֹרִי</a:t>
            </a:r>
            <a:r>
              <a:rPr lang="he-IL" sz="1400" dirty="0">
                <a:solidFill>
                  <a:srgbClr val="0070C0"/>
                </a:solidFill>
              </a:rPr>
              <a:t> הוּא (ח), </a:t>
            </a:r>
          </a:p>
          <a:p>
            <a:pPr>
              <a:buNone/>
            </a:pPr>
            <a:r>
              <a:rPr lang="he-IL" sz="1400" dirty="0">
                <a:solidFill>
                  <a:srgbClr val="0070C0"/>
                </a:solidFill>
              </a:rPr>
              <a:t>וּשְׁמָרוֹ </a:t>
            </a:r>
            <a:r>
              <a:rPr lang="he-IL" sz="1400" b="1" u="sng" dirty="0">
                <a:solidFill>
                  <a:srgbClr val="0070C0"/>
                </a:solidFill>
              </a:rPr>
              <a:t>כְּרֹעֶה</a:t>
            </a:r>
            <a:r>
              <a:rPr lang="he-IL" sz="1400" dirty="0">
                <a:solidFill>
                  <a:srgbClr val="0070C0"/>
                </a:solidFill>
              </a:rPr>
              <a:t> עֶדְרוֹ (ט),</a:t>
            </a:r>
          </a:p>
          <a:p>
            <a:pPr>
              <a:buNone/>
            </a:pPr>
            <a:r>
              <a:rPr lang="he-IL" sz="1400" dirty="0">
                <a:solidFill>
                  <a:srgbClr val="0070C0"/>
                </a:solidFill>
              </a:rPr>
              <a:t>עַל כֵּן </a:t>
            </a:r>
            <a:r>
              <a:rPr lang="he-IL" sz="1400" b="1" u="sng" dirty="0">
                <a:solidFill>
                  <a:srgbClr val="0070C0"/>
                </a:solidFill>
              </a:rPr>
              <a:t>הָמוּ מֵעַי לוֹ רַחֵם </a:t>
            </a:r>
            <a:r>
              <a:rPr lang="he-IL" sz="1400" b="1" u="sng" dirty="0" err="1">
                <a:solidFill>
                  <a:srgbClr val="0070C0"/>
                </a:solidFill>
              </a:rPr>
              <a:t>אֲרַחֲמֶנּוּ</a:t>
            </a:r>
            <a:r>
              <a:rPr lang="he-IL" sz="1400" dirty="0">
                <a:solidFill>
                  <a:srgbClr val="0070C0"/>
                </a:solidFill>
              </a:rPr>
              <a:t> (</a:t>
            </a:r>
            <a:r>
              <a:rPr lang="he-IL" sz="1400" dirty="0" err="1">
                <a:solidFill>
                  <a:srgbClr val="0070C0"/>
                </a:solidFill>
              </a:rPr>
              <a:t>יט</a:t>
            </a:r>
            <a:r>
              <a:rPr lang="he-IL" sz="1400" dirty="0" smtClean="0">
                <a:solidFill>
                  <a:srgbClr val="0070C0"/>
                </a:solidFill>
              </a:rPr>
              <a:t>)</a:t>
            </a:r>
          </a:p>
          <a:p>
            <a:pPr>
              <a:buNone/>
            </a:pPr>
            <a:endParaRPr lang="he-IL" sz="1400" dirty="0">
              <a:solidFill>
                <a:srgbClr val="0070C0"/>
              </a:solidFill>
            </a:endParaRPr>
          </a:p>
          <a:p>
            <a:pPr>
              <a:buNone/>
            </a:pPr>
            <a:r>
              <a:rPr lang="he-IL" sz="1400" dirty="0" smtClean="0">
                <a:solidFill>
                  <a:srgbClr val="C00000"/>
                </a:solidFill>
              </a:rPr>
              <a:t>הערה</a:t>
            </a:r>
          </a:p>
          <a:p>
            <a:pPr>
              <a:buNone/>
            </a:pPr>
            <a:r>
              <a:rPr lang="he-IL" sz="1400" b="1" dirty="0" smtClean="0">
                <a:solidFill>
                  <a:srgbClr val="0070C0"/>
                </a:solidFill>
              </a:rPr>
              <a:t>"נָטְעוּ נֹטְעִים וְחִלֵּלוּ" –</a:t>
            </a:r>
            <a:r>
              <a:rPr lang="he-IL" sz="1400" b="1" dirty="0" err="1" smtClean="0">
                <a:solidFill>
                  <a:srgbClr val="0070C0"/>
                </a:solidFill>
              </a:rPr>
              <a:t> </a:t>
            </a:r>
            <a:r>
              <a:rPr lang="he-IL" sz="1400" dirty="0" err="1" smtClean="0">
                <a:latin typeface="David" pitchFamily="34" charset="-79"/>
                <a:cs typeface="David" pitchFamily="34" charset="-79"/>
              </a:rPr>
              <a:t>בש</a:t>
            </a:r>
            <a:r>
              <a:rPr lang="he-IL" sz="1400" dirty="0" smtClean="0">
                <a:latin typeface="David" pitchFamily="34" charset="-79"/>
                <a:cs typeface="David" pitchFamily="34" charset="-79"/>
              </a:rPr>
              <a:t>לוש השנים הראשונות לנטיעה אסור לאכול מהפירות (ערלה). בשנה הרביעית יש דין 'נטע רבעי' על הפירות והם קדושים. מעלים אותם לבית המקדש ואוכלים אותם או מחללים את הפירות על ידי שפודים אותם בכסף וקונים בכסף זה אוכל שייאכל בקדושה בירושלים.</a:t>
            </a:r>
          </a:p>
          <a:p>
            <a:pPr>
              <a:buNone/>
            </a:pPr>
            <a:r>
              <a:rPr lang="he-IL" sz="1400" b="1" dirty="0" smtClean="0">
                <a:solidFill>
                  <a:srgbClr val="00B050"/>
                </a:solidFill>
                <a:latin typeface="David" pitchFamily="34" charset="-79"/>
                <a:cs typeface="David" pitchFamily="34" charset="-79"/>
              </a:rPr>
              <a:t>בחומש דברים למדתן שבמלחמת רשות מי שנטע כרם ולא חיללו חוזר לביתו.</a:t>
            </a:r>
          </a:p>
          <a:p>
            <a:pPr>
              <a:buNone/>
            </a:pPr>
            <a:endParaRPr lang="he-IL" sz="1400"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28604"/>
            <a:ext cx="8229600" cy="5697559"/>
          </a:xfrm>
        </p:spPr>
        <p:txBody>
          <a:bodyPr>
            <a:normAutofit/>
          </a:bodyPr>
          <a:lstStyle/>
          <a:p>
            <a:pPr>
              <a:buNone/>
            </a:pPr>
            <a:r>
              <a:rPr lang="he-IL" sz="1600" b="1" dirty="0" smtClean="0">
                <a:solidFill>
                  <a:srgbClr val="C00000"/>
                </a:solidFill>
                <a:latin typeface="David" pitchFamily="34" charset="-79"/>
                <a:cs typeface="David" pitchFamily="34" charset="-79"/>
              </a:rPr>
              <a:t>פסוקים ו-ח: החזרת העם מהגלות לארץ ישראל</a:t>
            </a:r>
          </a:p>
          <a:p>
            <a:pPr>
              <a:buNone/>
            </a:pPr>
            <a:endParaRPr lang="he-IL" sz="1400" b="1" dirty="0" smtClean="0">
              <a:solidFill>
                <a:srgbClr val="C00000"/>
              </a:solidFill>
              <a:latin typeface="David" pitchFamily="34" charset="-79"/>
              <a:cs typeface="David" pitchFamily="34" charset="-79"/>
            </a:endParaRPr>
          </a:p>
          <a:p>
            <a:pPr>
              <a:buNone/>
            </a:pPr>
            <a:r>
              <a:rPr lang="he-IL" sz="1400" b="1" dirty="0" smtClean="0">
                <a:solidFill>
                  <a:srgbClr val="0070C0"/>
                </a:solidFill>
              </a:rPr>
              <a:t>"כִּי-כֹה </a:t>
            </a:r>
            <a:r>
              <a:rPr lang="he-IL" sz="1400" b="1" dirty="0">
                <a:solidFill>
                  <a:srgbClr val="0070C0"/>
                </a:solidFill>
              </a:rPr>
              <a:t>אָמַר </a:t>
            </a:r>
            <a:r>
              <a:rPr lang="he-IL" sz="1400" b="1" dirty="0" smtClean="0">
                <a:solidFill>
                  <a:srgbClr val="0070C0"/>
                </a:solidFill>
              </a:rPr>
              <a:t>ה', </a:t>
            </a:r>
            <a:r>
              <a:rPr lang="he-IL" sz="1400" b="1" dirty="0">
                <a:solidFill>
                  <a:srgbClr val="0070C0"/>
                </a:solidFill>
              </a:rPr>
              <a:t>רָנּוּ לְיַעֲקֹב שִׂמְחָה, וְצַהֲלוּ, בְּרֹאשׁ </a:t>
            </a:r>
            <a:r>
              <a:rPr lang="he-IL" sz="1400" b="1" dirty="0" err="1">
                <a:solidFill>
                  <a:srgbClr val="0070C0"/>
                </a:solidFill>
              </a:rPr>
              <a:t>הַגּוֹיִם</a:t>
            </a:r>
            <a:r>
              <a:rPr lang="he-IL" sz="1400" b="1" dirty="0">
                <a:solidFill>
                  <a:srgbClr val="0070C0"/>
                </a:solidFill>
              </a:rPr>
              <a:t>; הַשְׁמִיעוּ הַלְלוּ, וְאִמְרוּ, הוֹשַׁע </a:t>
            </a:r>
            <a:r>
              <a:rPr lang="he-IL" sz="1400" b="1" dirty="0" smtClean="0">
                <a:solidFill>
                  <a:srgbClr val="0070C0"/>
                </a:solidFill>
              </a:rPr>
              <a:t>ה' </a:t>
            </a:r>
            <a:r>
              <a:rPr lang="he-IL" sz="1400" b="1" dirty="0">
                <a:solidFill>
                  <a:srgbClr val="0070C0"/>
                </a:solidFill>
              </a:rPr>
              <a:t>אֶת-עַמְּךָ, אֵת שְׁאֵרִית יִשְׂרָאֵל. </a:t>
            </a:r>
            <a:endParaRPr lang="he-IL" sz="1400" b="1" dirty="0" smtClean="0">
              <a:solidFill>
                <a:srgbClr val="0070C0"/>
              </a:solidFill>
            </a:endParaRPr>
          </a:p>
          <a:p>
            <a:pPr>
              <a:buNone/>
            </a:pPr>
            <a:r>
              <a:rPr lang="he-IL" sz="1400" b="1" dirty="0" smtClean="0">
                <a:solidFill>
                  <a:srgbClr val="0070C0"/>
                </a:solidFill>
              </a:rPr>
              <a:t>הִנְנִי </a:t>
            </a:r>
            <a:r>
              <a:rPr lang="he-IL" sz="1400" b="1" dirty="0">
                <a:solidFill>
                  <a:srgbClr val="0070C0"/>
                </a:solidFill>
              </a:rPr>
              <a:t>מֵבִיא אוֹתָם מֵאֶרֶץ צָפוֹן, </a:t>
            </a:r>
            <a:r>
              <a:rPr lang="he-IL" sz="1400" b="1" dirty="0" err="1">
                <a:solidFill>
                  <a:srgbClr val="0070C0"/>
                </a:solidFill>
              </a:rPr>
              <a:t>וְקִבַּצְתִּים</a:t>
            </a:r>
            <a:r>
              <a:rPr lang="he-IL" sz="1400" b="1" dirty="0">
                <a:solidFill>
                  <a:srgbClr val="0070C0"/>
                </a:solidFill>
              </a:rPr>
              <a:t> מִיַּרְכְּתֵי-אָרֶץ--בָּם עִוֵּר וּפִסֵּחַ, הָרָה וְיֹלֶדֶת יַחְדָּו:  קָהָל גָּדוֹל, יָשׁוּבוּ הֵנָּה. </a:t>
            </a:r>
            <a:endParaRPr lang="he-IL" sz="1400" b="1" dirty="0" smtClean="0">
              <a:solidFill>
                <a:srgbClr val="0070C0"/>
              </a:solidFill>
            </a:endParaRPr>
          </a:p>
          <a:p>
            <a:pPr>
              <a:buNone/>
            </a:pPr>
            <a:r>
              <a:rPr lang="he-IL" sz="1400" b="1" dirty="0" smtClean="0">
                <a:solidFill>
                  <a:srgbClr val="0070C0"/>
                </a:solidFill>
              </a:rPr>
              <a:t>בִּבְכִי </a:t>
            </a:r>
            <a:r>
              <a:rPr lang="he-IL" sz="1400" b="1" dirty="0">
                <a:solidFill>
                  <a:srgbClr val="0070C0"/>
                </a:solidFill>
              </a:rPr>
              <a:t>יָבֹאוּ, וּבְתַחֲנוּנִים </a:t>
            </a:r>
            <a:r>
              <a:rPr lang="he-IL" sz="1400" b="1" dirty="0" smtClean="0">
                <a:solidFill>
                  <a:srgbClr val="0070C0"/>
                </a:solidFill>
              </a:rPr>
              <a:t>אוֹבִילֵם—</a:t>
            </a:r>
          </a:p>
          <a:p>
            <a:pPr>
              <a:buNone/>
            </a:pPr>
            <a:r>
              <a:rPr lang="he-IL" sz="1400" b="1" dirty="0" smtClean="0">
                <a:solidFill>
                  <a:srgbClr val="0070C0"/>
                </a:solidFill>
              </a:rPr>
              <a:t>אוֹלִיכֵם </a:t>
            </a:r>
            <a:r>
              <a:rPr lang="he-IL" sz="1400" b="1" dirty="0">
                <a:solidFill>
                  <a:srgbClr val="0070C0"/>
                </a:solidFill>
              </a:rPr>
              <a:t>אֶל-נַחֲלֵי מַיִם, בְּדֶרֶךְ יָשָׁר לֹא יִכָּשְׁלוּ בָּהּ:  כִּי-הָיִיתִי לְיִשְׂרָאֵל לְאָב, וְאֶפְרַיִם בְּכֹרִי </a:t>
            </a:r>
            <a:r>
              <a:rPr lang="he-IL" sz="1400" b="1" dirty="0" smtClean="0">
                <a:solidFill>
                  <a:srgbClr val="0070C0"/>
                </a:solidFill>
              </a:rPr>
              <a:t>הוּא".</a:t>
            </a:r>
            <a:r>
              <a:rPr lang="he-IL" sz="1400" b="1" dirty="0">
                <a:solidFill>
                  <a:srgbClr val="0070C0"/>
                </a:solidFill>
              </a:rPr>
              <a:t> </a:t>
            </a:r>
            <a:endParaRPr lang="he-IL" sz="1400" b="1" dirty="0" smtClean="0">
              <a:solidFill>
                <a:srgbClr val="0070C0"/>
              </a:solidFill>
            </a:endParaRPr>
          </a:p>
          <a:p>
            <a:pPr>
              <a:buNone/>
            </a:pPr>
            <a:endParaRPr lang="he-IL" sz="1400" b="1" dirty="0">
              <a:solidFill>
                <a:srgbClr val="0070C0"/>
              </a:solidFill>
              <a:latin typeface="David" pitchFamily="34" charset="-79"/>
              <a:cs typeface="David" pitchFamily="34" charset="-79"/>
            </a:endParaRPr>
          </a:p>
          <a:p>
            <a:pPr>
              <a:buNone/>
            </a:pPr>
            <a:r>
              <a:rPr lang="he-IL" sz="1400" dirty="0" smtClean="0">
                <a:latin typeface="David" pitchFamily="34" charset="-79"/>
                <a:cs typeface="David" pitchFamily="34" charset="-79"/>
              </a:rPr>
              <a:t>תהיה שמחה גדולה בזמן הגאולה. גם הגויים ישמחו על גלות ישראל. גאולת ישראל היא חלק מתיקון של כל העולם. </a:t>
            </a:r>
          </a:p>
          <a:p>
            <a:pPr>
              <a:buNone/>
            </a:pPr>
            <a:r>
              <a:rPr lang="he-IL" sz="1400" dirty="0" smtClean="0">
                <a:latin typeface="David" pitchFamily="34" charset="-79"/>
                <a:cs typeface="David" pitchFamily="34" charset="-79"/>
              </a:rPr>
              <a:t>ה' יושיע את ישראל ויקבץ אותם מכל המקומות בהם היו פזורים.</a:t>
            </a:r>
          </a:p>
          <a:p>
            <a:pPr>
              <a:buNone/>
            </a:pPr>
            <a:r>
              <a:rPr lang="he-IL" sz="1400" dirty="0" smtClean="0">
                <a:latin typeface="David" pitchFamily="34" charset="-79"/>
                <a:cs typeface="David" pitchFamily="34" charset="-79"/>
              </a:rPr>
              <a:t>האנשים שמתקשים ללכת (</a:t>
            </a:r>
            <a:r>
              <a:rPr lang="he-IL" sz="1400" dirty="0" err="1" smtClean="0">
                <a:latin typeface="David" pitchFamily="34" charset="-79"/>
                <a:cs typeface="David" pitchFamily="34" charset="-79"/>
              </a:rPr>
              <a:t>עוור</a:t>
            </a:r>
            <a:r>
              <a:rPr lang="he-IL" sz="1400" dirty="0" smtClean="0">
                <a:latin typeface="David" pitchFamily="34" charset="-79"/>
                <a:cs typeface="David" pitchFamily="34" charset="-79"/>
              </a:rPr>
              <a:t>, פסח, הרה ויולדת) </a:t>
            </a:r>
            <a:r>
              <a:rPr lang="he-IL" sz="1400" dirty="0" err="1" smtClean="0">
                <a:latin typeface="David" pitchFamily="34" charset="-79"/>
                <a:cs typeface="David" pitchFamily="34" charset="-79"/>
              </a:rPr>
              <a:t>יילכו</a:t>
            </a:r>
            <a:r>
              <a:rPr lang="he-IL" sz="1400" dirty="0" smtClean="0">
                <a:latin typeface="David" pitchFamily="34" charset="-79"/>
                <a:cs typeface="David" pitchFamily="34" charset="-79"/>
              </a:rPr>
              <a:t> אל הארץ בנחת ובלי קושי.</a:t>
            </a:r>
          </a:p>
          <a:p>
            <a:pPr>
              <a:buNone/>
            </a:pPr>
            <a:r>
              <a:rPr lang="he-IL" sz="1400" dirty="0" smtClean="0">
                <a:latin typeface="David" pitchFamily="34" charset="-79"/>
                <a:cs typeface="David" pitchFamily="34" charset="-79"/>
              </a:rPr>
              <a:t>כשישראל ישובו לארצם, הם יבכו מרוב שמחה על הגאולה שעליה התחננו בהיותם בגלות.</a:t>
            </a:r>
          </a:p>
          <a:p>
            <a:pPr>
              <a:buNone/>
            </a:pPr>
            <a:r>
              <a:rPr lang="he-IL" sz="1400" dirty="0" smtClean="0">
                <a:latin typeface="David" pitchFamily="34" charset="-79"/>
                <a:cs typeface="David" pitchFamily="34" charset="-79"/>
              </a:rPr>
              <a:t>ה' ידאג לצרכיהם של העולים לארץ כמו שאב דואג לבנו: יהיו להם מים, הדרך תהיה נוחה.</a:t>
            </a:r>
            <a:endParaRPr lang="he-IL" sz="1400" dirty="0">
              <a:latin typeface="David" pitchFamily="34" charset="-79"/>
              <a:cs typeface="David" pitchFamily="34"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normAutofit/>
          </a:bodyPr>
          <a:lstStyle/>
          <a:p>
            <a:pPr>
              <a:buNone/>
            </a:pPr>
            <a:r>
              <a:rPr lang="he-IL" sz="1600" b="1" dirty="0" smtClean="0">
                <a:solidFill>
                  <a:srgbClr val="C00000"/>
                </a:solidFill>
                <a:latin typeface="David" pitchFamily="34" charset="-79"/>
                <a:cs typeface="David" pitchFamily="34" charset="-79"/>
              </a:rPr>
              <a:t>פסוקים ט-</a:t>
            </a:r>
            <a:r>
              <a:rPr lang="he-IL" sz="1600" b="1" dirty="0" err="1" smtClean="0">
                <a:solidFill>
                  <a:srgbClr val="C00000"/>
                </a:solidFill>
                <a:latin typeface="David" pitchFamily="34" charset="-79"/>
                <a:cs typeface="David" pitchFamily="34" charset="-79"/>
              </a:rPr>
              <a:t>יג</a:t>
            </a:r>
            <a:r>
              <a:rPr lang="he-IL" sz="1600" b="1" dirty="0" smtClean="0">
                <a:solidFill>
                  <a:srgbClr val="C00000"/>
                </a:solidFill>
                <a:latin typeface="David" pitchFamily="34" charset="-79"/>
                <a:cs typeface="David" pitchFamily="34" charset="-79"/>
              </a:rPr>
              <a:t>: המהפך הנפשי של ישראל בעת הגאולה</a:t>
            </a:r>
          </a:p>
          <a:p>
            <a:pPr>
              <a:buNone/>
            </a:pPr>
            <a:r>
              <a:rPr lang="he-IL" sz="1600" b="1" dirty="0">
                <a:solidFill>
                  <a:srgbClr val="0070C0"/>
                </a:solidFill>
              </a:rPr>
              <a:t>שִׁמְעוּ </a:t>
            </a:r>
            <a:r>
              <a:rPr lang="he-IL" sz="1600" b="1" dirty="0" smtClean="0">
                <a:solidFill>
                  <a:srgbClr val="0070C0"/>
                </a:solidFill>
              </a:rPr>
              <a:t>דְבַר-ה' </a:t>
            </a:r>
            <a:r>
              <a:rPr lang="he-IL" sz="1600" b="1" dirty="0" err="1">
                <a:solidFill>
                  <a:srgbClr val="0070C0"/>
                </a:solidFill>
              </a:rPr>
              <a:t>גּוֹיִם</a:t>
            </a:r>
            <a:r>
              <a:rPr lang="he-IL" sz="1600" b="1" dirty="0">
                <a:solidFill>
                  <a:srgbClr val="0070C0"/>
                </a:solidFill>
              </a:rPr>
              <a:t>, וְהַגִּידוּ בָאִיִּים מִמֶּרְחָק; וְאִמְרוּ, </a:t>
            </a:r>
            <a:endParaRPr lang="he-IL" sz="1600" b="1" dirty="0" smtClean="0">
              <a:solidFill>
                <a:srgbClr val="0070C0"/>
              </a:solidFill>
            </a:endParaRPr>
          </a:p>
          <a:p>
            <a:pPr>
              <a:buNone/>
            </a:pPr>
            <a:r>
              <a:rPr lang="he-IL" sz="1600" b="1" dirty="0" smtClean="0">
                <a:solidFill>
                  <a:srgbClr val="0070C0"/>
                </a:solidFill>
              </a:rPr>
              <a:t>מְזָרֵה </a:t>
            </a:r>
            <a:r>
              <a:rPr lang="he-IL" sz="1600" b="1" dirty="0">
                <a:solidFill>
                  <a:srgbClr val="0070C0"/>
                </a:solidFill>
              </a:rPr>
              <a:t>יִשְׂרָאֵל יְקַבְּצֶנּוּ, וּשְׁמָרוֹ, כְּרֹעֶה עֶדְרוֹ. </a:t>
            </a:r>
            <a:endParaRPr lang="he-IL" sz="1600" b="1" dirty="0" smtClean="0">
              <a:solidFill>
                <a:srgbClr val="0070C0"/>
              </a:solidFill>
            </a:endParaRPr>
          </a:p>
          <a:p>
            <a:pPr>
              <a:buNone/>
            </a:pPr>
            <a:r>
              <a:rPr lang="he-IL" sz="1600" b="1" dirty="0" smtClean="0">
                <a:solidFill>
                  <a:srgbClr val="0070C0"/>
                </a:solidFill>
              </a:rPr>
              <a:t>כִּי-פָדָה ה', </a:t>
            </a:r>
            <a:r>
              <a:rPr lang="he-IL" sz="1600" b="1" dirty="0">
                <a:solidFill>
                  <a:srgbClr val="0070C0"/>
                </a:solidFill>
              </a:rPr>
              <a:t>אֶת-יַעֲקֹב; וּגְאָלוֹ, מִיַּד חָזָק מִמֶּנּוּ. </a:t>
            </a:r>
            <a:endParaRPr lang="he-IL" sz="1600" b="1" dirty="0" smtClean="0">
              <a:solidFill>
                <a:srgbClr val="0070C0"/>
              </a:solidFill>
            </a:endParaRPr>
          </a:p>
          <a:p>
            <a:pPr>
              <a:buNone/>
            </a:pPr>
            <a:r>
              <a:rPr lang="he-IL" sz="1600" b="1" dirty="0" smtClean="0">
                <a:solidFill>
                  <a:srgbClr val="0070C0"/>
                </a:solidFill>
              </a:rPr>
              <a:t>וּבָאוּ</a:t>
            </a:r>
            <a:r>
              <a:rPr lang="he-IL" sz="1600" b="1" dirty="0">
                <a:solidFill>
                  <a:srgbClr val="0070C0"/>
                </a:solidFill>
              </a:rPr>
              <a:t>, וְרִנְּנוּ בִמְרוֹם-צִיּוֹן, וְנָהֲרוּ אֶל-טוּב </a:t>
            </a:r>
            <a:r>
              <a:rPr lang="he-IL" sz="1600" b="1" dirty="0" smtClean="0">
                <a:solidFill>
                  <a:srgbClr val="0070C0"/>
                </a:solidFill>
              </a:rPr>
              <a:t>ה' </a:t>
            </a:r>
            <a:r>
              <a:rPr lang="he-IL" sz="1600" b="1" dirty="0">
                <a:solidFill>
                  <a:srgbClr val="0070C0"/>
                </a:solidFill>
              </a:rPr>
              <a:t>עַל-דָּגָן וְעַל-תִּירֹשׁ וְעַל-יִצְהָר, וְעַל-בְּנֵי-צֹאן וּבָקָר; </a:t>
            </a:r>
            <a:endParaRPr lang="he-IL" sz="1600" b="1" dirty="0" smtClean="0">
              <a:solidFill>
                <a:srgbClr val="0070C0"/>
              </a:solidFill>
            </a:endParaRPr>
          </a:p>
          <a:p>
            <a:pPr>
              <a:buNone/>
            </a:pPr>
            <a:r>
              <a:rPr lang="he-IL" sz="1600" b="1" dirty="0" err="1" smtClean="0">
                <a:solidFill>
                  <a:srgbClr val="0070C0"/>
                </a:solidFill>
              </a:rPr>
              <a:t>וְהָיְתָה</a:t>
            </a:r>
            <a:r>
              <a:rPr lang="he-IL" sz="1600" b="1" dirty="0" smtClean="0">
                <a:solidFill>
                  <a:srgbClr val="0070C0"/>
                </a:solidFill>
              </a:rPr>
              <a:t> </a:t>
            </a:r>
            <a:r>
              <a:rPr lang="he-IL" sz="1600" b="1" dirty="0">
                <a:solidFill>
                  <a:srgbClr val="0070C0"/>
                </a:solidFill>
              </a:rPr>
              <a:t>נַפְשָׁם כְּגַן </a:t>
            </a:r>
            <a:r>
              <a:rPr lang="he-IL" sz="1600" b="1" dirty="0" err="1">
                <a:solidFill>
                  <a:srgbClr val="0070C0"/>
                </a:solidFill>
              </a:rPr>
              <a:t>רָוֶה</a:t>
            </a:r>
            <a:r>
              <a:rPr lang="he-IL" sz="1600" b="1" dirty="0">
                <a:solidFill>
                  <a:srgbClr val="0070C0"/>
                </a:solidFill>
              </a:rPr>
              <a:t>, וְלֹא-יוֹסִיפוּ לְדַאֲבָה עוֹד. </a:t>
            </a:r>
            <a:endParaRPr lang="he-IL" sz="1600" b="1" dirty="0" smtClean="0">
              <a:solidFill>
                <a:srgbClr val="0070C0"/>
              </a:solidFill>
            </a:endParaRPr>
          </a:p>
          <a:p>
            <a:pPr>
              <a:buNone/>
            </a:pPr>
            <a:r>
              <a:rPr lang="he-IL" sz="1600" b="1" dirty="0" smtClean="0">
                <a:solidFill>
                  <a:srgbClr val="0070C0"/>
                </a:solidFill>
              </a:rPr>
              <a:t>אָז </a:t>
            </a:r>
            <a:r>
              <a:rPr lang="he-IL" sz="1600" b="1" dirty="0">
                <a:solidFill>
                  <a:srgbClr val="0070C0"/>
                </a:solidFill>
              </a:rPr>
              <a:t>תִּשְׂמַח בְּתוּלָה בְּמָחוֹל, </a:t>
            </a:r>
            <a:r>
              <a:rPr lang="he-IL" sz="1600" b="1" dirty="0" err="1">
                <a:solidFill>
                  <a:srgbClr val="0070C0"/>
                </a:solidFill>
              </a:rPr>
              <a:t>וּבַחֻרִים</a:t>
            </a:r>
            <a:r>
              <a:rPr lang="he-IL" sz="1600" b="1" dirty="0">
                <a:solidFill>
                  <a:srgbClr val="0070C0"/>
                </a:solidFill>
              </a:rPr>
              <a:t> וּזְקֵנִים יַחְדָּו; וְהָפַכְתִּי אֶבְלָם לְשָׂשׂוֹן </a:t>
            </a:r>
            <a:r>
              <a:rPr lang="he-IL" sz="1600" b="1" dirty="0" err="1">
                <a:solidFill>
                  <a:srgbClr val="0070C0"/>
                </a:solidFill>
              </a:rPr>
              <a:t>וְנִחַמְתִּים</a:t>
            </a:r>
            <a:r>
              <a:rPr lang="he-IL" sz="1600" b="1" dirty="0">
                <a:solidFill>
                  <a:srgbClr val="0070C0"/>
                </a:solidFill>
              </a:rPr>
              <a:t>, וְשִׂמַּחְתִּים מִיגוֹנָם.  </a:t>
            </a:r>
            <a:endParaRPr lang="he-IL" sz="1600" b="1" dirty="0" smtClean="0">
              <a:solidFill>
                <a:srgbClr val="0070C0"/>
              </a:solidFill>
            </a:endParaRPr>
          </a:p>
          <a:p>
            <a:pPr>
              <a:buNone/>
            </a:pPr>
            <a:r>
              <a:rPr lang="he-IL" sz="1600" b="1" dirty="0" err="1" smtClean="0">
                <a:solidFill>
                  <a:srgbClr val="0070C0"/>
                </a:solidFill>
              </a:rPr>
              <a:t>וְרִוֵּיתִי</a:t>
            </a:r>
            <a:r>
              <a:rPr lang="he-IL" sz="1600" b="1" dirty="0" smtClean="0">
                <a:solidFill>
                  <a:srgbClr val="0070C0"/>
                </a:solidFill>
              </a:rPr>
              <a:t> </a:t>
            </a:r>
            <a:r>
              <a:rPr lang="he-IL" sz="1600" b="1" dirty="0">
                <a:solidFill>
                  <a:srgbClr val="0070C0"/>
                </a:solidFill>
              </a:rPr>
              <a:t>נֶפֶשׁ </a:t>
            </a:r>
            <a:r>
              <a:rPr lang="he-IL" sz="1600" b="1" dirty="0" err="1">
                <a:solidFill>
                  <a:srgbClr val="0070C0"/>
                </a:solidFill>
              </a:rPr>
              <a:t>הַכֹּהֲנִים</a:t>
            </a:r>
            <a:r>
              <a:rPr lang="he-IL" sz="1600" b="1" dirty="0">
                <a:solidFill>
                  <a:srgbClr val="0070C0"/>
                </a:solidFill>
              </a:rPr>
              <a:t>, דָּשֶׁן; וְעַמִּי אֶת-טוּבִי יִשְׂבָּעוּ, </a:t>
            </a:r>
            <a:r>
              <a:rPr lang="he-IL" sz="1600" b="1" dirty="0" smtClean="0">
                <a:solidFill>
                  <a:srgbClr val="0070C0"/>
                </a:solidFill>
              </a:rPr>
              <a:t>נְאֻם-ה'".</a:t>
            </a:r>
            <a:r>
              <a:rPr lang="he-IL" sz="1600" b="1" dirty="0">
                <a:solidFill>
                  <a:srgbClr val="0070C0"/>
                </a:solidFill>
              </a:rPr>
              <a:t> </a:t>
            </a:r>
            <a:endParaRPr lang="he-IL" sz="1600" b="1" dirty="0" smtClean="0">
              <a:solidFill>
                <a:srgbClr val="0070C0"/>
              </a:solidFill>
            </a:endParaRPr>
          </a:p>
          <a:p>
            <a:pPr>
              <a:buNone/>
            </a:pPr>
            <a:endParaRPr lang="he-IL" sz="1600" b="1" dirty="0">
              <a:solidFill>
                <a:srgbClr val="0070C0"/>
              </a:solidFill>
            </a:endParaRPr>
          </a:p>
          <a:p>
            <a:pPr>
              <a:buNone/>
            </a:pPr>
            <a:r>
              <a:rPr lang="he-IL" sz="1400" dirty="0" smtClean="0">
                <a:latin typeface="David" pitchFamily="34" charset="-79"/>
                <a:cs typeface="David" pitchFamily="34" charset="-79"/>
              </a:rPr>
              <a:t>בחיי עם ישראל יחולו שינויים:</a:t>
            </a:r>
          </a:p>
          <a:p>
            <a:pPr>
              <a:buFont typeface="Arial" charset="0"/>
              <a:buChar char="•"/>
            </a:pPr>
            <a:r>
              <a:rPr lang="he-IL" sz="1400" dirty="0" smtClean="0">
                <a:latin typeface="David" pitchFamily="34" charset="-79"/>
                <a:cs typeface="David" pitchFamily="34" charset="-79"/>
              </a:rPr>
              <a:t>בגלות היו מפוזרים. עכשיו יהיו מקובצים יחד.</a:t>
            </a:r>
          </a:p>
          <a:p>
            <a:pPr>
              <a:buFont typeface="Arial" charset="0"/>
              <a:buChar char="•"/>
            </a:pPr>
            <a:r>
              <a:rPr lang="he-IL" sz="1400" dirty="0" smtClean="0">
                <a:latin typeface="David" pitchFamily="34" charset="-79"/>
                <a:cs typeface="David" pitchFamily="34" charset="-79"/>
              </a:rPr>
              <a:t>גויים חזקים שלטו בהם. עכשיו ה' יגאל אותם מהשליטים החזקים.</a:t>
            </a:r>
          </a:p>
          <a:p>
            <a:pPr>
              <a:buFont typeface="Arial" charset="0"/>
              <a:buChar char="•"/>
            </a:pPr>
            <a:r>
              <a:rPr lang="he-IL" sz="1400" dirty="0" smtClean="0">
                <a:latin typeface="David" pitchFamily="34" charset="-79"/>
                <a:cs typeface="David" pitchFamily="34" charset="-79"/>
              </a:rPr>
              <a:t>חיו בגלות במצוקה </a:t>
            </a:r>
            <a:r>
              <a:rPr lang="he-IL" sz="1400" dirty="0" err="1" smtClean="0">
                <a:latin typeface="David" pitchFamily="34" charset="-79"/>
                <a:cs typeface="David" pitchFamily="34" charset="-79"/>
              </a:rPr>
              <a:t>– ב</a:t>
            </a:r>
            <a:r>
              <a:rPr lang="he-IL" sz="1400" dirty="0" smtClean="0">
                <a:latin typeface="David" pitchFamily="34" charset="-79"/>
                <a:cs typeface="David" pitchFamily="34" charset="-79"/>
              </a:rPr>
              <a:t>ארץ יהיה להם שפע של אוכל.</a:t>
            </a:r>
          </a:p>
          <a:p>
            <a:pPr>
              <a:buFont typeface="Arial" charset="0"/>
              <a:buChar char="•"/>
            </a:pPr>
            <a:r>
              <a:rPr lang="he-IL" sz="1400" dirty="0" smtClean="0">
                <a:latin typeface="David" pitchFamily="34" charset="-79"/>
                <a:cs typeface="David" pitchFamily="34" charset="-79"/>
              </a:rPr>
              <a:t>בגולה היו עצובים </a:t>
            </a:r>
            <a:r>
              <a:rPr lang="he-IL" sz="1400" dirty="0" err="1" smtClean="0">
                <a:latin typeface="David" pitchFamily="34" charset="-79"/>
                <a:cs typeface="David" pitchFamily="34" charset="-79"/>
              </a:rPr>
              <a:t>– ב</a:t>
            </a:r>
            <a:r>
              <a:rPr lang="he-IL" sz="1400" dirty="0" smtClean="0">
                <a:latin typeface="David" pitchFamily="34" charset="-79"/>
                <a:cs typeface="David" pitchFamily="34" charset="-79"/>
              </a:rPr>
              <a:t>גאולה יהיו שמחים. האבל יהפך לשמחה.</a:t>
            </a:r>
            <a:r>
              <a:rPr lang="he-IL" sz="1400" dirty="0">
                <a:latin typeface="David" pitchFamily="34" charset="-79"/>
                <a:cs typeface="David" pitchFamily="34" charset="-79"/>
              </a:rPr>
              <a:t> </a:t>
            </a:r>
            <a:endParaRPr lang="he-IL" sz="1400" dirty="0" smtClean="0">
              <a:latin typeface="David" pitchFamily="34" charset="-79"/>
              <a:cs typeface="David" pitchFamily="34" charset="-79"/>
            </a:endParaRPr>
          </a:p>
          <a:p>
            <a:pPr>
              <a:buFont typeface="Arial" charset="0"/>
              <a:buChar char="•"/>
            </a:pPr>
            <a:r>
              <a:rPr lang="he-IL" sz="1400" dirty="0" smtClean="0">
                <a:latin typeface="David" pitchFamily="34" charset="-79"/>
                <a:cs typeface="David" pitchFamily="34" charset="-79"/>
              </a:rPr>
              <a:t>תחודש העבודה במקדש.</a:t>
            </a:r>
          </a:p>
          <a:p>
            <a:pPr>
              <a:buFont typeface="Arial" charset="0"/>
              <a:buChar char="•"/>
            </a:pPr>
            <a:endParaRPr lang="he-IL" sz="1400" b="1" dirty="0">
              <a:solidFill>
                <a:srgbClr val="C00000"/>
              </a:solidFill>
              <a:latin typeface="David" pitchFamily="34" charset="-79"/>
              <a:cs typeface="David" pitchFamily="34" charset="-79"/>
            </a:endParaRPr>
          </a:p>
          <a:p>
            <a:pPr>
              <a:buNone/>
            </a:pPr>
            <a:r>
              <a:rPr lang="he-IL" sz="1400" b="1" dirty="0" smtClean="0">
                <a:solidFill>
                  <a:srgbClr val="0070C0"/>
                </a:solidFill>
              </a:rPr>
              <a:t>"וְלֹא-יוֹסִיפוּ לְדַאֲבָה עוֹד" - </a:t>
            </a:r>
            <a:r>
              <a:rPr lang="he-IL" sz="1400" dirty="0">
                <a:latin typeface="David" pitchFamily="34" charset="-79"/>
                <a:cs typeface="David" pitchFamily="34" charset="-79"/>
              </a:rPr>
              <a:t>זה המקור המקראי לברכה שמנחמים את האבלים בחלק מקהילות ישראל.</a:t>
            </a:r>
            <a:r>
              <a:rPr lang="he-IL" sz="1400" dirty="0"/>
              <a:t> </a:t>
            </a:r>
            <a:endParaRPr lang="he-IL" sz="1400" dirty="0" smtClean="0"/>
          </a:p>
          <a:p>
            <a:pPr>
              <a:buNone/>
            </a:pPr>
            <a:r>
              <a:rPr lang="he-IL" sz="1400" b="1" dirty="0" smtClean="0">
                <a:solidFill>
                  <a:srgbClr val="0070C0"/>
                </a:solidFill>
              </a:rPr>
              <a:t>"מְזָרֵה יִשְׂרָאֵל יְקַבְּצֶנּוּ" - </a:t>
            </a:r>
            <a:r>
              <a:rPr lang="he-IL" sz="1400" dirty="0" smtClean="0">
                <a:latin typeface="David" pitchFamily="34" charset="-79"/>
                <a:cs typeface="David" pitchFamily="34" charset="-79"/>
              </a:rPr>
              <a:t>הגויים צריכים לדעת שה', הוא (ולא הגויים) זה שפיזר את עם ישראל בגולה, הוא גם זה שידאג להחזירם. </a:t>
            </a:r>
            <a:endParaRPr lang="he-IL" sz="1400" b="1" dirty="0">
              <a:solidFill>
                <a:srgbClr val="C00000"/>
              </a:solidFill>
              <a:latin typeface="David" pitchFamily="34" charset="-79"/>
              <a:cs typeface="David" pitchFamily="34" charset="-79"/>
            </a:endParaRPr>
          </a:p>
        </p:txBody>
      </p:sp>
      <p:pic>
        <p:nvPicPr>
          <p:cNvPr id="4" name="תמונה 3" descr="רועה צאן "/>
          <p:cNvPicPr/>
          <p:nvPr/>
        </p:nvPicPr>
        <p:blipFill>
          <a:blip r:embed="rId3" cstate="print"/>
          <a:srcRect/>
          <a:stretch>
            <a:fillRect/>
          </a:stretch>
        </p:blipFill>
        <p:spPr bwMode="auto">
          <a:xfrm>
            <a:off x="1357290" y="2786058"/>
            <a:ext cx="2449886" cy="15144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357166"/>
            <a:ext cx="8229600" cy="5768997"/>
          </a:xfrm>
        </p:spPr>
        <p:txBody>
          <a:bodyPr>
            <a:normAutofit/>
          </a:bodyPr>
          <a:lstStyle/>
          <a:p>
            <a:pPr>
              <a:buNone/>
            </a:pPr>
            <a:r>
              <a:rPr lang="he-IL" sz="1400" b="1" dirty="0" smtClean="0">
                <a:solidFill>
                  <a:srgbClr val="C00000"/>
                </a:solidFill>
                <a:latin typeface="David" pitchFamily="34" charset="-79"/>
                <a:cs typeface="David" pitchFamily="34" charset="-79"/>
              </a:rPr>
              <a:t>יד-</a:t>
            </a:r>
            <a:r>
              <a:rPr lang="he-IL" sz="1400" b="1" dirty="0" err="1" smtClean="0">
                <a:solidFill>
                  <a:srgbClr val="C00000"/>
                </a:solidFill>
                <a:latin typeface="David" pitchFamily="34" charset="-79"/>
                <a:cs typeface="David" pitchFamily="34" charset="-79"/>
              </a:rPr>
              <a:t>טז</a:t>
            </a:r>
            <a:r>
              <a:rPr lang="he-IL" sz="1400" b="1" dirty="0" smtClean="0">
                <a:solidFill>
                  <a:srgbClr val="C00000"/>
                </a:solidFill>
                <a:latin typeface="David" pitchFamily="34" charset="-79"/>
                <a:cs typeface="David" pitchFamily="34" charset="-79"/>
              </a:rPr>
              <a:t>: בכי ותקווה</a:t>
            </a:r>
          </a:p>
          <a:p>
            <a:pPr>
              <a:buNone/>
            </a:pPr>
            <a:r>
              <a:rPr lang="he-IL" sz="1400" b="1" dirty="0" smtClean="0">
                <a:solidFill>
                  <a:srgbClr val="0070C0"/>
                </a:solidFill>
              </a:rPr>
              <a:t>"כֹּה </a:t>
            </a:r>
            <a:r>
              <a:rPr lang="he-IL" sz="1400" b="1" dirty="0">
                <a:solidFill>
                  <a:srgbClr val="0070C0"/>
                </a:solidFill>
              </a:rPr>
              <a:t>אָמַר </a:t>
            </a:r>
            <a:r>
              <a:rPr lang="he-IL" sz="1400" b="1" dirty="0" smtClean="0">
                <a:solidFill>
                  <a:srgbClr val="0070C0"/>
                </a:solidFill>
              </a:rPr>
              <a:t>ה', </a:t>
            </a:r>
            <a:r>
              <a:rPr lang="he-IL" sz="1400" b="1" dirty="0" smtClean="0">
                <a:solidFill>
                  <a:srgbClr val="0070C0"/>
                </a:solidFill>
              </a:rPr>
              <a:t>נְהִי </a:t>
            </a:r>
            <a:r>
              <a:rPr lang="he-IL" sz="1400" b="1" u="sng" dirty="0">
                <a:solidFill>
                  <a:srgbClr val="0070C0"/>
                </a:solidFill>
              </a:rPr>
              <a:t>בְּכִי תַמְרוּרִים-</a:t>
            </a:r>
            <a:r>
              <a:rPr lang="he-IL" sz="1400" b="1" dirty="0">
                <a:solidFill>
                  <a:srgbClr val="0070C0"/>
                </a:solidFill>
              </a:rPr>
              <a:t>-רָחֵל, </a:t>
            </a:r>
            <a:r>
              <a:rPr lang="he-IL" sz="1400" b="1" u="sng" dirty="0">
                <a:solidFill>
                  <a:srgbClr val="0070C0"/>
                </a:solidFill>
              </a:rPr>
              <a:t>מְבַכָּה</a:t>
            </a:r>
            <a:r>
              <a:rPr lang="he-IL" sz="1400" b="1" dirty="0">
                <a:solidFill>
                  <a:srgbClr val="0070C0"/>
                </a:solidFill>
              </a:rPr>
              <a:t> עַל-בָּנֶיהָ; מֵאֲנָה </a:t>
            </a:r>
            <a:r>
              <a:rPr lang="he-IL" sz="1400" b="1" dirty="0" err="1">
                <a:solidFill>
                  <a:srgbClr val="0070C0"/>
                </a:solidFill>
              </a:rPr>
              <a:t>לְהִנָּחֵם</a:t>
            </a:r>
            <a:r>
              <a:rPr lang="he-IL" sz="1400" b="1" dirty="0">
                <a:solidFill>
                  <a:srgbClr val="0070C0"/>
                </a:solidFill>
              </a:rPr>
              <a:t> עַל-בָּנֶיהָ, כִּי אֵינֶנּוּ.  {ס</a:t>
            </a:r>
            <a:r>
              <a:rPr lang="he-IL" sz="1400" b="1" dirty="0" smtClean="0">
                <a:solidFill>
                  <a:srgbClr val="0070C0"/>
                </a:solidFill>
              </a:rPr>
              <a:t>}</a:t>
            </a:r>
          </a:p>
          <a:p>
            <a:pPr>
              <a:buNone/>
            </a:pPr>
            <a:r>
              <a:rPr lang="he-IL" sz="1400" b="1" dirty="0" smtClean="0">
                <a:solidFill>
                  <a:srgbClr val="0070C0"/>
                </a:solidFill>
              </a:rPr>
              <a:t>כֹּה אָמַר </a:t>
            </a:r>
            <a:r>
              <a:rPr lang="he-IL" sz="1400" b="1" dirty="0" smtClean="0">
                <a:solidFill>
                  <a:srgbClr val="0070C0"/>
                </a:solidFill>
              </a:rPr>
              <a:t>ה', </a:t>
            </a:r>
            <a:r>
              <a:rPr lang="he-IL" sz="1400" b="1" dirty="0">
                <a:solidFill>
                  <a:srgbClr val="0070C0"/>
                </a:solidFill>
              </a:rPr>
              <a:t>מִנְעִי קוֹלֵךְ </a:t>
            </a:r>
            <a:r>
              <a:rPr lang="he-IL" sz="1400" b="1" u="sng" dirty="0">
                <a:solidFill>
                  <a:srgbClr val="0070C0"/>
                </a:solidFill>
              </a:rPr>
              <a:t>מִבֶּכִי</a:t>
            </a:r>
            <a:r>
              <a:rPr lang="he-IL" sz="1400" b="1" dirty="0">
                <a:solidFill>
                  <a:srgbClr val="0070C0"/>
                </a:solidFill>
              </a:rPr>
              <a:t>, וְעֵינַיִךְ, </a:t>
            </a:r>
            <a:r>
              <a:rPr lang="he-IL" sz="1400" b="1" u="sng" dirty="0">
                <a:solidFill>
                  <a:srgbClr val="0070C0"/>
                </a:solidFill>
              </a:rPr>
              <a:t>מִדִּמְעָה</a:t>
            </a:r>
            <a:r>
              <a:rPr lang="he-IL" sz="1400" b="1" dirty="0">
                <a:solidFill>
                  <a:srgbClr val="0070C0"/>
                </a:solidFill>
              </a:rPr>
              <a:t>:  כִּי יֵשׁ שָׂכָר </a:t>
            </a:r>
            <a:r>
              <a:rPr lang="he-IL" sz="1400" b="1" dirty="0" err="1">
                <a:solidFill>
                  <a:srgbClr val="0070C0"/>
                </a:solidFill>
              </a:rPr>
              <a:t>לִפְעֻלָּתֵךְ</a:t>
            </a:r>
            <a:r>
              <a:rPr lang="he-IL" sz="1400" b="1" dirty="0">
                <a:solidFill>
                  <a:srgbClr val="0070C0"/>
                </a:solidFill>
              </a:rPr>
              <a:t> </a:t>
            </a:r>
            <a:r>
              <a:rPr lang="he-IL" sz="1400" b="1" dirty="0" smtClean="0">
                <a:solidFill>
                  <a:srgbClr val="0070C0"/>
                </a:solidFill>
              </a:rPr>
              <a:t>נְאֻם-ה', </a:t>
            </a:r>
            <a:r>
              <a:rPr lang="he-IL" sz="1400" b="1" dirty="0">
                <a:solidFill>
                  <a:srgbClr val="00B050"/>
                </a:solidFill>
              </a:rPr>
              <a:t>וְשָׁבוּ</a:t>
            </a:r>
            <a:r>
              <a:rPr lang="he-IL" sz="1400" b="1" dirty="0">
                <a:solidFill>
                  <a:srgbClr val="0070C0"/>
                </a:solidFill>
              </a:rPr>
              <a:t> מֵאֶרֶץ אוֹיֵב.  </a:t>
            </a:r>
            <a:r>
              <a:rPr lang="he-IL" sz="1400" b="1" dirty="0" smtClean="0">
                <a:solidFill>
                  <a:srgbClr val="0070C0"/>
                </a:solidFill>
              </a:rPr>
              <a:t>וְיֵשׁ-</a:t>
            </a:r>
            <a:r>
              <a:rPr lang="he-IL" sz="1400" b="1" dirty="0" err="1" smtClean="0">
                <a:solidFill>
                  <a:srgbClr val="0070C0"/>
                </a:solidFill>
              </a:rPr>
              <a:t>תִּקְוָה</a:t>
            </a:r>
            <a:r>
              <a:rPr lang="he-IL" sz="1400" b="1" dirty="0" smtClean="0">
                <a:solidFill>
                  <a:srgbClr val="0070C0"/>
                </a:solidFill>
              </a:rPr>
              <a:t> </a:t>
            </a:r>
            <a:r>
              <a:rPr lang="he-IL" sz="1400" b="1" dirty="0">
                <a:solidFill>
                  <a:srgbClr val="0070C0"/>
                </a:solidFill>
              </a:rPr>
              <a:t>לְאַחֲרִיתֵךְ, </a:t>
            </a:r>
            <a:r>
              <a:rPr lang="he-IL" sz="1400" b="1" dirty="0" smtClean="0">
                <a:solidFill>
                  <a:srgbClr val="0070C0"/>
                </a:solidFill>
              </a:rPr>
              <a:t>נְאֻם-ה'; </a:t>
            </a:r>
            <a:r>
              <a:rPr lang="he-IL" sz="1400" b="1" dirty="0">
                <a:solidFill>
                  <a:srgbClr val="00B050"/>
                </a:solidFill>
              </a:rPr>
              <a:t>וְשָׁבוּ</a:t>
            </a:r>
            <a:r>
              <a:rPr lang="he-IL" sz="1400" b="1" dirty="0">
                <a:solidFill>
                  <a:srgbClr val="0070C0"/>
                </a:solidFill>
              </a:rPr>
              <a:t> בָנִים, </a:t>
            </a:r>
            <a:r>
              <a:rPr lang="he-IL" sz="1400" b="1" dirty="0" smtClean="0">
                <a:solidFill>
                  <a:srgbClr val="0070C0"/>
                </a:solidFill>
              </a:rPr>
              <a:t>לִגְבוּלָם".</a:t>
            </a:r>
          </a:p>
          <a:p>
            <a:pPr>
              <a:buNone/>
            </a:pPr>
            <a:r>
              <a:rPr lang="he-IL" sz="1400" dirty="0" smtClean="0">
                <a:latin typeface="David" pitchFamily="34" charset="-79"/>
                <a:cs typeface="David" pitchFamily="34" charset="-79"/>
              </a:rPr>
              <a:t>יש הדרגתיות בקולות הבכי הנשמעים: </a:t>
            </a:r>
            <a:r>
              <a:rPr lang="he-IL" sz="1400" b="1" dirty="0" smtClean="0">
                <a:solidFill>
                  <a:srgbClr val="0070C0"/>
                </a:solidFill>
              </a:rPr>
              <a:t>קוֹל, נְהִי, בְּכִי תַמְרוּרִים –</a:t>
            </a:r>
            <a:r>
              <a:rPr lang="he-IL" sz="1400" b="1" dirty="0" err="1" smtClean="0">
                <a:solidFill>
                  <a:srgbClr val="0070C0"/>
                </a:solidFill>
              </a:rPr>
              <a:t> </a:t>
            </a:r>
            <a:r>
              <a:rPr lang="he-IL" sz="1400" dirty="0" err="1" smtClean="0">
                <a:latin typeface="David" pitchFamily="34" charset="-79"/>
                <a:cs typeface="David" pitchFamily="34" charset="-79"/>
              </a:rPr>
              <a:t>הב</a:t>
            </a:r>
            <a:r>
              <a:rPr lang="he-IL" sz="1400" dirty="0" smtClean="0">
                <a:latin typeface="David" pitchFamily="34" charset="-79"/>
                <a:cs typeface="David" pitchFamily="34" charset="-79"/>
              </a:rPr>
              <a:t>כי הולך וגובר בי </a:t>
            </a:r>
            <a:r>
              <a:rPr lang="he-IL" sz="1400" u="sng" dirty="0" smtClean="0">
                <a:latin typeface="David" pitchFamily="34" charset="-79"/>
                <a:cs typeface="David" pitchFamily="34" charset="-79"/>
              </a:rPr>
              <a:t>הבנים אינם</a:t>
            </a:r>
            <a:r>
              <a:rPr lang="he-IL" sz="1400" dirty="0" smtClean="0">
                <a:latin typeface="David" pitchFamily="34" charset="-79"/>
                <a:cs typeface="David" pitchFamily="34" charset="-79"/>
              </a:rPr>
              <a:t>.</a:t>
            </a:r>
          </a:p>
          <a:p>
            <a:pPr>
              <a:buNone/>
            </a:pPr>
            <a:r>
              <a:rPr lang="he-IL" sz="1400" dirty="0" smtClean="0">
                <a:latin typeface="David" pitchFamily="34" charset="-79"/>
                <a:cs typeface="David" pitchFamily="34" charset="-79"/>
              </a:rPr>
              <a:t>תגובת ה': אל תבכי, </a:t>
            </a:r>
            <a:r>
              <a:rPr lang="he-IL" sz="1400" u="sng" dirty="0" smtClean="0">
                <a:latin typeface="David" pitchFamily="34" charset="-79"/>
                <a:cs typeface="David" pitchFamily="34" charset="-79"/>
              </a:rPr>
              <a:t>הבנים ישובו.</a:t>
            </a:r>
          </a:p>
          <a:p>
            <a:pPr>
              <a:buNone/>
            </a:pPr>
            <a:r>
              <a:rPr lang="he-IL" sz="1400" b="1" dirty="0" smtClean="0">
                <a:solidFill>
                  <a:srgbClr val="0070C0"/>
                </a:solidFill>
              </a:rPr>
              <a:t>"קוֹל בְּרָמָה נִשְׁמָע" -</a:t>
            </a:r>
            <a:r>
              <a:rPr lang="he-IL" sz="1400" dirty="0" smtClean="0"/>
              <a:t> </a:t>
            </a:r>
            <a:r>
              <a:rPr lang="he-IL" sz="1400" dirty="0" smtClean="0">
                <a:latin typeface="David" pitchFamily="34" charset="-79"/>
                <a:cs typeface="David" pitchFamily="34" charset="-79"/>
              </a:rPr>
              <a:t>את הקול משמיעה רחל, המייצגת את בכיים של ישראל ההולכים לגלות דרך העיר </a:t>
            </a:r>
            <a:r>
              <a:rPr lang="he-IL" sz="1400" b="1" dirty="0" smtClean="0">
                <a:solidFill>
                  <a:srgbClr val="0070C0"/>
                </a:solidFill>
              </a:rPr>
              <a:t>ְרָמָה.</a:t>
            </a:r>
            <a:endParaRPr lang="he-IL" sz="1400" dirty="0" smtClean="0">
              <a:solidFill>
                <a:srgbClr val="0070C0"/>
              </a:solidFill>
            </a:endParaRPr>
          </a:p>
          <a:p>
            <a:pPr>
              <a:buNone/>
            </a:pPr>
            <a:r>
              <a:rPr lang="he-IL" sz="1400" dirty="0">
                <a:solidFill>
                  <a:srgbClr val="0070C0"/>
                </a:solidFill>
                <a:latin typeface="David" pitchFamily="34" charset="-79"/>
                <a:cs typeface="David" pitchFamily="34" charset="-79"/>
              </a:rPr>
              <a:t>	</a:t>
            </a:r>
            <a:r>
              <a:rPr lang="he-IL" sz="1400" dirty="0" smtClean="0">
                <a:solidFill>
                  <a:srgbClr val="0070C0"/>
                </a:solidFill>
                <a:latin typeface="David" pitchFamily="34" charset="-79"/>
                <a:cs typeface="David" pitchFamily="34" charset="-79"/>
              </a:rPr>
              <a:t>	</a:t>
            </a:r>
            <a:r>
              <a:rPr lang="he-IL" sz="1400" dirty="0" smtClean="0">
                <a:latin typeface="David" pitchFamily="34" charset="-79"/>
                <a:cs typeface="David" pitchFamily="34" charset="-79"/>
              </a:rPr>
              <a:t>               או: רחל בוכה ומצטערת על הצאצאים שלה שיוצאים מהארץ לגלות.</a:t>
            </a:r>
          </a:p>
          <a:p>
            <a:pPr>
              <a:buNone/>
            </a:pPr>
            <a:r>
              <a:rPr lang="he-IL" sz="1400" dirty="0">
                <a:latin typeface="David" pitchFamily="34" charset="-79"/>
                <a:cs typeface="David" pitchFamily="34" charset="-79"/>
              </a:rPr>
              <a:t>רחל בוכה גם על בני יוסף שגלו מן הארץ בימי חורבן שומרון, וגם על בני בנימין ויהודה שעברו דרך </a:t>
            </a:r>
            <a:r>
              <a:rPr lang="he-IL" sz="1400" b="1" dirty="0">
                <a:latin typeface="David" pitchFamily="34" charset="-79"/>
                <a:cs typeface="David" pitchFamily="34" charset="-79"/>
              </a:rPr>
              <a:t>רמה</a:t>
            </a:r>
            <a:r>
              <a:rPr lang="he-IL" sz="1400" dirty="0">
                <a:latin typeface="David" pitchFamily="34" charset="-79"/>
                <a:cs typeface="David" pitchFamily="34" charset="-79"/>
              </a:rPr>
              <a:t> שבבנימין בדרכם לבבל (דעת מקרא). רחל אמנו נקברה בארץ והיא כואבת את עזיבת הבנים את הארץ</a:t>
            </a:r>
            <a:r>
              <a:rPr lang="he-IL" sz="1400" dirty="0"/>
              <a:t>.</a:t>
            </a:r>
            <a:endParaRPr lang="he-IL" sz="1400" dirty="0" smtClean="0">
              <a:latin typeface="David" pitchFamily="34" charset="-79"/>
              <a:cs typeface="David" pitchFamily="34" charset="-79"/>
            </a:endParaRPr>
          </a:p>
          <a:p>
            <a:pPr>
              <a:buNone/>
            </a:pPr>
            <a:r>
              <a:rPr lang="he-IL" sz="1400" dirty="0" smtClean="0">
                <a:latin typeface="David" pitchFamily="34" charset="-79"/>
                <a:cs typeface="David" pitchFamily="34" charset="-79"/>
              </a:rPr>
              <a:t>התוכן של ה</a:t>
            </a:r>
            <a:r>
              <a:rPr lang="he-IL" sz="1400" b="1" dirty="0" smtClean="0">
                <a:solidFill>
                  <a:srgbClr val="0070C0"/>
                </a:solidFill>
              </a:rPr>
              <a:t>קוֹל </a:t>
            </a:r>
            <a:r>
              <a:rPr lang="he-IL" sz="1400" dirty="0" smtClean="0">
                <a:latin typeface="David" pitchFamily="34" charset="-79"/>
                <a:cs typeface="David" pitchFamily="34" charset="-79"/>
              </a:rPr>
              <a:t>הוא בכי וצער על הצרות הקשות שהיו לעם כתוצאה מהחורבן והגלות.</a:t>
            </a:r>
          </a:p>
          <a:p>
            <a:pPr>
              <a:buNone/>
            </a:pPr>
            <a:endParaRPr lang="he-IL" sz="1400" dirty="0">
              <a:latin typeface="David" pitchFamily="34" charset="-79"/>
              <a:cs typeface="David" pitchFamily="34" charset="-79"/>
            </a:endParaRPr>
          </a:p>
          <a:p>
            <a:pPr>
              <a:buNone/>
            </a:pPr>
            <a:r>
              <a:rPr lang="he-IL" sz="1400" dirty="0" smtClean="0">
                <a:latin typeface="David" pitchFamily="34" charset="-79"/>
                <a:cs typeface="David" pitchFamily="34" charset="-79"/>
              </a:rPr>
              <a:t>ה' מנחם את רחל: </a:t>
            </a:r>
            <a:r>
              <a:rPr lang="he-IL" sz="1400" b="1" dirty="0" smtClean="0">
                <a:solidFill>
                  <a:srgbClr val="0070C0"/>
                </a:solidFill>
              </a:rPr>
              <a:t>"מִנְעִי קוֹלֵךְ </a:t>
            </a:r>
            <a:r>
              <a:rPr lang="he-IL" sz="1400" b="1" u="sng" dirty="0" smtClean="0">
                <a:solidFill>
                  <a:srgbClr val="0070C0"/>
                </a:solidFill>
              </a:rPr>
              <a:t>מִבֶּכִי</a:t>
            </a:r>
            <a:r>
              <a:rPr lang="he-IL" sz="1400" b="1" dirty="0" smtClean="0">
                <a:solidFill>
                  <a:srgbClr val="0070C0"/>
                </a:solidFill>
              </a:rPr>
              <a:t>, וְעֵינַיִךְ, </a:t>
            </a:r>
            <a:r>
              <a:rPr lang="he-IL" sz="1400" b="1" u="sng" dirty="0" smtClean="0">
                <a:solidFill>
                  <a:srgbClr val="0070C0"/>
                </a:solidFill>
              </a:rPr>
              <a:t>מִדִּמְעָה</a:t>
            </a:r>
            <a:r>
              <a:rPr lang="he-IL" sz="1400" b="1" dirty="0" smtClean="0">
                <a:solidFill>
                  <a:srgbClr val="0070C0"/>
                </a:solidFill>
              </a:rPr>
              <a:t>:  כִּי יֵשׁ שָׂכָר </a:t>
            </a:r>
            <a:r>
              <a:rPr lang="he-IL" sz="1400" b="1" dirty="0" err="1" smtClean="0">
                <a:solidFill>
                  <a:srgbClr val="0070C0"/>
                </a:solidFill>
              </a:rPr>
              <a:t>לִפְעֻלָּתֵךְ</a:t>
            </a:r>
            <a:r>
              <a:rPr lang="he-IL" sz="1400" b="1" dirty="0" smtClean="0">
                <a:solidFill>
                  <a:srgbClr val="0070C0"/>
                </a:solidFill>
              </a:rPr>
              <a:t>".</a:t>
            </a:r>
          </a:p>
          <a:p>
            <a:pPr>
              <a:buNone/>
            </a:pPr>
            <a:r>
              <a:rPr lang="he-IL" sz="1400" b="1" dirty="0">
                <a:latin typeface="David" pitchFamily="34" charset="-79"/>
                <a:cs typeface="David" pitchFamily="34" charset="-79"/>
              </a:rPr>
              <a:t>מ</a:t>
            </a:r>
            <a:r>
              <a:rPr lang="he-IL" sz="1400" b="1" dirty="0" smtClean="0">
                <a:latin typeface="David" pitchFamily="34" charset="-79"/>
                <a:cs typeface="David" pitchFamily="34" charset="-79"/>
              </a:rPr>
              <a:t>הי </a:t>
            </a:r>
            <a:r>
              <a:rPr lang="he-IL" sz="1400" b="1" dirty="0">
                <a:latin typeface="David" pitchFamily="34" charset="-79"/>
                <a:cs typeface="David" pitchFamily="34" charset="-79"/>
              </a:rPr>
              <a:t>הפעולה שעשתה רחל שבזכותה ישובו הבנים לארץ</a:t>
            </a:r>
            <a:r>
              <a:rPr lang="he-IL" sz="1400" dirty="0">
                <a:latin typeface="David" pitchFamily="34" charset="-79"/>
                <a:cs typeface="David" pitchFamily="34" charset="-79"/>
              </a:rPr>
              <a:t>?</a:t>
            </a:r>
          </a:p>
          <a:p>
            <a:pPr>
              <a:buNone/>
            </a:pPr>
            <a:r>
              <a:rPr lang="he-IL" sz="1400" b="1" dirty="0" err="1" smtClean="0">
                <a:latin typeface="David" pitchFamily="34" charset="-79"/>
                <a:cs typeface="David" pitchFamily="34" charset="-79"/>
              </a:rPr>
              <a:t>שד"ל</a:t>
            </a:r>
            <a:r>
              <a:rPr lang="he-IL" sz="1400" b="1" dirty="0" smtClean="0">
                <a:latin typeface="David" pitchFamily="34" charset="-79"/>
                <a:cs typeface="David" pitchFamily="34" charset="-79"/>
              </a:rPr>
              <a:t>:</a:t>
            </a:r>
            <a:r>
              <a:rPr lang="he-IL" sz="1400" dirty="0" smtClean="0">
                <a:latin typeface="David" pitchFamily="34" charset="-79"/>
                <a:cs typeface="David" pitchFamily="34" charset="-79"/>
              </a:rPr>
              <a:t>  </a:t>
            </a:r>
            <a:r>
              <a:rPr lang="he-IL" sz="1400" b="1" dirty="0" err="1" smtClean="0">
                <a:latin typeface="David" pitchFamily="34" charset="-79"/>
                <a:cs typeface="David" pitchFamily="34" charset="-79"/>
              </a:rPr>
              <a:t>לִפְעֻלָּתֵךְ</a:t>
            </a:r>
            <a:r>
              <a:rPr lang="he-IL" sz="1400" dirty="0" smtClean="0">
                <a:latin typeface="David" pitchFamily="34" charset="-79"/>
                <a:cs typeface="David" pitchFamily="34" charset="-79"/>
              </a:rPr>
              <a:t> </a:t>
            </a:r>
            <a:r>
              <a:rPr lang="he-IL" sz="1400" dirty="0" err="1" smtClean="0">
                <a:latin typeface="David" pitchFamily="34" charset="-79"/>
                <a:cs typeface="David" pitchFamily="34" charset="-79"/>
              </a:rPr>
              <a:t>– ה</a:t>
            </a:r>
            <a:r>
              <a:rPr lang="he-IL" sz="1400" dirty="0" smtClean="0">
                <a:latin typeface="David" pitchFamily="34" charset="-79"/>
                <a:cs typeface="David" pitchFamily="34" charset="-79"/>
              </a:rPr>
              <a:t>פעולה היא הבכי והצער של רחל על בניה הגולים.</a:t>
            </a:r>
          </a:p>
          <a:p>
            <a:pPr>
              <a:buNone/>
            </a:pPr>
            <a:r>
              <a:rPr lang="he-IL" sz="1400" b="1" dirty="0" smtClean="0">
                <a:latin typeface="David" pitchFamily="34" charset="-79"/>
                <a:cs typeface="David" pitchFamily="34" charset="-79"/>
              </a:rPr>
              <a:t>רש"י</a:t>
            </a:r>
            <a:r>
              <a:rPr lang="he-IL" sz="1400" dirty="0" smtClean="0">
                <a:latin typeface="David" pitchFamily="34" charset="-79"/>
                <a:cs typeface="David" pitchFamily="34" charset="-79"/>
              </a:rPr>
              <a:t>: מדרש אגדה : הפעולה היא שרחל לימדה סנגוריה על ישראל. כשם שהיא שתקה, ריחמה על אחותה וויתרה ללאה ומסרה לה סימנים לפני שהתחתנה עם יעקב (במקום שרחל תתחתן עם יעקב), כך ה' ירחם על עם ישראל למרות שהכעיסו אותו בהכנסת עבודה זרה לבית המקדש.</a:t>
            </a:r>
          </a:p>
          <a:p>
            <a:pPr>
              <a:buNone/>
            </a:pPr>
            <a:r>
              <a:rPr lang="he-IL" sz="1400" dirty="0">
                <a:latin typeface="David" pitchFamily="34" charset="-79"/>
                <a:cs typeface="David" pitchFamily="34" charset="-79"/>
              </a:rPr>
              <a:t>	</a:t>
            </a:r>
            <a:r>
              <a:rPr lang="he-IL" sz="1400" dirty="0" smtClean="0">
                <a:latin typeface="David" pitchFamily="34" charset="-79"/>
                <a:cs typeface="David" pitchFamily="34" charset="-79"/>
              </a:rPr>
              <a:t>השכר הוא: ה' יגאל את עם ישראל ויחזיר את הבנים לארץ ישראל.</a:t>
            </a:r>
          </a:p>
          <a:p>
            <a:pPr>
              <a:buNone/>
            </a:pPr>
            <a:endParaRPr lang="he-IL" sz="1400" b="1" dirty="0">
              <a:solidFill>
                <a:srgbClr val="0070C0"/>
              </a:solidFill>
              <a:latin typeface="David" pitchFamily="34" charset="-79"/>
              <a:cs typeface="David" pitchFamily="34"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normAutofit/>
          </a:bodyPr>
          <a:lstStyle/>
          <a:p>
            <a:pPr>
              <a:buNone/>
            </a:pPr>
            <a:r>
              <a:rPr lang="he-IL" sz="1400" b="1" dirty="0" smtClean="0">
                <a:solidFill>
                  <a:srgbClr val="C00000"/>
                </a:solidFill>
                <a:latin typeface="David" pitchFamily="34" charset="-79"/>
                <a:cs typeface="David" pitchFamily="34" charset="-79"/>
              </a:rPr>
              <a:t>פסוקים </a:t>
            </a:r>
            <a:r>
              <a:rPr lang="he-IL" sz="1400" b="1" dirty="0" err="1" smtClean="0">
                <a:solidFill>
                  <a:srgbClr val="C00000"/>
                </a:solidFill>
                <a:latin typeface="David" pitchFamily="34" charset="-79"/>
                <a:cs typeface="David" pitchFamily="34" charset="-79"/>
              </a:rPr>
              <a:t>יז</a:t>
            </a:r>
            <a:r>
              <a:rPr lang="he-IL" sz="1400" b="1" dirty="0" smtClean="0">
                <a:solidFill>
                  <a:srgbClr val="C00000"/>
                </a:solidFill>
                <a:latin typeface="David" pitchFamily="34" charset="-79"/>
                <a:cs typeface="David" pitchFamily="34" charset="-79"/>
              </a:rPr>
              <a:t>-</a:t>
            </a:r>
            <a:r>
              <a:rPr lang="he-IL" sz="1400" b="1" dirty="0" err="1" smtClean="0">
                <a:solidFill>
                  <a:srgbClr val="C00000"/>
                </a:solidFill>
                <a:latin typeface="David" pitchFamily="34" charset="-79"/>
                <a:cs typeface="David" pitchFamily="34" charset="-79"/>
              </a:rPr>
              <a:t>יט</a:t>
            </a:r>
            <a:r>
              <a:rPr lang="he-IL" sz="1400" b="1" dirty="0" smtClean="0">
                <a:solidFill>
                  <a:srgbClr val="C00000"/>
                </a:solidFill>
                <a:latin typeface="David" pitchFamily="34" charset="-79"/>
                <a:cs typeface="David" pitchFamily="34" charset="-79"/>
              </a:rPr>
              <a:t>: קבלת התשובה של אפרים.</a:t>
            </a:r>
          </a:p>
          <a:p>
            <a:pPr>
              <a:buNone/>
            </a:pPr>
            <a:r>
              <a:rPr lang="he-IL" sz="1400" b="1" dirty="0" err="1">
                <a:solidFill>
                  <a:srgbClr val="0070C0"/>
                </a:solidFill>
              </a:rPr>
              <a:t>שָׁמוֹעַ</a:t>
            </a:r>
            <a:r>
              <a:rPr lang="he-IL" sz="1400" b="1" dirty="0">
                <a:solidFill>
                  <a:srgbClr val="0070C0"/>
                </a:solidFill>
              </a:rPr>
              <a:t> שָׁמַעְתִּי, אֶפְרַיִם </a:t>
            </a:r>
            <a:r>
              <a:rPr lang="he-IL" sz="1400" b="1" dirty="0" smtClean="0">
                <a:solidFill>
                  <a:srgbClr val="0070C0"/>
                </a:solidFill>
              </a:rPr>
              <a:t>מִתְנוֹדֵד </a:t>
            </a:r>
            <a:r>
              <a:rPr lang="he-IL" sz="1400" b="1" dirty="0" smtClean="0">
                <a:latin typeface="David" pitchFamily="34" charset="-79"/>
                <a:cs typeface="David" pitchFamily="34" charset="-79"/>
              </a:rPr>
              <a:t>- ה' שומע את סבלו של אפרים.</a:t>
            </a:r>
            <a:r>
              <a:rPr lang="he-IL" sz="1400" b="1" dirty="0" smtClean="0">
                <a:solidFill>
                  <a:srgbClr val="0070C0"/>
                </a:solidFill>
              </a:rPr>
              <a:t> </a:t>
            </a:r>
          </a:p>
          <a:p>
            <a:pPr>
              <a:buNone/>
            </a:pPr>
            <a:endParaRPr lang="he-IL" sz="1400" b="1" dirty="0" smtClean="0">
              <a:solidFill>
                <a:srgbClr val="0070C0"/>
              </a:solidFill>
            </a:endParaRPr>
          </a:p>
          <a:p>
            <a:pPr>
              <a:buNone/>
            </a:pPr>
            <a:r>
              <a:rPr lang="he-IL" sz="1400" b="1" dirty="0" err="1" smtClean="0">
                <a:solidFill>
                  <a:srgbClr val="0070C0"/>
                </a:solidFill>
              </a:rPr>
              <a:t>יִסַּרְתַּנִי</a:t>
            </a:r>
            <a:r>
              <a:rPr lang="he-IL" sz="1400" b="1" dirty="0" smtClean="0">
                <a:solidFill>
                  <a:srgbClr val="0070C0"/>
                </a:solidFill>
              </a:rPr>
              <a:t> </a:t>
            </a:r>
            <a:r>
              <a:rPr lang="he-IL" sz="1400" b="1" dirty="0">
                <a:solidFill>
                  <a:srgbClr val="0070C0"/>
                </a:solidFill>
              </a:rPr>
              <a:t>וָאִוָּסֵר, כְּעֵגֶל לֹא לֻמָּד; </a:t>
            </a:r>
            <a:r>
              <a:rPr lang="he-IL" sz="1400" b="1" dirty="0" smtClean="0">
                <a:solidFill>
                  <a:srgbClr val="0070C0"/>
                </a:solidFill>
              </a:rPr>
              <a:t>					          </a:t>
            </a:r>
            <a:r>
              <a:rPr lang="he-IL" sz="1400" dirty="0" smtClean="0">
                <a:latin typeface="David" pitchFamily="34" charset="-79"/>
                <a:cs typeface="David" pitchFamily="34" charset="-79"/>
              </a:rPr>
              <a:t>אפרים מתבייש</a:t>
            </a:r>
            <a:endParaRPr lang="he-IL" sz="1400" dirty="0" smtClean="0"/>
          </a:p>
          <a:p>
            <a:pPr>
              <a:buNone/>
            </a:pPr>
            <a:r>
              <a:rPr lang="he-IL" sz="1400" b="1" dirty="0" err="1" smtClean="0">
                <a:solidFill>
                  <a:srgbClr val="0070C0"/>
                </a:solidFill>
              </a:rPr>
              <a:t>הֲשִׁבֵנִי</a:t>
            </a:r>
            <a:r>
              <a:rPr lang="he-IL" sz="1400" b="1" dirty="0" smtClean="0">
                <a:solidFill>
                  <a:srgbClr val="0070C0"/>
                </a:solidFill>
              </a:rPr>
              <a:t> </a:t>
            </a:r>
            <a:r>
              <a:rPr lang="he-IL" sz="1400" b="1" dirty="0" err="1">
                <a:solidFill>
                  <a:srgbClr val="0070C0"/>
                </a:solidFill>
              </a:rPr>
              <a:t>וְאָשׁוּבָה</a:t>
            </a:r>
            <a:r>
              <a:rPr lang="he-IL" sz="1400" b="1" dirty="0">
                <a:solidFill>
                  <a:srgbClr val="0070C0"/>
                </a:solidFill>
              </a:rPr>
              <a:t>, כִּי אַתָּה </a:t>
            </a:r>
            <a:r>
              <a:rPr lang="he-IL" sz="1400" b="1" dirty="0" smtClean="0">
                <a:solidFill>
                  <a:srgbClr val="0070C0"/>
                </a:solidFill>
              </a:rPr>
              <a:t>ה' </a:t>
            </a:r>
            <a:r>
              <a:rPr lang="he-IL" sz="1400" b="1" dirty="0" err="1" smtClean="0">
                <a:solidFill>
                  <a:srgbClr val="0070C0"/>
                </a:solidFill>
              </a:rPr>
              <a:t>אֱלֹקי</a:t>
            </a:r>
            <a:r>
              <a:rPr lang="he-IL" sz="1400" b="1" dirty="0" smtClean="0">
                <a:solidFill>
                  <a:srgbClr val="0070C0"/>
                </a:solidFill>
              </a:rPr>
              <a:t>.					          </a:t>
            </a:r>
            <a:r>
              <a:rPr lang="he-IL" sz="1400" dirty="0" smtClean="0">
                <a:latin typeface="David" pitchFamily="34" charset="-79"/>
                <a:cs typeface="David" pitchFamily="34" charset="-79"/>
              </a:rPr>
              <a:t>במעשיו </a:t>
            </a:r>
            <a:r>
              <a:rPr lang="he-IL" sz="1400" b="1" dirty="0">
                <a:solidFill>
                  <a:srgbClr val="0070C0"/>
                </a:solidFill>
              </a:rPr>
              <a:t> </a:t>
            </a:r>
            <a:endParaRPr lang="he-IL" sz="1400" b="1" dirty="0" smtClean="0">
              <a:solidFill>
                <a:srgbClr val="0070C0"/>
              </a:solidFill>
            </a:endParaRPr>
          </a:p>
          <a:p>
            <a:pPr>
              <a:buNone/>
            </a:pPr>
            <a:r>
              <a:rPr lang="he-IL" sz="1400" b="1" dirty="0">
                <a:solidFill>
                  <a:srgbClr val="0070C0"/>
                </a:solidFill>
              </a:rPr>
              <a:t> כִּי-אַחֲרֵי שׁוּבִי, נִחַמְתִּי, וְאַחֲרֵי </a:t>
            </a:r>
            <a:r>
              <a:rPr lang="he-IL" sz="1400" b="1" dirty="0" err="1">
                <a:solidFill>
                  <a:srgbClr val="0070C0"/>
                </a:solidFill>
              </a:rPr>
              <a:t>הִוָּדְעִי</a:t>
            </a:r>
            <a:r>
              <a:rPr lang="he-IL" sz="1400" b="1" dirty="0">
                <a:solidFill>
                  <a:srgbClr val="0070C0"/>
                </a:solidFill>
              </a:rPr>
              <a:t>, סָפַקְתִּי עַל-יָרֵךְ; בֹּשְׁתִּי וְגַם-נִכְלַמְתִּי, כִּי נָשָׂאתִי חֶרְפַּת נְעוּרָי. </a:t>
            </a:r>
            <a:r>
              <a:rPr lang="he-IL" sz="1400" b="1" dirty="0" smtClean="0">
                <a:solidFill>
                  <a:srgbClr val="0070C0"/>
                </a:solidFill>
              </a:rPr>
              <a:t>   </a:t>
            </a:r>
            <a:r>
              <a:rPr lang="he-IL" sz="1400" dirty="0" smtClean="0">
                <a:latin typeface="David" pitchFamily="34" charset="-79"/>
                <a:cs typeface="David" pitchFamily="34" charset="-79"/>
              </a:rPr>
              <a:t>ומתחרט עליהם.</a:t>
            </a:r>
          </a:p>
          <a:p>
            <a:pPr>
              <a:buNone/>
            </a:pPr>
            <a:endParaRPr lang="he-IL" sz="1400" b="1" dirty="0" smtClean="0">
              <a:solidFill>
                <a:srgbClr val="0070C0"/>
              </a:solidFill>
            </a:endParaRPr>
          </a:p>
          <a:p>
            <a:pPr>
              <a:buNone/>
            </a:pPr>
            <a:r>
              <a:rPr lang="he-IL" sz="1400" b="1" dirty="0">
                <a:solidFill>
                  <a:srgbClr val="0070C0"/>
                </a:solidFill>
              </a:rPr>
              <a:t> הֲבֵן יַקִּיר לִי אֶפְרַיִם, אִם יֶלֶד </a:t>
            </a:r>
            <a:r>
              <a:rPr lang="he-IL" sz="1400" b="1" dirty="0" err="1">
                <a:solidFill>
                  <a:srgbClr val="0070C0"/>
                </a:solidFill>
              </a:rPr>
              <a:t>שַׁעֲשֻׁעִים</a:t>
            </a:r>
            <a:r>
              <a:rPr lang="he-IL" sz="1400" b="1" dirty="0">
                <a:solidFill>
                  <a:srgbClr val="0070C0"/>
                </a:solidFill>
              </a:rPr>
              <a:t>--כִּי-מִדֵּי דַבְּרִי בּוֹ, זָכֹר אֶזְכְּרֶנּוּ עוֹד; עַל-כֵּן, הָמוּ מֵעַי לוֹ--רַחֵם </a:t>
            </a:r>
            <a:r>
              <a:rPr lang="he-IL" sz="1400" b="1" dirty="0" err="1">
                <a:solidFill>
                  <a:srgbClr val="0070C0"/>
                </a:solidFill>
              </a:rPr>
              <a:t>אֲרַחֲמֶנּוּ</a:t>
            </a:r>
            <a:r>
              <a:rPr lang="he-IL" sz="1400" b="1" dirty="0">
                <a:solidFill>
                  <a:srgbClr val="0070C0"/>
                </a:solidFill>
              </a:rPr>
              <a:t>, </a:t>
            </a:r>
            <a:endParaRPr lang="he-IL" sz="1400" b="1" dirty="0" smtClean="0">
              <a:solidFill>
                <a:srgbClr val="0070C0"/>
              </a:solidFill>
            </a:endParaRPr>
          </a:p>
          <a:p>
            <a:pPr>
              <a:buNone/>
            </a:pPr>
            <a:r>
              <a:rPr lang="he-IL" sz="1400" b="1" dirty="0" smtClean="0">
                <a:solidFill>
                  <a:srgbClr val="0070C0"/>
                </a:solidFill>
              </a:rPr>
              <a:t>נְאֻם-ה'</a:t>
            </a:r>
            <a:r>
              <a:rPr lang="he-IL" sz="1400" b="1" dirty="0" smtClean="0"/>
              <a:t> -</a:t>
            </a:r>
            <a:r>
              <a:rPr lang="he-IL" sz="1400" b="1" dirty="0">
                <a:solidFill>
                  <a:srgbClr val="0070C0"/>
                </a:solidFill>
              </a:rPr>
              <a:t> </a:t>
            </a:r>
            <a:r>
              <a:rPr lang="he-IL" sz="1400" b="1" dirty="0" smtClean="0">
                <a:latin typeface="David" pitchFamily="34" charset="-79"/>
                <a:cs typeface="David" pitchFamily="34" charset="-79"/>
              </a:rPr>
              <a:t>תגובה נרגשת של ה' המעידה </a:t>
            </a:r>
            <a:r>
              <a:rPr lang="he-IL" sz="1400" b="1" dirty="0">
                <a:latin typeface="David" pitchFamily="34" charset="-79"/>
                <a:cs typeface="David" pitchFamily="34" charset="-79"/>
              </a:rPr>
              <a:t>על אהבתו הגדולה של ה' לעם ישראל.</a:t>
            </a:r>
          </a:p>
          <a:p>
            <a:pPr>
              <a:buNone/>
            </a:pPr>
            <a:r>
              <a:rPr lang="he-IL" sz="1400" dirty="0" smtClean="0"/>
              <a:t> </a:t>
            </a:r>
          </a:p>
          <a:p>
            <a:pPr>
              <a:buNone/>
            </a:pPr>
            <a:r>
              <a:rPr lang="he-IL" sz="1400" dirty="0" smtClean="0">
                <a:latin typeface="David" pitchFamily="34" charset="-79"/>
                <a:cs typeface="David" pitchFamily="34" charset="-79"/>
              </a:rPr>
              <a:t>נראה שיש מעין דו-שיח בין ה' לבין </a:t>
            </a:r>
            <a:r>
              <a:rPr lang="he-IL" sz="1400" dirty="0" err="1" smtClean="0">
                <a:latin typeface="David" pitchFamily="34" charset="-79"/>
                <a:cs typeface="David" pitchFamily="34" charset="-79"/>
              </a:rPr>
              <a:t>אפריים</a:t>
            </a:r>
            <a:r>
              <a:rPr lang="he-IL" sz="1400" dirty="0" smtClean="0">
                <a:latin typeface="David" pitchFamily="34" charset="-79"/>
                <a:cs typeface="David" pitchFamily="34" charset="-79"/>
              </a:rPr>
              <a:t> (ממלכת ישראל).</a:t>
            </a:r>
          </a:p>
          <a:p>
            <a:pPr>
              <a:buNone/>
            </a:pPr>
            <a:endParaRPr lang="he-IL" sz="1400" dirty="0" smtClean="0">
              <a:latin typeface="David" pitchFamily="34" charset="-79"/>
              <a:cs typeface="David" pitchFamily="34" charset="-79"/>
            </a:endParaRPr>
          </a:p>
          <a:p>
            <a:pPr>
              <a:buNone/>
            </a:pPr>
            <a:r>
              <a:rPr lang="he-IL" sz="1400" b="1" dirty="0" smtClean="0">
                <a:latin typeface="David" pitchFamily="34" charset="-79"/>
                <a:cs typeface="David" pitchFamily="34" charset="-79"/>
              </a:rPr>
              <a:t>ר' יוסף קרא:</a:t>
            </a:r>
            <a:r>
              <a:rPr lang="he-IL" sz="1400" dirty="0" smtClean="0">
                <a:latin typeface="David" pitchFamily="34" charset="-79"/>
                <a:cs typeface="David" pitchFamily="34" charset="-79"/>
              </a:rPr>
              <a:t> סבור שיש לקרוא את המשפט הראשון בפסוק </a:t>
            </a:r>
            <a:r>
              <a:rPr lang="he-IL" sz="1400" dirty="0" err="1" smtClean="0">
                <a:latin typeface="David" pitchFamily="34" charset="-79"/>
                <a:cs typeface="David" pitchFamily="34" charset="-79"/>
              </a:rPr>
              <a:t>יט</a:t>
            </a:r>
            <a:r>
              <a:rPr lang="he-IL" sz="1400" smtClean="0">
                <a:latin typeface="David" pitchFamily="34" charset="-79"/>
                <a:cs typeface="David" pitchFamily="34" charset="-79"/>
              </a:rPr>
              <a:t> בתמיהה: </a:t>
            </a:r>
            <a:r>
              <a:rPr lang="he-IL" sz="1400" dirty="0" smtClean="0"/>
              <a:t> </a:t>
            </a:r>
            <a:r>
              <a:rPr lang="he-IL" sz="1400" b="1" dirty="0" smtClean="0">
                <a:solidFill>
                  <a:srgbClr val="0070C0"/>
                </a:solidFill>
              </a:rPr>
              <a:t>הֲבֵן יַקִּיר לִי אֶפְרַיִם אִם יֶלֶד </a:t>
            </a:r>
            <a:r>
              <a:rPr lang="he-IL" sz="1400" b="1" dirty="0" err="1" smtClean="0">
                <a:solidFill>
                  <a:srgbClr val="0070C0"/>
                </a:solidFill>
              </a:rPr>
              <a:t>שַׁעֲשֻׁעִים</a:t>
            </a:r>
            <a:r>
              <a:rPr lang="he-IL" sz="1400" b="1" dirty="0" smtClean="0">
                <a:solidFill>
                  <a:srgbClr val="0070C0"/>
                </a:solidFill>
              </a:rPr>
              <a:t>?! </a:t>
            </a:r>
            <a:r>
              <a:rPr lang="he-IL" sz="1400" dirty="0" smtClean="0">
                <a:latin typeface="David" pitchFamily="34" charset="-79"/>
                <a:cs typeface="David" pitchFamily="34" charset="-79"/>
              </a:rPr>
              <a:t>- אפרים (ממלכת ישראל) לא היו באמת בן יקר שמשתעשעים איתו. הם חטאו והחטיאו.</a:t>
            </a:r>
          </a:p>
          <a:p>
            <a:pPr>
              <a:buNone/>
            </a:pPr>
            <a:r>
              <a:rPr lang="he-IL" sz="1400" b="1" dirty="0">
                <a:solidFill>
                  <a:srgbClr val="0070C0"/>
                </a:solidFill>
                <a:latin typeface="David" pitchFamily="34" charset="-79"/>
                <a:cs typeface="David" pitchFamily="34" charset="-79"/>
              </a:rPr>
              <a:t>	</a:t>
            </a:r>
            <a:r>
              <a:rPr lang="he-IL" sz="1400" b="1" dirty="0" smtClean="0">
                <a:latin typeface="David" pitchFamily="34" charset="-79"/>
                <a:cs typeface="David" pitchFamily="34" charset="-79"/>
              </a:rPr>
              <a:t>מדוע ה' בכל זאת מרחם עליהם? </a:t>
            </a:r>
            <a:r>
              <a:rPr lang="he-IL" sz="1400" dirty="0" smtClean="0">
                <a:latin typeface="David" pitchFamily="34" charset="-79"/>
                <a:cs typeface="David" pitchFamily="34" charset="-79"/>
              </a:rPr>
              <a:t>בגלל שהתחרטו על העבר וחזרו בתשובה.</a:t>
            </a:r>
          </a:p>
          <a:p>
            <a:pPr>
              <a:buNone/>
            </a:pPr>
            <a:endParaRPr lang="he-IL" sz="1400" dirty="0" smtClean="0">
              <a:latin typeface="David" pitchFamily="34" charset="-79"/>
              <a:cs typeface="David" pitchFamily="34" charset="-79"/>
            </a:endParaRPr>
          </a:p>
          <a:p>
            <a:pPr>
              <a:buNone/>
            </a:pPr>
            <a:r>
              <a:rPr lang="he-IL" sz="1400" b="1" dirty="0" smtClean="0">
                <a:solidFill>
                  <a:srgbClr val="C00000"/>
                </a:solidFill>
                <a:latin typeface="David" pitchFamily="34" charset="-79"/>
                <a:cs typeface="David" pitchFamily="34" charset="-79"/>
              </a:rPr>
              <a:t>הסיבות לגאולה:</a:t>
            </a:r>
          </a:p>
          <a:p>
            <a:r>
              <a:rPr lang="he-IL" sz="1400" dirty="0" smtClean="0">
                <a:latin typeface="David" pitchFamily="34" charset="-79"/>
                <a:cs typeface="David" pitchFamily="34" charset="-79"/>
              </a:rPr>
              <a:t>אהבת ה' לעם ישראל: </a:t>
            </a:r>
            <a:r>
              <a:rPr lang="he-IL" sz="1400" b="1" dirty="0" smtClean="0">
                <a:solidFill>
                  <a:srgbClr val="0070C0"/>
                </a:solidFill>
                <a:latin typeface="David" pitchFamily="34" charset="-79"/>
                <a:cs typeface="David" pitchFamily="34" charset="-79"/>
              </a:rPr>
              <a:t>"</a:t>
            </a:r>
            <a:r>
              <a:rPr lang="he-IL" sz="1400" b="1" dirty="0" smtClean="0">
                <a:solidFill>
                  <a:srgbClr val="0070C0"/>
                </a:solidFill>
              </a:rPr>
              <a:t>וְאַהֲבַת עוֹלָם אֲהַבְתִּיךְ" </a:t>
            </a:r>
            <a:r>
              <a:rPr lang="he-IL" sz="1400" dirty="0" smtClean="0">
                <a:latin typeface="David" pitchFamily="34" charset="-79"/>
                <a:cs typeface="David" pitchFamily="34" charset="-79"/>
              </a:rPr>
              <a:t>(ב).</a:t>
            </a:r>
          </a:p>
          <a:p>
            <a:r>
              <a:rPr lang="he-IL" sz="1400" dirty="0" smtClean="0">
                <a:latin typeface="David" pitchFamily="34" charset="-79"/>
                <a:cs typeface="David" pitchFamily="34" charset="-79"/>
              </a:rPr>
              <a:t>רחמי ה' על עם ישראל</a:t>
            </a:r>
            <a:r>
              <a:rPr lang="he-IL" sz="1400" b="1" dirty="0" smtClean="0">
                <a:solidFill>
                  <a:srgbClr val="0070C0"/>
                </a:solidFill>
              </a:rPr>
              <a:t> "רַחֵם </a:t>
            </a:r>
            <a:r>
              <a:rPr lang="he-IL" sz="1400" b="1" dirty="0" err="1" smtClean="0">
                <a:solidFill>
                  <a:srgbClr val="0070C0"/>
                </a:solidFill>
              </a:rPr>
              <a:t>אֲרַחֲמֶנּוּ" </a:t>
            </a:r>
            <a:r>
              <a:rPr lang="he-IL" sz="1400" dirty="0" err="1" smtClean="0">
                <a:latin typeface="David" pitchFamily="34" charset="-79"/>
                <a:cs typeface="David" pitchFamily="34" charset="-79"/>
              </a:rPr>
              <a:t>(יט</a:t>
            </a:r>
            <a:r>
              <a:rPr lang="he-IL" sz="1400" dirty="0" smtClean="0">
                <a:latin typeface="David" pitchFamily="34" charset="-79"/>
                <a:cs typeface="David" pitchFamily="34" charset="-79"/>
              </a:rPr>
              <a:t>).</a:t>
            </a:r>
          </a:p>
          <a:p>
            <a:r>
              <a:rPr lang="he-IL" sz="1400" dirty="0" smtClean="0">
                <a:latin typeface="David" pitchFamily="34" charset="-79"/>
                <a:cs typeface="David" pitchFamily="34" charset="-79"/>
              </a:rPr>
              <a:t>הבכי והצער של רחל </a:t>
            </a:r>
            <a:r>
              <a:rPr lang="he-IL" sz="1400" b="1" dirty="0" smtClean="0">
                <a:solidFill>
                  <a:srgbClr val="0070C0"/>
                </a:solidFill>
                <a:latin typeface="David" pitchFamily="34" charset="-79"/>
                <a:cs typeface="David" pitchFamily="34" charset="-79"/>
              </a:rPr>
              <a:t>"</a:t>
            </a:r>
            <a:r>
              <a:rPr lang="he-IL" sz="1400" b="1" dirty="0" smtClean="0">
                <a:solidFill>
                  <a:srgbClr val="0070C0"/>
                </a:solidFill>
              </a:rPr>
              <a:t>כִּי יֵשׁ שָׂכָר </a:t>
            </a:r>
            <a:r>
              <a:rPr lang="he-IL" sz="1400" b="1" dirty="0" err="1" smtClean="0">
                <a:solidFill>
                  <a:srgbClr val="0070C0"/>
                </a:solidFill>
              </a:rPr>
              <a:t>לִפְעֻלָּתֵךְ</a:t>
            </a:r>
            <a:r>
              <a:rPr lang="he-IL" sz="1400" b="1" dirty="0" smtClean="0">
                <a:solidFill>
                  <a:srgbClr val="0070C0"/>
                </a:solidFill>
              </a:rPr>
              <a:t> "</a:t>
            </a:r>
            <a:r>
              <a:rPr lang="he-IL" sz="1400" b="1" dirty="0" err="1" smtClean="0">
                <a:solidFill>
                  <a:srgbClr val="0070C0"/>
                </a:solidFill>
              </a:rPr>
              <a:t> </a:t>
            </a:r>
            <a:r>
              <a:rPr lang="he-IL" sz="1400" dirty="0" err="1" smtClean="0">
                <a:latin typeface="David" pitchFamily="34" charset="-79"/>
                <a:cs typeface="David" pitchFamily="34" charset="-79"/>
              </a:rPr>
              <a:t>(ט</a:t>
            </a:r>
            <a:r>
              <a:rPr lang="he-IL" sz="1400" dirty="0" smtClean="0">
                <a:latin typeface="David" pitchFamily="34" charset="-79"/>
                <a:cs typeface="David" pitchFamily="34" charset="-79"/>
              </a:rPr>
              <a:t>ו).</a:t>
            </a:r>
          </a:p>
          <a:p>
            <a:r>
              <a:rPr lang="he-IL" sz="1400" dirty="0" smtClean="0">
                <a:latin typeface="David" pitchFamily="34" charset="-79"/>
                <a:cs typeface="David" pitchFamily="34" charset="-79"/>
              </a:rPr>
              <a:t>חזרה בתשובה של היושבים בגולה </a:t>
            </a:r>
            <a:r>
              <a:rPr lang="he-IL" sz="1400" b="1" dirty="0" smtClean="0">
                <a:solidFill>
                  <a:srgbClr val="0070C0"/>
                </a:solidFill>
                <a:latin typeface="David" pitchFamily="34" charset="-79"/>
                <a:cs typeface="David" pitchFamily="34" charset="-79"/>
              </a:rPr>
              <a:t>"</a:t>
            </a:r>
            <a:r>
              <a:rPr lang="he-IL" sz="1400" b="1" dirty="0" err="1" smtClean="0">
                <a:solidFill>
                  <a:srgbClr val="0070C0"/>
                </a:solidFill>
              </a:rPr>
              <a:t>הֲשִׁבֵנִי</a:t>
            </a:r>
            <a:r>
              <a:rPr lang="he-IL" sz="1400" b="1" dirty="0" smtClean="0">
                <a:solidFill>
                  <a:srgbClr val="0070C0"/>
                </a:solidFill>
              </a:rPr>
              <a:t> </a:t>
            </a:r>
            <a:r>
              <a:rPr lang="he-IL" sz="1400" b="1" dirty="0" err="1" smtClean="0">
                <a:solidFill>
                  <a:srgbClr val="0070C0"/>
                </a:solidFill>
              </a:rPr>
              <a:t>וְאָשׁוּבָה</a:t>
            </a:r>
            <a:r>
              <a:rPr lang="he-IL" sz="1400" b="1" dirty="0" smtClean="0">
                <a:solidFill>
                  <a:srgbClr val="0070C0"/>
                </a:solidFill>
              </a:rPr>
              <a:t>"</a:t>
            </a:r>
            <a:r>
              <a:rPr lang="he-IL" sz="1400" b="1" dirty="0" err="1" smtClean="0">
                <a:solidFill>
                  <a:srgbClr val="0070C0"/>
                </a:solidFill>
              </a:rPr>
              <a:t> </a:t>
            </a:r>
            <a:r>
              <a:rPr lang="he-IL" sz="1400" dirty="0" err="1" smtClean="0">
                <a:latin typeface="David" pitchFamily="34" charset="-79"/>
                <a:cs typeface="David" pitchFamily="34" charset="-79"/>
              </a:rPr>
              <a:t>(י</a:t>
            </a:r>
            <a:r>
              <a:rPr lang="he-IL" sz="1400" dirty="0" smtClean="0">
                <a:latin typeface="David" pitchFamily="34" charset="-79"/>
                <a:cs typeface="David" pitchFamily="34" charset="-79"/>
              </a:rPr>
              <a:t>ז).</a:t>
            </a:r>
            <a:endParaRPr lang="he-IL" sz="1400" dirty="0">
              <a:latin typeface="David" pitchFamily="34" charset="-79"/>
              <a:cs typeface="David" pitchFamily="34" charset="-79"/>
            </a:endParaRPr>
          </a:p>
        </p:txBody>
      </p:sp>
      <p:sp>
        <p:nvSpPr>
          <p:cNvPr id="4" name="סוגר מרובע שמאלי 3"/>
          <p:cNvSpPr/>
          <p:nvPr/>
        </p:nvSpPr>
        <p:spPr>
          <a:xfrm>
            <a:off x="1785918" y="1357298"/>
            <a:ext cx="285752" cy="642942"/>
          </a:xfrm>
          <a:prstGeom prst="leftBracket">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262</Words>
  <Application>Microsoft Office PowerPoint</Application>
  <PresentationFormat>‫הצגה על המסך (4:3)</PresentationFormat>
  <Paragraphs>118</Paragraphs>
  <Slides>7</Slides>
  <Notes>6</Notes>
  <HiddenSlides>0</HiddenSlides>
  <MMClips>0</MMClips>
  <ScaleCrop>false</ScaleCrop>
  <HeadingPairs>
    <vt:vector size="4" baseType="variant">
      <vt:variant>
        <vt:lpstr>ערכת נושא</vt:lpstr>
      </vt:variant>
      <vt:variant>
        <vt:i4>1</vt:i4>
      </vt:variant>
      <vt:variant>
        <vt:lpstr>כותרות שקופיות</vt:lpstr>
      </vt:variant>
      <vt:variant>
        <vt:i4>7</vt:i4>
      </vt:variant>
    </vt:vector>
  </HeadingPairs>
  <TitlesOfParts>
    <vt:vector size="8" baseType="lpstr">
      <vt:lpstr>ערכת נושא Office</vt:lpstr>
      <vt:lpstr>שקופית 1</vt:lpstr>
      <vt:lpstr>שקופית 2</vt:lpstr>
      <vt:lpstr>שקופית 3</vt:lpstr>
      <vt:lpstr>שקופית 4</vt:lpstr>
      <vt:lpstr>שקופית 5</vt:lpstr>
      <vt:lpstr>שקופית 6</vt:lpstr>
      <vt:lpstr>שקופית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ETI</dc:creator>
  <cp:lastModifiedBy>ETI</cp:lastModifiedBy>
  <cp:revision>47</cp:revision>
  <dcterms:created xsi:type="dcterms:W3CDTF">2021-05-09T14:04:28Z</dcterms:created>
  <dcterms:modified xsi:type="dcterms:W3CDTF">2021-05-20T19:26:53Z</dcterms:modified>
</cp:coreProperties>
</file>