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67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E95C21F-232B-456D-8739-402C63953706}" type="datetimeFigureOut">
              <a:rPr lang="he-IL" smtClean="0"/>
              <a:pPr/>
              <a:t>ט'/סיון/תשפ"א</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B875B24-CEBB-4A94-9A30-1B0997E21774}"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AB875B24-CEBB-4A94-9A30-1B0997E21774}" type="slidenum">
              <a:rPr lang="he-IL" smtClean="0"/>
              <a:pPr/>
              <a:t>1</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AB875B24-CEBB-4A94-9A30-1B0997E21774}" type="slidenum">
              <a:rPr lang="he-IL" smtClean="0"/>
              <a:pPr/>
              <a:t>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AB875B24-CEBB-4A94-9A30-1B0997E21774}" type="slidenum">
              <a:rPr lang="he-IL" smtClean="0"/>
              <a:pPr/>
              <a:t>3</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AB875B24-CEBB-4A94-9A30-1B0997E21774}" type="slidenum">
              <a:rPr lang="he-IL" smtClean="0"/>
              <a:pPr/>
              <a:t>4</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AB875B24-CEBB-4A94-9A30-1B0997E21774}" type="slidenum">
              <a:rPr lang="he-IL" smtClean="0"/>
              <a:pPr/>
              <a:t>5</a:t>
            </a:fld>
            <a:endParaRPr 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AB875B24-CEBB-4A94-9A30-1B0997E21774}" type="slidenum">
              <a:rPr lang="he-IL" smtClean="0"/>
              <a:pPr/>
              <a:t>6</a:t>
            </a:fld>
            <a:endParaRPr lang="he-I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AB875B24-CEBB-4A94-9A30-1B0997E21774}" type="slidenum">
              <a:rPr lang="he-IL" smtClean="0"/>
              <a:pPr/>
              <a:t>7</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5ABC7E7-7E52-4B0F-8705-A3D7CC738FD9}" type="datetimeFigureOut">
              <a:rPr lang="he-IL" smtClean="0"/>
              <a:pPr/>
              <a:t>ט'/סיון/תשפ"א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5E8460B6-4746-4ACE-BCEB-A4A18CF70E3A}"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5ABC7E7-7E52-4B0F-8705-A3D7CC738FD9}" type="datetimeFigureOut">
              <a:rPr lang="he-IL" smtClean="0"/>
              <a:pPr/>
              <a:t>ט'/סיון/תשפ"א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E8460B6-4746-4ACE-BCEB-A4A18CF70E3A}"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571472" y="357166"/>
            <a:ext cx="8143932" cy="5786478"/>
          </a:xfrm>
        </p:spPr>
        <p:txBody>
          <a:bodyPr>
            <a:normAutofit/>
          </a:bodyPr>
          <a:lstStyle/>
          <a:p>
            <a:r>
              <a:rPr lang="he-IL" sz="1600" b="1" dirty="0" smtClean="0">
                <a:solidFill>
                  <a:srgbClr val="C00000"/>
                </a:solidFill>
                <a:latin typeface="David" pitchFamily="34" charset="-79"/>
                <a:cs typeface="David" pitchFamily="34" charset="-79"/>
              </a:rPr>
              <a:t>פרק כ"ח / עימות פומבי בין ירמיהו לחנניה בן עזור</a:t>
            </a:r>
          </a:p>
          <a:p>
            <a:pPr algn="just"/>
            <a:r>
              <a:rPr lang="he-IL" sz="1400" b="1" dirty="0" smtClean="0">
                <a:solidFill>
                  <a:srgbClr val="C00000"/>
                </a:solidFill>
                <a:latin typeface="David" pitchFamily="34" charset="-79"/>
                <a:cs typeface="David" pitchFamily="34" charset="-79"/>
              </a:rPr>
              <a:t>רקע לפרק</a:t>
            </a:r>
          </a:p>
          <a:p>
            <a:pPr algn="just"/>
            <a:r>
              <a:rPr lang="he-IL" sz="1400" dirty="0" smtClean="0">
                <a:solidFill>
                  <a:schemeClr val="tx1"/>
                </a:solidFill>
                <a:latin typeface="David" pitchFamily="34" charset="-79"/>
                <a:cs typeface="David" pitchFamily="34" charset="-79"/>
              </a:rPr>
              <a:t>בפרק כ"ז נבא ירמיהו שצריך להיכנע למלך בבל ולהשתעבד לו. כדי להמחיש זאת ירמיהו שם על עצמו מוסרות עול (חלק שבאמצעותו קושרים את הבהמה למחרשה). כנגדו טענו נביאי השקר הרבים שיש למרוד במלך בבל. </a:t>
            </a:r>
          </a:p>
          <a:p>
            <a:pPr algn="just"/>
            <a:r>
              <a:rPr lang="he-IL" sz="1400" dirty="0" smtClean="0">
                <a:solidFill>
                  <a:schemeClr val="tx1"/>
                </a:solidFill>
                <a:latin typeface="David" pitchFamily="34" charset="-79"/>
                <a:cs typeface="David" pitchFamily="34" charset="-79"/>
              </a:rPr>
              <a:t>ירמיהו פנה למלכי העמים, לצדקיהו מלך יהודה, לכוהנים ולעם שלא לשמוע אל דברי נביאי השקר, להיכנע למלך בבל.</a:t>
            </a:r>
          </a:p>
          <a:p>
            <a:pPr algn="just"/>
            <a:r>
              <a:rPr lang="he-IL" sz="1400" dirty="0" smtClean="0">
                <a:solidFill>
                  <a:schemeClr val="tx1"/>
                </a:solidFill>
                <a:latin typeface="David" pitchFamily="34" charset="-79"/>
                <a:cs typeface="David" pitchFamily="34" charset="-79"/>
              </a:rPr>
              <a:t>עמדתו של ירמיהו ברורה ונחרצת, ועל הנביאים שאומרים אחרת ממנו, הוא אומר:</a:t>
            </a:r>
            <a:r>
              <a:rPr lang="he-IL" sz="1400" b="1" dirty="0" smtClean="0">
                <a:solidFill>
                  <a:srgbClr val="0070C0"/>
                </a:solidFill>
                <a:latin typeface="David" pitchFamily="34" charset="-79"/>
                <a:cs typeface="David" pitchFamily="34" charset="-79"/>
              </a:rPr>
              <a:t>"שקר הם </a:t>
            </a:r>
            <a:r>
              <a:rPr lang="he-IL" sz="1400" b="1" dirty="0" err="1" smtClean="0">
                <a:solidFill>
                  <a:srgbClr val="0070C0"/>
                </a:solidFill>
                <a:latin typeface="David" pitchFamily="34" charset="-79"/>
                <a:cs typeface="David" pitchFamily="34" charset="-79"/>
              </a:rPr>
              <a:t>נבאים</a:t>
            </a:r>
            <a:r>
              <a:rPr lang="he-IL" sz="1400" b="1" dirty="0" smtClean="0">
                <a:solidFill>
                  <a:srgbClr val="0070C0"/>
                </a:solidFill>
                <a:latin typeface="David" pitchFamily="34" charset="-79"/>
                <a:cs typeface="David" pitchFamily="34" charset="-79"/>
              </a:rPr>
              <a:t> לכם".</a:t>
            </a:r>
            <a:endParaRPr lang="he-IL" sz="1400" dirty="0">
              <a:solidFill>
                <a:schemeClr val="tx1"/>
              </a:solidFill>
              <a:latin typeface="David" pitchFamily="34" charset="-79"/>
              <a:cs typeface="David" pitchFamily="34" charset="-79"/>
            </a:endParaRPr>
          </a:p>
          <a:p>
            <a:pPr algn="just"/>
            <a:r>
              <a:rPr lang="he-IL" sz="1400" dirty="0" smtClean="0">
                <a:solidFill>
                  <a:schemeClr val="tx1"/>
                </a:solidFill>
                <a:latin typeface="David" pitchFamily="34" charset="-79"/>
                <a:cs typeface="David" pitchFamily="34" charset="-79"/>
              </a:rPr>
              <a:t>בפרק ז למדנו שנביאי השקר הטעו את העם ואמרו :</a:t>
            </a:r>
            <a:r>
              <a:rPr lang="he-IL" sz="1400" b="1" dirty="0" smtClean="0">
                <a:solidFill>
                  <a:srgbClr val="0070C0"/>
                </a:solidFill>
                <a:latin typeface="David" pitchFamily="34" charset="-79"/>
                <a:cs typeface="David" pitchFamily="34" charset="-79"/>
              </a:rPr>
              <a:t>"היכל ה' היכל ה' היכל ה' המה" </a:t>
            </a:r>
            <a:r>
              <a:rPr lang="he-IL" sz="1400" dirty="0" smtClean="0">
                <a:solidFill>
                  <a:schemeClr val="tx1"/>
                </a:solidFill>
                <a:latin typeface="David" pitchFamily="34" charset="-79"/>
                <a:cs typeface="David" pitchFamily="34" charset="-79"/>
              </a:rPr>
              <a:t>- לא יקרה כלום למקדש.</a:t>
            </a:r>
          </a:p>
          <a:p>
            <a:pPr algn="just"/>
            <a:endParaRPr lang="he-IL" sz="1400" dirty="0" smtClean="0">
              <a:solidFill>
                <a:schemeClr val="tx1"/>
              </a:solidFill>
              <a:latin typeface="David" pitchFamily="34" charset="-79"/>
              <a:cs typeface="David" pitchFamily="34" charset="-79"/>
            </a:endParaRPr>
          </a:p>
          <a:p>
            <a:pPr algn="just"/>
            <a:r>
              <a:rPr lang="he-IL" sz="1400" dirty="0" smtClean="0">
                <a:solidFill>
                  <a:schemeClr val="tx1"/>
                </a:solidFill>
                <a:latin typeface="David" pitchFamily="34" charset="-79"/>
                <a:cs typeface="David" pitchFamily="34" charset="-79"/>
              </a:rPr>
              <a:t>בפרק זה נלמד על עימות בין ירמיהו לבין נביא שקר בשם חנניה בן עזור.</a:t>
            </a:r>
            <a:endParaRPr lang="he-IL" sz="1400" dirty="0">
              <a:solidFill>
                <a:schemeClr val="tx1"/>
              </a:solidFill>
              <a:latin typeface="David" pitchFamily="34" charset="-79"/>
              <a:cs typeface="David" pitchFamily="34" charset="-79"/>
            </a:endParaRPr>
          </a:p>
        </p:txBody>
      </p:sp>
      <p:pic>
        <p:nvPicPr>
          <p:cNvPr id="4" name="תמונה 3" descr="2月27日(水) ITTO ユーカリが丘 軛(くびき) | ITTOユーカリが丘校のブログ 千葉県佐倉市 ずっと役に立つ学問のための塾"/>
          <p:cNvPicPr/>
          <p:nvPr/>
        </p:nvPicPr>
        <p:blipFill>
          <a:blip r:embed="rId3" cstate="print"/>
          <a:srcRect/>
          <a:stretch>
            <a:fillRect/>
          </a:stretch>
        </p:blipFill>
        <p:spPr bwMode="auto">
          <a:xfrm>
            <a:off x="3786182" y="3214686"/>
            <a:ext cx="2686151" cy="19526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71480"/>
            <a:ext cx="8229600" cy="5715040"/>
          </a:xfrm>
        </p:spPr>
        <p:txBody>
          <a:bodyPr>
            <a:normAutofit/>
          </a:bodyPr>
          <a:lstStyle/>
          <a:p>
            <a:pPr>
              <a:buNone/>
            </a:pPr>
            <a:r>
              <a:rPr lang="he-IL" sz="1400" b="1" dirty="0" smtClean="0">
                <a:solidFill>
                  <a:srgbClr val="C00000"/>
                </a:solidFill>
                <a:latin typeface="David" pitchFamily="34" charset="-79"/>
                <a:cs typeface="David" pitchFamily="34" charset="-79"/>
              </a:rPr>
              <a:t>פסוקים א-ד: נבואת הנחמה של חנניה בן עזור</a:t>
            </a:r>
          </a:p>
          <a:p>
            <a:pPr>
              <a:buNone/>
            </a:pPr>
            <a:r>
              <a:rPr lang="he-IL" sz="1400" b="1" dirty="0"/>
              <a:t>א</a:t>
            </a:r>
            <a:r>
              <a:rPr lang="he-IL" sz="1400" dirty="0"/>
              <a:t> </a:t>
            </a:r>
            <a:r>
              <a:rPr lang="he-IL" sz="1400" dirty="0" smtClean="0"/>
              <a:t>"</a:t>
            </a:r>
            <a:r>
              <a:rPr lang="he-IL" sz="1400" b="1" dirty="0" smtClean="0">
                <a:solidFill>
                  <a:srgbClr val="0070C0"/>
                </a:solidFill>
              </a:rPr>
              <a:t>וַיְהִי </a:t>
            </a:r>
            <a:r>
              <a:rPr lang="he-IL" sz="1400" b="1" dirty="0">
                <a:solidFill>
                  <a:srgbClr val="0070C0"/>
                </a:solidFill>
              </a:rPr>
              <a:t>בַּשָּׁנָה הַהִיא, בְּרֵאשִׁית מַמְלֶכֶת </a:t>
            </a:r>
            <a:r>
              <a:rPr lang="he-IL" sz="1400" b="1" dirty="0" err="1">
                <a:solidFill>
                  <a:srgbClr val="0070C0"/>
                </a:solidFill>
              </a:rPr>
              <a:t>צִדְקִיָּה</a:t>
            </a:r>
            <a:r>
              <a:rPr lang="he-IL" sz="1400" b="1" dirty="0">
                <a:solidFill>
                  <a:srgbClr val="0070C0"/>
                </a:solidFill>
              </a:rPr>
              <a:t> מֶלֶךְ-יְהוּדָה, בשנת (בַּשָּׁנָה) הָרְבִעִית, בַּחֹדֶשׁ הַחֲמִישִׁי; אָמַר אֵלַי חֲנַנְיָה בֶן-עַזּוּר </a:t>
            </a:r>
            <a:r>
              <a:rPr lang="he-IL" sz="1400" b="1" dirty="0">
                <a:solidFill>
                  <a:schemeClr val="accent6">
                    <a:lumMod val="75000"/>
                  </a:schemeClr>
                </a:solidFill>
              </a:rPr>
              <a:t>הַנָּבִיא </a:t>
            </a:r>
            <a:r>
              <a:rPr lang="he-IL" sz="1400" b="1" dirty="0">
                <a:solidFill>
                  <a:srgbClr val="0070C0"/>
                </a:solidFill>
              </a:rPr>
              <a:t>אֲשֶׁר מִגִּבְעוֹן, בְּבֵית </a:t>
            </a:r>
            <a:r>
              <a:rPr lang="he-IL" sz="1400" b="1" dirty="0" smtClean="0">
                <a:solidFill>
                  <a:srgbClr val="0070C0"/>
                </a:solidFill>
              </a:rPr>
              <a:t>ה', </a:t>
            </a:r>
            <a:r>
              <a:rPr lang="he-IL" sz="1400" b="1" dirty="0">
                <a:solidFill>
                  <a:srgbClr val="0070C0"/>
                </a:solidFill>
              </a:rPr>
              <a:t>לְעֵינֵי </a:t>
            </a:r>
            <a:r>
              <a:rPr lang="he-IL" sz="1400" b="1" dirty="0" err="1">
                <a:solidFill>
                  <a:srgbClr val="0070C0"/>
                </a:solidFill>
              </a:rPr>
              <a:t>הַכֹּהֲנִים</a:t>
            </a:r>
            <a:r>
              <a:rPr lang="he-IL" sz="1400" b="1" dirty="0">
                <a:solidFill>
                  <a:srgbClr val="0070C0"/>
                </a:solidFill>
              </a:rPr>
              <a:t> וְכָל-הָעָם, </a:t>
            </a:r>
            <a:r>
              <a:rPr lang="he-IL" sz="1400" b="1" dirty="0" err="1">
                <a:solidFill>
                  <a:srgbClr val="0070C0"/>
                </a:solidFill>
              </a:rPr>
              <a:t>לֵאמֹר</a:t>
            </a:r>
            <a:r>
              <a:rPr lang="he-IL" sz="1400" b="1" dirty="0">
                <a:solidFill>
                  <a:srgbClr val="0070C0"/>
                </a:solidFill>
              </a:rPr>
              <a:t>. </a:t>
            </a:r>
            <a:endParaRPr lang="he-IL" sz="1400" b="1" dirty="0" smtClean="0">
              <a:solidFill>
                <a:srgbClr val="0070C0"/>
              </a:solidFill>
            </a:endParaRPr>
          </a:p>
          <a:p>
            <a:pPr>
              <a:buNone/>
            </a:pPr>
            <a:r>
              <a:rPr lang="he-IL" sz="1400" b="1" dirty="0" smtClean="0">
                <a:solidFill>
                  <a:srgbClr val="0070C0"/>
                </a:solidFill>
              </a:rPr>
              <a:t>ב</a:t>
            </a:r>
            <a:r>
              <a:rPr lang="he-IL" sz="1400" b="1" dirty="0">
                <a:solidFill>
                  <a:srgbClr val="0070C0"/>
                </a:solidFill>
              </a:rPr>
              <a:t> כֹּה-אָמַר </a:t>
            </a:r>
            <a:r>
              <a:rPr lang="he-IL" sz="1400" b="1" dirty="0" smtClean="0">
                <a:solidFill>
                  <a:srgbClr val="0070C0"/>
                </a:solidFill>
              </a:rPr>
              <a:t>ה' </a:t>
            </a:r>
            <a:r>
              <a:rPr lang="he-IL" sz="1400" b="1" dirty="0">
                <a:solidFill>
                  <a:srgbClr val="0070C0"/>
                </a:solidFill>
              </a:rPr>
              <a:t>צְבָאוֹת, </a:t>
            </a:r>
            <a:r>
              <a:rPr lang="he-IL" sz="1400" b="1" dirty="0" err="1" smtClean="0">
                <a:solidFill>
                  <a:srgbClr val="0070C0"/>
                </a:solidFill>
              </a:rPr>
              <a:t>אֱלֹקי</a:t>
            </a:r>
            <a:r>
              <a:rPr lang="he-IL" sz="1400" b="1" dirty="0" smtClean="0">
                <a:solidFill>
                  <a:srgbClr val="0070C0"/>
                </a:solidFill>
              </a:rPr>
              <a:t> </a:t>
            </a:r>
            <a:r>
              <a:rPr lang="he-IL" sz="1400" b="1" dirty="0">
                <a:solidFill>
                  <a:srgbClr val="0070C0"/>
                </a:solidFill>
              </a:rPr>
              <a:t>יִשְׂרָאֵל--</a:t>
            </a:r>
            <a:r>
              <a:rPr lang="he-IL" sz="1400" b="1" dirty="0" err="1">
                <a:solidFill>
                  <a:srgbClr val="0070C0"/>
                </a:solidFill>
              </a:rPr>
              <a:t>לֵאמֹר</a:t>
            </a:r>
            <a:r>
              <a:rPr lang="he-IL" sz="1400" b="1" dirty="0">
                <a:solidFill>
                  <a:srgbClr val="0070C0"/>
                </a:solidFill>
              </a:rPr>
              <a:t>:  שָׁבַרְתִּי, אֶת-עֹל מֶלֶךְ בָּבֶל. </a:t>
            </a:r>
            <a:endParaRPr lang="he-IL" sz="1400" b="1" dirty="0" smtClean="0">
              <a:solidFill>
                <a:srgbClr val="0070C0"/>
              </a:solidFill>
            </a:endParaRPr>
          </a:p>
          <a:p>
            <a:pPr>
              <a:buNone/>
            </a:pPr>
            <a:r>
              <a:rPr lang="he-IL" sz="1400" b="1" dirty="0" smtClean="0">
                <a:solidFill>
                  <a:srgbClr val="0070C0"/>
                </a:solidFill>
              </a:rPr>
              <a:t>ג</a:t>
            </a:r>
            <a:r>
              <a:rPr lang="he-IL" sz="1400" b="1" dirty="0">
                <a:solidFill>
                  <a:srgbClr val="0070C0"/>
                </a:solidFill>
              </a:rPr>
              <a:t> בְּעוֹד </a:t>
            </a:r>
            <a:r>
              <a:rPr lang="he-IL" sz="1400" b="1" dirty="0" err="1">
                <a:solidFill>
                  <a:srgbClr val="0070C0"/>
                </a:solidFill>
              </a:rPr>
              <a:t>שְׁנָתַיִם</a:t>
            </a:r>
            <a:r>
              <a:rPr lang="he-IL" sz="1400" b="1" dirty="0">
                <a:solidFill>
                  <a:srgbClr val="0070C0"/>
                </a:solidFill>
              </a:rPr>
              <a:t> יָמִים, אֲנִי מֵשִׁיב אֶל-הַמָּקוֹם הַזֶּה, </a:t>
            </a:r>
            <a:endParaRPr lang="he-IL" sz="1400" b="1" dirty="0" smtClean="0">
              <a:solidFill>
                <a:srgbClr val="0070C0"/>
              </a:solidFill>
            </a:endParaRPr>
          </a:p>
          <a:p>
            <a:pPr>
              <a:buNone/>
            </a:pPr>
            <a:r>
              <a:rPr lang="he-IL" sz="1400" b="1" dirty="0">
                <a:solidFill>
                  <a:srgbClr val="0070C0"/>
                </a:solidFill>
              </a:rPr>
              <a:t> </a:t>
            </a:r>
            <a:r>
              <a:rPr lang="he-IL" sz="1400" b="1" dirty="0" smtClean="0">
                <a:solidFill>
                  <a:srgbClr val="0070C0"/>
                </a:solidFill>
              </a:rPr>
              <a:t>    אֶת-כָּל-כְּלֵי</a:t>
            </a:r>
            <a:r>
              <a:rPr lang="he-IL" sz="1400" b="1" dirty="0">
                <a:solidFill>
                  <a:srgbClr val="0070C0"/>
                </a:solidFill>
              </a:rPr>
              <a:t>, בֵּית </a:t>
            </a:r>
            <a:r>
              <a:rPr lang="he-IL" sz="1400" b="1" dirty="0" smtClean="0">
                <a:solidFill>
                  <a:srgbClr val="0070C0"/>
                </a:solidFill>
              </a:rPr>
              <a:t>ה'--</a:t>
            </a:r>
            <a:r>
              <a:rPr lang="he-IL" sz="1400" b="1" dirty="0">
                <a:solidFill>
                  <a:srgbClr val="0070C0"/>
                </a:solidFill>
              </a:rPr>
              <a:t>אֲשֶׁר לָקַח </a:t>
            </a:r>
            <a:r>
              <a:rPr lang="he-IL" sz="1400" b="1" dirty="0" err="1">
                <a:solidFill>
                  <a:srgbClr val="0070C0"/>
                </a:solidFill>
              </a:rPr>
              <a:t>נְבוּכַדְנֶאצַּר</a:t>
            </a:r>
            <a:r>
              <a:rPr lang="he-IL" sz="1400" b="1" dirty="0">
                <a:solidFill>
                  <a:srgbClr val="0070C0"/>
                </a:solidFill>
              </a:rPr>
              <a:t> מֶלֶךְ-בָּבֶל, מִן-הַמָּקוֹם הַזֶּה, וַיְבִיאֵם, בָּבֶל. </a:t>
            </a:r>
            <a:endParaRPr lang="he-IL" sz="1400" b="1" dirty="0" smtClean="0">
              <a:solidFill>
                <a:srgbClr val="0070C0"/>
              </a:solidFill>
            </a:endParaRPr>
          </a:p>
          <a:p>
            <a:pPr>
              <a:buNone/>
            </a:pPr>
            <a:r>
              <a:rPr lang="he-IL" sz="1400" b="1" dirty="0">
                <a:solidFill>
                  <a:srgbClr val="0070C0"/>
                </a:solidFill>
              </a:rPr>
              <a:t> </a:t>
            </a:r>
            <a:r>
              <a:rPr lang="he-IL" sz="1400" b="1" dirty="0" smtClean="0">
                <a:solidFill>
                  <a:srgbClr val="0070C0"/>
                </a:solidFill>
              </a:rPr>
              <a:t>  </a:t>
            </a:r>
            <a:r>
              <a:rPr lang="he-IL" sz="1400" b="1" dirty="0">
                <a:solidFill>
                  <a:srgbClr val="0070C0"/>
                </a:solidFill>
              </a:rPr>
              <a:t> ד וְאֶת-</a:t>
            </a:r>
            <a:r>
              <a:rPr lang="he-IL" sz="1400" b="1" dirty="0" err="1">
                <a:solidFill>
                  <a:srgbClr val="0070C0"/>
                </a:solidFill>
              </a:rPr>
              <a:t>יְכָנְיָה</a:t>
            </a:r>
            <a:r>
              <a:rPr lang="he-IL" sz="1400" b="1" dirty="0">
                <a:solidFill>
                  <a:srgbClr val="0070C0"/>
                </a:solidFill>
              </a:rPr>
              <a:t> בֶן-יְהוֹיָקִים מֶלֶךְ-יְהוּדָה וְאֶת-כָּל-גָּלוּת יְהוּדָה הַבָּאִים בָּבֶלָה, אֲנִי מֵשִׁיב אֶל-הַמָּקוֹם הַזֶּה--</a:t>
            </a:r>
            <a:r>
              <a:rPr lang="he-IL" sz="1400" b="1" dirty="0" smtClean="0">
                <a:solidFill>
                  <a:srgbClr val="0070C0"/>
                </a:solidFill>
              </a:rPr>
              <a:t>נְאֻם-ה':</a:t>
            </a:r>
            <a:r>
              <a:rPr lang="he-IL" sz="1400" b="1" dirty="0">
                <a:solidFill>
                  <a:srgbClr val="0070C0"/>
                </a:solidFill>
              </a:rPr>
              <a:t> </a:t>
            </a:r>
            <a:endParaRPr lang="he-IL" sz="1400" b="1" dirty="0" smtClean="0">
              <a:solidFill>
                <a:srgbClr val="0070C0"/>
              </a:solidFill>
            </a:endParaRPr>
          </a:p>
          <a:p>
            <a:pPr>
              <a:buNone/>
            </a:pPr>
            <a:r>
              <a:rPr lang="he-IL" sz="1400" b="1" dirty="0" smtClean="0">
                <a:solidFill>
                  <a:srgbClr val="0070C0"/>
                </a:solidFill>
              </a:rPr>
              <a:t> </a:t>
            </a:r>
            <a:r>
              <a:rPr lang="he-IL" sz="1400" b="1" dirty="0">
                <a:solidFill>
                  <a:srgbClr val="0070C0"/>
                </a:solidFill>
              </a:rPr>
              <a:t>כִּי אֶשְׁבֹּר, אֶת-עֹל מֶלֶךְ בָּבֶל. </a:t>
            </a:r>
            <a:endParaRPr lang="he-IL" sz="1400" b="1" dirty="0" smtClean="0">
              <a:solidFill>
                <a:srgbClr val="0070C0"/>
              </a:solidFill>
            </a:endParaRPr>
          </a:p>
          <a:p>
            <a:pPr algn="just">
              <a:buNone/>
            </a:pPr>
            <a:endParaRPr lang="he-IL" sz="1400" b="1" dirty="0">
              <a:solidFill>
                <a:srgbClr val="0070C0"/>
              </a:solidFill>
              <a:latin typeface="David" pitchFamily="34" charset="-79"/>
              <a:cs typeface="David" pitchFamily="34" charset="-79"/>
            </a:endParaRPr>
          </a:p>
          <a:p>
            <a:pPr algn="just">
              <a:buNone/>
            </a:pPr>
            <a:r>
              <a:rPr lang="he-IL" sz="1400" dirty="0" smtClean="0">
                <a:latin typeface="David" pitchFamily="34" charset="-79"/>
                <a:cs typeface="David" pitchFamily="34" charset="-79"/>
              </a:rPr>
              <a:t>עימות מתרחש </a:t>
            </a:r>
            <a:r>
              <a:rPr lang="he-IL" sz="1400" dirty="0">
                <a:latin typeface="David" pitchFamily="34" charset="-79"/>
                <a:cs typeface="David" pitchFamily="34" charset="-79"/>
              </a:rPr>
              <a:t>בבית ה' לעיני הכוהנים וכל העם. שני נביאים עומדים לפני הקהל: ירמיהו בן חלקיהו, שעל צווארו המוטה המסמלת את עמדתו שיש להיכנע לעול מלך בבל, וחנניה בן עזור המנבא לעם נבואת </a:t>
            </a:r>
            <a:r>
              <a:rPr lang="he-IL" sz="1400" dirty="0" smtClean="0">
                <a:latin typeface="David" pitchFamily="34" charset="-79"/>
                <a:cs typeface="David" pitchFamily="34" charset="-79"/>
              </a:rPr>
              <a:t>נחמה: </a:t>
            </a:r>
          </a:p>
          <a:p>
            <a:pPr algn="just">
              <a:buNone/>
            </a:pPr>
            <a:r>
              <a:rPr lang="he-IL" sz="1400" dirty="0" smtClean="0">
                <a:latin typeface="David" pitchFamily="34" charset="-79"/>
                <a:cs typeface="David" pitchFamily="34" charset="-79"/>
              </a:rPr>
              <a:t>א. עול </a:t>
            </a:r>
            <a:r>
              <a:rPr lang="he-IL" sz="1400" dirty="0">
                <a:latin typeface="David" pitchFamily="34" charset="-79"/>
                <a:cs typeface="David" pitchFamily="34" charset="-79"/>
              </a:rPr>
              <a:t>בבל יישבר בעוד שנתיים</a:t>
            </a:r>
            <a:r>
              <a:rPr lang="he-IL" sz="1400" dirty="0" smtClean="0">
                <a:latin typeface="David" pitchFamily="34" charset="-79"/>
                <a:cs typeface="David" pitchFamily="34" charset="-79"/>
              </a:rPr>
              <a:t>.</a:t>
            </a:r>
          </a:p>
          <a:p>
            <a:pPr algn="just">
              <a:buNone/>
            </a:pPr>
            <a:r>
              <a:rPr lang="he-IL" sz="1400" dirty="0" smtClean="0">
                <a:latin typeface="David" pitchFamily="34" charset="-79"/>
                <a:cs typeface="David" pitchFamily="34" charset="-79"/>
              </a:rPr>
              <a:t>ב. כלי המקדש ישובו לירושלים.</a:t>
            </a:r>
          </a:p>
          <a:p>
            <a:pPr algn="just">
              <a:buNone/>
            </a:pPr>
            <a:r>
              <a:rPr lang="he-IL" sz="1400" dirty="0" smtClean="0">
                <a:latin typeface="David" pitchFamily="34" charset="-79"/>
                <a:cs typeface="David" pitchFamily="34" charset="-79"/>
              </a:rPr>
              <a:t>המלך והגולים לבבל יחזרו לירושלים.</a:t>
            </a:r>
            <a:endParaRPr lang="he-IL" sz="1400" dirty="0">
              <a:latin typeface="David" pitchFamily="34" charset="-79"/>
              <a:cs typeface="David" pitchFamily="34" charset="-79"/>
            </a:endParaRPr>
          </a:p>
          <a:p>
            <a:pPr algn="just">
              <a:buNone/>
            </a:pPr>
            <a:endParaRPr lang="he-IL" sz="1400" dirty="0">
              <a:latin typeface="David" pitchFamily="34" charset="-79"/>
              <a:cs typeface="David" pitchFamily="34" charset="-79"/>
            </a:endParaRPr>
          </a:p>
          <a:p>
            <a:pPr algn="just">
              <a:buNone/>
            </a:pPr>
            <a:r>
              <a:rPr lang="he-IL" sz="1400" dirty="0" smtClean="0">
                <a:latin typeface="David" pitchFamily="34" charset="-79"/>
                <a:cs typeface="David" pitchFamily="34" charset="-79"/>
              </a:rPr>
              <a:t>נשים לב למלה המנחה </a:t>
            </a:r>
            <a:r>
              <a:rPr lang="he-IL" sz="1400" b="1" dirty="0" smtClean="0">
                <a:solidFill>
                  <a:srgbClr val="C00000"/>
                </a:solidFill>
                <a:latin typeface="David" pitchFamily="34" charset="-79"/>
                <a:cs typeface="David" pitchFamily="34" charset="-79"/>
              </a:rPr>
              <a:t>"</a:t>
            </a:r>
            <a:r>
              <a:rPr lang="he-IL" sz="1400" b="1" dirty="0" err="1" smtClean="0">
                <a:solidFill>
                  <a:srgbClr val="C00000"/>
                </a:solidFill>
                <a:latin typeface="David" pitchFamily="34" charset="-79"/>
                <a:cs typeface="David" pitchFamily="34" charset="-79"/>
              </a:rPr>
              <a:t>נב"א</a:t>
            </a:r>
            <a:r>
              <a:rPr lang="he-IL" sz="1400" b="1" dirty="0" smtClean="0">
                <a:solidFill>
                  <a:srgbClr val="C00000"/>
                </a:solidFill>
                <a:latin typeface="David" pitchFamily="34" charset="-79"/>
                <a:cs typeface="David" pitchFamily="34" charset="-79"/>
              </a:rPr>
              <a:t>"</a:t>
            </a:r>
            <a:r>
              <a:rPr lang="he-IL" sz="1400" dirty="0" smtClean="0">
                <a:solidFill>
                  <a:srgbClr val="C00000"/>
                </a:solidFill>
                <a:latin typeface="David" pitchFamily="34" charset="-79"/>
                <a:cs typeface="David" pitchFamily="34" charset="-79"/>
              </a:rPr>
              <a:t>.</a:t>
            </a:r>
            <a:endParaRPr lang="he-IL" sz="1400" dirty="0">
              <a:latin typeface="David" pitchFamily="34" charset="-79"/>
              <a:cs typeface="David" pitchFamily="34" charset="-79"/>
            </a:endParaRPr>
          </a:p>
          <a:p>
            <a:pPr>
              <a:buNone/>
            </a:pPr>
            <a:r>
              <a:rPr lang="he-IL" sz="1400" dirty="0" smtClean="0">
                <a:latin typeface="David" pitchFamily="34" charset="-79"/>
                <a:cs typeface="David" pitchFamily="34" charset="-79"/>
              </a:rPr>
              <a:t>* שש פעמים מכונה חנניה בן עזור "הנביא" (צבוע בתכלת).שש פעמים מכונה ירמיהו "הנביא" .</a:t>
            </a:r>
          </a:p>
          <a:p>
            <a:pPr>
              <a:buNone/>
            </a:pPr>
            <a:r>
              <a:rPr lang="he-IL" sz="1400" dirty="0" smtClean="0">
                <a:latin typeface="David" pitchFamily="34" charset="-79"/>
                <a:cs typeface="David" pitchFamily="34" charset="-79"/>
              </a:rPr>
              <a:t>* שבע פעמים נוספות מופיע השורש </a:t>
            </a:r>
            <a:r>
              <a:rPr lang="he-IL" sz="1400" dirty="0" err="1" smtClean="0">
                <a:latin typeface="David" pitchFamily="34" charset="-79"/>
                <a:cs typeface="David" pitchFamily="34" charset="-79"/>
              </a:rPr>
              <a:t>נב"א</a:t>
            </a:r>
            <a:r>
              <a:rPr lang="he-IL" sz="1400" dirty="0" smtClean="0">
                <a:latin typeface="David" pitchFamily="34" charset="-79"/>
                <a:cs typeface="David" pitchFamily="34" charset="-79"/>
              </a:rPr>
              <a:t> שלא בקשר לשני הנביאים, אלא ביחס לכלל הנביאים. </a:t>
            </a:r>
          </a:p>
          <a:p>
            <a:pPr>
              <a:buNone/>
            </a:pPr>
            <a:r>
              <a:rPr lang="he-IL" sz="1400" dirty="0" smtClean="0">
                <a:latin typeface="David" pitchFamily="34" charset="-79"/>
                <a:cs typeface="David" pitchFamily="34" charset="-79"/>
              </a:rPr>
              <a:t>חשיפת המילה המנחה בפרק יכולה ללמדנו כי השאלה העומדת במרכזו היא מיהו באמת "הנביא": האם חנניה בן עזור הוא "הנביא" או ירמיהו הוא "הנביא"? שני נביאים, שתי עמדות הפוכות. בקולו של מי צריך לשמוע? איך ייוודע מי דובר את דבר ה'? עיצוב הסיפור על ידי המילה המנחה המופיעה שש פעמים ביחס לשני הנביאים, מותירה אותנו בתחושה שהכוחות שקולים. אין לאחד יתרון על חברו. הדילמה המוצבת לפנינו, הקוראים, היא גם זו העומדת לפני קהל השומעים בבית ה'. עליהם להחליט מי משני הדוברים מביא בפניהם את דבר ה' ומי משקר. </a:t>
            </a:r>
          </a:p>
          <a:p>
            <a:pPr algn="just">
              <a:buNone/>
            </a:pPr>
            <a:endParaRPr lang="he-IL" sz="1400" dirty="0">
              <a:latin typeface="David" pitchFamily="34" charset="-79"/>
              <a:cs typeface="David" pitchFamily="34" charset="-79"/>
            </a:endParaRPr>
          </a:p>
          <a:p>
            <a:pPr>
              <a:buNone/>
            </a:pPr>
            <a:endParaRPr lang="he-IL" sz="1400" dirty="0" smtClean="0">
              <a:solidFill>
                <a:srgbClr val="0070C0"/>
              </a:solidFill>
              <a:latin typeface="David" pitchFamily="34" charset="-79"/>
              <a:cs typeface="David" pitchFamily="34" charset="-79"/>
            </a:endParaRPr>
          </a:p>
          <a:p>
            <a:pPr>
              <a:buNone/>
            </a:pPr>
            <a:endParaRPr lang="he-IL" sz="1400" b="1" dirty="0">
              <a:solidFill>
                <a:srgbClr val="C00000"/>
              </a:solidFill>
              <a:latin typeface="David" pitchFamily="34" charset="-79"/>
              <a:cs typeface="David" pitchFamily="34"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normAutofit/>
          </a:bodyPr>
          <a:lstStyle/>
          <a:p>
            <a:pPr algn="just">
              <a:buNone/>
            </a:pPr>
            <a:r>
              <a:rPr lang="he-IL" sz="1400" b="1" dirty="0" smtClean="0">
                <a:solidFill>
                  <a:srgbClr val="C00000"/>
                </a:solidFill>
                <a:latin typeface="David" pitchFamily="34" charset="-79"/>
                <a:cs typeface="David" pitchFamily="34" charset="-79"/>
              </a:rPr>
              <a:t>האמצעים בהם משתמש חנניה בדיבורו ומחדדים את הבעיה שניצבת בפני העם </a:t>
            </a:r>
            <a:r>
              <a:rPr lang="he-IL" sz="1400" b="1" dirty="0" err="1" smtClean="0">
                <a:solidFill>
                  <a:srgbClr val="C00000"/>
                </a:solidFill>
                <a:latin typeface="David" pitchFamily="34" charset="-79"/>
                <a:cs typeface="David" pitchFamily="34" charset="-79"/>
              </a:rPr>
              <a:t>– ל</a:t>
            </a:r>
            <a:r>
              <a:rPr lang="he-IL" sz="1400" b="1" dirty="0" smtClean="0">
                <a:solidFill>
                  <a:srgbClr val="C00000"/>
                </a:solidFill>
                <a:latin typeface="David" pitchFamily="34" charset="-79"/>
                <a:cs typeface="David" pitchFamily="34" charset="-79"/>
              </a:rPr>
              <a:t>מי להאמין?</a:t>
            </a:r>
          </a:p>
          <a:p>
            <a:pPr algn="just">
              <a:buNone/>
            </a:pPr>
            <a:endParaRPr lang="he-IL" sz="1400" b="1" dirty="0" smtClean="0">
              <a:solidFill>
                <a:srgbClr val="C00000"/>
              </a:solidFill>
              <a:latin typeface="David" pitchFamily="34" charset="-79"/>
              <a:cs typeface="David" pitchFamily="34" charset="-79"/>
            </a:endParaRPr>
          </a:p>
          <a:p>
            <a:pPr>
              <a:buNone/>
            </a:pPr>
            <a:r>
              <a:rPr lang="he-IL" sz="1400" dirty="0" smtClean="0"/>
              <a:t>1</a:t>
            </a:r>
            <a:r>
              <a:rPr lang="he-IL" sz="1400" dirty="0" smtClean="0">
                <a:latin typeface="David" pitchFamily="34" charset="-79"/>
                <a:cs typeface="David" pitchFamily="34" charset="-79"/>
              </a:rPr>
              <a:t>. הוא פותח את דבריו בסגנונם של נביאי האמת: </a:t>
            </a:r>
            <a:r>
              <a:rPr lang="he-IL" sz="1400" b="1" dirty="0" smtClean="0">
                <a:solidFill>
                  <a:srgbClr val="0070C0"/>
                </a:solidFill>
                <a:latin typeface="David" pitchFamily="34" charset="-79"/>
                <a:cs typeface="David" pitchFamily="34" charset="-79"/>
              </a:rPr>
              <a:t>"כֹּה-אָמַר ה' צְבָאוֹת  </a:t>
            </a:r>
            <a:r>
              <a:rPr lang="he-IL" sz="1400" b="1" dirty="0" err="1" smtClean="0">
                <a:solidFill>
                  <a:srgbClr val="0070C0"/>
                </a:solidFill>
                <a:latin typeface="David" pitchFamily="34" charset="-79"/>
                <a:cs typeface="David" pitchFamily="34" charset="-79"/>
              </a:rPr>
              <a:t>אֱלֹהֵי</a:t>
            </a:r>
            <a:r>
              <a:rPr lang="he-IL" sz="1400" b="1" dirty="0" smtClean="0">
                <a:solidFill>
                  <a:srgbClr val="0070C0"/>
                </a:solidFill>
                <a:latin typeface="David" pitchFamily="34" charset="-79"/>
                <a:cs typeface="David" pitchFamily="34" charset="-79"/>
              </a:rPr>
              <a:t> יִשְׂרָאֵל".</a:t>
            </a:r>
          </a:p>
          <a:p>
            <a:pPr>
              <a:buNone/>
            </a:pPr>
            <a:r>
              <a:rPr lang="he-IL" sz="1400" dirty="0" smtClean="0">
                <a:latin typeface="David" pitchFamily="34" charset="-79"/>
                <a:cs typeface="David" pitchFamily="34" charset="-79"/>
              </a:rPr>
              <a:t>2. הוא מתייחס בדבריו </a:t>
            </a:r>
            <a:r>
              <a:rPr lang="he-IL" sz="1400" b="1" dirty="0" smtClean="0">
                <a:latin typeface="David" pitchFamily="34" charset="-79"/>
                <a:cs typeface="David" pitchFamily="34" charset="-79"/>
              </a:rPr>
              <a:t>"</a:t>
            </a:r>
            <a:r>
              <a:rPr lang="he-IL" sz="1400" b="1" dirty="0" smtClean="0">
                <a:solidFill>
                  <a:srgbClr val="0070C0"/>
                </a:solidFill>
                <a:latin typeface="David" pitchFamily="34" charset="-79"/>
                <a:cs typeface="David" pitchFamily="34" charset="-79"/>
              </a:rPr>
              <a:t>שָׁבַרְתִּי  אֶת-עֹל מֶלֶךְ בָּבֶל</a:t>
            </a:r>
            <a:r>
              <a:rPr lang="he-IL" sz="1400" b="1" dirty="0" smtClean="0">
                <a:latin typeface="David" pitchFamily="34" charset="-79"/>
                <a:cs typeface="David" pitchFamily="34" charset="-79"/>
              </a:rPr>
              <a:t>" </a:t>
            </a:r>
            <a:r>
              <a:rPr lang="he-IL" sz="1400" dirty="0" smtClean="0">
                <a:latin typeface="David" pitchFamily="34" charset="-79"/>
                <a:cs typeface="David" pitchFamily="34" charset="-79"/>
              </a:rPr>
              <a:t>לנבואתו ולמעשהו הסמלי של ירמיהו, ובכך הוא אינו סותר את נבואת ירמיהו, אלא בונה את נבואתו על נבואת ירמיהו, ומציג את עצמו כממשיך אותה ומעדכן אותה.  </a:t>
            </a:r>
          </a:p>
          <a:p>
            <a:pPr>
              <a:buNone/>
            </a:pPr>
            <a:r>
              <a:rPr lang="he-IL" sz="1400" dirty="0" smtClean="0">
                <a:latin typeface="David" pitchFamily="34" charset="-79"/>
                <a:cs typeface="David" pitchFamily="34" charset="-79"/>
              </a:rPr>
              <a:t>3. בעוד נביאי השקר תמכו ביציאה מיידית למרד נגד </a:t>
            </a:r>
            <a:r>
              <a:rPr lang="he-IL" sz="1400" dirty="0" err="1" smtClean="0">
                <a:latin typeface="David" pitchFamily="34" charset="-79"/>
                <a:cs typeface="David" pitchFamily="34" charset="-79"/>
              </a:rPr>
              <a:t>נבוכדנאצר</a:t>
            </a:r>
            <a:r>
              <a:rPr lang="he-IL" sz="1400" dirty="0" smtClean="0">
                <a:latin typeface="David" pitchFamily="34" charset="-79"/>
                <a:cs typeface="David" pitchFamily="34" charset="-79"/>
              </a:rPr>
              <a:t>, חנניה אינו קורא לצאת למרד, אלא טוען שבבל תיפול עוד שנתיים, ולכן יש להתאזר בסבלנות ולחכות לנפילתה. בכך הוא בעצם אינו חולק על הוראתו המעשית של ירמיהו שיש להיכנע כרגע למלך בבל. </a:t>
            </a:r>
          </a:p>
          <a:p>
            <a:pPr>
              <a:buNone/>
            </a:pPr>
            <a:r>
              <a:rPr lang="he-IL" sz="1400" dirty="0" smtClean="0">
                <a:latin typeface="David" pitchFamily="34" charset="-79"/>
                <a:cs typeface="David" pitchFamily="34" charset="-79"/>
              </a:rPr>
              <a:t>4. הנאום פותח בהצהרה דרמטית: </a:t>
            </a:r>
            <a:r>
              <a:rPr lang="he-IL" sz="1400" b="1" dirty="0" smtClean="0">
                <a:solidFill>
                  <a:srgbClr val="0070C0"/>
                </a:solidFill>
                <a:latin typeface="Arial" pitchFamily="34" charset="0"/>
                <a:cs typeface="Arial" pitchFamily="34" charset="0"/>
              </a:rPr>
              <a:t>"שברתי את על מלך בבל"</a:t>
            </a:r>
            <a:r>
              <a:rPr lang="he-IL" sz="1400" dirty="0" smtClean="0">
                <a:latin typeface="David" pitchFamily="34" charset="-79"/>
                <a:cs typeface="David" pitchFamily="34" charset="-79"/>
              </a:rPr>
              <a:t>. בבשורה משמחת זו פותח חנניה את דבריו ומרכז סביבו את כל קהל השומעים, ומשפט דומה סוגר את הנבואה: </a:t>
            </a:r>
            <a:r>
              <a:rPr lang="he-IL" sz="1400" b="1" dirty="0" smtClean="0">
                <a:solidFill>
                  <a:srgbClr val="0070C0"/>
                </a:solidFill>
                <a:latin typeface="Arial" pitchFamily="34" charset="0"/>
                <a:cs typeface="Arial" pitchFamily="34" charset="0"/>
              </a:rPr>
              <a:t>"כי אשבר את על מלך בבל".</a:t>
            </a:r>
            <a:r>
              <a:rPr lang="he-IL" sz="1400" dirty="0" smtClean="0">
                <a:latin typeface="David" pitchFamily="34" charset="-79"/>
                <a:cs typeface="David" pitchFamily="34" charset="-79"/>
              </a:rPr>
              <a:t> כך מוצב המסר המרכזי של הנבואה בפתיחה ובסיום הדברים.  </a:t>
            </a:r>
            <a:endParaRPr lang="he-IL" sz="1400" b="1" dirty="0" smtClean="0">
              <a:solidFill>
                <a:srgbClr val="0070C0"/>
              </a:solidFill>
              <a:latin typeface="Arial" pitchFamily="34" charset="0"/>
              <a:cs typeface="Arial" pitchFamily="34" charset="0"/>
            </a:endParaRPr>
          </a:p>
          <a:p>
            <a:pPr algn="just">
              <a:buNone/>
            </a:pPr>
            <a:r>
              <a:rPr lang="he-IL" sz="1400" dirty="0" smtClean="0">
                <a:latin typeface="David" pitchFamily="34" charset="-79"/>
                <a:cs typeface="David" pitchFamily="34" charset="-79"/>
              </a:rPr>
              <a:t>5. המסר המרכזי שבמשפט הפותח מציג את נפילתו של מלך בבל כדבר שכבר קרה. </a:t>
            </a:r>
            <a:r>
              <a:rPr lang="he-IL" sz="1400" b="1" u="sng" dirty="0" smtClean="0">
                <a:solidFill>
                  <a:srgbClr val="0070C0"/>
                </a:solidFill>
                <a:latin typeface="Arial" pitchFamily="34" charset="0"/>
                <a:cs typeface="Arial" pitchFamily="34" charset="0"/>
              </a:rPr>
              <a:t>"שברתי</a:t>
            </a:r>
            <a:r>
              <a:rPr lang="he-IL" sz="1400" b="1" dirty="0" smtClean="0">
                <a:solidFill>
                  <a:srgbClr val="0070C0"/>
                </a:solidFill>
                <a:latin typeface="Arial" pitchFamily="34" charset="0"/>
                <a:cs typeface="Arial" pitchFamily="34" charset="0"/>
              </a:rPr>
              <a:t>". </a:t>
            </a:r>
            <a:r>
              <a:rPr lang="he-IL" sz="1400" dirty="0" smtClean="0">
                <a:latin typeface="David" pitchFamily="34" charset="-79"/>
                <a:cs typeface="David" pitchFamily="34" charset="-79"/>
              </a:rPr>
              <a:t>לא </a:t>
            </a:r>
            <a:r>
              <a:rPr lang="he-IL" sz="1400" b="1" dirty="0" smtClean="0">
                <a:solidFill>
                  <a:srgbClr val="0070C0"/>
                </a:solidFill>
                <a:latin typeface="Arial" pitchFamily="34" charset="0"/>
                <a:cs typeface="Arial" pitchFamily="34" charset="0"/>
              </a:rPr>
              <a:t>"ביום ההוא </a:t>
            </a:r>
            <a:r>
              <a:rPr lang="he-IL" sz="1400" b="1" u="sng" dirty="0" smtClean="0">
                <a:solidFill>
                  <a:srgbClr val="0070C0"/>
                </a:solidFill>
                <a:latin typeface="Arial" pitchFamily="34" charset="0"/>
                <a:cs typeface="Arial" pitchFamily="34" charset="0"/>
              </a:rPr>
              <a:t>אשבור.</a:t>
            </a:r>
            <a:r>
              <a:rPr lang="he-IL" sz="1400" b="1" dirty="0" smtClean="0">
                <a:solidFill>
                  <a:srgbClr val="0070C0"/>
                </a:solidFill>
                <a:latin typeface="Arial" pitchFamily="34" charset="0"/>
                <a:cs typeface="Arial" pitchFamily="34" charset="0"/>
              </a:rPr>
              <a:t>.</a:t>
            </a:r>
            <a:r>
              <a:rPr lang="he-IL" sz="1400" b="1" dirty="0" err="1" smtClean="0">
                <a:solidFill>
                  <a:srgbClr val="0070C0"/>
                </a:solidFill>
                <a:latin typeface="Arial" pitchFamily="34" charset="0"/>
                <a:cs typeface="Arial" pitchFamily="34" charset="0"/>
              </a:rPr>
              <a:t>."</a:t>
            </a:r>
            <a:r>
              <a:rPr lang="he-IL" sz="1400" dirty="0" err="1" smtClean="0">
                <a:latin typeface="David" pitchFamily="34" charset="-79"/>
                <a:cs typeface="David" pitchFamily="34" charset="-79"/>
              </a:rPr>
              <a:t> </a:t>
            </a:r>
            <a:r>
              <a:rPr lang="he-IL" sz="1400" dirty="0" smtClean="0">
                <a:latin typeface="David" pitchFamily="34" charset="-79"/>
                <a:cs typeface="David" pitchFamily="34" charset="-79"/>
              </a:rPr>
              <a:t>.</a:t>
            </a:r>
          </a:p>
          <a:p>
            <a:pPr algn="just">
              <a:buNone/>
            </a:pPr>
            <a:r>
              <a:rPr lang="he-IL" sz="1400" dirty="0" smtClean="0">
                <a:latin typeface="David" pitchFamily="34" charset="-79"/>
                <a:cs typeface="David" pitchFamily="34" charset="-79"/>
              </a:rPr>
              <a:t>6. חנניה נוקב בזמן המדויק שבו תתגשם הנבואה: </a:t>
            </a:r>
            <a:r>
              <a:rPr lang="he-IL" sz="1400" b="1" dirty="0" smtClean="0">
                <a:solidFill>
                  <a:srgbClr val="0070C0"/>
                </a:solidFill>
                <a:latin typeface="Arial" pitchFamily="34" charset="0"/>
                <a:cs typeface="Arial" pitchFamily="34" charset="0"/>
              </a:rPr>
              <a:t>"בעוד שנתיים ימים". </a:t>
            </a:r>
            <a:r>
              <a:rPr lang="he-IL" sz="1400" dirty="0" smtClean="0">
                <a:latin typeface="David" pitchFamily="34" charset="-79"/>
                <a:cs typeface="David" pitchFamily="34" charset="-79"/>
              </a:rPr>
              <a:t>נקיטת זמן מדויק להתגשמות הנבואה היא תופעה יוצאת דופן אצל נביאי השקר. ציון הזמן מהווה אמצעי קל לבחינת מהימנות הנביא, ולכן סביר שנביאי שקר יעדיפו להימנע מכך, כדי שדבריהם לא יתבדו במועד מוגדר. אך דווקא נקיטת זמן מדויק יוצרת תחושה של ביטחון בוודאות המסר.</a:t>
            </a:r>
          </a:p>
          <a:p>
            <a:pPr algn="just">
              <a:buNone/>
            </a:pPr>
            <a:endParaRPr lang="he-IL" sz="1400" dirty="0">
              <a:latin typeface="David" pitchFamily="34" charset="-79"/>
              <a:cs typeface="David" pitchFamily="34" charset="-79"/>
            </a:endParaRPr>
          </a:p>
          <a:p>
            <a:pPr algn="just">
              <a:buNone/>
            </a:pPr>
            <a:r>
              <a:rPr lang="he-IL" sz="1400" dirty="0" smtClean="0">
                <a:solidFill>
                  <a:srgbClr val="C00000"/>
                </a:solidFill>
                <a:latin typeface="David" pitchFamily="34" charset="-79"/>
                <a:cs typeface="David" pitchFamily="34" charset="-79"/>
              </a:rPr>
              <a:t>נשים לב:</a:t>
            </a:r>
          </a:p>
          <a:p>
            <a:pPr algn="just">
              <a:buNone/>
            </a:pPr>
            <a:r>
              <a:rPr lang="he-IL" sz="1400" dirty="0" smtClean="0">
                <a:latin typeface="David" pitchFamily="34" charset="-79"/>
                <a:cs typeface="David" pitchFamily="34" charset="-79"/>
              </a:rPr>
              <a:t>נבואת חנניה אינה סותרת את נבואת ירמיהו בקשר לשעבוד ולגאולה. אך שניהם מדברים על זמנים שונים בקשר למשך תקופת הגלות:</a:t>
            </a:r>
          </a:p>
          <a:p>
            <a:pPr algn="just">
              <a:buNone/>
            </a:pPr>
            <a:r>
              <a:rPr lang="he-IL" sz="1400" dirty="0" smtClean="0">
                <a:latin typeface="David" pitchFamily="34" charset="-79"/>
                <a:cs typeface="David" pitchFamily="34" charset="-79"/>
              </a:rPr>
              <a:t>חנניה –שנתיים.</a:t>
            </a:r>
          </a:p>
          <a:p>
            <a:pPr algn="just">
              <a:buNone/>
            </a:pPr>
            <a:r>
              <a:rPr lang="he-IL" sz="1400" dirty="0" smtClean="0">
                <a:latin typeface="David" pitchFamily="34" charset="-79"/>
                <a:cs typeface="David" pitchFamily="34" charset="-79"/>
              </a:rPr>
              <a:t>ירמיהו </a:t>
            </a:r>
            <a:r>
              <a:rPr lang="he-IL" sz="1400" dirty="0" err="1" smtClean="0">
                <a:latin typeface="David" pitchFamily="34" charset="-79"/>
                <a:cs typeface="David" pitchFamily="34" charset="-79"/>
              </a:rPr>
              <a:t>– 7</a:t>
            </a:r>
            <a:r>
              <a:rPr lang="he-IL" sz="1400" dirty="0" smtClean="0">
                <a:latin typeface="David" pitchFamily="34" charset="-79"/>
                <a:cs typeface="David" pitchFamily="34" charset="-79"/>
              </a:rPr>
              <a:t>0 שנה.</a:t>
            </a:r>
            <a:endParaRPr lang="he-IL"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71480"/>
            <a:ext cx="8229600" cy="5554683"/>
          </a:xfrm>
        </p:spPr>
        <p:txBody>
          <a:bodyPr>
            <a:normAutofit/>
          </a:bodyPr>
          <a:lstStyle/>
          <a:p>
            <a:pPr>
              <a:buNone/>
            </a:pPr>
            <a:r>
              <a:rPr lang="he-IL" sz="1400" b="1" dirty="0" smtClean="0">
                <a:solidFill>
                  <a:srgbClr val="C00000"/>
                </a:solidFill>
                <a:latin typeface="David" pitchFamily="34" charset="-79"/>
                <a:cs typeface="David" pitchFamily="34" charset="-79"/>
              </a:rPr>
              <a:t>פסוקים ה-ט: התגובה הראשונה של ירמיהו לנבואת חנניה</a:t>
            </a:r>
          </a:p>
          <a:p>
            <a:pPr>
              <a:buNone/>
            </a:pPr>
            <a:r>
              <a:rPr lang="he-IL" sz="1400" b="1" dirty="0" smtClean="0">
                <a:solidFill>
                  <a:srgbClr val="0070C0"/>
                </a:solidFill>
              </a:rPr>
              <a:t>"וַיֹּאמֶר</a:t>
            </a:r>
            <a:r>
              <a:rPr lang="he-IL" sz="1400" b="1" dirty="0">
                <a:solidFill>
                  <a:srgbClr val="0070C0"/>
                </a:solidFill>
              </a:rPr>
              <a:t>, יִרְמְיָה הַנָּבִיא, אָמֵן, כֵּן יַעֲשֶׂה </a:t>
            </a:r>
            <a:r>
              <a:rPr lang="he-IL" sz="1400" b="1" dirty="0" smtClean="0">
                <a:solidFill>
                  <a:srgbClr val="0070C0"/>
                </a:solidFill>
              </a:rPr>
              <a:t>ה'; </a:t>
            </a:r>
            <a:r>
              <a:rPr lang="he-IL" sz="1400" b="1" dirty="0" err="1">
                <a:solidFill>
                  <a:srgbClr val="0070C0"/>
                </a:solidFill>
              </a:rPr>
              <a:t>יָקֵם</a:t>
            </a:r>
            <a:r>
              <a:rPr lang="he-IL" sz="1400" b="1" dirty="0">
                <a:solidFill>
                  <a:srgbClr val="0070C0"/>
                </a:solidFill>
              </a:rPr>
              <a:t> </a:t>
            </a:r>
            <a:r>
              <a:rPr lang="he-IL" sz="1400" b="1" dirty="0" smtClean="0">
                <a:solidFill>
                  <a:srgbClr val="0070C0"/>
                </a:solidFill>
              </a:rPr>
              <a:t>ה', </a:t>
            </a:r>
            <a:r>
              <a:rPr lang="he-IL" sz="1400" b="1" dirty="0">
                <a:solidFill>
                  <a:srgbClr val="0070C0"/>
                </a:solidFill>
              </a:rPr>
              <a:t>אֶת-דְּבָרֶיךָ, אֲשֶׁר </a:t>
            </a:r>
            <a:r>
              <a:rPr lang="he-IL" sz="1400" b="1" dirty="0" err="1">
                <a:solidFill>
                  <a:srgbClr val="0070C0"/>
                </a:solidFill>
              </a:rPr>
              <a:t>נִבֵּאתָ</a:t>
            </a:r>
            <a:r>
              <a:rPr lang="he-IL" sz="1400" b="1" dirty="0">
                <a:solidFill>
                  <a:srgbClr val="0070C0"/>
                </a:solidFill>
              </a:rPr>
              <a:t> לְהָשִׁיב כְּלֵי </a:t>
            </a:r>
            <a:r>
              <a:rPr lang="he-IL" sz="1400" b="1" dirty="0" smtClean="0">
                <a:solidFill>
                  <a:srgbClr val="0070C0"/>
                </a:solidFill>
              </a:rPr>
              <a:t>בֵית-ה' </a:t>
            </a:r>
            <a:r>
              <a:rPr lang="he-IL" sz="1400" b="1" dirty="0">
                <a:solidFill>
                  <a:srgbClr val="0070C0"/>
                </a:solidFill>
              </a:rPr>
              <a:t>וְכָל-הַגּוֹלָה, מִבָּבֶל אֶל-הַמָּקוֹם </a:t>
            </a:r>
            <a:r>
              <a:rPr lang="he-IL" sz="1400" b="1" dirty="0" smtClean="0">
                <a:solidFill>
                  <a:srgbClr val="0070C0"/>
                </a:solidFill>
              </a:rPr>
              <a:t>הַזֶּה".</a:t>
            </a:r>
            <a:r>
              <a:rPr lang="he-IL" sz="1400" b="1" dirty="0">
                <a:solidFill>
                  <a:srgbClr val="0070C0"/>
                </a:solidFill>
              </a:rPr>
              <a:t> </a:t>
            </a:r>
            <a:endParaRPr lang="he-IL" sz="1400" b="1" dirty="0" smtClean="0">
              <a:solidFill>
                <a:srgbClr val="0070C0"/>
              </a:solidFill>
            </a:endParaRPr>
          </a:p>
          <a:p>
            <a:pPr>
              <a:buNone/>
            </a:pPr>
            <a:endParaRPr lang="he-IL" sz="1400" b="1" dirty="0">
              <a:solidFill>
                <a:srgbClr val="0070C0"/>
              </a:solidFill>
            </a:endParaRPr>
          </a:p>
          <a:p>
            <a:pPr>
              <a:buNone/>
            </a:pPr>
            <a:r>
              <a:rPr lang="he-IL" sz="1400" dirty="0" smtClean="0">
                <a:latin typeface="David" pitchFamily="34" charset="-79"/>
                <a:cs typeface="David" pitchFamily="34" charset="-79"/>
              </a:rPr>
              <a:t>ירמיהו אינו תוקף את חנניה על דבריו ואומר שנבואתו שקר, אלא אומר משפט, שלכאורה מאשר את דברי חנניה. תגובתו מטעה ועלולה לגרום לעם לחשוב שירמיהו מקבל את נבואת חנניה כנכונה.</a:t>
            </a:r>
          </a:p>
          <a:p>
            <a:pPr>
              <a:buNone/>
            </a:pPr>
            <a:endParaRPr lang="he-IL" sz="1400" dirty="0">
              <a:latin typeface="David" pitchFamily="34" charset="-79"/>
              <a:cs typeface="David" pitchFamily="34" charset="-79"/>
            </a:endParaRPr>
          </a:p>
          <a:p>
            <a:pPr>
              <a:buNone/>
            </a:pPr>
            <a:r>
              <a:rPr lang="he-IL" sz="1400" dirty="0" smtClean="0">
                <a:latin typeface="David" pitchFamily="34" charset="-79"/>
                <a:cs typeface="David" pitchFamily="34" charset="-79"/>
              </a:rPr>
              <a:t>הפרשנים הסבירו את דבריו של ירמיהו בשני אופנים:</a:t>
            </a:r>
          </a:p>
          <a:p>
            <a:pPr>
              <a:buNone/>
            </a:pPr>
            <a:r>
              <a:rPr lang="he-IL" sz="1400" b="1" dirty="0" smtClean="0">
                <a:latin typeface="David" pitchFamily="34" charset="-79"/>
                <a:cs typeface="David" pitchFamily="34" charset="-79"/>
              </a:rPr>
              <a:t>ר' יוסף קרא: </a:t>
            </a:r>
            <a:r>
              <a:rPr lang="he-IL" sz="1400" dirty="0" smtClean="0">
                <a:latin typeface="David" pitchFamily="34" charset="-79"/>
                <a:cs typeface="David" pitchFamily="34" charset="-79"/>
              </a:rPr>
              <a:t>דברי ירמיהו מביעים תקווה ותפילה: </a:t>
            </a:r>
            <a:r>
              <a:rPr lang="he-IL" sz="1400" b="1" u="sng" dirty="0" smtClean="0">
                <a:latin typeface="David" pitchFamily="34" charset="-79"/>
                <a:cs typeface="David" pitchFamily="34" charset="-79"/>
              </a:rPr>
              <a:t>הלוואי</a:t>
            </a:r>
            <a:r>
              <a:rPr lang="he-IL" sz="1400" dirty="0" smtClean="0">
                <a:latin typeface="David" pitchFamily="34" charset="-79"/>
                <a:cs typeface="David" pitchFamily="34" charset="-79"/>
              </a:rPr>
              <a:t> שתתבטל גזירת החורבן וישובו לארץ מוקדם יותר.</a:t>
            </a:r>
          </a:p>
          <a:p>
            <a:pPr>
              <a:buNone/>
            </a:pPr>
            <a:r>
              <a:rPr lang="he-IL" sz="1400" b="1" dirty="0" err="1" smtClean="0">
                <a:latin typeface="David" pitchFamily="34" charset="-79"/>
                <a:cs typeface="David" pitchFamily="34" charset="-79"/>
              </a:rPr>
              <a:t>מלבי"ם</a:t>
            </a:r>
            <a:r>
              <a:rPr lang="he-IL" sz="1400" b="1" dirty="0" smtClean="0">
                <a:latin typeface="David" pitchFamily="34" charset="-79"/>
                <a:cs typeface="David" pitchFamily="34" charset="-79"/>
              </a:rPr>
              <a:t>: </a:t>
            </a:r>
            <a:r>
              <a:rPr lang="he-IL" sz="1400" dirty="0" smtClean="0">
                <a:latin typeface="David" pitchFamily="34" charset="-79"/>
                <a:cs typeface="David" pitchFamily="34" charset="-79"/>
              </a:rPr>
              <a:t>תגובת ירמיהו נאמרה בלעג ובציניות: הלוואי שתתגשם נבואתך, למרות שאני יודע שזה לא יקרה.</a:t>
            </a:r>
          </a:p>
          <a:p>
            <a:pPr>
              <a:buNone/>
            </a:pPr>
            <a:r>
              <a:rPr lang="he-IL" sz="1400" b="1" dirty="0" smtClean="0">
                <a:latin typeface="David" pitchFamily="34" charset="-79"/>
                <a:cs typeface="David" pitchFamily="34" charset="-79"/>
              </a:rPr>
              <a:t>עמוס חכם:</a:t>
            </a:r>
            <a:r>
              <a:rPr lang="he-IL" sz="1400" dirty="0" smtClean="0">
                <a:latin typeface="David" pitchFamily="34" charset="-79"/>
                <a:cs typeface="David" pitchFamily="34" charset="-79"/>
              </a:rPr>
              <a:t>ירמיהו עצמו לא היה בטוח האם חנניה הוא נביא אמת או נביא שקר, ולכן אמר בתקווה: הלוואי שנבואתך הטובה על החזרת הגולים וכלי המקדש בתוך שנתיים תתממש.</a:t>
            </a:r>
            <a:endParaRPr lang="he-IL" sz="1400" b="1" dirty="0" smtClean="0">
              <a:latin typeface="David" pitchFamily="34" charset="-79"/>
              <a:cs typeface="David" pitchFamily="34"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357166"/>
            <a:ext cx="8229600" cy="5768997"/>
          </a:xfrm>
        </p:spPr>
        <p:txBody>
          <a:bodyPr>
            <a:normAutofit/>
          </a:bodyPr>
          <a:lstStyle/>
          <a:p>
            <a:pPr>
              <a:buNone/>
            </a:pPr>
            <a:r>
              <a:rPr lang="he-IL" sz="1600" b="1" dirty="0" smtClean="0">
                <a:solidFill>
                  <a:srgbClr val="C00000"/>
                </a:solidFill>
                <a:latin typeface="David" pitchFamily="34" charset="-79"/>
                <a:cs typeface="David" pitchFamily="34" charset="-79"/>
              </a:rPr>
              <a:t>פסוקים ז-ט: האבחנה בין נביא אמת לנביא שקר</a:t>
            </a:r>
          </a:p>
          <a:p>
            <a:pPr>
              <a:buNone/>
            </a:pPr>
            <a:r>
              <a:rPr lang="he-IL" sz="1600" b="1" dirty="0" smtClean="0">
                <a:solidFill>
                  <a:srgbClr val="0070C0"/>
                </a:solidFill>
              </a:rPr>
              <a:t>"אַךְ-שְׁמַע-נָא </a:t>
            </a:r>
            <a:r>
              <a:rPr lang="he-IL" sz="1600" b="1" dirty="0">
                <a:solidFill>
                  <a:srgbClr val="0070C0"/>
                </a:solidFill>
              </a:rPr>
              <a:t>הַדָּבָר הַזֶּה, אֲשֶׁר אָנֹכִי דֹּבֵר </a:t>
            </a:r>
            <a:r>
              <a:rPr lang="he-IL" sz="1600" b="1" dirty="0" err="1">
                <a:solidFill>
                  <a:srgbClr val="0070C0"/>
                </a:solidFill>
              </a:rPr>
              <a:t>בְּאָזְנֶיךָ</a:t>
            </a:r>
            <a:r>
              <a:rPr lang="he-IL" sz="1600" b="1" dirty="0">
                <a:solidFill>
                  <a:srgbClr val="0070C0"/>
                </a:solidFill>
              </a:rPr>
              <a:t>, וּבְאָזְנֵי, כָּל-הָעָם. </a:t>
            </a:r>
            <a:endParaRPr lang="he-IL" sz="1600" b="1" dirty="0" smtClean="0">
              <a:solidFill>
                <a:srgbClr val="0070C0"/>
              </a:solidFill>
            </a:endParaRPr>
          </a:p>
          <a:p>
            <a:pPr>
              <a:buNone/>
            </a:pPr>
            <a:r>
              <a:rPr lang="he-IL" sz="1600" b="1" dirty="0" smtClean="0">
                <a:solidFill>
                  <a:srgbClr val="0070C0"/>
                </a:solidFill>
              </a:rPr>
              <a:t>הַנְּבִיאִים</a:t>
            </a:r>
            <a:r>
              <a:rPr lang="he-IL" sz="1600" b="1" dirty="0">
                <a:solidFill>
                  <a:srgbClr val="0070C0"/>
                </a:solidFill>
              </a:rPr>
              <a:t>, אֲשֶׁר הָיוּ לְפָנַי וּלְפָנֶיךָ--מִן-הָעוֹלָם:  וַיִּנָּבְאוּ אֶל-אֲרָצוֹת רַבּוֹת, וְעַל-מַמְלָכוֹת גְּדֹלוֹת, לְמִלְחָמָה, וּלְרָעָה וּלְדָבֶר. </a:t>
            </a:r>
            <a:endParaRPr lang="he-IL" sz="1600" b="1" dirty="0" smtClean="0">
              <a:solidFill>
                <a:srgbClr val="0070C0"/>
              </a:solidFill>
            </a:endParaRPr>
          </a:p>
          <a:p>
            <a:pPr>
              <a:buNone/>
            </a:pPr>
            <a:r>
              <a:rPr lang="he-IL" sz="1600" b="1" dirty="0" smtClean="0">
                <a:solidFill>
                  <a:srgbClr val="0070C0"/>
                </a:solidFill>
              </a:rPr>
              <a:t>הַנָּבִיא</a:t>
            </a:r>
            <a:r>
              <a:rPr lang="he-IL" sz="1600" b="1" dirty="0">
                <a:solidFill>
                  <a:srgbClr val="0070C0"/>
                </a:solidFill>
              </a:rPr>
              <a:t>, אֲשֶׁר יִנָּבֵא לְשָׁלוֹם--</a:t>
            </a:r>
            <a:r>
              <a:rPr lang="he-IL" sz="1600" b="1" u="sng" dirty="0">
                <a:solidFill>
                  <a:srgbClr val="0070C0"/>
                </a:solidFill>
              </a:rPr>
              <a:t>בְּבֹא, דְּבַר הַנָּבִיא, יִוָּדַע הַנָּבִיא</a:t>
            </a:r>
            <a:r>
              <a:rPr lang="he-IL" sz="1600" b="1" dirty="0">
                <a:solidFill>
                  <a:srgbClr val="0070C0"/>
                </a:solidFill>
              </a:rPr>
              <a:t>, אֲשֶׁר-שְׁלָחוֹ </a:t>
            </a:r>
            <a:r>
              <a:rPr lang="he-IL" sz="1600" b="1" dirty="0" smtClean="0">
                <a:solidFill>
                  <a:srgbClr val="0070C0"/>
                </a:solidFill>
              </a:rPr>
              <a:t>ה' בֶּאֱמֶת".</a:t>
            </a:r>
            <a:r>
              <a:rPr lang="he-IL" sz="1600" b="1" dirty="0" smtClean="0">
                <a:solidFill>
                  <a:srgbClr val="0070C0"/>
                </a:solidFill>
                <a:latin typeface="David" pitchFamily="34" charset="-79"/>
                <a:cs typeface="David" pitchFamily="34" charset="-79"/>
              </a:rPr>
              <a:t> </a:t>
            </a:r>
          </a:p>
          <a:p>
            <a:pPr>
              <a:buNone/>
            </a:pPr>
            <a:endParaRPr lang="he-IL" sz="1600" b="1" dirty="0" smtClean="0">
              <a:solidFill>
                <a:srgbClr val="0070C0"/>
              </a:solidFill>
              <a:latin typeface="David" pitchFamily="34" charset="-79"/>
              <a:cs typeface="David" pitchFamily="34" charset="-79"/>
            </a:endParaRPr>
          </a:p>
          <a:p>
            <a:pPr>
              <a:buNone/>
            </a:pPr>
            <a:r>
              <a:rPr lang="he-IL" sz="1600" dirty="0">
                <a:latin typeface="David" pitchFamily="34" charset="-79"/>
                <a:cs typeface="David" pitchFamily="34" charset="-79"/>
              </a:rPr>
              <a:t>מציאותם של שני נביאים הטוענים שהם מדברים בשם ה' מעוררת את השאלה </a:t>
            </a:r>
            <a:r>
              <a:rPr lang="he-IL" sz="1600" dirty="0">
                <a:solidFill>
                  <a:srgbClr val="C00000"/>
                </a:solidFill>
                <a:latin typeface="David" pitchFamily="34" charset="-79"/>
                <a:cs typeface="David" pitchFamily="34" charset="-79"/>
              </a:rPr>
              <a:t>כיצד יכול העם להבחין </a:t>
            </a:r>
            <a:r>
              <a:rPr lang="he-IL" sz="1600" dirty="0" smtClean="0">
                <a:solidFill>
                  <a:srgbClr val="C00000"/>
                </a:solidFill>
                <a:latin typeface="David" pitchFamily="34" charset="-79"/>
                <a:cs typeface="David" pitchFamily="34" charset="-79"/>
              </a:rPr>
              <a:t>מי הוא </a:t>
            </a:r>
            <a:r>
              <a:rPr lang="he-IL" sz="1600" dirty="0">
                <a:solidFill>
                  <a:srgbClr val="C00000"/>
                </a:solidFill>
                <a:latin typeface="David" pitchFamily="34" charset="-79"/>
                <a:cs typeface="David" pitchFamily="34" charset="-79"/>
              </a:rPr>
              <a:t>נביא האמת ומי נביא השקר</a:t>
            </a:r>
            <a:r>
              <a:rPr lang="he-IL" sz="1600" dirty="0" smtClean="0">
                <a:solidFill>
                  <a:srgbClr val="C00000"/>
                </a:solidFill>
                <a:latin typeface="David" pitchFamily="34" charset="-79"/>
                <a:cs typeface="David" pitchFamily="34" charset="-79"/>
              </a:rPr>
              <a:t>.</a:t>
            </a:r>
          </a:p>
          <a:p>
            <a:pPr>
              <a:buNone/>
            </a:pPr>
            <a:endParaRPr lang="he-IL" sz="1600" b="1" dirty="0">
              <a:solidFill>
                <a:srgbClr val="C00000"/>
              </a:solidFill>
              <a:latin typeface="David" pitchFamily="34" charset="-79"/>
              <a:cs typeface="David" pitchFamily="34" charset="-79"/>
            </a:endParaRPr>
          </a:p>
          <a:p>
            <a:pPr>
              <a:buNone/>
            </a:pPr>
            <a:r>
              <a:rPr lang="he-IL" sz="1600" dirty="0" smtClean="0">
                <a:solidFill>
                  <a:srgbClr val="C00000"/>
                </a:solidFill>
              </a:rPr>
              <a:t>דברים י"ח,</a:t>
            </a:r>
            <a:r>
              <a:rPr lang="he-IL" sz="1600" dirty="0" err="1" smtClean="0">
                <a:solidFill>
                  <a:srgbClr val="C00000"/>
                </a:solidFill>
              </a:rPr>
              <a:t>כג</a:t>
            </a:r>
            <a:r>
              <a:rPr lang="he-IL" sz="1600" dirty="0" smtClean="0">
                <a:solidFill>
                  <a:srgbClr val="C00000"/>
                </a:solidFill>
              </a:rPr>
              <a:t>: </a:t>
            </a:r>
            <a:r>
              <a:rPr lang="he-IL" sz="1600" b="1" dirty="0" smtClean="0">
                <a:solidFill>
                  <a:srgbClr val="0070C0"/>
                </a:solidFill>
              </a:rPr>
              <a:t>אֲשֶׁר </a:t>
            </a:r>
            <a:r>
              <a:rPr lang="he-IL" sz="1600" b="1" dirty="0">
                <a:solidFill>
                  <a:srgbClr val="0070C0"/>
                </a:solidFill>
              </a:rPr>
              <a:t>יְדַבֵּר הַנָּבִיא בְּשֵׁם </a:t>
            </a:r>
            <a:r>
              <a:rPr lang="he-IL" sz="1600" b="1" dirty="0" smtClean="0">
                <a:solidFill>
                  <a:srgbClr val="0070C0"/>
                </a:solidFill>
              </a:rPr>
              <a:t>ה', </a:t>
            </a:r>
            <a:r>
              <a:rPr lang="he-IL" sz="1600" b="1" dirty="0">
                <a:solidFill>
                  <a:srgbClr val="0070C0"/>
                </a:solidFill>
              </a:rPr>
              <a:t>וְלֹא-יִהְיֶה הַדָּבָר וְלֹא יָבֹא--הוּא הַדָּבָר, אֲשֶׁר לֹא-דִבְּרוֹ </a:t>
            </a:r>
            <a:r>
              <a:rPr lang="he-IL" sz="1600" b="1" dirty="0" smtClean="0">
                <a:solidFill>
                  <a:srgbClr val="0070C0"/>
                </a:solidFill>
              </a:rPr>
              <a:t>ה':</a:t>
            </a:r>
            <a:r>
              <a:rPr lang="he-IL" sz="1600" b="1" dirty="0">
                <a:solidFill>
                  <a:srgbClr val="0070C0"/>
                </a:solidFill>
              </a:rPr>
              <a:t>  בְּזָדוֹן דִּבְּרוֹ הַנָּבִיא, לֹא תָגוּר מִמֶּנּוּ</a:t>
            </a:r>
            <a:r>
              <a:rPr lang="he-IL" sz="1600" b="1" dirty="0" smtClean="0">
                <a:solidFill>
                  <a:srgbClr val="0070C0"/>
                </a:solidFill>
              </a:rPr>
              <a:t>.</a:t>
            </a:r>
          </a:p>
          <a:p>
            <a:pPr>
              <a:buNone/>
            </a:pPr>
            <a:endParaRPr lang="he-IL" sz="1600" b="1" dirty="0" smtClean="0">
              <a:solidFill>
                <a:srgbClr val="0070C0"/>
              </a:solidFill>
            </a:endParaRPr>
          </a:p>
          <a:p>
            <a:pPr algn="just">
              <a:buNone/>
            </a:pPr>
            <a:r>
              <a:rPr lang="he-IL" sz="1400" dirty="0">
                <a:latin typeface="David" pitchFamily="34" charset="-79"/>
                <a:cs typeface="David" pitchFamily="34" charset="-79"/>
              </a:rPr>
              <a:t>לפי דברי התורה, </a:t>
            </a:r>
            <a:r>
              <a:rPr lang="he-IL" sz="1400" dirty="0" smtClean="0">
                <a:latin typeface="David" pitchFamily="34" charset="-79"/>
                <a:cs typeface="David" pitchFamily="34" charset="-79"/>
              </a:rPr>
              <a:t>ולפי דברי ירמיהו הנביא, נדע אם הנביא הוא נביא אמת כאשר יתגשמו דבריו.</a:t>
            </a:r>
          </a:p>
          <a:p>
            <a:pPr algn="just">
              <a:buNone/>
            </a:pPr>
            <a:r>
              <a:rPr lang="he-IL" sz="1400" dirty="0" smtClean="0">
                <a:latin typeface="David" pitchFamily="34" charset="-79"/>
                <a:cs typeface="David" pitchFamily="34" charset="-79"/>
              </a:rPr>
              <a:t> </a:t>
            </a:r>
            <a:r>
              <a:rPr lang="he-IL" sz="1400" dirty="0">
                <a:latin typeface="David" pitchFamily="34" charset="-79"/>
                <a:cs typeface="David" pitchFamily="34" charset="-79"/>
              </a:rPr>
              <a:t>אך הבעיה היא שאם הנביא מנבא נבואה לטווח ארוך, כיצד ידעו השומעים עתה אם נבואת אמת היא טרם </a:t>
            </a:r>
            <a:r>
              <a:rPr lang="he-IL" sz="1400" dirty="0" smtClean="0">
                <a:latin typeface="David" pitchFamily="34" charset="-79"/>
                <a:cs typeface="David" pitchFamily="34" charset="-79"/>
              </a:rPr>
              <a:t>התגשמותה?</a:t>
            </a:r>
          </a:p>
          <a:p>
            <a:pPr algn="just">
              <a:buNone/>
            </a:pPr>
            <a:endParaRPr lang="he-IL" sz="1400" b="1" dirty="0">
              <a:solidFill>
                <a:srgbClr val="C00000"/>
              </a:solidFill>
              <a:latin typeface="David" pitchFamily="34" charset="-79"/>
              <a:cs typeface="David" pitchFamily="34" charset="-79"/>
            </a:endParaRPr>
          </a:p>
          <a:p>
            <a:pPr algn="just">
              <a:buNone/>
            </a:pPr>
            <a:r>
              <a:rPr lang="he-IL" sz="1400" b="1" dirty="0" smtClean="0">
                <a:latin typeface="David" pitchFamily="34" charset="-79"/>
                <a:cs typeface="David" pitchFamily="34" charset="-79"/>
              </a:rPr>
              <a:t>רש"י:</a:t>
            </a:r>
            <a:r>
              <a:rPr lang="he-IL" sz="1400" b="1" dirty="0" smtClean="0">
                <a:solidFill>
                  <a:srgbClr val="C00000"/>
                </a:solidFill>
                <a:latin typeface="David" pitchFamily="34" charset="-79"/>
                <a:cs typeface="David" pitchFamily="34" charset="-79"/>
              </a:rPr>
              <a:t> </a:t>
            </a:r>
            <a:r>
              <a:rPr lang="he-IL" sz="1400" dirty="0" smtClean="0">
                <a:latin typeface="David" pitchFamily="34" charset="-79"/>
                <a:cs typeface="David" pitchFamily="34" charset="-79"/>
              </a:rPr>
              <a:t>מבחן התגשמות הנבואה תקף רק לנבואת נחמה. </a:t>
            </a:r>
          </a:p>
          <a:p>
            <a:pPr algn="just">
              <a:buNone/>
            </a:pPr>
            <a:r>
              <a:rPr lang="he-IL" sz="1400" dirty="0">
                <a:latin typeface="David" pitchFamily="34" charset="-79"/>
                <a:cs typeface="David" pitchFamily="34" charset="-79"/>
              </a:rPr>
              <a:t> </a:t>
            </a:r>
            <a:r>
              <a:rPr lang="he-IL" sz="1400" dirty="0" smtClean="0">
                <a:latin typeface="David" pitchFamily="34" charset="-79"/>
                <a:cs typeface="David" pitchFamily="34" charset="-79"/>
              </a:rPr>
              <a:t>          נבואת פורענות יכולה להתבט</a:t>
            </a:r>
            <a:r>
              <a:rPr lang="he-IL" sz="1400" u="sng" dirty="0" smtClean="0">
                <a:latin typeface="David" pitchFamily="34" charset="-79"/>
                <a:cs typeface="David" pitchFamily="34" charset="-79"/>
              </a:rPr>
              <a:t>ל </a:t>
            </a:r>
            <a:r>
              <a:rPr lang="he-IL" sz="1400" dirty="0" smtClean="0">
                <a:latin typeface="David" pitchFamily="34" charset="-79"/>
                <a:cs typeface="David" pitchFamily="34" charset="-79"/>
              </a:rPr>
              <a:t>משום שאפשר לחזור בתשובה, והקב"ה יכול לסלוח ולוותר על העונש מטעמים שונים. </a:t>
            </a:r>
          </a:p>
          <a:p>
            <a:pPr algn="just">
              <a:buNone/>
            </a:pPr>
            <a:endParaRPr lang="he-IL" sz="1400" dirty="0" smtClean="0">
              <a:latin typeface="David" pitchFamily="34" charset="-79"/>
              <a:cs typeface="David" pitchFamily="34" charset="-79"/>
            </a:endParaRPr>
          </a:p>
          <a:p>
            <a:pPr algn="just">
              <a:buNone/>
            </a:pPr>
            <a:r>
              <a:rPr lang="he-IL" sz="1400" b="1" dirty="0" smtClean="0">
                <a:latin typeface="David" pitchFamily="34" charset="-79"/>
                <a:cs typeface="David" pitchFamily="34" charset="-79"/>
              </a:rPr>
              <a:t>לכן: </a:t>
            </a:r>
            <a:r>
              <a:rPr lang="he-IL" sz="1400" dirty="0" smtClean="0">
                <a:latin typeface="David" pitchFamily="34" charset="-79"/>
                <a:cs typeface="David" pitchFamily="34" charset="-79"/>
              </a:rPr>
              <a:t>אם נבואתו הטובה של חנניה תתגשם בעוד שנתיים, יידעו שהוא נביא ה'. </a:t>
            </a:r>
            <a:r>
              <a:rPr lang="he-IL" sz="1400" u="sng" dirty="0" smtClean="0">
                <a:latin typeface="David" pitchFamily="34" charset="-79"/>
                <a:cs typeface="David" pitchFamily="34" charset="-79"/>
              </a:rPr>
              <a:t>כי נבואת נחמה מתקיימת תמיד.</a:t>
            </a:r>
          </a:p>
          <a:p>
            <a:pPr algn="just">
              <a:buNone/>
            </a:pPr>
            <a:r>
              <a:rPr lang="he-IL" sz="1400" dirty="0">
                <a:latin typeface="David" pitchFamily="34" charset="-79"/>
                <a:cs typeface="David" pitchFamily="34" charset="-79"/>
              </a:rPr>
              <a:t>	</a:t>
            </a:r>
            <a:r>
              <a:rPr lang="he-IL" sz="1400" dirty="0" smtClean="0">
                <a:latin typeface="David" pitchFamily="34" charset="-79"/>
                <a:cs typeface="David" pitchFamily="34" charset="-79"/>
              </a:rPr>
              <a:t>אין זה אומר שירמיהו נביא שקר אם נבואת הפורענות שלו לא תתקיים. כי </a:t>
            </a:r>
            <a:r>
              <a:rPr lang="he-IL" sz="1400" u="sng" dirty="0" smtClean="0">
                <a:latin typeface="David" pitchFamily="34" charset="-79"/>
                <a:cs typeface="David" pitchFamily="34" charset="-79"/>
              </a:rPr>
              <a:t>נבואת פורענות יכולה להתבטל אם חזרו בתשובה.</a:t>
            </a:r>
            <a:endParaRPr lang="he-IL" sz="1400" u="sng" dirty="0">
              <a:latin typeface="David" pitchFamily="34" charset="-79"/>
              <a:cs typeface="David" pitchFamily="34"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357166"/>
            <a:ext cx="8229600" cy="5768997"/>
          </a:xfrm>
        </p:spPr>
        <p:txBody>
          <a:bodyPr>
            <a:normAutofit/>
          </a:bodyPr>
          <a:lstStyle/>
          <a:p>
            <a:pPr>
              <a:buNone/>
            </a:pPr>
            <a:r>
              <a:rPr lang="he-IL" sz="1400" b="1" dirty="0" smtClean="0">
                <a:solidFill>
                  <a:srgbClr val="C00000"/>
                </a:solidFill>
                <a:latin typeface="David" pitchFamily="34" charset="-79"/>
                <a:cs typeface="David" pitchFamily="34" charset="-79"/>
              </a:rPr>
              <a:t>פסוקים י-יא: תגובת חנניה</a:t>
            </a:r>
          </a:p>
          <a:p>
            <a:pPr>
              <a:buNone/>
            </a:pPr>
            <a:r>
              <a:rPr lang="he-IL" sz="1400" b="1" dirty="0" smtClean="0">
                <a:solidFill>
                  <a:srgbClr val="0070C0"/>
                </a:solidFill>
              </a:rPr>
              <a:t>"</a:t>
            </a:r>
            <a:r>
              <a:rPr lang="he-IL" sz="1400" b="1" dirty="0" err="1" smtClean="0">
                <a:solidFill>
                  <a:srgbClr val="0070C0"/>
                </a:solidFill>
              </a:rPr>
              <a:t>וַיִּקַּח</a:t>
            </a:r>
            <a:r>
              <a:rPr lang="he-IL" sz="1400" b="1" dirty="0" smtClean="0">
                <a:solidFill>
                  <a:srgbClr val="0070C0"/>
                </a:solidFill>
              </a:rPr>
              <a:t> </a:t>
            </a:r>
            <a:r>
              <a:rPr lang="he-IL" sz="1400" b="1" dirty="0">
                <a:solidFill>
                  <a:srgbClr val="0070C0"/>
                </a:solidFill>
              </a:rPr>
              <a:t>חֲנַנְיָה הַנָּבִיא, אֶת-הַמּוֹטָה, מֵעַל, </a:t>
            </a:r>
            <a:r>
              <a:rPr lang="he-IL" sz="1400" b="1" dirty="0" err="1">
                <a:solidFill>
                  <a:srgbClr val="0070C0"/>
                </a:solidFill>
              </a:rPr>
              <a:t>צַוַּאר</a:t>
            </a:r>
            <a:r>
              <a:rPr lang="he-IL" sz="1400" b="1" dirty="0">
                <a:solidFill>
                  <a:srgbClr val="0070C0"/>
                </a:solidFill>
              </a:rPr>
              <a:t> יִרְמְיָה הַנָּבִיא; וַיִּשְׁבְּרֵהוּ. </a:t>
            </a:r>
            <a:endParaRPr lang="he-IL" sz="1400" b="1" dirty="0" smtClean="0">
              <a:solidFill>
                <a:srgbClr val="0070C0"/>
              </a:solidFill>
            </a:endParaRPr>
          </a:p>
          <a:p>
            <a:pPr>
              <a:buNone/>
            </a:pPr>
            <a:r>
              <a:rPr lang="he-IL" sz="1400" b="1" dirty="0">
                <a:solidFill>
                  <a:srgbClr val="0070C0"/>
                </a:solidFill>
              </a:rPr>
              <a:t> וַיֹּאמֶר חֲנַנְיָה לְעֵינֵי כָל-הָעָם </a:t>
            </a:r>
            <a:r>
              <a:rPr lang="he-IL" sz="1400" b="1" dirty="0" err="1">
                <a:solidFill>
                  <a:srgbClr val="0070C0"/>
                </a:solidFill>
              </a:rPr>
              <a:t>לֵאמֹר</a:t>
            </a:r>
            <a:r>
              <a:rPr lang="he-IL" sz="1400" b="1" dirty="0">
                <a:solidFill>
                  <a:srgbClr val="0070C0"/>
                </a:solidFill>
              </a:rPr>
              <a:t>, כֹּה אָמַר </a:t>
            </a:r>
            <a:r>
              <a:rPr lang="he-IL" sz="1400" b="1" dirty="0" smtClean="0">
                <a:solidFill>
                  <a:srgbClr val="0070C0"/>
                </a:solidFill>
              </a:rPr>
              <a:t>ה', </a:t>
            </a:r>
            <a:r>
              <a:rPr lang="he-IL" sz="1400" b="1" dirty="0">
                <a:solidFill>
                  <a:srgbClr val="0070C0"/>
                </a:solidFill>
              </a:rPr>
              <a:t>כָּכָה אֶשְׁבֹּר אֶת-עֹל </a:t>
            </a:r>
            <a:r>
              <a:rPr lang="he-IL" sz="1400" b="1" dirty="0" err="1">
                <a:solidFill>
                  <a:srgbClr val="0070C0"/>
                </a:solidFill>
              </a:rPr>
              <a:t>נְבֻכַדְנֶאצַּר</a:t>
            </a:r>
            <a:r>
              <a:rPr lang="he-IL" sz="1400" b="1" dirty="0">
                <a:solidFill>
                  <a:srgbClr val="0070C0"/>
                </a:solidFill>
              </a:rPr>
              <a:t> מֶלֶךְ-בָּבֶל בְּעוֹד </a:t>
            </a:r>
            <a:r>
              <a:rPr lang="he-IL" sz="1400" b="1" dirty="0" err="1">
                <a:solidFill>
                  <a:srgbClr val="0070C0"/>
                </a:solidFill>
              </a:rPr>
              <a:t>שְׁנָתַיִם</a:t>
            </a:r>
            <a:r>
              <a:rPr lang="he-IL" sz="1400" b="1" dirty="0">
                <a:solidFill>
                  <a:srgbClr val="0070C0"/>
                </a:solidFill>
              </a:rPr>
              <a:t> יָמִים, מֵעַל </a:t>
            </a:r>
            <a:r>
              <a:rPr lang="he-IL" sz="1400" b="1" dirty="0" err="1" smtClean="0">
                <a:solidFill>
                  <a:srgbClr val="0070C0"/>
                </a:solidFill>
              </a:rPr>
              <a:t>צַוַּאר</a:t>
            </a:r>
            <a:r>
              <a:rPr lang="he-IL" sz="1400" b="1" dirty="0" smtClean="0">
                <a:solidFill>
                  <a:srgbClr val="0070C0"/>
                </a:solidFill>
              </a:rPr>
              <a:t> כָּל-</a:t>
            </a:r>
            <a:r>
              <a:rPr lang="he-IL" sz="1400" b="1" dirty="0" err="1" smtClean="0">
                <a:solidFill>
                  <a:srgbClr val="0070C0"/>
                </a:solidFill>
              </a:rPr>
              <a:t>הַגּוֹיִם</a:t>
            </a:r>
            <a:r>
              <a:rPr lang="he-IL" sz="1400" b="1" dirty="0">
                <a:solidFill>
                  <a:srgbClr val="0070C0"/>
                </a:solidFill>
              </a:rPr>
              <a:t>; </a:t>
            </a:r>
            <a:endParaRPr lang="he-IL" sz="1400" b="1" dirty="0" smtClean="0">
              <a:solidFill>
                <a:srgbClr val="0070C0"/>
              </a:solidFill>
            </a:endParaRPr>
          </a:p>
          <a:p>
            <a:pPr>
              <a:buNone/>
            </a:pPr>
            <a:r>
              <a:rPr lang="he-IL" sz="1400" b="1" dirty="0" smtClean="0">
                <a:solidFill>
                  <a:srgbClr val="0070C0"/>
                </a:solidFill>
              </a:rPr>
              <a:t>וַיֵּלֶךְ </a:t>
            </a:r>
            <a:r>
              <a:rPr lang="he-IL" sz="1400" b="1" dirty="0">
                <a:solidFill>
                  <a:srgbClr val="0070C0"/>
                </a:solidFill>
              </a:rPr>
              <a:t>יִרְמְיָה הַנָּבִיא, </a:t>
            </a:r>
            <a:r>
              <a:rPr lang="he-IL" sz="1400" b="1" dirty="0" smtClean="0">
                <a:solidFill>
                  <a:srgbClr val="0070C0"/>
                </a:solidFill>
              </a:rPr>
              <a:t>לְדַרְכּוֹ".</a:t>
            </a:r>
            <a:r>
              <a:rPr lang="he-IL" sz="1400" b="1" dirty="0">
                <a:solidFill>
                  <a:srgbClr val="0070C0"/>
                </a:solidFill>
              </a:rPr>
              <a:t> </a:t>
            </a:r>
            <a:endParaRPr lang="he-IL" sz="1400" b="1" dirty="0" smtClean="0">
              <a:solidFill>
                <a:srgbClr val="0070C0"/>
              </a:solidFill>
            </a:endParaRPr>
          </a:p>
          <a:p>
            <a:pPr>
              <a:buNone/>
            </a:pPr>
            <a:r>
              <a:rPr lang="he-IL" sz="1400" dirty="0" smtClean="0">
                <a:latin typeface="David" pitchFamily="34" charset="-79"/>
                <a:cs typeface="David" pitchFamily="34" charset="-79"/>
              </a:rPr>
              <a:t>חנניה בן עזור שבר את מוטות העול שהיו על צוואר ירמיהו.</a:t>
            </a:r>
          </a:p>
          <a:p>
            <a:pPr>
              <a:buNone/>
            </a:pPr>
            <a:r>
              <a:rPr lang="he-IL" sz="1400" dirty="0" smtClean="0">
                <a:latin typeface="David" pitchFamily="34" charset="-79"/>
                <a:cs typeface="David" pitchFamily="34" charset="-79"/>
              </a:rPr>
              <a:t>שבירת המוטות מסמלת את שבירת עול מלך בבל, שתהיה כעבור שנתיים ולא כעבור 70 שנה כמו שניבא ירמיהו. </a:t>
            </a:r>
          </a:p>
          <a:p>
            <a:pPr>
              <a:buNone/>
            </a:pPr>
            <a:r>
              <a:rPr lang="he-IL" sz="1400" dirty="0" smtClean="0">
                <a:latin typeface="David" pitchFamily="34" charset="-79"/>
                <a:cs typeface="David" pitchFamily="34" charset="-79"/>
              </a:rPr>
              <a:t>בכך רוצה חנניה להוכיח לפני כל העם שנבואתו תתקיים. </a:t>
            </a:r>
          </a:p>
          <a:p>
            <a:pPr>
              <a:buNone/>
            </a:pPr>
            <a:r>
              <a:rPr lang="he-IL" sz="1400" dirty="0" smtClean="0">
                <a:latin typeface="David" pitchFamily="34" charset="-79"/>
                <a:cs typeface="David" pitchFamily="34" charset="-79"/>
              </a:rPr>
              <a:t>חנניה מוסיף שהעול של בבל יתבטל גם כלפי ישראל וגם כלפי הגויים</a:t>
            </a:r>
            <a:r>
              <a:rPr lang="he-IL" sz="1400" b="1" dirty="0" smtClean="0">
                <a:solidFill>
                  <a:srgbClr val="0070C0"/>
                </a:solidFill>
              </a:rPr>
              <a:t> </a:t>
            </a:r>
            <a:r>
              <a:rPr lang="he-IL" sz="1400" b="1" dirty="0" smtClean="0"/>
              <a:t>:</a:t>
            </a:r>
            <a:r>
              <a:rPr lang="he-IL" sz="1400" b="1" dirty="0" smtClean="0">
                <a:solidFill>
                  <a:srgbClr val="0070C0"/>
                </a:solidFill>
              </a:rPr>
              <a:t> "כָּכָה אֶשְׁבֹּר אֶת-עֹל </a:t>
            </a:r>
            <a:r>
              <a:rPr lang="he-IL" sz="1400" b="1" dirty="0" err="1" smtClean="0">
                <a:solidFill>
                  <a:srgbClr val="0070C0"/>
                </a:solidFill>
              </a:rPr>
              <a:t>נְבֻכַדְנֶאצַּר</a:t>
            </a:r>
            <a:r>
              <a:rPr lang="he-IL" sz="1400" b="1" dirty="0" smtClean="0">
                <a:solidFill>
                  <a:srgbClr val="0070C0"/>
                </a:solidFill>
              </a:rPr>
              <a:t> מֶלֶךְ... מֵעַל </a:t>
            </a:r>
            <a:r>
              <a:rPr lang="he-IL" sz="1400" b="1" dirty="0" err="1" smtClean="0">
                <a:solidFill>
                  <a:srgbClr val="0070C0"/>
                </a:solidFill>
              </a:rPr>
              <a:t>צַוַּאר</a:t>
            </a:r>
            <a:r>
              <a:rPr lang="he-IL" sz="1400" b="1" dirty="0" smtClean="0">
                <a:solidFill>
                  <a:srgbClr val="0070C0"/>
                </a:solidFill>
              </a:rPr>
              <a:t> כָּל-</a:t>
            </a:r>
            <a:r>
              <a:rPr lang="he-IL" sz="1400" b="1" dirty="0" err="1" smtClean="0">
                <a:solidFill>
                  <a:srgbClr val="0070C0"/>
                </a:solidFill>
              </a:rPr>
              <a:t>הַגּוֹיִם</a:t>
            </a:r>
            <a:r>
              <a:rPr lang="he-IL" sz="1400" b="1" dirty="0" smtClean="0">
                <a:solidFill>
                  <a:srgbClr val="0070C0"/>
                </a:solidFill>
              </a:rPr>
              <a:t>; </a:t>
            </a:r>
          </a:p>
          <a:p>
            <a:pPr>
              <a:buNone/>
            </a:pPr>
            <a:endParaRPr lang="he-IL" sz="1400" b="1" dirty="0">
              <a:solidFill>
                <a:srgbClr val="0070C0"/>
              </a:solidFill>
              <a:latin typeface="David" pitchFamily="34" charset="-79"/>
              <a:cs typeface="David" pitchFamily="34" charset="-79"/>
            </a:endParaRPr>
          </a:p>
          <a:p>
            <a:pPr>
              <a:buNone/>
            </a:pPr>
            <a:r>
              <a:rPr lang="he-IL" sz="1400" dirty="0" smtClean="0">
                <a:solidFill>
                  <a:srgbClr val="C00000"/>
                </a:solidFill>
                <a:latin typeface="David" pitchFamily="34" charset="-79"/>
                <a:cs typeface="David" pitchFamily="34" charset="-79"/>
              </a:rPr>
              <a:t>תגובת ירמיהו לשבירת המוטה על ידי חנניה</a:t>
            </a:r>
          </a:p>
          <a:p>
            <a:pPr>
              <a:buNone/>
            </a:pPr>
            <a:r>
              <a:rPr lang="he-IL" sz="1400" dirty="0" smtClean="0">
                <a:latin typeface="David" pitchFamily="34" charset="-79"/>
                <a:cs typeface="David" pitchFamily="34" charset="-79"/>
              </a:rPr>
              <a:t>ירמיהו לא הגיב לשבירת המוטה אלא הלך לדרכו. מדוע?</a:t>
            </a:r>
          </a:p>
          <a:p>
            <a:pPr>
              <a:buNone/>
            </a:pPr>
            <a:r>
              <a:rPr lang="he-IL" sz="1400" dirty="0" smtClean="0">
                <a:latin typeface="David" pitchFamily="34" charset="-79"/>
                <a:cs typeface="David" pitchFamily="34" charset="-79"/>
              </a:rPr>
              <a:t>יתכן שירמיהו חשב שיש אפשרות שחנניה קיבל נבואה מה' שהשעבוד למלך בבל יסתיים בעוד שנתיים. אך הוא עצמו לא קיבל נבואה זו.</a:t>
            </a:r>
          </a:p>
          <a:p>
            <a:pPr>
              <a:buNone/>
            </a:pPr>
            <a:endParaRPr lang="he-IL" sz="1400" dirty="0">
              <a:solidFill>
                <a:srgbClr val="C00000"/>
              </a:solidFill>
              <a:latin typeface="David" pitchFamily="34" charset="-79"/>
              <a:cs typeface="David" pitchFamily="34" charset="-79"/>
            </a:endParaRPr>
          </a:p>
          <a:p>
            <a:pPr>
              <a:buNone/>
            </a:pPr>
            <a:endParaRPr lang="he-IL" sz="1400" b="1" dirty="0" smtClean="0">
              <a:solidFill>
                <a:srgbClr val="C00000"/>
              </a:solidFill>
              <a:latin typeface="David" pitchFamily="34" charset="-79"/>
              <a:cs typeface="David" pitchFamily="34" charset="-79"/>
            </a:endParaRPr>
          </a:p>
          <a:p>
            <a:pPr>
              <a:buNone/>
            </a:pPr>
            <a:endParaRPr lang="he-IL" sz="1400" b="1" dirty="0">
              <a:solidFill>
                <a:srgbClr val="C00000"/>
              </a:solidFill>
              <a:latin typeface="David" pitchFamily="34" charset="-79"/>
              <a:cs typeface="David" pitchFamily="34" charset="-79"/>
            </a:endParaRPr>
          </a:p>
          <a:p>
            <a:pPr>
              <a:buNone/>
            </a:pPr>
            <a:endParaRPr lang="he-IL" sz="1400" dirty="0">
              <a:solidFill>
                <a:srgbClr val="C00000"/>
              </a:solidFill>
              <a:latin typeface="David" pitchFamily="34" charset="-79"/>
              <a:cs typeface="David" pitchFamily="34"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500042"/>
            <a:ext cx="8229600" cy="5626121"/>
          </a:xfrm>
        </p:spPr>
        <p:txBody>
          <a:bodyPr/>
          <a:lstStyle/>
          <a:p>
            <a:pPr>
              <a:buNone/>
            </a:pPr>
            <a:r>
              <a:rPr lang="he-IL" sz="1600" b="1" dirty="0" smtClean="0">
                <a:solidFill>
                  <a:srgbClr val="C00000"/>
                </a:solidFill>
                <a:latin typeface="David" pitchFamily="34" charset="-79"/>
                <a:cs typeface="David" pitchFamily="34" charset="-79"/>
              </a:rPr>
              <a:t>פסוקים </a:t>
            </a:r>
            <a:r>
              <a:rPr lang="he-IL" sz="1600" b="1" dirty="0" err="1" smtClean="0">
                <a:solidFill>
                  <a:srgbClr val="C00000"/>
                </a:solidFill>
                <a:latin typeface="David" pitchFamily="34" charset="-79"/>
                <a:cs typeface="David" pitchFamily="34" charset="-79"/>
              </a:rPr>
              <a:t>יב</a:t>
            </a:r>
            <a:r>
              <a:rPr lang="he-IL" sz="1600" b="1" dirty="0" smtClean="0">
                <a:solidFill>
                  <a:srgbClr val="C00000"/>
                </a:solidFill>
                <a:latin typeface="David" pitchFamily="34" charset="-79"/>
                <a:cs typeface="David" pitchFamily="34" charset="-79"/>
              </a:rPr>
              <a:t>-</a:t>
            </a:r>
            <a:r>
              <a:rPr lang="he-IL" sz="1600" b="1" dirty="0" err="1" smtClean="0">
                <a:solidFill>
                  <a:srgbClr val="C00000"/>
                </a:solidFill>
                <a:latin typeface="David" pitchFamily="34" charset="-79"/>
                <a:cs typeface="David" pitchFamily="34" charset="-79"/>
              </a:rPr>
              <a:t>טז</a:t>
            </a:r>
            <a:r>
              <a:rPr lang="he-IL" sz="1600" b="1" dirty="0" smtClean="0">
                <a:solidFill>
                  <a:srgbClr val="C00000"/>
                </a:solidFill>
                <a:latin typeface="David" pitchFamily="34" charset="-79"/>
                <a:cs typeface="David" pitchFamily="34" charset="-79"/>
              </a:rPr>
              <a:t>: דברי ה' לירמיהו</a:t>
            </a:r>
          </a:p>
          <a:p>
            <a:pPr>
              <a:buNone/>
            </a:pPr>
            <a:r>
              <a:rPr lang="he-IL" sz="1400" b="1" dirty="0" smtClean="0">
                <a:solidFill>
                  <a:srgbClr val="0070C0"/>
                </a:solidFill>
              </a:rPr>
              <a:t>וַיְהִי דְבַר-ה', אֶל-יִרְמְיָה:  אַחֲרֵי שְׁבוֹר חֲנַנְיָה הַנָּבִיא, אֶת-הַמּוֹטָה, מֵעַל </a:t>
            </a:r>
            <a:r>
              <a:rPr lang="he-IL" sz="1400" b="1" dirty="0" err="1" smtClean="0">
                <a:solidFill>
                  <a:srgbClr val="0070C0"/>
                </a:solidFill>
              </a:rPr>
              <a:t>צַוַּאר</a:t>
            </a:r>
            <a:r>
              <a:rPr lang="he-IL" sz="1400" b="1" dirty="0" smtClean="0">
                <a:solidFill>
                  <a:srgbClr val="0070C0"/>
                </a:solidFill>
              </a:rPr>
              <a:t> יִרְמְיָה הַנָּבִיא, </a:t>
            </a:r>
            <a:r>
              <a:rPr lang="he-IL" sz="1400" b="1" dirty="0" err="1" smtClean="0">
                <a:solidFill>
                  <a:srgbClr val="0070C0"/>
                </a:solidFill>
              </a:rPr>
              <a:t>לֵאמֹר</a:t>
            </a:r>
            <a:r>
              <a:rPr lang="he-IL" sz="1400" b="1" dirty="0" smtClean="0">
                <a:solidFill>
                  <a:srgbClr val="0070C0"/>
                </a:solidFill>
              </a:rPr>
              <a:t>. </a:t>
            </a:r>
          </a:p>
          <a:p>
            <a:pPr>
              <a:buNone/>
            </a:pPr>
            <a:r>
              <a:rPr lang="he-IL" sz="1400" b="1" dirty="0" smtClean="0">
                <a:solidFill>
                  <a:srgbClr val="0070C0"/>
                </a:solidFill>
              </a:rPr>
              <a:t>הָלוֹךְ וְאָמַרְתָּ אֶל-חֲנַנְיָה </a:t>
            </a:r>
            <a:r>
              <a:rPr lang="he-IL" sz="1400" b="1" dirty="0" err="1" smtClean="0">
                <a:solidFill>
                  <a:srgbClr val="0070C0"/>
                </a:solidFill>
              </a:rPr>
              <a:t>לֵאמֹר</a:t>
            </a:r>
            <a:r>
              <a:rPr lang="he-IL" sz="1400" b="1" dirty="0" smtClean="0">
                <a:solidFill>
                  <a:srgbClr val="0070C0"/>
                </a:solidFill>
              </a:rPr>
              <a:t>, </a:t>
            </a:r>
          </a:p>
          <a:p>
            <a:pPr>
              <a:buNone/>
            </a:pPr>
            <a:r>
              <a:rPr lang="he-IL" sz="1400" b="1" dirty="0" smtClean="0">
                <a:solidFill>
                  <a:srgbClr val="0070C0"/>
                </a:solidFill>
              </a:rPr>
              <a:t>כֹּה אָמַר ה', מוֹטֹת עֵץ, שָׁבָרְתָּ; וְעָשִׂיתָ תַחְתֵּיהֶן, מֹטוֹת בַּרְזֶל. </a:t>
            </a:r>
          </a:p>
          <a:p>
            <a:pPr>
              <a:buNone/>
            </a:pPr>
            <a:r>
              <a:rPr lang="he-IL" sz="1400" b="1" dirty="0" smtClean="0">
                <a:solidFill>
                  <a:srgbClr val="0070C0"/>
                </a:solidFill>
              </a:rPr>
              <a:t>כִּי כֹה-אָמַר </a:t>
            </a:r>
            <a:r>
              <a:rPr lang="he-IL" sz="1400" b="1" dirty="0" err="1" smtClean="0">
                <a:solidFill>
                  <a:srgbClr val="0070C0"/>
                </a:solidFill>
              </a:rPr>
              <a:t>ה'צְבָאוֹת</a:t>
            </a:r>
            <a:r>
              <a:rPr lang="he-IL" sz="1400" b="1" dirty="0" smtClean="0">
                <a:solidFill>
                  <a:srgbClr val="0070C0"/>
                </a:solidFill>
              </a:rPr>
              <a:t> </a:t>
            </a:r>
            <a:r>
              <a:rPr lang="he-IL" sz="1400" b="1" dirty="0" err="1" smtClean="0">
                <a:solidFill>
                  <a:srgbClr val="0070C0"/>
                </a:solidFill>
              </a:rPr>
              <a:t>אֱלֹקי</a:t>
            </a:r>
            <a:r>
              <a:rPr lang="he-IL" sz="1400" b="1" dirty="0" smtClean="0">
                <a:solidFill>
                  <a:srgbClr val="0070C0"/>
                </a:solidFill>
              </a:rPr>
              <a:t> יִשְׂרָאֵל, עֹל בַּרְזֶל נָתַתִּי עַל-</a:t>
            </a:r>
            <a:r>
              <a:rPr lang="he-IL" sz="1400" b="1" dirty="0" err="1" smtClean="0">
                <a:solidFill>
                  <a:srgbClr val="0070C0"/>
                </a:solidFill>
              </a:rPr>
              <a:t>צַוַּאר</a:t>
            </a:r>
            <a:r>
              <a:rPr lang="he-IL" sz="1400" b="1" dirty="0" smtClean="0">
                <a:solidFill>
                  <a:srgbClr val="0070C0"/>
                </a:solidFill>
              </a:rPr>
              <a:t> כָּל-</a:t>
            </a:r>
            <a:r>
              <a:rPr lang="he-IL" sz="1400" b="1" dirty="0" err="1" smtClean="0">
                <a:solidFill>
                  <a:srgbClr val="0070C0"/>
                </a:solidFill>
              </a:rPr>
              <a:t>הַגּוֹיִם</a:t>
            </a:r>
            <a:r>
              <a:rPr lang="he-IL" sz="1400" b="1" dirty="0" smtClean="0">
                <a:solidFill>
                  <a:srgbClr val="0070C0"/>
                </a:solidFill>
              </a:rPr>
              <a:t> הָאֵלֶּה לַעֲבֹד אֶת-</a:t>
            </a:r>
            <a:r>
              <a:rPr lang="he-IL" sz="1400" b="1" dirty="0" err="1" smtClean="0">
                <a:solidFill>
                  <a:srgbClr val="0070C0"/>
                </a:solidFill>
              </a:rPr>
              <a:t>נְבֻכַדְנֶאצַּר</a:t>
            </a:r>
            <a:r>
              <a:rPr lang="he-IL" sz="1400" b="1" dirty="0" smtClean="0">
                <a:solidFill>
                  <a:srgbClr val="0070C0"/>
                </a:solidFill>
              </a:rPr>
              <a:t> מֶלֶךְ-בָּבֶל--וַעֲבָדֻהוּ; וְגַם אֶת-חַיַּת הַשָּׂדֶה, נָתַתִּי לוֹ.</a:t>
            </a:r>
          </a:p>
          <a:p>
            <a:pPr>
              <a:buNone/>
            </a:pPr>
            <a:endParaRPr lang="he-IL" sz="1400" b="1" dirty="0" smtClean="0">
              <a:solidFill>
                <a:srgbClr val="0070C0"/>
              </a:solidFill>
              <a:latin typeface="David" pitchFamily="34" charset="-79"/>
              <a:cs typeface="David" pitchFamily="34" charset="-79"/>
            </a:endParaRPr>
          </a:p>
          <a:p>
            <a:pPr>
              <a:buNone/>
            </a:pPr>
            <a:r>
              <a:rPr lang="he-IL" sz="1400" dirty="0" smtClean="0">
                <a:latin typeface="David" pitchFamily="34" charset="-79"/>
                <a:cs typeface="David" pitchFamily="34" charset="-79"/>
              </a:rPr>
              <a:t>ה' אמר לירמיהו במפורש שנבואת חנניה היא נבואת שקר. </a:t>
            </a:r>
            <a:r>
              <a:rPr lang="he-IL" sz="1400" dirty="0" err="1" smtClean="0">
                <a:latin typeface="David" pitchFamily="34" charset="-79"/>
                <a:cs typeface="David" pitchFamily="34" charset="-79"/>
              </a:rPr>
              <a:t>השיעבוד</a:t>
            </a:r>
            <a:r>
              <a:rPr lang="he-IL" sz="1400" dirty="0" smtClean="0">
                <a:latin typeface="David" pitchFamily="34" charset="-79"/>
                <a:cs typeface="David" pitchFamily="34" charset="-79"/>
              </a:rPr>
              <a:t> למלך בבל יהיה ממושך ויהיה חזק.</a:t>
            </a:r>
          </a:p>
          <a:p>
            <a:pPr>
              <a:buNone/>
            </a:pPr>
            <a:r>
              <a:rPr lang="he-IL" sz="1400" dirty="0" smtClean="0">
                <a:latin typeface="David" pitchFamily="34" charset="-79"/>
                <a:cs typeface="David" pitchFamily="34" charset="-79"/>
              </a:rPr>
              <a:t>וכדי להמחיש זאת אמר ב' לירמיהו להכין מוטות חזקים מברזל במקום אלה שחנניה שבר. הם מבטאים שיעבוד קשה לבבל. כל עמי העולם צריכים להשתעבד למלך בבל במשך תקופה ארוכה (ולא שנתיים כדברי חנניה).</a:t>
            </a:r>
          </a:p>
          <a:p>
            <a:pPr>
              <a:buNone/>
            </a:pPr>
            <a:r>
              <a:rPr lang="he-IL" sz="1400" dirty="0" smtClean="0">
                <a:latin typeface="David" pitchFamily="34" charset="-79"/>
                <a:cs typeface="David" pitchFamily="34" charset="-79"/>
              </a:rPr>
              <a:t>על ירמיהו לחזור אל חנניה ולומר לו כל זאת.</a:t>
            </a:r>
          </a:p>
          <a:p>
            <a:pPr>
              <a:buNone/>
            </a:pPr>
            <a:endParaRPr lang="he-IL" dirty="0"/>
          </a:p>
        </p:txBody>
      </p:sp>
      <p:graphicFrame>
        <p:nvGraphicFramePr>
          <p:cNvPr id="5" name="טבלה 4"/>
          <p:cNvGraphicFramePr>
            <a:graphicFrameLocks noGrp="1"/>
          </p:cNvGraphicFramePr>
          <p:nvPr/>
        </p:nvGraphicFramePr>
        <p:xfrm>
          <a:off x="1852632" y="3429000"/>
          <a:ext cx="6100724" cy="2519680"/>
        </p:xfrm>
        <a:graphic>
          <a:graphicData uri="http://schemas.openxmlformats.org/drawingml/2006/table">
            <a:tbl>
              <a:tblPr rtl="1" firstRow="1" bandRow="1">
                <a:tableStyleId>{5C22544A-7EE6-4342-B048-85BDC9FD1C3A}</a:tableStyleId>
              </a:tblPr>
              <a:tblGrid>
                <a:gridCol w="2914634"/>
                <a:gridCol w="3186090"/>
              </a:tblGrid>
              <a:tr h="370840">
                <a:tc>
                  <a:txBody>
                    <a:bodyPr/>
                    <a:lstStyle/>
                    <a:p>
                      <a:pPr rtl="1"/>
                      <a:r>
                        <a:rPr lang="he-IL" sz="1400" dirty="0" smtClean="0"/>
                        <a:t>נבואת חנניה</a:t>
                      </a:r>
                      <a:endParaRPr lang="he-IL" sz="1400" dirty="0"/>
                    </a:p>
                  </a:txBody>
                  <a:tcPr/>
                </a:tc>
                <a:tc>
                  <a:txBody>
                    <a:bodyPr/>
                    <a:lstStyle/>
                    <a:p>
                      <a:pPr rtl="1"/>
                      <a:r>
                        <a:rPr lang="he-IL" sz="1400" dirty="0" smtClean="0"/>
                        <a:t>דברי ה'</a:t>
                      </a:r>
                      <a:endParaRPr lang="he-IL" sz="1400" dirty="0"/>
                    </a:p>
                  </a:txBody>
                  <a:tcPr/>
                </a:tc>
              </a:tr>
              <a:tr h="370840">
                <a:tc>
                  <a:txBody>
                    <a:bodyPr/>
                    <a:lstStyle/>
                    <a:p>
                      <a:pPr rtl="1"/>
                      <a:r>
                        <a:rPr lang="he-IL" sz="1400" b="0" i="0" kern="1200" dirty="0" smtClean="0">
                          <a:solidFill>
                            <a:schemeClr val="tx1"/>
                          </a:solidFill>
                          <a:latin typeface="+mn-lt"/>
                          <a:ea typeface="+mn-ea"/>
                          <a:cs typeface="+mn-cs"/>
                        </a:rPr>
                        <a:t>כֹּה-אָמַר ה' צְבָאוֹת, </a:t>
                      </a:r>
                      <a:r>
                        <a:rPr lang="he-IL" sz="1400" b="0" i="0" kern="1200" dirty="0" err="1" smtClean="0">
                          <a:solidFill>
                            <a:schemeClr val="tx1"/>
                          </a:solidFill>
                          <a:latin typeface="+mn-lt"/>
                          <a:ea typeface="+mn-ea"/>
                          <a:cs typeface="+mn-cs"/>
                        </a:rPr>
                        <a:t>אֱלֹקי</a:t>
                      </a:r>
                      <a:r>
                        <a:rPr lang="he-IL" sz="1400" b="0" i="0" kern="1200" dirty="0" smtClean="0">
                          <a:solidFill>
                            <a:schemeClr val="tx1"/>
                          </a:solidFill>
                          <a:latin typeface="+mn-lt"/>
                          <a:ea typeface="+mn-ea"/>
                          <a:cs typeface="+mn-cs"/>
                        </a:rPr>
                        <a:t> יִשְׂרָאֵל</a:t>
                      </a:r>
                      <a:endParaRPr lang="he-IL" sz="1400" b="0" dirty="0">
                        <a:solidFill>
                          <a:schemeClr val="tx1"/>
                        </a:solidFill>
                      </a:endParaRPr>
                    </a:p>
                  </a:txBody>
                  <a:tcPr/>
                </a:tc>
                <a:tc>
                  <a:txBody>
                    <a:bodyPr/>
                    <a:lstStyle/>
                    <a:p>
                      <a:pPr rtl="1"/>
                      <a:r>
                        <a:rPr lang="he-IL" sz="1400" b="0" dirty="0" smtClean="0">
                          <a:solidFill>
                            <a:schemeClr val="tx1"/>
                          </a:solidFill>
                        </a:rPr>
                        <a:t>כֹה-אָמַר </a:t>
                      </a:r>
                      <a:r>
                        <a:rPr lang="he-IL" sz="1400" b="0" dirty="0" err="1" smtClean="0">
                          <a:solidFill>
                            <a:schemeClr val="tx1"/>
                          </a:solidFill>
                        </a:rPr>
                        <a:t>ה'צְבָאוֹת</a:t>
                      </a:r>
                      <a:r>
                        <a:rPr lang="he-IL" sz="1400" b="0" dirty="0" smtClean="0">
                          <a:solidFill>
                            <a:schemeClr val="tx1"/>
                          </a:solidFill>
                        </a:rPr>
                        <a:t> </a:t>
                      </a:r>
                      <a:r>
                        <a:rPr lang="he-IL" sz="1400" b="0" dirty="0" err="1" smtClean="0">
                          <a:solidFill>
                            <a:schemeClr val="tx1"/>
                          </a:solidFill>
                        </a:rPr>
                        <a:t>אֱלֹקי</a:t>
                      </a:r>
                      <a:r>
                        <a:rPr lang="he-IL" sz="1400" b="0" dirty="0" smtClean="0">
                          <a:solidFill>
                            <a:schemeClr val="tx1"/>
                          </a:solidFill>
                        </a:rPr>
                        <a:t> יִשְׂרָאֵל</a:t>
                      </a:r>
                      <a:endParaRPr lang="he-IL" sz="1400" b="0" dirty="0">
                        <a:solidFill>
                          <a:schemeClr val="tx1"/>
                        </a:solidFill>
                      </a:endParaRPr>
                    </a:p>
                  </a:txBody>
                  <a:tcPr/>
                </a:tc>
              </a:tr>
              <a:tr h="370840">
                <a:tc>
                  <a:txBody>
                    <a:bodyPr/>
                    <a:lstStyle/>
                    <a:p>
                      <a:pPr rtl="1"/>
                      <a:r>
                        <a:rPr lang="he-IL" sz="1400" b="0" dirty="0" smtClean="0">
                          <a:solidFill>
                            <a:schemeClr val="tx1"/>
                          </a:solidFill>
                        </a:rPr>
                        <a:t>חנניה שובר את מוטת העץ.</a:t>
                      </a:r>
                      <a:endParaRPr lang="he-IL" sz="1400" b="0" dirty="0">
                        <a:solidFill>
                          <a:schemeClr val="tx1"/>
                        </a:solidFill>
                      </a:endParaRPr>
                    </a:p>
                  </a:txBody>
                  <a:tcPr/>
                </a:tc>
                <a:tc>
                  <a:txBody>
                    <a:bodyPr/>
                    <a:lstStyle/>
                    <a:p>
                      <a:pPr rtl="1"/>
                      <a:r>
                        <a:rPr lang="he-IL" sz="1400" b="0" dirty="0" smtClean="0">
                          <a:solidFill>
                            <a:schemeClr val="tx1"/>
                          </a:solidFill>
                        </a:rPr>
                        <a:t>על ירמיה להכין מוטות ברזל.</a:t>
                      </a:r>
                      <a:endParaRPr lang="he-IL" sz="1400" b="0" dirty="0">
                        <a:solidFill>
                          <a:schemeClr val="tx1"/>
                        </a:solidFill>
                      </a:endParaRPr>
                    </a:p>
                  </a:txBody>
                  <a:tcPr/>
                </a:tc>
              </a:tr>
              <a:tr h="370840">
                <a:tc>
                  <a:txBody>
                    <a:bodyPr/>
                    <a:lstStyle/>
                    <a:p>
                      <a:pPr rtl="1"/>
                      <a:r>
                        <a:rPr lang="he-IL" sz="1400" b="0" dirty="0" smtClean="0">
                          <a:solidFill>
                            <a:schemeClr val="tx1"/>
                          </a:solidFill>
                        </a:rPr>
                        <a:t>אֶשְׁבֹּר אֶת-עֹל </a:t>
                      </a:r>
                      <a:r>
                        <a:rPr lang="he-IL" sz="1400" b="0" dirty="0" err="1" smtClean="0">
                          <a:solidFill>
                            <a:schemeClr val="tx1"/>
                          </a:solidFill>
                        </a:rPr>
                        <a:t>נְבֻכַדְנֶאצַּר</a:t>
                      </a:r>
                      <a:r>
                        <a:rPr lang="he-IL" sz="1400" b="0" dirty="0" smtClean="0">
                          <a:solidFill>
                            <a:schemeClr val="tx1"/>
                          </a:solidFill>
                        </a:rPr>
                        <a:t> מֶלֶךְ-בָּבֶל בְּעוֹד </a:t>
                      </a:r>
                      <a:r>
                        <a:rPr lang="he-IL" sz="1400" b="0" dirty="0" err="1" smtClean="0">
                          <a:solidFill>
                            <a:schemeClr val="tx1"/>
                          </a:solidFill>
                        </a:rPr>
                        <a:t>שְׁנָתַיִם</a:t>
                      </a:r>
                      <a:r>
                        <a:rPr lang="he-IL" sz="1400" b="0" dirty="0" smtClean="0">
                          <a:solidFill>
                            <a:schemeClr val="tx1"/>
                          </a:solidFill>
                        </a:rPr>
                        <a:t> יָמִים, מֵעַל </a:t>
                      </a:r>
                      <a:r>
                        <a:rPr lang="he-IL" sz="1400" b="0" dirty="0" err="1" smtClean="0">
                          <a:solidFill>
                            <a:schemeClr val="tx1"/>
                          </a:solidFill>
                        </a:rPr>
                        <a:t>צַוַּאר</a:t>
                      </a:r>
                      <a:r>
                        <a:rPr lang="he-IL" sz="1400" b="0" dirty="0" smtClean="0">
                          <a:solidFill>
                            <a:schemeClr val="tx1"/>
                          </a:solidFill>
                        </a:rPr>
                        <a:t> כָּל-</a:t>
                      </a:r>
                      <a:r>
                        <a:rPr lang="he-IL" sz="1400" b="0" dirty="0" err="1" smtClean="0">
                          <a:solidFill>
                            <a:schemeClr val="tx1"/>
                          </a:solidFill>
                        </a:rPr>
                        <a:t>הַגּוֹיִם</a:t>
                      </a:r>
                      <a:endParaRPr lang="he-IL" sz="1400" b="0" dirty="0">
                        <a:solidFill>
                          <a:schemeClr val="tx1"/>
                        </a:solidFill>
                      </a:endParaRPr>
                    </a:p>
                  </a:txBody>
                  <a:tcPr/>
                </a:tc>
                <a:tc>
                  <a:txBody>
                    <a:bodyPr/>
                    <a:lstStyle/>
                    <a:p>
                      <a:pPr rtl="1"/>
                      <a:r>
                        <a:rPr lang="he-IL" sz="1400" b="0" dirty="0" smtClean="0">
                          <a:solidFill>
                            <a:schemeClr val="tx1"/>
                          </a:solidFill>
                        </a:rPr>
                        <a:t>עֹל בַּרְזֶל נָתַתִּי עַל-</a:t>
                      </a:r>
                      <a:r>
                        <a:rPr lang="he-IL" sz="1400" b="0" dirty="0" err="1" smtClean="0">
                          <a:solidFill>
                            <a:schemeClr val="tx1"/>
                          </a:solidFill>
                        </a:rPr>
                        <a:t>צַוַּאר</a:t>
                      </a:r>
                      <a:r>
                        <a:rPr lang="he-IL" sz="1400" b="0" dirty="0" smtClean="0">
                          <a:solidFill>
                            <a:schemeClr val="tx1"/>
                          </a:solidFill>
                        </a:rPr>
                        <a:t> כָּל-</a:t>
                      </a:r>
                      <a:r>
                        <a:rPr lang="he-IL" sz="1400" b="0" dirty="0" err="1" smtClean="0">
                          <a:solidFill>
                            <a:schemeClr val="tx1"/>
                          </a:solidFill>
                        </a:rPr>
                        <a:t>הַגּוֹיִם</a:t>
                      </a:r>
                      <a:r>
                        <a:rPr lang="he-IL" sz="1400" b="0" dirty="0" smtClean="0">
                          <a:solidFill>
                            <a:schemeClr val="tx1"/>
                          </a:solidFill>
                        </a:rPr>
                        <a:t> </a:t>
                      </a:r>
                      <a:endParaRPr lang="he-IL" sz="1400" b="0" dirty="0">
                        <a:solidFill>
                          <a:schemeClr val="tx1"/>
                        </a:solidFill>
                      </a:endParaRPr>
                    </a:p>
                  </a:txBody>
                  <a:tcPr/>
                </a:tc>
              </a:tr>
              <a:tr h="370840">
                <a:tc>
                  <a:txBody>
                    <a:bodyPr/>
                    <a:lstStyle/>
                    <a:p>
                      <a:pPr rtl="1"/>
                      <a:r>
                        <a:rPr lang="he-IL" sz="1400" b="0" dirty="0" smtClean="0">
                          <a:solidFill>
                            <a:schemeClr val="tx1"/>
                          </a:solidFill>
                        </a:rPr>
                        <a:t>אֶשְׁבֹּר אֶת-עֹל </a:t>
                      </a:r>
                      <a:r>
                        <a:rPr lang="he-IL" sz="1400" b="0" dirty="0" err="1" smtClean="0">
                          <a:solidFill>
                            <a:schemeClr val="tx1"/>
                          </a:solidFill>
                        </a:rPr>
                        <a:t>נְבֻכַדְנֶאצַּר</a:t>
                      </a:r>
                      <a:r>
                        <a:rPr lang="he-IL" sz="1400" b="0" dirty="0" smtClean="0">
                          <a:solidFill>
                            <a:schemeClr val="tx1"/>
                          </a:solidFill>
                        </a:rPr>
                        <a:t> מֶלֶךְ-בָּבֶל בְּעוֹד </a:t>
                      </a:r>
                      <a:r>
                        <a:rPr lang="he-IL" sz="1400" b="0" dirty="0" err="1" smtClean="0">
                          <a:solidFill>
                            <a:schemeClr val="tx1"/>
                          </a:solidFill>
                        </a:rPr>
                        <a:t>שְׁנָתַיִם</a:t>
                      </a:r>
                      <a:r>
                        <a:rPr lang="he-IL" sz="1400" b="0" dirty="0" smtClean="0">
                          <a:solidFill>
                            <a:schemeClr val="tx1"/>
                          </a:solidFill>
                        </a:rPr>
                        <a:t> יָמִים</a:t>
                      </a:r>
                      <a:endParaRPr lang="he-IL" sz="1400" b="0" dirty="0">
                        <a:solidFill>
                          <a:schemeClr val="tx1"/>
                        </a:solidFill>
                      </a:endParaRPr>
                    </a:p>
                  </a:txBody>
                  <a:tcPr/>
                </a:tc>
                <a:tc>
                  <a:txBody>
                    <a:bodyPr/>
                    <a:lstStyle/>
                    <a:p>
                      <a:pPr rtl="1"/>
                      <a:r>
                        <a:rPr lang="he-IL" sz="1400" b="0" i="0" kern="1200" dirty="0" smtClean="0">
                          <a:solidFill>
                            <a:schemeClr val="tx1"/>
                          </a:solidFill>
                          <a:latin typeface="+mn-lt"/>
                          <a:ea typeface="+mn-ea"/>
                          <a:cs typeface="+mn-cs"/>
                        </a:rPr>
                        <a:t>הַשָּׁנָה אַתָּה מֵת,</a:t>
                      </a:r>
                      <a:endParaRPr lang="he-IL" sz="1400" b="0" dirty="0">
                        <a:solidFill>
                          <a:schemeClr val="tx1"/>
                        </a:solidFill>
                      </a:endParaRPr>
                    </a:p>
                  </a:txBody>
                  <a:tcPr/>
                </a:tc>
              </a:tr>
              <a:tr h="370840">
                <a:tc>
                  <a:txBody>
                    <a:bodyPr/>
                    <a:lstStyle/>
                    <a:p>
                      <a:pPr rtl="1"/>
                      <a:endParaRPr lang="he-IL" sz="1400" dirty="0"/>
                    </a:p>
                  </a:txBody>
                  <a:tcPr/>
                </a:tc>
                <a:tc>
                  <a:txBody>
                    <a:bodyPr/>
                    <a:lstStyle/>
                    <a:p>
                      <a:pPr rtl="1"/>
                      <a:endParaRPr lang="he-IL" sz="14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428604"/>
            <a:ext cx="8229600" cy="5697559"/>
          </a:xfrm>
        </p:spPr>
        <p:txBody>
          <a:bodyPr>
            <a:normAutofit/>
          </a:bodyPr>
          <a:lstStyle/>
          <a:p>
            <a:pPr>
              <a:buNone/>
            </a:pPr>
            <a:r>
              <a:rPr lang="he-IL" sz="1600" b="1" dirty="0" smtClean="0">
                <a:solidFill>
                  <a:srgbClr val="C00000"/>
                </a:solidFill>
                <a:latin typeface="David" pitchFamily="34" charset="-79"/>
                <a:cs typeface="David" pitchFamily="34" charset="-79"/>
              </a:rPr>
              <a:t>דברי ירמיהו לחנניה</a:t>
            </a:r>
          </a:p>
          <a:p>
            <a:pPr>
              <a:buNone/>
            </a:pPr>
            <a:r>
              <a:rPr lang="he-IL" sz="1600" b="1" dirty="0" smtClean="0">
                <a:solidFill>
                  <a:srgbClr val="0070C0"/>
                </a:solidFill>
              </a:rPr>
              <a:t>"וַיֹּאמֶר </a:t>
            </a:r>
            <a:r>
              <a:rPr lang="he-IL" sz="1600" b="1" dirty="0">
                <a:solidFill>
                  <a:srgbClr val="0070C0"/>
                </a:solidFill>
              </a:rPr>
              <a:t>יִרְמְיָה הַנָּבִיא אֶל-חֲנַנְיָה הַנָּבִיא, שְׁמַע-נָא חֲנַנְיָה: </a:t>
            </a:r>
            <a:endParaRPr lang="he-IL" sz="1600" b="1" dirty="0" smtClean="0">
              <a:solidFill>
                <a:srgbClr val="0070C0"/>
              </a:solidFill>
            </a:endParaRPr>
          </a:p>
          <a:p>
            <a:pPr>
              <a:buNone/>
            </a:pPr>
            <a:r>
              <a:rPr lang="he-IL" sz="1600" b="1" dirty="0" smtClean="0">
                <a:solidFill>
                  <a:srgbClr val="0070C0"/>
                </a:solidFill>
              </a:rPr>
              <a:t> </a:t>
            </a:r>
            <a:r>
              <a:rPr lang="he-IL" sz="1600" b="1" dirty="0">
                <a:solidFill>
                  <a:srgbClr val="0070C0"/>
                </a:solidFill>
              </a:rPr>
              <a:t>לֹא-שְׁלָחֲךָ </a:t>
            </a:r>
            <a:r>
              <a:rPr lang="he-IL" sz="1600" b="1" dirty="0" smtClean="0">
                <a:solidFill>
                  <a:srgbClr val="0070C0"/>
                </a:solidFill>
              </a:rPr>
              <a:t>ה'- </a:t>
            </a:r>
            <a:r>
              <a:rPr lang="he-IL" sz="1600" b="1" dirty="0" err="1" smtClean="0">
                <a:latin typeface="David" pitchFamily="34" charset="-79"/>
                <a:cs typeface="David" pitchFamily="34" charset="-79"/>
              </a:rPr>
              <a:t>ה' </a:t>
            </a:r>
            <a:r>
              <a:rPr lang="he-IL" sz="1600" b="1" dirty="0" smtClean="0">
                <a:latin typeface="David" pitchFamily="34" charset="-79"/>
                <a:cs typeface="David" pitchFamily="34" charset="-79"/>
              </a:rPr>
              <a:t>לא שלח אותך לנבא.</a:t>
            </a:r>
            <a:endParaRPr lang="he-IL" sz="1600" b="1" dirty="0" smtClean="0">
              <a:solidFill>
                <a:srgbClr val="0070C0"/>
              </a:solidFill>
              <a:latin typeface="David" pitchFamily="34" charset="-79"/>
              <a:cs typeface="David" pitchFamily="34" charset="-79"/>
            </a:endParaRPr>
          </a:p>
          <a:p>
            <a:pPr>
              <a:buNone/>
            </a:pPr>
            <a:r>
              <a:rPr lang="he-IL" sz="1600" b="1" dirty="0" smtClean="0">
                <a:solidFill>
                  <a:srgbClr val="0070C0"/>
                </a:solidFill>
              </a:rPr>
              <a:t>-</a:t>
            </a:r>
            <a:r>
              <a:rPr lang="he-IL" sz="1600" b="1" dirty="0">
                <a:solidFill>
                  <a:srgbClr val="0070C0"/>
                </a:solidFill>
              </a:rPr>
              <a:t>וְאַתָּה הִבְטַחְתָּ אֶת-הָעָם הַזֶּה, </a:t>
            </a:r>
            <a:r>
              <a:rPr lang="he-IL" sz="1600" b="1" dirty="0" smtClean="0">
                <a:solidFill>
                  <a:srgbClr val="0070C0"/>
                </a:solidFill>
              </a:rPr>
              <a:t>עַל-שָׁקֶר </a:t>
            </a:r>
            <a:r>
              <a:rPr lang="he-IL" sz="1600" dirty="0" smtClean="0">
                <a:solidFill>
                  <a:srgbClr val="0070C0"/>
                </a:solidFill>
                <a:latin typeface="David" pitchFamily="34" charset="-79"/>
                <a:cs typeface="David" pitchFamily="34" charset="-79"/>
              </a:rPr>
              <a:t>- </a:t>
            </a:r>
            <a:r>
              <a:rPr lang="he-IL" sz="1600" b="1" dirty="0" err="1" smtClean="0">
                <a:latin typeface="David" pitchFamily="34" charset="-79"/>
                <a:cs typeface="David" pitchFamily="34" charset="-79"/>
              </a:rPr>
              <a:t>נבאת</a:t>
            </a:r>
            <a:r>
              <a:rPr lang="he-IL" sz="1600" b="1" dirty="0" smtClean="0">
                <a:latin typeface="David" pitchFamily="34" charset="-79"/>
                <a:cs typeface="David" pitchFamily="34" charset="-79"/>
              </a:rPr>
              <a:t> דברי שקר לעם (כאשר הבטחת שעול בבל יהיה שנתיים).</a:t>
            </a:r>
            <a:endParaRPr lang="he-IL" sz="1600" b="1" dirty="0" smtClean="0">
              <a:solidFill>
                <a:srgbClr val="0070C0"/>
              </a:solidFill>
            </a:endParaRPr>
          </a:p>
          <a:p>
            <a:pPr>
              <a:buNone/>
            </a:pPr>
            <a:r>
              <a:rPr lang="he-IL" sz="1600" b="1" dirty="0">
                <a:solidFill>
                  <a:srgbClr val="0070C0"/>
                </a:solidFill>
              </a:rPr>
              <a:t>   לָכֵן, כֹּה אָמַר </a:t>
            </a:r>
            <a:r>
              <a:rPr lang="he-IL" sz="1600" b="1" dirty="0" smtClean="0">
                <a:solidFill>
                  <a:srgbClr val="0070C0"/>
                </a:solidFill>
              </a:rPr>
              <a:t>ה', </a:t>
            </a:r>
            <a:r>
              <a:rPr lang="he-IL" sz="1600" b="1" dirty="0">
                <a:solidFill>
                  <a:srgbClr val="0070C0"/>
                </a:solidFill>
              </a:rPr>
              <a:t>הִנְנִי מְשַׁלֵּחֲךָ, מֵעַל פְּנֵי הָאֲדָמָה; הַשָּׁנָה אַתָּה מֵת, כִּי-סָרָה דִבַּרְתָּ </a:t>
            </a:r>
            <a:r>
              <a:rPr lang="he-IL" sz="1600" b="1" dirty="0" smtClean="0">
                <a:solidFill>
                  <a:srgbClr val="0070C0"/>
                </a:solidFill>
              </a:rPr>
              <a:t>אֶל-ה' </a:t>
            </a:r>
            <a:r>
              <a:rPr lang="he-IL" sz="1600" dirty="0" smtClean="0">
                <a:latin typeface="David" pitchFamily="34" charset="-79"/>
                <a:cs typeface="David" pitchFamily="34" charset="-79"/>
              </a:rPr>
              <a:t>-</a:t>
            </a:r>
            <a:r>
              <a:rPr lang="he-IL" sz="1600" b="1" dirty="0" smtClean="0">
                <a:latin typeface="David" pitchFamily="34" charset="-79"/>
                <a:cs typeface="David" pitchFamily="34" charset="-79"/>
              </a:rPr>
              <a:t> תמות.</a:t>
            </a:r>
            <a:r>
              <a:rPr lang="he-IL" sz="1600" dirty="0" smtClean="0">
                <a:latin typeface="David" pitchFamily="34" charset="-79"/>
                <a:cs typeface="David" pitchFamily="34" charset="-79"/>
              </a:rPr>
              <a:t> </a:t>
            </a:r>
            <a:r>
              <a:rPr lang="he-IL" sz="1600" b="1" dirty="0">
                <a:solidFill>
                  <a:srgbClr val="0070C0"/>
                </a:solidFill>
              </a:rPr>
              <a:t> </a:t>
            </a:r>
            <a:endParaRPr lang="he-IL" sz="1600" b="1" dirty="0" smtClean="0">
              <a:solidFill>
                <a:srgbClr val="0070C0"/>
              </a:solidFill>
            </a:endParaRPr>
          </a:p>
          <a:p>
            <a:pPr>
              <a:buNone/>
            </a:pPr>
            <a:endParaRPr lang="he-IL" sz="1600" b="1" dirty="0" smtClean="0">
              <a:solidFill>
                <a:srgbClr val="0070C0"/>
              </a:solidFill>
            </a:endParaRPr>
          </a:p>
          <a:p>
            <a:pPr>
              <a:buNone/>
            </a:pPr>
            <a:r>
              <a:rPr lang="he-IL" sz="1600" b="1" dirty="0">
                <a:solidFill>
                  <a:srgbClr val="0070C0"/>
                </a:solidFill>
              </a:rPr>
              <a:t>  וַיָּמָת חֲנַנְיָה הַנָּבִיא, בַּשָּׁנָה הַהִיא, בַּחֹדֶשׁ, </a:t>
            </a:r>
            <a:r>
              <a:rPr lang="he-IL" sz="1600" b="1" dirty="0" smtClean="0">
                <a:solidFill>
                  <a:srgbClr val="0070C0"/>
                </a:solidFill>
              </a:rPr>
              <a:t>הַשְּׁבִיעִי".</a:t>
            </a:r>
            <a:endParaRPr lang="he-IL" sz="1600" b="1" dirty="0" smtClean="0">
              <a:solidFill>
                <a:srgbClr val="0070C0"/>
              </a:solidFill>
              <a:latin typeface="David" pitchFamily="34" charset="-79"/>
              <a:cs typeface="David" pitchFamily="34" charset="-79"/>
            </a:endParaRPr>
          </a:p>
          <a:p>
            <a:pPr>
              <a:buNone/>
            </a:pPr>
            <a:endParaRPr lang="he-IL" sz="1600" dirty="0" smtClean="0">
              <a:latin typeface="David" pitchFamily="34" charset="-79"/>
              <a:cs typeface="David" pitchFamily="34" charset="-79"/>
            </a:endParaRPr>
          </a:p>
          <a:p>
            <a:pPr>
              <a:buNone/>
            </a:pPr>
            <a:r>
              <a:rPr lang="he-IL" sz="1400" dirty="0">
                <a:latin typeface="David" pitchFamily="34" charset="-79"/>
                <a:cs typeface="David" pitchFamily="34" charset="-79"/>
              </a:rPr>
              <a:t>בכך נותן הקב"ה בפי ירמיהו בסיום שני סבבי העימות מכת מחץ ברורה וחד משמעית לחנניה - הן לתוכן נבואתו, והן לו-לחנניה מבחינת גורלו האישי.</a:t>
            </a:r>
            <a:endParaRPr lang="he-IL" sz="1400" dirty="0">
              <a:solidFill>
                <a:srgbClr val="C00000"/>
              </a:solidFill>
              <a:latin typeface="David" pitchFamily="34" charset="-79"/>
              <a:cs typeface="David" pitchFamily="34" charset="-79"/>
            </a:endParaRPr>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343</Words>
  <Application>Microsoft Office PowerPoint</Application>
  <PresentationFormat>‫הצגה על המסך (4:3)</PresentationFormat>
  <Paragraphs>114</Paragraphs>
  <Slides>8</Slides>
  <Notes>7</Notes>
  <HiddenSlides>0</HiddenSlides>
  <MMClips>0</MMClips>
  <ScaleCrop>false</ScaleCrop>
  <HeadingPairs>
    <vt:vector size="4" baseType="variant">
      <vt:variant>
        <vt:lpstr>ערכת נושא</vt:lpstr>
      </vt:variant>
      <vt:variant>
        <vt:i4>1</vt:i4>
      </vt:variant>
      <vt:variant>
        <vt:lpstr>כותרות שקופיות</vt:lpstr>
      </vt:variant>
      <vt:variant>
        <vt:i4>8</vt:i4>
      </vt:variant>
    </vt:vector>
  </HeadingPairs>
  <TitlesOfParts>
    <vt:vector size="9" baseType="lpstr">
      <vt:lpstr>ערכת נושא Office</vt:lpstr>
      <vt:lpstr>שקופית 1</vt:lpstr>
      <vt:lpstr>שקופית 2</vt:lpstr>
      <vt:lpstr>שקופית 3</vt:lpstr>
      <vt:lpstr>שקופית 4</vt:lpstr>
      <vt:lpstr>שקופית 5</vt:lpstr>
      <vt:lpstr>שקופית 6</vt:lpstr>
      <vt:lpstr>שקופית 7</vt:lpstr>
      <vt:lpstr>שקופית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ETI</dc:creator>
  <cp:lastModifiedBy>ETI</cp:lastModifiedBy>
  <cp:revision>37</cp:revision>
  <dcterms:created xsi:type="dcterms:W3CDTF">2021-05-09T09:21:30Z</dcterms:created>
  <dcterms:modified xsi:type="dcterms:W3CDTF">2021-05-20T19:28:47Z</dcterms:modified>
</cp:coreProperties>
</file>