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8" r:id="rId3"/>
    <p:sldId id="259" r:id="rId4"/>
    <p:sldId id="257" r:id="rId5"/>
    <p:sldId id="260" r:id="rId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7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C5265CD-A2C8-41C1-857D-9293B7FD348E}" type="datetimeFigureOut">
              <a:rPr lang="he-IL" smtClean="0"/>
              <a:pPr/>
              <a:t>ט'/סיון/תשפ"א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8F0E66-3E9E-467A-A2E1-7E5557103749}"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D8F0E66-3E9E-467A-A2E1-7E5557103749}"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D8F0E66-3E9E-467A-A2E1-7E5557103749}"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D8F0E66-3E9E-467A-A2E1-7E5557103749}"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6D8F0E66-3E9E-467A-A2E1-7E5557103749}" type="slidenum">
              <a:rPr lang="he-IL" smtClean="0"/>
              <a:pPr/>
              <a:t>4</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FD36207-069D-4C2C-BAA5-8BD06754A81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572E6D4-C66B-46F5-BEA9-866DF27EF477}"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D36207-069D-4C2C-BAA5-8BD06754A819}" type="datetimeFigureOut">
              <a:rPr lang="he-IL" smtClean="0"/>
              <a:pPr/>
              <a:t>ט'/סיון/תשפ"א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572E6D4-C66B-46F5-BEA9-866DF27EF477}"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857224" y="428604"/>
            <a:ext cx="7715304" cy="6215106"/>
          </a:xfrm>
        </p:spPr>
        <p:txBody>
          <a:bodyPr>
            <a:normAutofit/>
          </a:bodyPr>
          <a:lstStyle/>
          <a:p>
            <a:r>
              <a:rPr lang="he-IL" sz="1600" b="1" dirty="0" smtClean="0">
                <a:solidFill>
                  <a:srgbClr val="C00000"/>
                </a:solidFill>
                <a:latin typeface="David" pitchFamily="34" charset="-79"/>
                <a:cs typeface="David" pitchFamily="34" charset="-79"/>
              </a:rPr>
              <a:t>פרק ז / נבואת חורבן על המקדש</a:t>
            </a:r>
          </a:p>
          <a:p>
            <a:pPr algn="just"/>
            <a:r>
              <a:rPr lang="he-IL" sz="1400" b="1" dirty="0" smtClean="0">
                <a:solidFill>
                  <a:srgbClr val="C00000"/>
                </a:solidFill>
                <a:latin typeface="David" pitchFamily="34" charset="-79"/>
                <a:cs typeface="David" pitchFamily="34" charset="-79"/>
              </a:rPr>
              <a:t>פסוקים א-ב: מקום אמירת הנבואה</a:t>
            </a:r>
          </a:p>
          <a:p>
            <a:pPr algn="just"/>
            <a:r>
              <a:rPr lang="he-IL" sz="1400" b="1" dirty="0">
                <a:solidFill>
                  <a:srgbClr val="0070C0"/>
                </a:solidFill>
              </a:rPr>
              <a:t>הַדָּבָר אֲשֶׁר הָיָה אֶל-יִרְמְיָהוּ, מֵאֵת </a:t>
            </a:r>
            <a:r>
              <a:rPr lang="he-IL" sz="1400" b="1" dirty="0" smtClean="0">
                <a:solidFill>
                  <a:srgbClr val="0070C0"/>
                </a:solidFill>
              </a:rPr>
              <a:t>ה</a:t>
            </a:r>
            <a:r>
              <a:rPr lang="he-IL" sz="1400" b="1" dirty="0" smtClean="0">
                <a:solidFill>
                  <a:srgbClr val="0070C0"/>
                </a:solidFill>
              </a:rPr>
              <a:t>' </a:t>
            </a:r>
            <a:r>
              <a:rPr lang="he-IL" sz="1400" b="1" dirty="0" err="1">
                <a:solidFill>
                  <a:srgbClr val="0070C0"/>
                </a:solidFill>
              </a:rPr>
              <a:t>לֵאמֹר</a:t>
            </a:r>
            <a:r>
              <a:rPr lang="he-IL" sz="1400" b="1" dirty="0">
                <a:solidFill>
                  <a:srgbClr val="0070C0"/>
                </a:solidFill>
              </a:rPr>
              <a:t>. </a:t>
            </a:r>
            <a:r>
              <a:rPr lang="he-IL" sz="1400" b="1" dirty="0" smtClean="0">
                <a:solidFill>
                  <a:srgbClr val="0070C0"/>
                </a:solidFill>
              </a:rPr>
              <a:t>עֲמֹד</a:t>
            </a:r>
            <a:r>
              <a:rPr lang="he-IL" sz="1400" b="1" dirty="0">
                <a:solidFill>
                  <a:srgbClr val="0070C0"/>
                </a:solidFill>
              </a:rPr>
              <a:t>, בְּשַׁעַר בֵּית </a:t>
            </a:r>
            <a:r>
              <a:rPr lang="he-IL" sz="1400" b="1" dirty="0" smtClean="0">
                <a:solidFill>
                  <a:srgbClr val="0070C0"/>
                </a:solidFill>
              </a:rPr>
              <a:t>ה', </a:t>
            </a:r>
            <a:r>
              <a:rPr lang="he-IL" sz="1400" b="1" dirty="0">
                <a:solidFill>
                  <a:srgbClr val="0070C0"/>
                </a:solidFill>
              </a:rPr>
              <a:t>וְקָרָאתָ שָּׁם, אֶת-הַדָּבָר הַזֶּה; </a:t>
            </a:r>
            <a:endParaRPr lang="he-IL" sz="1400" b="1" dirty="0" smtClean="0">
              <a:solidFill>
                <a:srgbClr val="0070C0"/>
              </a:solidFill>
            </a:endParaRPr>
          </a:p>
          <a:p>
            <a:pPr algn="just"/>
            <a:r>
              <a:rPr lang="he-IL" sz="1400" b="1" dirty="0" smtClean="0">
                <a:solidFill>
                  <a:srgbClr val="0070C0"/>
                </a:solidFill>
              </a:rPr>
              <a:t>וְאָמַרְתָּ </a:t>
            </a:r>
            <a:r>
              <a:rPr lang="he-IL" sz="1400" b="1" dirty="0">
                <a:solidFill>
                  <a:srgbClr val="0070C0"/>
                </a:solidFill>
              </a:rPr>
              <a:t>שִׁמְעוּ </a:t>
            </a:r>
            <a:r>
              <a:rPr lang="he-IL" sz="1400" b="1" dirty="0" smtClean="0">
                <a:solidFill>
                  <a:srgbClr val="0070C0"/>
                </a:solidFill>
              </a:rPr>
              <a:t>דְבַר-ה</a:t>
            </a:r>
            <a:r>
              <a:rPr lang="he-IL" sz="1400" b="1" dirty="0" smtClean="0">
                <a:solidFill>
                  <a:srgbClr val="0070C0"/>
                </a:solidFill>
              </a:rPr>
              <a:t>', </a:t>
            </a:r>
            <a:r>
              <a:rPr lang="he-IL" sz="1400" b="1" dirty="0">
                <a:solidFill>
                  <a:srgbClr val="0070C0"/>
                </a:solidFill>
              </a:rPr>
              <a:t>כָּל-יְהוּדָה הַבָּאִים בַּשְּׁעָרִים הָאֵלֶּה, </a:t>
            </a:r>
            <a:r>
              <a:rPr lang="he-IL" sz="1400" b="1" dirty="0" err="1">
                <a:solidFill>
                  <a:srgbClr val="0070C0"/>
                </a:solidFill>
              </a:rPr>
              <a:t>לְהִשְׁתַּחֲו</a:t>
            </a:r>
            <a:r>
              <a:rPr lang="he-IL" sz="1400" b="1" dirty="0">
                <a:solidFill>
                  <a:srgbClr val="0070C0"/>
                </a:solidFill>
              </a:rPr>
              <a:t>‍ֹת, </a:t>
            </a:r>
            <a:r>
              <a:rPr lang="he-IL" sz="1400" b="1" dirty="0" smtClean="0">
                <a:solidFill>
                  <a:srgbClr val="0070C0"/>
                </a:solidFill>
              </a:rPr>
              <a:t>לַה'.</a:t>
            </a:r>
          </a:p>
          <a:p>
            <a:pPr algn="just"/>
            <a:endParaRPr lang="he-IL" sz="1400" b="1" dirty="0">
              <a:solidFill>
                <a:srgbClr val="0070C0"/>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פסוקים ג-יא: נבואת ירמיהו על היכל ה'.</a:t>
            </a:r>
          </a:p>
          <a:p>
            <a:pPr algn="just"/>
            <a:r>
              <a:rPr lang="he-IL" sz="1400" dirty="0" smtClean="0">
                <a:solidFill>
                  <a:schemeClr val="tx1"/>
                </a:solidFill>
                <a:latin typeface="David" pitchFamily="34" charset="-79"/>
                <a:cs typeface="David" pitchFamily="34" charset="-79"/>
              </a:rPr>
              <a:t>הפסוקים בנויים בצורת כלל ופירוט הכלל.</a:t>
            </a:r>
          </a:p>
          <a:p>
            <a:pPr algn="just"/>
            <a:endParaRPr lang="he-IL" sz="1400" dirty="0" smtClean="0">
              <a:solidFill>
                <a:schemeClr val="tx1"/>
              </a:solidFill>
              <a:latin typeface="David" pitchFamily="34" charset="-79"/>
              <a:cs typeface="David" pitchFamily="34" charset="-79"/>
            </a:endParaRPr>
          </a:p>
          <a:p>
            <a:pPr algn="just"/>
            <a:endParaRPr lang="he-IL" sz="1100" b="1" dirty="0">
              <a:solidFill>
                <a:srgbClr val="C00000"/>
              </a:solidFill>
              <a:latin typeface="David" pitchFamily="34" charset="-79"/>
              <a:cs typeface="David" pitchFamily="34" charset="-79"/>
            </a:endParaRPr>
          </a:p>
        </p:txBody>
      </p:sp>
      <p:graphicFrame>
        <p:nvGraphicFramePr>
          <p:cNvPr id="4" name="טבלה 3"/>
          <p:cNvGraphicFramePr>
            <a:graphicFrameLocks noGrp="1"/>
          </p:cNvGraphicFramePr>
          <p:nvPr/>
        </p:nvGraphicFramePr>
        <p:xfrm>
          <a:off x="1357290" y="2571745"/>
          <a:ext cx="6929486" cy="3962400"/>
        </p:xfrm>
        <a:graphic>
          <a:graphicData uri="http://schemas.openxmlformats.org/drawingml/2006/table">
            <a:tbl>
              <a:tblPr rtl="1" firstRow="1" bandRow="1">
                <a:tableStyleId>{5C22544A-7EE6-4342-B048-85BDC9FD1C3A}</a:tableStyleId>
              </a:tblPr>
              <a:tblGrid>
                <a:gridCol w="2424148"/>
                <a:gridCol w="4505338"/>
              </a:tblGrid>
              <a:tr h="231652">
                <a:tc>
                  <a:txBody>
                    <a:bodyPr/>
                    <a:lstStyle/>
                    <a:p>
                      <a:pPr algn="ctr" rtl="1"/>
                      <a:r>
                        <a:rPr lang="he-IL" sz="1400" dirty="0" smtClean="0">
                          <a:solidFill>
                            <a:schemeClr val="bg1"/>
                          </a:solidFill>
                        </a:rPr>
                        <a:t>כלל</a:t>
                      </a:r>
                      <a:endParaRPr lang="he-IL" sz="1400" dirty="0">
                        <a:solidFill>
                          <a:schemeClr val="bg1"/>
                        </a:solidFill>
                      </a:endParaRPr>
                    </a:p>
                  </a:txBody>
                  <a:tcPr/>
                </a:tc>
                <a:tc>
                  <a:txBody>
                    <a:bodyPr/>
                    <a:lstStyle/>
                    <a:p>
                      <a:pPr algn="ctr" rtl="1"/>
                      <a:r>
                        <a:rPr lang="he-IL" sz="1400" dirty="0" smtClean="0"/>
                        <a:t>פירוט</a:t>
                      </a:r>
                      <a:endParaRPr lang="he-IL" sz="1400" dirty="0"/>
                    </a:p>
                  </a:txBody>
                  <a:tcPr/>
                </a:tc>
              </a:tr>
              <a:tr h="1199789">
                <a:tc>
                  <a:txBody>
                    <a:bodyPr/>
                    <a:lstStyle/>
                    <a:p>
                      <a:pPr rtl="1"/>
                      <a:r>
                        <a:rPr lang="he-IL" sz="1400" b="1" kern="1200" dirty="0" smtClean="0">
                          <a:solidFill>
                            <a:schemeClr val="dk1"/>
                          </a:solidFill>
                          <a:latin typeface="+mn-lt"/>
                          <a:ea typeface="+mn-ea"/>
                          <a:cs typeface="+mn-cs"/>
                        </a:rPr>
                        <a:t>הֵיטִיבוּ דַרְכֵיכֶם וּמַעַלְלֵיכֶם</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וַאֲשַׁכְּנָה אֶתְכֶם </a:t>
                      </a:r>
                      <a:r>
                        <a:rPr lang="he-IL" sz="1400" b="1" kern="1200" dirty="0" smtClean="0">
                          <a:solidFill>
                            <a:schemeClr val="dk1"/>
                          </a:solidFill>
                          <a:latin typeface="+mn-lt"/>
                          <a:ea typeface="+mn-ea"/>
                          <a:cs typeface="+mn-cs"/>
                        </a:rPr>
                        <a:t>בַּמָּקוֹם הַזֶּה.</a:t>
                      </a:r>
                      <a:endParaRPr lang="en-US" sz="1400" kern="1200" dirty="0" smtClean="0">
                        <a:solidFill>
                          <a:schemeClr val="dk1"/>
                        </a:solidFill>
                        <a:latin typeface="+mn-lt"/>
                        <a:ea typeface="+mn-ea"/>
                        <a:cs typeface="+mn-cs"/>
                      </a:endParaRPr>
                    </a:p>
                    <a:p>
                      <a:pPr rtl="1"/>
                      <a:endParaRPr lang="he-IL" sz="1400" dirty="0"/>
                    </a:p>
                  </a:txBody>
                  <a:tcPr/>
                </a:tc>
                <a:tc>
                  <a:txBody>
                    <a:bodyPr/>
                    <a:lstStyle/>
                    <a:p>
                      <a:pPr rtl="1"/>
                      <a:r>
                        <a:rPr lang="he-IL" sz="1400" b="1" kern="1200" dirty="0" smtClean="0">
                          <a:solidFill>
                            <a:schemeClr val="dk1"/>
                          </a:solidFill>
                          <a:latin typeface="+mn-lt"/>
                          <a:ea typeface="+mn-ea"/>
                          <a:cs typeface="+mn-cs"/>
                        </a:rPr>
                        <a:t>ה  כִּי אִם-הֵיטֵיב תֵּיטִיבוּ אֶת-דַּרְכֵיכֶם וְאֶת-מַעַלְלֵיכֶם</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a:t>
                      </a:r>
                      <a:r>
                        <a:rPr lang="he-IL" sz="1400" kern="1200" dirty="0" smtClean="0">
                          <a:solidFill>
                            <a:schemeClr val="dk1"/>
                          </a:solidFill>
                          <a:latin typeface="+mn-lt"/>
                          <a:ea typeface="+mn-ea"/>
                          <a:cs typeface="+mn-cs"/>
                        </a:rPr>
                        <a:t>אם-עָשׂוֹ תַעֲשׂוּ מִשְׁפָּט בֵּין אִישׁ וּבֵין רֵעֵהוּ.</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ו   </a:t>
                      </a:r>
                      <a:r>
                        <a:rPr lang="he-IL" sz="1400" kern="1200" dirty="0" smtClean="0">
                          <a:solidFill>
                            <a:schemeClr val="dk1"/>
                          </a:solidFill>
                          <a:latin typeface="+mn-lt"/>
                          <a:ea typeface="+mn-ea"/>
                          <a:cs typeface="+mn-cs"/>
                        </a:rPr>
                        <a:t>גֵּר יָתוֹם וְאַלְמָנָה לֹא תַעֲשֹׁקוּ וְדָם נָקִי אַל-תִּשְׁפְּכוּ </a:t>
                      </a:r>
                      <a:r>
                        <a:rPr lang="he-IL" sz="1400" b="1" kern="1200" dirty="0" smtClean="0">
                          <a:solidFill>
                            <a:schemeClr val="dk1"/>
                          </a:solidFill>
                          <a:latin typeface="+mn-lt"/>
                          <a:ea typeface="+mn-ea"/>
                          <a:cs typeface="+mn-cs"/>
                        </a:rPr>
                        <a:t>בַּמָּקוֹם הַזֶּה. </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a:t>
                      </a:r>
                      <a:r>
                        <a:rPr lang="he-IL" sz="1400" kern="1200" dirty="0" smtClean="0">
                          <a:solidFill>
                            <a:schemeClr val="dk1"/>
                          </a:solidFill>
                          <a:latin typeface="+mn-lt"/>
                          <a:ea typeface="+mn-ea"/>
                          <a:cs typeface="+mn-cs"/>
                        </a:rPr>
                        <a:t> וְאַחֲרֵי </a:t>
                      </a:r>
                      <a:r>
                        <a:rPr lang="he-IL" sz="1400" kern="1200" dirty="0" err="1" smtClean="0">
                          <a:solidFill>
                            <a:schemeClr val="dk1"/>
                          </a:solidFill>
                          <a:latin typeface="+mn-lt"/>
                          <a:ea typeface="+mn-ea"/>
                          <a:cs typeface="+mn-cs"/>
                        </a:rPr>
                        <a:t>אֱלֹהִים</a:t>
                      </a:r>
                      <a:r>
                        <a:rPr lang="he-IL" sz="1400" kern="1200" dirty="0" smtClean="0">
                          <a:solidFill>
                            <a:schemeClr val="dk1"/>
                          </a:solidFill>
                          <a:latin typeface="+mn-lt"/>
                          <a:ea typeface="+mn-ea"/>
                          <a:cs typeface="+mn-cs"/>
                        </a:rPr>
                        <a:t> אֲחֵרִים לֹא תֵלְכוּ לְרַע לָכֶם. </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ז   </a:t>
                      </a:r>
                      <a:r>
                        <a:rPr lang="he-IL" sz="1400" kern="1200" dirty="0" smtClean="0">
                          <a:solidFill>
                            <a:schemeClr val="dk1"/>
                          </a:solidFill>
                          <a:latin typeface="+mn-lt"/>
                          <a:ea typeface="+mn-ea"/>
                          <a:cs typeface="+mn-cs"/>
                        </a:rPr>
                        <a:t>וְשִׁכַּנְתִּי אֶתְכֶם</a:t>
                      </a:r>
                      <a:r>
                        <a:rPr lang="he-IL" sz="1400" b="1" kern="1200" dirty="0" smtClean="0">
                          <a:solidFill>
                            <a:schemeClr val="dk1"/>
                          </a:solidFill>
                          <a:latin typeface="+mn-lt"/>
                          <a:ea typeface="+mn-ea"/>
                          <a:cs typeface="+mn-cs"/>
                        </a:rPr>
                        <a:t> בַּמָּקוֹם הַזֶּה</a:t>
                      </a:r>
                      <a:r>
                        <a:rPr lang="he-IL" sz="1400" kern="1200" dirty="0" smtClean="0">
                          <a:solidFill>
                            <a:schemeClr val="dk1"/>
                          </a:solidFill>
                          <a:latin typeface="+mn-lt"/>
                          <a:ea typeface="+mn-ea"/>
                          <a:cs typeface="+mn-cs"/>
                        </a:rPr>
                        <a:t> בָּאָרֶץ אֲשֶׁר נָתַתִּי</a:t>
                      </a:r>
                      <a:endParaRPr lang="en-US" sz="1400" kern="1200" dirty="0" smtClean="0">
                        <a:solidFill>
                          <a:schemeClr val="dk1"/>
                        </a:solidFill>
                        <a:latin typeface="+mn-lt"/>
                        <a:ea typeface="+mn-ea"/>
                        <a:cs typeface="+mn-cs"/>
                      </a:endParaRPr>
                    </a:p>
                    <a:p>
                      <a:r>
                        <a:rPr lang="he-IL" sz="1400" kern="1200" dirty="0" smtClean="0">
                          <a:solidFill>
                            <a:schemeClr val="dk1"/>
                          </a:solidFill>
                          <a:latin typeface="+mn-lt"/>
                          <a:ea typeface="+mn-ea"/>
                          <a:cs typeface="+mn-cs"/>
                        </a:rPr>
                        <a:t>      לַאֲבוֹתֵיכֶם לְמִן-עוֹלָם וְעַד-עוֹלָם.</a:t>
                      </a:r>
                      <a:endParaRPr lang="he-IL" sz="1400" dirty="0"/>
                    </a:p>
                  </a:txBody>
                  <a:tcPr/>
                </a:tc>
              </a:tr>
              <a:tr h="1568954">
                <a:tc>
                  <a:txBody>
                    <a:bodyPr/>
                    <a:lstStyle/>
                    <a:p>
                      <a:pPr rtl="1"/>
                      <a:r>
                        <a:rPr lang="he-IL" sz="1400" b="1" kern="1200" dirty="0" smtClean="0">
                          <a:solidFill>
                            <a:schemeClr val="dk1"/>
                          </a:solidFill>
                          <a:latin typeface="+mn-lt"/>
                          <a:ea typeface="+mn-ea"/>
                          <a:cs typeface="+mn-cs"/>
                        </a:rPr>
                        <a:t>ד</a:t>
                      </a:r>
                      <a:r>
                        <a:rPr lang="he-IL" sz="1400" kern="1200" dirty="0" smtClean="0">
                          <a:solidFill>
                            <a:schemeClr val="dk1"/>
                          </a:solidFill>
                          <a:latin typeface="+mn-lt"/>
                          <a:ea typeface="+mn-ea"/>
                          <a:cs typeface="+mn-cs"/>
                        </a:rPr>
                        <a:t> </a:t>
                      </a:r>
                      <a:r>
                        <a:rPr lang="he-IL" sz="1400" b="1" kern="1200" dirty="0" smtClean="0">
                          <a:solidFill>
                            <a:schemeClr val="dk1"/>
                          </a:solidFill>
                          <a:latin typeface="+mn-lt"/>
                          <a:ea typeface="+mn-ea"/>
                          <a:cs typeface="+mn-cs"/>
                        </a:rPr>
                        <a:t>אַל-תִּבְטְחוּ לָכֶם אֶל-דִּבְרֵי הַשֶּׁקֶר</a:t>
                      </a:r>
                      <a:r>
                        <a:rPr lang="he-IL" sz="1400" kern="1200" dirty="0" smtClean="0">
                          <a:solidFill>
                            <a:schemeClr val="dk1"/>
                          </a:solidFill>
                          <a:latin typeface="+mn-lt"/>
                          <a:ea typeface="+mn-ea"/>
                          <a:cs typeface="+mn-cs"/>
                        </a:rPr>
                        <a:t> </a:t>
                      </a:r>
                      <a:r>
                        <a:rPr lang="he-IL" sz="1400" kern="1200" dirty="0" err="1" smtClean="0">
                          <a:solidFill>
                            <a:schemeClr val="dk1"/>
                          </a:solidFill>
                          <a:latin typeface="+mn-lt"/>
                          <a:ea typeface="+mn-ea"/>
                          <a:cs typeface="+mn-cs"/>
                        </a:rPr>
                        <a:t>לֵאמֹר</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הֵיכַל ה' הֵיכַל ה' הֵיכַל ה' הֵמָּה.</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endParaRPr lang="en-US" sz="1400" kern="1200" dirty="0" smtClean="0">
                        <a:solidFill>
                          <a:schemeClr val="dk1"/>
                        </a:solidFill>
                        <a:latin typeface="+mn-lt"/>
                        <a:ea typeface="+mn-ea"/>
                        <a:cs typeface="+mn-cs"/>
                      </a:endParaRPr>
                    </a:p>
                    <a:p>
                      <a:pPr rtl="1"/>
                      <a:endParaRPr lang="he-IL" dirty="0"/>
                    </a:p>
                  </a:txBody>
                  <a:tcPr/>
                </a:tc>
                <a:tc>
                  <a:txBody>
                    <a:bodyPr/>
                    <a:lstStyle/>
                    <a:p>
                      <a:pPr rtl="1"/>
                      <a:r>
                        <a:rPr lang="he-IL" sz="1400" b="1" kern="1200" dirty="0" smtClean="0">
                          <a:solidFill>
                            <a:schemeClr val="dk1"/>
                          </a:solidFill>
                          <a:latin typeface="+mn-lt"/>
                          <a:ea typeface="+mn-ea"/>
                          <a:cs typeface="+mn-cs"/>
                        </a:rPr>
                        <a:t>ח  הִנֵּה אַתֶּם </a:t>
                      </a:r>
                      <a:r>
                        <a:rPr lang="he-IL" sz="1400" b="1" kern="1200" dirty="0" err="1" smtClean="0">
                          <a:solidFill>
                            <a:schemeClr val="dk1"/>
                          </a:solidFill>
                          <a:latin typeface="+mn-lt"/>
                          <a:ea typeface="+mn-ea"/>
                          <a:cs typeface="+mn-cs"/>
                        </a:rPr>
                        <a:t>בֹּטְחִים</a:t>
                      </a:r>
                      <a:r>
                        <a:rPr lang="he-IL" sz="1400" b="1" kern="1200" dirty="0" smtClean="0">
                          <a:solidFill>
                            <a:schemeClr val="dk1"/>
                          </a:solidFill>
                          <a:latin typeface="+mn-lt"/>
                          <a:ea typeface="+mn-ea"/>
                          <a:cs typeface="+mn-cs"/>
                        </a:rPr>
                        <a:t> לָכֶם עַל-דִּבְרֵי הַשָּׁקֶר</a:t>
                      </a:r>
                      <a:r>
                        <a:rPr lang="he-IL" sz="1400" kern="1200" dirty="0" smtClean="0">
                          <a:solidFill>
                            <a:schemeClr val="dk1"/>
                          </a:solidFill>
                          <a:latin typeface="+mn-lt"/>
                          <a:ea typeface="+mn-ea"/>
                          <a:cs typeface="+mn-cs"/>
                        </a:rPr>
                        <a:t> לְבִלְתִּי הוֹעִיל.</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ט  </a:t>
                      </a:r>
                      <a:r>
                        <a:rPr lang="he-IL" sz="1400" kern="1200" dirty="0" smtClean="0">
                          <a:solidFill>
                            <a:schemeClr val="dk1"/>
                          </a:solidFill>
                          <a:latin typeface="+mn-lt"/>
                          <a:ea typeface="+mn-ea"/>
                          <a:cs typeface="+mn-cs"/>
                        </a:rPr>
                        <a:t>הֲגָנֹב רָצֹחַ וְנָאֹף וְהִשָּׁבֵעַ לַשֶּׁקֶר וְקַטֵּר לַבָּעַל וְהָלֹךְ אַחֲרֵי</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a:t>
                      </a:r>
                      <a:r>
                        <a:rPr lang="he-IL" sz="1400" kern="1200" dirty="0" err="1" smtClean="0">
                          <a:solidFill>
                            <a:schemeClr val="dk1"/>
                          </a:solidFill>
                          <a:latin typeface="+mn-lt"/>
                          <a:ea typeface="+mn-ea"/>
                          <a:cs typeface="+mn-cs"/>
                        </a:rPr>
                        <a:t>אֱלֹהִים</a:t>
                      </a:r>
                      <a:r>
                        <a:rPr lang="he-IL" sz="1400" kern="1200" dirty="0" smtClean="0">
                          <a:solidFill>
                            <a:schemeClr val="dk1"/>
                          </a:solidFill>
                          <a:latin typeface="+mn-lt"/>
                          <a:ea typeface="+mn-ea"/>
                          <a:cs typeface="+mn-cs"/>
                        </a:rPr>
                        <a:t> אֲחֵרִים אֲשֶׁר לֹא-יְדַעְתֶּם.</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י   </a:t>
                      </a:r>
                      <a:r>
                        <a:rPr lang="he-IL" sz="1400" kern="1200" dirty="0" smtClean="0">
                          <a:solidFill>
                            <a:schemeClr val="dk1"/>
                          </a:solidFill>
                          <a:latin typeface="+mn-lt"/>
                          <a:ea typeface="+mn-ea"/>
                          <a:cs typeface="+mn-cs"/>
                        </a:rPr>
                        <a:t>וּבָאתֶם וַעֲמַדְתֶּם לְפָנַי בַּ</a:t>
                      </a:r>
                      <a:r>
                        <a:rPr lang="he-IL" sz="1400" b="1" kern="1200" dirty="0" smtClean="0">
                          <a:solidFill>
                            <a:schemeClr val="dk1"/>
                          </a:solidFill>
                          <a:latin typeface="+mn-lt"/>
                          <a:ea typeface="+mn-ea"/>
                          <a:cs typeface="+mn-cs"/>
                        </a:rPr>
                        <a:t>בַּיִת הַזֶּה אֲשֶׁר נִקְרָא-שְׁמִי עָלָיו</a:t>
                      </a:r>
                      <a:endParaRPr lang="en-US" sz="1400" kern="1200" dirty="0" smtClean="0">
                        <a:solidFill>
                          <a:schemeClr val="dk1"/>
                        </a:solidFill>
                        <a:latin typeface="+mn-lt"/>
                        <a:ea typeface="+mn-ea"/>
                        <a:cs typeface="+mn-cs"/>
                      </a:endParaRPr>
                    </a:p>
                    <a:p>
                      <a:pPr rtl="1"/>
                      <a:r>
                        <a:rPr lang="he-IL" sz="1400" kern="1200" dirty="0" smtClean="0">
                          <a:solidFill>
                            <a:schemeClr val="dk1"/>
                          </a:solidFill>
                          <a:latin typeface="+mn-lt"/>
                          <a:ea typeface="+mn-ea"/>
                          <a:cs typeface="+mn-cs"/>
                        </a:rPr>
                        <a:t>     וַאֲמַרְתֶּם נִצַּלְנוּ לְמַעַן </a:t>
                      </a:r>
                      <a:r>
                        <a:rPr lang="he-IL" sz="1400" kern="1200" dirty="0" err="1" smtClean="0">
                          <a:solidFill>
                            <a:schemeClr val="dk1"/>
                          </a:solidFill>
                          <a:latin typeface="+mn-lt"/>
                          <a:ea typeface="+mn-ea"/>
                          <a:cs typeface="+mn-cs"/>
                        </a:rPr>
                        <a:t>עֲשׂוֹת</a:t>
                      </a:r>
                      <a:r>
                        <a:rPr lang="he-IL" sz="1400" kern="1200" dirty="0" smtClean="0">
                          <a:solidFill>
                            <a:schemeClr val="dk1"/>
                          </a:solidFill>
                          <a:latin typeface="+mn-lt"/>
                          <a:ea typeface="+mn-ea"/>
                          <a:cs typeface="+mn-cs"/>
                        </a:rPr>
                        <a:t> אֵת כָּל-הַתּוֹעֵבוֹת הָאֵלֶּה.</a:t>
                      </a:r>
                      <a:endParaRPr lang="en-US" sz="1400" kern="1200" dirty="0" smtClean="0">
                        <a:solidFill>
                          <a:schemeClr val="dk1"/>
                        </a:solidFill>
                        <a:latin typeface="+mn-lt"/>
                        <a:ea typeface="+mn-ea"/>
                        <a:cs typeface="+mn-cs"/>
                      </a:endParaRPr>
                    </a:p>
                    <a:p>
                      <a:pPr rtl="1"/>
                      <a:r>
                        <a:rPr lang="he-IL" sz="1400" b="1" kern="1200" dirty="0" smtClean="0">
                          <a:solidFill>
                            <a:schemeClr val="dk1"/>
                          </a:solidFill>
                          <a:latin typeface="+mn-lt"/>
                          <a:ea typeface="+mn-ea"/>
                          <a:cs typeface="+mn-cs"/>
                        </a:rPr>
                        <a:t> יא</a:t>
                      </a:r>
                      <a:r>
                        <a:rPr lang="he-IL" sz="1400" kern="1200" dirty="0" smtClean="0">
                          <a:solidFill>
                            <a:schemeClr val="dk1"/>
                          </a:solidFill>
                          <a:latin typeface="+mn-lt"/>
                          <a:ea typeface="+mn-ea"/>
                          <a:cs typeface="+mn-cs"/>
                        </a:rPr>
                        <a:t> </a:t>
                      </a:r>
                      <a:r>
                        <a:rPr lang="he-IL" sz="1400" kern="1200" dirty="0" err="1" smtClean="0">
                          <a:solidFill>
                            <a:schemeClr val="dk1"/>
                          </a:solidFill>
                          <a:latin typeface="+mn-lt"/>
                          <a:ea typeface="+mn-ea"/>
                          <a:cs typeface="+mn-cs"/>
                        </a:rPr>
                        <a:t>הַמְעָרַת</a:t>
                      </a:r>
                      <a:r>
                        <a:rPr lang="he-IL" sz="1400" kern="1200" dirty="0" smtClean="0">
                          <a:solidFill>
                            <a:schemeClr val="dk1"/>
                          </a:solidFill>
                          <a:latin typeface="+mn-lt"/>
                          <a:ea typeface="+mn-ea"/>
                          <a:cs typeface="+mn-cs"/>
                        </a:rPr>
                        <a:t> פָּרִצִים הָיָה </a:t>
                      </a:r>
                      <a:r>
                        <a:rPr lang="he-IL" sz="1400" b="1" kern="1200" dirty="0" smtClean="0">
                          <a:solidFill>
                            <a:schemeClr val="dk1"/>
                          </a:solidFill>
                          <a:latin typeface="+mn-lt"/>
                          <a:ea typeface="+mn-ea"/>
                          <a:cs typeface="+mn-cs"/>
                        </a:rPr>
                        <a:t>הַבַּיִת הַזֶּה אֲשֶׁר-נִקְרָא-שְׁמִי עָלָיו</a:t>
                      </a:r>
                      <a:endParaRPr lang="en-US" sz="1400" kern="1200" dirty="0" smtClean="0">
                        <a:solidFill>
                          <a:schemeClr val="dk1"/>
                        </a:solidFill>
                        <a:latin typeface="+mn-lt"/>
                        <a:ea typeface="+mn-ea"/>
                        <a:cs typeface="+mn-cs"/>
                      </a:endParaRPr>
                    </a:p>
                    <a:p>
                      <a:r>
                        <a:rPr lang="he-IL" sz="1400" kern="1200" dirty="0" smtClean="0">
                          <a:solidFill>
                            <a:schemeClr val="dk1"/>
                          </a:solidFill>
                          <a:latin typeface="+mn-lt"/>
                          <a:ea typeface="+mn-ea"/>
                          <a:cs typeface="+mn-cs"/>
                        </a:rPr>
                        <a:t>      בְּעֵינֵיכֶם גַּם אָנֹכִי הִנֵּה רָאִיתִי נְאֻם-ה'.</a:t>
                      </a:r>
                      <a:endParaRPr lang="he-IL" sz="14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600" b="1" dirty="0" smtClean="0">
                <a:solidFill>
                  <a:srgbClr val="C00000"/>
                </a:solidFill>
                <a:latin typeface="David" pitchFamily="34" charset="-79"/>
                <a:cs typeface="David" pitchFamily="34" charset="-79"/>
              </a:rPr>
              <a:t>טענת הנביא כלפי העם </a:t>
            </a:r>
            <a:r>
              <a:rPr lang="he-IL" sz="1600" dirty="0" smtClean="0">
                <a:latin typeface="David" pitchFamily="34" charset="-79"/>
                <a:cs typeface="David" pitchFamily="34" charset="-79"/>
              </a:rPr>
              <a:t>(פסוקים ג-ד)</a:t>
            </a:r>
            <a:r>
              <a:rPr lang="he-IL" sz="1600" dirty="0" smtClean="0">
                <a:solidFill>
                  <a:schemeClr val="bg1"/>
                </a:solidFill>
                <a:latin typeface="David" pitchFamily="34" charset="-79"/>
                <a:cs typeface="David" pitchFamily="34" charset="-79"/>
              </a:rPr>
              <a:t>)</a:t>
            </a:r>
            <a:r>
              <a:rPr lang="he-IL" sz="1600" b="1" dirty="0" smtClean="0">
                <a:solidFill>
                  <a:srgbClr val="C00000"/>
                </a:solidFill>
                <a:latin typeface="David" pitchFamily="34" charset="-79"/>
                <a:cs typeface="David" pitchFamily="34" charset="-79"/>
              </a:rPr>
              <a:t>: </a:t>
            </a:r>
          </a:p>
          <a:p>
            <a:pPr>
              <a:buNone/>
            </a:pPr>
            <a:endParaRPr lang="he-IL" sz="1600" b="1" dirty="0" smtClean="0">
              <a:solidFill>
                <a:srgbClr val="C00000"/>
              </a:solidFill>
              <a:latin typeface="David" pitchFamily="34" charset="-79"/>
              <a:cs typeface="David" pitchFamily="34" charset="-79"/>
            </a:endParaRPr>
          </a:p>
          <a:p>
            <a:pPr>
              <a:buNone/>
            </a:pPr>
            <a:r>
              <a:rPr lang="he-IL" sz="1400" b="1" dirty="0" smtClean="0">
                <a:solidFill>
                  <a:srgbClr val="0070C0"/>
                </a:solidFill>
              </a:rPr>
              <a:t>הֵיטִיבוּ </a:t>
            </a:r>
            <a:r>
              <a:rPr lang="he-IL" sz="1400" b="1" dirty="0">
                <a:solidFill>
                  <a:srgbClr val="0070C0"/>
                </a:solidFill>
              </a:rPr>
              <a:t>דַרְכֵיכֶם, וּמַעַלְלֵיכֶם; וַאֲשַׁכְּנָה אֶתְכֶם, בַּמָּקוֹם הַזֶּה</a:t>
            </a:r>
            <a:endParaRPr lang="he-IL" sz="1400" b="1" dirty="0">
              <a:solidFill>
                <a:srgbClr val="0070C0"/>
              </a:solidFill>
              <a:latin typeface="David" pitchFamily="34" charset="-79"/>
              <a:cs typeface="David" pitchFamily="34" charset="-79"/>
            </a:endParaRPr>
          </a:p>
          <a:p>
            <a:pPr>
              <a:buNone/>
            </a:pPr>
            <a:r>
              <a:rPr lang="he-IL" sz="1400" b="1" dirty="0" smtClean="0">
                <a:solidFill>
                  <a:srgbClr val="0070C0"/>
                </a:solidFill>
              </a:rPr>
              <a:t>אַל-תִּבְטְחוּ </a:t>
            </a:r>
            <a:r>
              <a:rPr lang="he-IL" sz="1400" b="1" dirty="0">
                <a:solidFill>
                  <a:srgbClr val="0070C0"/>
                </a:solidFill>
              </a:rPr>
              <a:t>לָכֶם, אֶל-דִּבְרֵי הַשֶּׁקֶר </a:t>
            </a:r>
            <a:r>
              <a:rPr lang="he-IL" sz="1400" b="1" dirty="0" err="1">
                <a:solidFill>
                  <a:srgbClr val="0070C0"/>
                </a:solidFill>
              </a:rPr>
              <a:t>לֵאמֹר</a:t>
            </a:r>
            <a:r>
              <a:rPr lang="he-IL" sz="1400" b="1" dirty="0">
                <a:solidFill>
                  <a:srgbClr val="0070C0"/>
                </a:solidFill>
              </a:rPr>
              <a:t>:  הֵיכַל </a:t>
            </a:r>
            <a:r>
              <a:rPr lang="he-IL" sz="1400" b="1" dirty="0" smtClean="0">
                <a:solidFill>
                  <a:srgbClr val="0070C0"/>
                </a:solidFill>
              </a:rPr>
              <a:t>ה' </a:t>
            </a:r>
            <a:r>
              <a:rPr lang="he-IL" sz="1400" b="1" dirty="0">
                <a:solidFill>
                  <a:srgbClr val="0070C0"/>
                </a:solidFill>
              </a:rPr>
              <a:t>הֵיכַל </a:t>
            </a:r>
            <a:r>
              <a:rPr lang="he-IL" sz="1400" b="1" dirty="0" smtClean="0">
                <a:solidFill>
                  <a:srgbClr val="0070C0"/>
                </a:solidFill>
              </a:rPr>
              <a:t>ה', </a:t>
            </a:r>
            <a:r>
              <a:rPr lang="he-IL" sz="1400" b="1" dirty="0">
                <a:solidFill>
                  <a:srgbClr val="0070C0"/>
                </a:solidFill>
              </a:rPr>
              <a:t>הֵיכַל </a:t>
            </a:r>
            <a:r>
              <a:rPr lang="he-IL" sz="1400" b="1" dirty="0" smtClean="0">
                <a:solidFill>
                  <a:srgbClr val="0070C0"/>
                </a:solidFill>
              </a:rPr>
              <a:t>ה' </a:t>
            </a:r>
            <a:r>
              <a:rPr lang="he-IL" sz="1400" b="1" dirty="0">
                <a:solidFill>
                  <a:srgbClr val="0070C0"/>
                </a:solidFill>
              </a:rPr>
              <a:t>הֵמָּה.</a:t>
            </a:r>
            <a:endParaRPr lang="he-IL" sz="1400" b="1" dirty="0" smtClean="0">
              <a:solidFill>
                <a:srgbClr val="0070C0"/>
              </a:solidFill>
              <a:latin typeface="David" pitchFamily="34" charset="-79"/>
              <a:cs typeface="David" pitchFamily="34" charset="-79"/>
            </a:endParaRPr>
          </a:p>
          <a:p>
            <a:pPr>
              <a:buNone/>
            </a:pPr>
            <a:endParaRPr lang="he-IL" sz="1400" b="1" dirty="0" smtClean="0">
              <a:solidFill>
                <a:srgbClr val="0070C0"/>
              </a:solidFill>
              <a:latin typeface="David" pitchFamily="34" charset="-79"/>
              <a:cs typeface="David" pitchFamily="34" charset="-79"/>
            </a:endParaRPr>
          </a:p>
          <a:p>
            <a:pPr>
              <a:buNone/>
            </a:pPr>
            <a:r>
              <a:rPr lang="he-IL" sz="1400" b="1" dirty="0" smtClean="0">
                <a:latin typeface="David" pitchFamily="34" charset="-79"/>
                <a:cs typeface="David" pitchFamily="34" charset="-79"/>
              </a:rPr>
              <a:t>מסביר </a:t>
            </a:r>
            <a:r>
              <a:rPr lang="he-IL" sz="1400" b="1" dirty="0" err="1" smtClean="0">
                <a:latin typeface="David" pitchFamily="34" charset="-79"/>
                <a:cs typeface="David" pitchFamily="34" charset="-79"/>
              </a:rPr>
              <a:t>שד"ל</a:t>
            </a:r>
            <a:r>
              <a:rPr lang="he-IL" sz="1400" b="1" dirty="0" smtClean="0">
                <a:latin typeface="David" pitchFamily="34" charset="-79"/>
                <a:cs typeface="David" pitchFamily="34" charset="-79"/>
              </a:rPr>
              <a:t>:</a:t>
            </a:r>
            <a:r>
              <a:rPr lang="he-IL" sz="1400" dirty="0" smtClean="0">
                <a:latin typeface="David" pitchFamily="34" charset="-79"/>
                <a:cs typeface="David" pitchFamily="34" charset="-79"/>
              </a:rPr>
              <a:t>אל </a:t>
            </a:r>
            <a:r>
              <a:rPr lang="he-IL" sz="1400" dirty="0">
                <a:latin typeface="David" pitchFamily="34" charset="-79"/>
                <a:cs typeface="David" pitchFamily="34" charset="-79"/>
              </a:rPr>
              <a:t>תבטחו במה שאתם רגילים לומר או שנביאי השקר רגילים לומר, והוא שהמקום הזה הוא היכל ה'. ולא יתכן </a:t>
            </a:r>
            <a:r>
              <a:rPr lang="he-IL" sz="1400" dirty="0" err="1">
                <a:latin typeface="David" pitchFamily="34" charset="-79"/>
                <a:cs typeface="David" pitchFamily="34" charset="-79"/>
              </a:rPr>
              <a:t>שיפול</a:t>
            </a:r>
            <a:r>
              <a:rPr lang="he-IL" sz="1400" dirty="0">
                <a:latin typeface="David" pitchFamily="34" charset="-79"/>
                <a:cs typeface="David" pitchFamily="34" charset="-79"/>
              </a:rPr>
              <a:t> ביד אויב ומתוך כך אתם בוטחים שגם אתם לא תפלו ביד האויבים</a:t>
            </a:r>
            <a:r>
              <a:rPr lang="he-IL" sz="1400" dirty="0" smtClean="0">
                <a:latin typeface="David" pitchFamily="34" charset="-79"/>
                <a:cs typeface="David" pitchFamily="34" charset="-79"/>
              </a:rPr>
              <a:t>.</a:t>
            </a:r>
          </a:p>
          <a:p>
            <a:pPr>
              <a:buNone/>
            </a:pPr>
            <a:r>
              <a:rPr lang="he-IL" sz="1400" dirty="0" smtClean="0">
                <a:solidFill>
                  <a:srgbClr val="C00000"/>
                </a:solidFill>
                <a:latin typeface="David" pitchFamily="34" charset="-79"/>
                <a:cs typeface="David" pitchFamily="34" charset="-79"/>
              </a:rPr>
              <a:t>התפיסה המוטעית של העם: </a:t>
            </a:r>
            <a:r>
              <a:rPr lang="he-IL" sz="1400" dirty="0" smtClean="0">
                <a:latin typeface="David" pitchFamily="34" charset="-79"/>
                <a:cs typeface="David" pitchFamily="34" charset="-79"/>
              </a:rPr>
              <a:t>בית המקדש הוא ביתו של ה', לכן לא יתכן שיחרב, ולמעשים שלהם אין השפעה על קיום המקדש.</a:t>
            </a:r>
          </a:p>
          <a:p>
            <a:pPr>
              <a:buNone/>
            </a:pPr>
            <a:endParaRPr lang="he-IL" sz="1400" dirty="0">
              <a:solidFill>
                <a:srgbClr val="C00000"/>
              </a:solidFill>
              <a:latin typeface="David" pitchFamily="34" charset="-79"/>
              <a:cs typeface="David" pitchFamily="34" charset="-79"/>
            </a:endParaRPr>
          </a:p>
          <a:p>
            <a:pPr>
              <a:buNone/>
            </a:pPr>
            <a:r>
              <a:rPr lang="he-IL" sz="1400" b="1" dirty="0" smtClean="0">
                <a:solidFill>
                  <a:srgbClr val="0070C0"/>
                </a:solidFill>
              </a:rPr>
              <a:t>"הֵיכַל ה' הֵיכַל ה', הֵיכַל ה' הֵמָּה" </a:t>
            </a:r>
            <a:r>
              <a:rPr lang="he-IL" sz="1400" dirty="0" smtClean="0"/>
              <a:t>- </a:t>
            </a:r>
            <a:r>
              <a:rPr lang="he-IL" sz="1400" dirty="0" smtClean="0">
                <a:latin typeface="David" pitchFamily="34" charset="-79"/>
                <a:cs typeface="David" pitchFamily="34" charset="-79"/>
              </a:rPr>
              <a:t>מדוע יש בפסוק חזרה 3 פעמים?</a:t>
            </a:r>
          </a:p>
          <a:p>
            <a:pPr>
              <a:buNone/>
            </a:pPr>
            <a:r>
              <a:rPr lang="he-IL" sz="1400" b="1" dirty="0" err="1" smtClean="0">
                <a:latin typeface="David" pitchFamily="34" charset="-79"/>
                <a:cs typeface="David" pitchFamily="34" charset="-79"/>
              </a:rPr>
              <a:t>רד"ק</a:t>
            </a:r>
            <a:r>
              <a:rPr lang="he-IL" sz="1400" b="1" dirty="0" smtClean="0">
                <a:latin typeface="David" pitchFamily="34" charset="-79"/>
                <a:cs typeface="David" pitchFamily="34" charset="-79"/>
              </a:rPr>
              <a:t>: א. </a:t>
            </a:r>
            <a:r>
              <a:rPr lang="he-IL" sz="1400" dirty="0" smtClean="0">
                <a:latin typeface="David" pitchFamily="34" charset="-79"/>
                <a:cs typeface="David" pitchFamily="34" charset="-79"/>
              </a:rPr>
              <a:t>לחזק ולהדגיש את דברי ירמיהו שהעם טועה ביחס למקדש.</a:t>
            </a:r>
          </a:p>
          <a:p>
            <a:pPr>
              <a:buNone/>
            </a:pPr>
            <a:r>
              <a:rPr lang="he-IL" sz="1400" b="1" dirty="0">
                <a:latin typeface="David" pitchFamily="34" charset="-79"/>
                <a:cs typeface="David" pitchFamily="34" charset="-79"/>
              </a:rPr>
              <a:t>	</a:t>
            </a:r>
            <a:r>
              <a:rPr lang="he-IL" sz="1400" b="1" dirty="0" smtClean="0">
                <a:latin typeface="David" pitchFamily="34" charset="-79"/>
                <a:cs typeface="David" pitchFamily="34" charset="-79"/>
              </a:rPr>
              <a:t>   ב. </a:t>
            </a:r>
            <a:r>
              <a:rPr lang="he-IL" sz="1400" dirty="0" smtClean="0">
                <a:latin typeface="David" pitchFamily="34" charset="-79"/>
                <a:cs typeface="David" pitchFamily="34" charset="-79"/>
              </a:rPr>
              <a:t>כנגד 3 חלקי המקדש שיחרבו: אולם, היכל ודביר.</a:t>
            </a:r>
          </a:p>
          <a:p>
            <a:pPr>
              <a:buNone/>
            </a:pPr>
            <a:r>
              <a:rPr lang="he-IL" sz="1400" b="1" dirty="0" smtClean="0">
                <a:latin typeface="David" pitchFamily="34" charset="-79"/>
                <a:cs typeface="David" pitchFamily="34" charset="-79"/>
              </a:rPr>
              <a:t>רש"י: </a:t>
            </a:r>
            <a:r>
              <a:rPr lang="he-IL" sz="1400" dirty="0" smtClean="0">
                <a:latin typeface="David" pitchFamily="34" charset="-79"/>
                <a:cs typeface="David" pitchFamily="34" charset="-79"/>
              </a:rPr>
              <a:t>כנגד 3 פעמים בשנה שבהם עולים לרגל לירושלים.</a:t>
            </a:r>
            <a:endParaRPr lang="he-IL" sz="1400" b="1" dirty="0">
              <a:latin typeface="David" pitchFamily="34" charset="-79"/>
              <a:cs typeface="David" pitchFamily="34" charset="-79"/>
            </a:endParaRPr>
          </a:p>
          <a:p>
            <a:pPr>
              <a:buNone/>
            </a:pPr>
            <a:endParaRPr lang="he-IL" sz="1400" dirty="0" smtClean="0">
              <a:solidFill>
                <a:srgbClr val="C00000"/>
              </a:solidFill>
              <a:latin typeface="David" pitchFamily="34" charset="-79"/>
              <a:cs typeface="David" pitchFamily="34" charset="-79"/>
            </a:endParaRPr>
          </a:p>
          <a:p>
            <a:pPr>
              <a:buNone/>
            </a:pPr>
            <a:r>
              <a:rPr lang="he-IL" sz="1400" dirty="0" smtClean="0"/>
              <a:t> 	</a:t>
            </a:r>
            <a:r>
              <a:rPr lang="he-IL" sz="1400" dirty="0" smtClean="0">
                <a:solidFill>
                  <a:srgbClr val="C00000"/>
                </a:solidFill>
                <a:latin typeface="David" pitchFamily="34" charset="-79"/>
                <a:cs typeface="David" pitchFamily="34" charset="-79"/>
              </a:rPr>
              <a:t>בטבלה אנו רואים:</a:t>
            </a:r>
          </a:p>
          <a:p>
            <a:pPr>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ירמיהו </a:t>
            </a:r>
            <a:r>
              <a:rPr lang="he-IL" sz="1400" dirty="0">
                <a:latin typeface="David" pitchFamily="34" charset="-79"/>
                <a:cs typeface="David" pitchFamily="34" charset="-79"/>
              </a:rPr>
              <a:t>מדגיש דווקא את המצוות שבין אדם לחברו: ראשית, הוא מקדים אותן למצוות שבין אדם למקום. שנית, הוא </a:t>
            </a:r>
            <a:r>
              <a:rPr lang="he-IL" sz="1400" dirty="0" smtClean="0">
                <a:latin typeface="David" pitchFamily="34" charset="-79"/>
                <a:cs typeface="David" pitchFamily="34" charset="-79"/>
              </a:rPr>
              <a:t>מונה שלוש </a:t>
            </a:r>
            <a:r>
              <a:rPr lang="he-IL" sz="1400" dirty="0">
                <a:latin typeface="David" pitchFamily="34" charset="-79"/>
                <a:cs typeface="David" pitchFamily="34" charset="-79"/>
              </a:rPr>
              <a:t>מצוות שבין אדם לחברו מול מצווה אחת שבין אדם למקום.</a:t>
            </a:r>
          </a:p>
          <a:p>
            <a:pPr>
              <a:buNone/>
            </a:pPr>
            <a:r>
              <a:rPr lang="he-IL" sz="1400" dirty="0" smtClean="0">
                <a:latin typeface="David" pitchFamily="34" charset="-79"/>
                <a:cs typeface="David" pitchFamily="34" charset="-79"/>
              </a:rPr>
              <a:t>	גם </a:t>
            </a:r>
            <a:r>
              <a:rPr lang="he-IL" sz="1400" dirty="0">
                <a:latin typeface="David" pitchFamily="34" charset="-79"/>
                <a:cs typeface="David" pitchFamily="34" charset="-79"/>
              </a:rPr>
              <a:t>בתיאור התוצאה של המעשים הטובים ישנה הרחבה בחלק המפורט. לא רק שה' ישכין את ישראל במקום הזה, אלא גם ישכן אותם בארץ מן העולם ועד העולם.</a:t>
            </a:r>
          </a:p>
          <a:p>
            <a:pPr>
              <a:buNone/>
            </a:pPr>
            <a:endParaRPr lang="he-IL" sz="1400" dirty="0">
              <a:solidFill>
                <a:srgbClr val="C00000"/>
              </a:solidFill>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lnSpcReduction="10000"/>
          </a:bodyPr>
          <a:lstStyle/>
          <a:p>
            <a:pPr>
              <a:buNone/>
            </a:pPr>
            <a:r>
              <a:rPr lang="he-IL" sz="1400" b="1" dirty="0" smtClean="0">
                <a:solidFill>
                  <a:srgbClr val="0070C0"/>
                </a:solidFill>
              </a:rPr>
              <a:t>"הֲגָנֹב </a:t>
            </a:r>
            <a:r>
              <a:rPr lang="he-IL" sz="1400" b="1" dirty="0">
                <a:solidFill>
                  <a:srgbClr val="0070C0"/>
                </a:solidFill>
              </a:rPr>
              <a:t>רָצֹחַ וְנָאֹף, וְהִשָּׁבֵעַ לַשֶּׁקֶר וְקַטֵּר לַבָּעַל; וְהָלֹךְ, אַחֲרֵי </a:t>
            </a:r>
            <a:r>
              <a:rPr lang="he-IL" sz="1400" b="1" dirty="0" err="1">
                <a:solidFill>
                  <a:srgbClr val="0070C0"/>
                </a:solidFill>
              </a:rPr>
              <a:t>אֱלֹהִים</a:t>
            </a:r>
            <a:r>
              <a:rPr lang="he-IL" sz="1400" b="1" dirty="0">
                <a:solidFill>
                  <a:srgbClr val="0070C0"/>
                </a:solidFill>
              </a:rPr>
              <a:t> </a:t>
            </a:r>
            <a:r>
              <a:rPr lang="he-IL" sz="1400" b="1" dirty="0" smtClean="0">
                <a:solidFill>
                  <a:srgbClr val="0070C0"/>
                </a:solidFill>
              </a:rPr>
              <a:t>אֲחֵרִים" (ט).</a:t>
            </a: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a:solidFill>
                <a:srgbClr val="0070C0"/>
              </a:solidFill>
            </a:endParaRPr>
          </a:p>
          <a:p>
            <a:pPr>
              <a:buNone/>
            </a:pPr>
            <a:endParaRPr lang="he-IL" sz="1400" b="1" dirty="0" smtClean="0">
              <a:solidFill>
                <a:srgbClr val="0070C0"/>
              </a:solidFill>
            </a:endParaRPr>
          </a:p>
          <a:p>
            <a:pPr>
              <a:buNone/>
            </a:pPr>
            <a:endParaRPr lang="he-IL" sz="1400" b="1" dirty="0" smtClean="0">
              <a:solidFill>
                <a:srgbClr val="C00000"/>
              </a:solidFill>
              <a:latin typeface="David" pitchFamily="34" charset="-79"/>
              <a:cs typeface="David" pitchFamily="34" charset="-79"/>
            </a:endParaRPr>
          </a:p>
          <a:p>
            <a:pPr>
              <a:buNone/>
            </a:pPr>
            <a:endParaRPr lang="he-IL" sz="1400" b="1" dirty="0">
              <a:solidFill>
                <a:srgbClr val="C00000"/>
              </a:solidFill>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הבדל בין דברי ירמיהו לעשרת הדברות</a:t>
            </a:r>
          </a:p>
          <a:p>
            <a:pPr>
              <a:buNone/>
            </a:pPr>
            <a:r>
              <a:rPr lang="he-IL" sz="1400" dirty="0" smtClean="0">
                <a:latin typeface="David" pitchFamily="34" charset="-79"/>
                <a:cs typeface="David" pitchFamily="34" charset="-79"/>
              </a:rPr>
              <a:t>ירמיה מזכיר יותר עברות שבין אדם לחברו ואחר כך בין אדם למקום. בעשרת הדברות נזכרו קודם המצוות שבין אדם למקום</a:t>
            </a:r>
          </a:p>
          <a:p>
            <a:pPr>
              <a:buNone/>
            </a:pPr>
            <a:r>
              <a:rPr lang="he-IL" sz="1400" dirty="0" smtClean="0">
                <a:latin typeface="David" pitchFamily="34" charset="-79"/>
                <a:cs typeface="David" pitchFamily="34" charset="-79"/>
              </a:rPr>
              <a:t>ואחר כך מצוות בין אדם לחברו (סדר המצוות הפוך).</a:t>
            </a:r>
          </a:p>
          <a:p>
            <a:pPr>
              <a:buNone/>
            </a:pPr>
            <a:endParaRPr lang="he-IL" sz="1400" dirty="0">
              <a:latin typeface="David" pitchFamily="34" charset="-79"/>
              <a:cs typeface="David" pitchFamily="34" charset="-79"/>
            </a:endParaRPr>
          </a:p>
          <a:p>
            <a:pPr>
              <a:buNone/>
            </a:pPr>
            <a:r>
              <a:rPr lang="he-IL" sz="1400" b="1" dirty="0" smtClean="0">
                <a:solidFill>
                  <a:srgbClr val="C00000"/>
                </a:solidFill>
                <a:latin typeface="David" pitchFamily="34" charset="-79"/>
                <a:cs typeface="David" pitchFamily="34" charset="-79"/>
              </a:rPr>
              <a:t>סיבה להבדל</a:t>
            </a:r>
          </a:p>
          <a:p>
            <a:pPr>
              <a:buNone/>
            </a:pPr>
            <a:r>
              <a:rPr lang="he-IL" sz="1400" dirty="0" smtClean="0">
                <a:latin typeface="David" pitchFamily="34" charset="-79"/>
                <a:cs typeface="David" pitchFamily="34" charset="-79"/>
              </a:rPr>
              <a:t>	ירמיה רצה לשכנע את העם שטועים כשמייחסים למצוות בין אדם למקום חשיבות גדולה מהמצוות בין אדם לחברו. עליהם להקפיד על המצוות בין אדם לחברו (לכן מקדים אותן). הוא מדגיש את חשיבותן.</a:t>
            </a:r>
          </a:p>
          <a:p>
            <a:pPr>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רק אם יקפידו על קיום המצוות בין אדם לחברו, ימשיך בית המקדש להתקיים והם ימשיכו לחיות בארץ.</a:t>
            </a:r>
          </a:p>
        </p:txBody>
      </p:sp>
      <p:graphicFrame>
        <p:nvGraphicFramePr>
          <p:cNvPr id="4" name="טבלה 3"/>
          <p:cNvGraphicFramePr>
            <a:graphicFrameLocks noGrp="1"/>
          </p:cNvGraphicFramePr>
          <p:nvPr/>
        </p:nvGraphicFramePr>
        <p:xfrm>
          <a:off x="1928794" y="1000108"/>
          <a:ext cx="6500858" cy="3058632"/>
        </p:xfrm>
        <a:graphic>
          <a:graphicData uri="http://schemas.openxmlformats.org/drawingml/2006/table">
            <a:tbl>
              <a:tblPr rtl="1" firstRow="1" bandRow="1">
                <a:tableStyleId>{5C22544A-7EE6-4342-B048-85BDC9FD1C3A}</a:tableStyleId>
              </a:tblPr>
              <a:tblGrid>
                <a:gridCol w="2367000"/>
                <a:gridCol w="4133858"/>
              </a:tblGrid>
              <a:tr h="398012">
                <a:tc>
                  <a:txBody>
                    <a:bodyPr/>
                    <a:lstStyle/>
                    <a:p>
                      <a:pPr rtl="1"/>
                      <a:r>
                        <a:rPr lang="he-IL" sz="1400" dirty="0" smtClean="0"/>
                        <a:t>החטא בפי ירמיהו (ט)</a:t>
                      </a:r>
                      <a:endParaRPr lang="he-IL" sz="1400" dirty="0"/>
                    </a:p>
                  </a:txBody>
                  <a:tcPr/>
                </a:tc>
                <a:tc>
                  <a:txBody>
                    <a:bodyPr/>
                    <a:lstStyle/>
                    <a:p>
                      <a:pPr rtl="1"/>
                      <a:r>
                        <a:rPr lang="he-IL" sz="1400" dirty="0" smtClean="0"/>
                        <a:t>עשרת הדברות (שמות כ)</a:t>
                      </a:r>
                      <a:endParaRPr lang="he-IL" sz="1400" dirty="0"/>
                    </a:p>
                  </a:txBody>
                  <a:tcPr/>
                </a:tc>
              </a:tr>
              <a:tr h="398012">
                <a:tc>
                  <a:txBody>
                    <a:bodyPr/>
                    <a:lstStyle/>
                    <a:p>
                      <a:pPr rtl="1"/>
                      <a:r>
                        <a:rPr lang="he-IL" sz="1400" b="0" i="0" kern="1200" dirty="0" smtClean="0">
                          <a:solidFill>
                            <a:schemeClr val="dk1"/>
                          </a:solidFill>
                          <a:latin typeface="+mn-lt"/>
                          <a:ea typeface="+mn-ea"/>
                          <a:cs typeface="+mn-cs"/>
                        </a:rPr>
                        <a:t>הֲגָנֹב</a:t>
                      </a:r>
                      <a:endParaRPr lang="he-IL" sz="1400" dirty="0"/>
                    </a:p>
                  </a:txBody>
                  <a:tcPr/>
                </a:tc>
                <a:tc>
                  <a:txBody>
                    <a:bodyPr/>
                    <a:lstStyle/>
                    <a:p>
                      <a:pPr rtl="1"/>
                      <a:r>
                        <a:rPr lang="he-IL" sz="1400" dirty="0" smtClean="0"/>
                        <a:t>לא </a:t>
                      </a:r>
                      <a:r>
                        <a:rPr lang="he-IL" sz="1400" dirty="0" err="1" smtClean="0"/>
                        <a:t>תגנב</a:t>
                      </a:r>
                      <a:endParaRPr lang="he-IL" sz="1400" dirty="0"/>
                    </a:p>
                  </a:txBody>
                  <a:tcPr/>
                </a:tc>
              </a:tr>
              <a:tr h="398012">
                <a:tc>
                  <a:txBody>
                    <a:bodyPr/>
                    <a:lstStyle/>
                    <a:p>
                      <a:pPr rtl="1"/>
                      <a:r>
                        <a:rPr lang="he-IL" sz="1400" b="0" i="0" kern="1200" dirty="0" smtClean="0">
                          <a:solidFill>
                            <a:schemeClr val="dk1"/>
                          </a:solidFill>
                          <a:latin typeface="+mn-lt"/>
                          <a:ea typeface="+mn-ea"/>
                          <a:cs typeface="+mn-cs"/>
                        </a:rPr>
                        <a:t>רָצֹחַ                 </a:t>
                      </a:r>
                      <a:r>
                        <a:rPr lang="he-IL" sz="1050" b="1" i="0" kern="1200" dirty="0" smtClean="0">
                          <a:solidFill>
                            <a:srgbClr val="00B050"/>
                          </a:solidFill>
                          <a:latin typeface="+mn-lt"/>
                          <a:ea typeface="+mn-ea"/>
                          <a:cs typeface="+mn-cs"/>
                        </a:rPr>
                        <a:t>בין אדם לחברו</a:t>
                      </a:r>
                      <a:endParaRPr lang="he-IL" sz="1400" dirty="0"/>
                    </a:p>
                  </a:txBody>
                  <a:tcPr/>
                </a:tc>
                <a:tc>
                  <a:txBody>
                    <a:bodyPr/>
                    <a:lstStyle/>
                    <a:p>
                      <a:pPr rtl="1"/>
                      <a:r>
                        <a:rPr lang="he-IL" sz="1400" dirty="0" smtClean="0"/>
                        <a:t>לא תרצח</a:t>
                      </a:r>
                      <a:endParaRPr lang="he-IL" sz="1400" dirty="0"/>
                    </a:p>
                  </a:txBody>
                  <a:tcPr/>
                </a:tc>
              </a:tr>
              <a:tr h="398012">
                <a:tc>
                  <a:txBody>
                    <a:bodyPr/>
                    <a:lstStyle/>
                    <a:p>
                      <a:pPr rtl="1"/>
                      <a:r>
                        <a:rPr lang="he-IL" sz="1400" b="0" i="0" kern="1200" dirty="0" smtClean="0">
                          <a:solidFill>
                            <a:schemeClr val="dk1"/>
                          </a:solidFill>
                          <a:latin typeface="+mn-lt"/>
                          <a:ea typeface="+mn-ea"/>
                          <a:cs typeface="+mn-cs"/>
                        </a:rPr>
                        <a:t>וְנָאֹף</a:t>
                      </a:r>
                      <a:endParaRPr lang="he-IL" sz="1400" dirty="0"/>
                    </a:p>
                  </a:txBody>
                  <a:tcPr/>
                </a:tc>
                <a:tc>
                  <a:txBody>
                    <a:bodyPr/>
                    <a:lstStyle/>
                    <a:p>
                      <a:pPr rtl="1"/>
                      <a:r>
                        <a:rPr lang="he-IL" sz="1400" dirty="0" smtClean="0"/>
                        <a:t>לא תנאף</a:t>
                      </a:r>
                      <a:endParaRPr lang="he-IL" sz="1400" dirty="0"/>
                    </a:p>
                  </a:txBody>
                  <a:tcPr/>
                </a:tc>
              </a:tr>
              <a:tr h="398012">
                <a:tc>
                  <a:txBody>
                    <a:bodyPr/>
                    <a:lstStyle/>
                    <a:p>
                      <a:pPr rtl="1"/>
                      <a:r>
                        <a:rPr lang="he-IL" sz="1400" b="0" i="0" kern="1200" dirty="0" smtClean="0">
                          <a:solidFill>
                            <a:schemeClr val="dk1"/>
                          </a:solidFill>
                          <a:latin typeface="+mn-lt"/>
                          <a:ea typeface="+mn-ea"/>
                          <a:cs typeface="+mn-cs"/>
                        </a:rPr>
                        <a:t>וְהִשָּׁבֵעַ לַשֶּׁקֶר </a:t>
                      </a:r>
                      <a:endParaRPr lang="he-IL" sz="1400" dirty="0"/>
                    </a:p>
                  </a:txBody>
                  <a:tcPr/>
                </a:tc>
                <a:tc>
                  <a:txBody>
                    <a:bodyPr/>
                    <a:lstStyle/>
                    <a:p>
                      <a:pPr rtl="1"/>
                      <a:r>
                        <a:rPr lang="he-IL" sz="1400" dirty="0" smtClean="0"/>
                        <a:t>לא </a:t>
                      </a:r>
                      <a:r>
                        <a:rPr lang="he-IL" sz="1400" dirty="0" err="1" smtClean="0"/>
                        <a:t>תשא</a:t>
                      </a:r>
                      <a:r>
                        <a:rPr lang="he-IL" sz="1400" dirty="0" smtClean="0"/>
                        <a:t> את שם ה' </a:t>
                      </a:r>
                      <a:r>
                        <a:rPr lang="he-IL" sz="1400" dirty="0" err="1" smtClean="0"/>
                        <a:t>אלקיך</a:t>
                      </a:r>
                      <a:r>
                        <a:rPr lang="he-IL" sz="1400" dirty="0" smtClean="0"/>
                        <a:t> </a:t>
                      </a:r>
                      <a:r>
                        <a:rPr lang="he-IL" sz="1400" dirty="0" err="1" smtClean="0"/>
                        <a:t>לשוא</a:t>
                      </a:r>
                      <a:r>
                        <a:rPr lang="he-IL" sz="1400" baseline="0" dirty="0" smtClean="0"/>
                        <a:t> לא תענה ברעך עד שקר.</a:t>
                      </a:r>
                    </a:p>
                  </a:txBody>
                  <a:tcPr/>
                </a:tc>
              </a:tr>
              <a:tr h="398012">
                <a:tc>
                  <a:txBody>
                    <a:bodyPr/>
                    <a:lstStyle/>
                    <a:p>
                      <a:pPr rtl="1"/>
                      <a:r>
                        <a:rPr lang="he-IL" sz="1400" b="0" i="0" kern="1200" dirty="0" smtClean="0">
                          <a:solidFill>
                            <a:schemeClr val="dk1"/>
                          </a:solidFill>
                          <a:latin typeface="+mn-lt"/>
                          <a:ea typeface="+mn-ea"/>
                          <a:cs typeface="+mn-cs"/>
                        </a:rPr>
                        <a:t>וְקַטֵּר לַבָּעַל                      </a:t>
                      </a:r>
                      <a:r>
                        <a:rPr lang="he-IL" sz="1000" b="1" i="0" kern="1200" dirty="0" smtClean="0">
                          <a:solidFill>
                            <a:srgbClr val="00B050"/>
                          </a:solidFill>
                          <a:latin typeface="+mn-lt"/>
                          <a:ea typeface="+mn-ea"/>
                          <a:cs typeface="+mn-cs"/>
                        </a:rPr>
                        <a:t>בין</a:t>
                      </a:r>
                      <a:endParaRPr lang="he-IL" sz="1000" dirty="0"/>
                    </a:p>
                  </a:txBody>
                  <a:tcPr/>
                </a:tc>
                <a:tc>
                  <a:txBody>
                    <a:bodyPr/>
                    <a:lstStyle/>
                    <a:p>
                      <a:pPr rtl="1"/>
                      <a:r>
                        <a:rPr lang="he-IL" sz="1400" dirty="0" smtClean="0"/>
                        <a:t>לא תשתחווה להם ולא תעבדם</a:t>
                      </a:r>
                      <a:endParaRPr lang="he-IL" sz="1400" dirty="0"/>
                    </a:p>
                  </a:txBody>
                  <a:tcPr/>
                </a:tc>
              </a:tr>
              <a:tr h="612324">
                <a:tc>
                  <a:txBody>
                    <a:bodyPr/>
                    <a:lstStyle/>
                    <a:p>
                      <a:pPr rtl="1"/>
                      <a:r>
                        <a:rPr lang="he-IL" sz="1400" b="0" i="0" kern="1200" dirty="0" smtClean="0">
                          <a:solidFill>
                            <a:schemeClr val="dk1"/>
                          </a:solidFill>
                          <a:latin typeface="+mn-lt"/>
                          <a:ea typeface="+mn-ea"/>
                          <a:cs typeface="+mn-cs"/>
                        </a:rPr>
                        <a:t>וְהָלֹךְ אַחֲרֵי </a:t>
                      </a:r>
                      <a:r>
                        <a:rPr lang="he-IL" sz="1400" b="0" i="0" kern="1200" dirty="0" err="1" smtClean="0">
                          <a:solidFill>
                            <a:schemeClr val="dk1"/>
                          </a:solidFill>
                          <a:latin typeface="+mn-lt"/>
                          <a:ea typeface="+mn-ea"/>
                          <a:cs typeface="+mn-cs"/>
                        </a:rPr>
                        <a:t>אֱלֹהִים</a:t>
                      </a:r>
                      <a:r>
                        <a:rPr lang="he-IL" sz="1400" b="0" i="0" kern="1200" dirty="0" smtClean="0">
                          <a:solidFill>
                            <a:schemeClr val="dk1"/>
                          </a:solidFill>
                          <a:latin typeface="+mn-lt"/>
                          <a:ea typeface="+mn-ea"/>
                          <a:cs typeface="+mn-cs"/>
                        </a:rPr>
                        <a:t> אֲחֵרִים  </a:t>
                      </a:r>
                      <a:r>
                        <a:rPr lang="he-IL" sz="1000" b="1" i="0" kern="1200" dirty="0" smtClean="0">
                          <a:solidFill>
                            <a:srgbClr val="00B050"/>
                          </a:solidFill>
                          <a:latin typeface="+mn-lt"/>
                          <a:ea typeface="+mn-ea"/>
                          <a:cs typeface="+mn-cs"/>
                        </a:rPr>
                        <a:t>אדם</a:t>
                      </a:r>
                    </a:p>
                    <a:p>
                      <a:pPr lvl="4" rtl="1"/>
                      <a:r>
                        <a:rPr lang="he-IL" sz="1400" dirty="0" smtClean="0"/>
                        <a:t>                                                     </a:t>
                      </a:r>
                      <a:r>
                        <a:rPr lang="he-IL" sz="1000" b="1" dirty="0" smtClean="0">
                          <a:solidFill>
                            <a:srgbClr val="00B050"/>
                          </a:solidFill>
                        </a:rPr>
                        <a:t>למקום</a:t>
                      </a:r>
                      <a:endParaRPr lang="he-IL" sz="1000" dirty="0"/>
                    </a:p>
                  </a:txBody>
                  <a:tcPr/>
                </a:tc>
                <a:tc>
                  <a:txBody>
                    <a:bodyPr/>
                    <a:lstStyle/>
                    <a:p>
                      <a:pPr rtl="1"/>
                      <a:r>
                        <a:rPr lang="he-IL" sz="1400" dirty="0" smtClean="0"/>
                        <a:t>לא יהיה לך </a:t>
                      </a:r>
                      <a:r>
                        <a:rPr lang="he-IL" sz="1400" dirty="0" err="1" smtClean="0"/>
                        <a:t>אלהים</a:t>
                      </a:r>
                      <a:r>
                        <a:rPr lang="he-IL" sz="1400" dirty="0" smtClean="0"/>
                        <a:t> אחרים </a:t>
                      </a:r>
                      <a:endParaRPr lang="he-IL" sz="1400" dirty="0"/>
                    </a:p>
                  </a:txBody>
                  <a:tcPr/>
                </a:tc>
              </a:tr>
            </a:tbl>
          </a:graphicData>
        </a:graphic>
      </p:graphicFrame>
      <p:sp>
        <p:nvSpPr>
          <p:cNvPr id="5" name="סוגר מרובע שמאלי 4"/>
          <p:cNvSpPr/>
          <p:nvPr/>
        </p:nvSpPr>
        <p:spPr>
          <a:xfrm>
            <a:off x="7286644" y="1571612"/>
            <a:ext cx="45719" cy="1143008"/>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7" name="סוגר מרובע שמאלי 6"/>
          <p:cNvSpPr/>
          <p:nvPr/>
        </p:nvSpPr>
        <p:spPr>
          <a:xfrm>
            <a:off x="6572264" y="3000372"/>
            <a:ext cx="142876" cy="571504"/>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lstStyle/>
          <a:p>
            <a:pPr>
              <a:buNone/>
            </a:pPr>
            <a:r>
              <a:rPr lang="he-IL" dirty="0"/>
              <a:t> </a:t>
            </a:r>
            <a:r>
              <a:rPr lang="he-IL" sz="1400" b="1" dirty="0" smtClean="0">
                <a:solidFill>
                  <a:srgbClr val="C00000"/>
                </a:solidFill>
                <a:latin typeface="David" pitchFamily="34" charset="-79"/>
                <a:cs typeface="David" pitchFamily="34" charset="-79"/>
              </a:rPr>
              <a:t>התנהגות העם בבית המקדש</a:t>
            </a:r>
            <a:r>
              <a:rPr lang="he-IL" dirty="0" smtClean="0"/>
              <a:t>	</a:t>
            </a:r>
          </a:p>
          <a:p>
            <a:pPr>
              <a:buNone/>
            </a:pPr>
            <a:r>
              <a:rPr lang="he-IL" sz="1400" b="1" dirty="0" smtClean="0">
                <a:solidFill>
                  <a:srgbClr val="0070C0"/>
                </a:solidFill>
              </a:rPr>
              <a:t>"הֲגָנֹב </a:t>
            </a:r>
            <a:r>
              <a:rPr lang="he-IL" sz="1400" b="1" dirty="0">
                <a:solidFill>
                  <a:srgbClr val="0070C0"/>
                </a:solidFill>
              </a:rPr>
              <a:t>רָצֹחַ וְנָאֹף, וְהִשָּׁבֵעַ לַשֶּׁקֶר וְקַטֵּר לַבָּעַל; וְהָלֹךְ, אַחֲרֵי </a:t>
            </a:r>
            <a:r>
              <a:rPr lang="he-IL" sz="1400" b="1" dirty="0" err="1">
                <a:solidFill>
                  <a:srgbClr val="0070C0"/>
                </a:solidFill>
              </a:rPr>
              <a:t>אֱלֹהִים</a:t>
            </a:r>
            <a:r>
              <a:rPr lang="he-IL" sz="1400" b="1" dirty="0">
                <a:solidFill>
                  <a:srgbClr val="0070C0"/>
                </a:solidFill>
              </a:rPr>
              <a:t> אֲחֵרִים--אֲשֶׁר לֹא-יְדַעְתֶּם.  וּבָאתֶם וַעֲמַדְתֶּם </a:t>
            </a:r>
            <a:r>
              <a:rPr lang="he-IL" sz="1400" b="1" dirty="0" smtClean="0">
                <a:solidFill>
                  <a:srgbClr val="0070C0"/>
                </a:solidFill>
              </a:rPr>
              <a:t>לְפָנַי, בַּבַּיִת </a:t>
            </a:r>
            <a:r>
              <a:rPr lang="he-IL" sz="1400" b="1" dirty="0">
                <a:solidFill>
                  <a:srgbClr val="0070C0"/>
                </a:solidFill>
              </a:rPr>
              <a:t>הַזֶּה אֲשֶׁר נִקְרָא-שְׁמִי עָלָיו, וַאֲמַרְתֶּם, נִצַּלְנוּ--לְמַעַן </a:t>
            </a:r>
            <a:r>
              <a:rPr lang="he-IL" sz="1400" b="1" dirty="0" err="1">
                <a:solidFill>
                  <a:srgbClr val="0070C0"/>
                </a:solidFill>
              </a:rPr>
              <a:t>עֲשׂוֹת</a:t>
            </a:r>
            <a:r>
              <a:rPr lang="he-IL" sz="1400" b="1" dirty="0">
                <a:solidFill>
                  <a:srgbClr val="0070C0"/>
                </a:solidFill>
              </a:rPr>
              <a:t>, אֵת כָּל-הַתּוֹעֵבוֹת </a:t>
            </a:r>
            <a:r>
              <a:rPr lang="he-IL" sz="1400" b="1" dirty="0" smtClean="0">
                <a:solidFill>
                  <a:srgbClr val="0070C0"/>
                </a:solidFill>
              </a:rPr>
              <a:t>הָאֵלֶּה?</a:t>
            </a:r>
            <a:r>
              <a:rPr lang="he-IL" sz="1400" b="1" dirty="0">
                <a:solidFill>
                  <a:srgbClr val="0070C0"/>
                </a:solidFill>
              </a:rPr>
              <a:t> </a:t>
            </a:r>
            <a:endParaRPr lang="he-IL" sz="1400" b="1" dirty="0" smtClean="0">
              <a:solidFill>
                <a:srgbClr val="0070C0"/>
              </a:solidFill>
            </a:endParaRPr>
          </a:p>
          <a:p>
            <a:pPr>
              <a:buNone/>
            </a:pPr>
            <a:r>
              <a:rPr lang="he-IL" sz="1400" b="1" dirty="0">
                <a:solidFill>
                  <a:srgbClr val="0070C0"/>
                </a:solidFill>
              </a:rPr>
              <a:t>  </a:t>
            </a:r>
            <a:r>
              <a:rPr lang="he-IL" sz="1400" b="1" dirty="0" err="1">
                <a:solidFill>
                  <a:srgbClr val="0070C0"/>
                </a:solidFill>
              </a:rPr>
              <a:t>הַמְעָרַת</a:t>
            </a:r>
            <a:r>
              <a:rPr lang="he-IL" sz="1400" b="1" dirty="0">
                <a:solidFill>
                  <a:srgbClr val="0070C0"/>
                </a:solidFill>
              </a:rPr>
              <a:t> פָּרִצִים, הָיָה הַבַּיִת הַזֶּה אֲשֶׁר-נִקְרָא-שְׁמִי </a:t>
            </a:r>
            <a:r>
              <a:rPr lang="he-IL" sz="1400" b="1" dirty="0" err="1" smtClean="0">
                <a:solidFill>
                  <a:srgbClr val="0070C0"/>
                </a:solidFill>
              </a:rPr>
              <a:t>עָלָיו—בְּעֵינֵיכֶם</a:t>
            </a:r>
            <a:r>
              <a:rPr lang="he-IL" sz="1400" b="1" dirty="0" smtClean="0">
                <a:solidFill>
                  <a:srgbClr val="0070C0"/>
                </a:solidFill>
              </a:rPr>
              <a:t>?" </a:t>
            </a:r>
            <a:r>
              <a:rPr lang="he-IL" sz="1400" dirty="0" smtClean="0"/>
              <a:t>(ט-י)</a:t>
            </a:r>
          </a:p>
          <a:p>
            <a:pPr>
              <a:buNone/>
            </a:pPr>
            <a:endParaRPr lang="he-IL" sz="1400" b="1" dirty="0">
              <a:solidFill>
                <a:srgbClr val="0070C0"/>
              </a:solidFill>
            </a:endParaRPr>
          </a:p>
          <a:p>
            <a:pPr>
              <a:buNone/>
            </a:pPr>
            <a:r>
              <a:rPr lang="he-IL" sz="1400" dirty="0" smtClean="0">
                <a:latin typeface="David" pitchFamily="34" charset="-79"/>
                <a:cs typeface="David" pitchFamily="34" charset="-79"/>
              </a:rPr>
              <a:t>חוטאים בחטאים חמורים וחושבים שאם יבואו לבית המקדש הם יינצלו. זה יכפר על מעשיהם.</a:t>
            </a:r>
          </a:p>
          <a:p>
            <a:pPr>
              <a:buNone/>
            </a:pPr>
            <a:r>
              <a:rPr lang="he-IL" sz="1400" dirty="0" smtClean="0">
                <a:latin typeface="David" pitchFamily="34" charset="-79"/>
                <a:cs typeface="David" pitchFamily="34" charset="-79"/>
              </a:rPr>
              <a:t>בית המקדש הוא כמו מערה של גנבים פורצים, שמסתתרים בה ומרגישים בה מוגנים. כך חושבים העם שבית המקדש הוא מקום מוגן לחוטאים.</a:t>
            </a:r>
            <a:endParaRPr lang="he-IL" sz="1400" dirty="0">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pPr>
              <a:buNone/>
            </a:pPr>
            <a:r>
              <a:rPr lang="he-IL" sz="1400" b="1" dirty="0" smtClean="0">
                <a:solidFill>
                  <a:srgbClr val="C00000"/>
                </a:solidFill>
                <a:latin typeface="David" pitchFamily="34" charset="-79"/>
                <a:cs typeface="David" pitchFamily="34" charset="-79"/>
              </a:rPr>
              <a:t>פסוקים </a:t>
            </a:r>
            <a:r>
              <a:rPr lang="he-IL" sz="1400" b="1" dirty="0" err="1" smtClean="0">
                <a:solidFill>
                  <a:srgbClr val="C00000"/>
                </a:solidFill>
                <a:latin typeface="David" pitchFamily="34" charset="-79"/>
                <a:cs typeface="David" pitchFamily="34" charset="-79"/>
              </a:rPr>
              <a:t>יב</a:t>
            </a:r>
            <a:r>
              <a:rPr lang="he-IL" sz="1400" b="1" dirty="0" smtClean="0">
                <a:solidFill>
                  <a:srgbClr val="C00000"/>
                </a:solidFill>
                <a:latin typeface="David" pitchFamily="34" charset="-79"/>
                <a:cs typeface="David" pitchFamily="34" charset="-79"/>
              </a:rPr>
              <a:t>-</a:t>
            </a:r>
            <a:r>
              <a:rPr lang="he-IL" sz="1400" b="1" dirty="0" err="1" smtClean="0">
                <a:solidFill>
                  <a:srgbClr val="C00000"/>
                </a:solidFill>
                <a:latin typeface="David" pitchFamily="34" charset="-79"/>
                <a:cs typeface="David" pitchFamily="34" charset="-79"/>
              </a:rPr>
              <a:t>טו</a:t>
            </a:r>
            <a:r>
              <a:rPr lang="he-IL" sz="1400" b="1" dirty="0" smtClean="0">
                <a:solidFill>
                  <a:srgbClr val="C00000"/>
                </a:solidFill>
                <a:latin typeface="David" pitchFamily="34" charset="-79"/>
                <a:cs typeface="David" pitchFamily="34" charset="-79"/>
              </a:rPr>
              <a:t>: תקדים היסטורי</a:t>
            </a:r>
          </a:p>
          <a:p>
            <a:pPr>
              <a:buNone/>
            </a:pPr>
            <a:r>
              <a:rPr lang="he-IL" sz="1400" dirty="0" smtClean="0"/>
              <a:t>	</a:t>
            </a:r>
            <a:r>
              <a:rPr lang="he-IL" sz="1400" dirty="0"/>
              <a:t> </a:t>
            </a:r>
            <a:r>
              <a:rPr lang="he-IL" sz="1400" b="1" dirty="0">
                <a:solidFill>
                  <a:srgbClr val="0070C0"/>
                </a:solidFill>
              </a:rPr>
              <a:t>כִּי לְכוּ-נָא, אֶל-מְקוֹמִי אֲשֶׁר </a:t>
            </a:r>
            <a:r>
              <a:rPr lang="he-IL" sz="1400" b="1" dirty="0" err="1">
                <a:solidFill>
                  <a:srgbClr val="0070C0"/>
                </a:solidFill>
              </a:rPr>
              <a:t>בְּשִׁילוֹ</a:t>
            </a:r>
            <a:r>
              <a:rPr lang="he-IL" sz="1400" b="1" dirty="0">
                <a:solidFill>
                  <a:srgbClr val="0070C0"/>
                </a:solidFill>
              </a:rPr>
              <a:t>, אֲשֶׁר שִׁכַּנְתִּי שְׁמִי שָׁם, בָּרִאשׁוֹנָה; וּרְאוּ, אֵת אֲשֶׁר-עָשִׂיתִי לוֹ, מִפְּנֵי, רָעַת עַמִּי יִשְׂרָאֵל. </a:t>
            </a:r>
            <a:r>
              <a:rPr lang="he-IL" sz="1400" b="1" dirty="0" smtClean="0">
                <a:solidFill>
                  <a:srgbClr val="0070C0"/>
                </a:solidFill>
              </a:rPr>
              <a:t>וְעַתָּה</a:t>
            </a:r>
            <a:r>
              <a:rPr lang="he-IL" sz="1400" b="1" dirty="0">
                <a:solidFill>
                  <a:srgbClr val="0070C0"/>
                </a:solidFill>
              </a:rPr>
              <a:t>, יַעַן </a:t>
            </a:r>
            <a:r>
              <a:rPr lang="he-IL" sz="1400" b="1" dirty="0" err="1">
                <a:solidFill>
                  <a:srgbClr val="0070C0"/>
                </a:solidFill>
              </a:rPr>
              <a:t>עֲשׂוֹתְכֶם</a:t>
            </a:r>
            <a:r>
              <a:rPr lang="he-IL" sz="1400" b="1" dirty="0">
                <a:solidFill>
                  <a:srgbClr val="0070C0"/>
                </a:solidFill>
              </a:rPr>
              <a:t> אֶת-כָּל-הַמַּעֲשִׂים </a:t>
            </a:r>
            <a:r>
              <a:rPr lang="he-IL" sz="1400" b="1" dirty="0" err="1" smtClean="0">
                <a:solidFill>
                  <a:srgbClr val="0070C0"/>
                </a:solidFill>
              </a:rPr>
              <a:t>הָאֵלֶּה—נְאֻם</a:t>
            </a:r>
            <a:r>
              <a:rPr lang="he-IL" sz="1400" b="1" smtClean="0">
                <a:solidFill>
                  <a:srgbClr val="0070C0"/>
                </a:solidFill>
              </a:rPr>
              <a:t>-ה</a:t>
            </a:r>
            <a:r>
              <a:rPr lang="he-IL" sz="1400" b="1" dirty="0" smtClean="0">
                <a:solidFill>
                  <a:srgbClr val="0070C0"/>
                </a:solidFill>
              </a:rPr>
              <a:t>'; </a:t>
            </a:r>
            <a:r>
              <a:rPr lang="he-IL" sz="1400" b="1" dirty="0">
                <a:solidFill>
                  <a:srgbClr val="0070C0"/>
                </a:solidFill>
              </a:rPr>
              <a:t>וָאֲדַבֵּר אֲלֵיכֶם הַשְׁכֵּם וְדַבֵּר, וְלֹא שְׁמַעְתֶּם, וָאֶקְרָא אֶתְכֶם, וְלֹא עֲנִיתֶם.  </a:t>
            </a:r>
            <a:r>
              <a:rPr lang="he-IL" sz="1400" b="1" u="sng" dirty="0">
                <a:solidFill>
                  <a:srgbClr val="0070C0"/>
                </a:solidFill>
              </a:rPr>
              <a:t>וְעָשִׂיתִי לַבַּיִת </a:t>
            </a:r>
            <a:r>
              <a:rPr lang="he-IL" sz="1400" b="1" dirty="0">
                <a:solidFill>
                  <a:srgbClr val="0070C0"/>
                </a:solidFill>
              </a:rPr>
              <a:t>אֲשֶׁר נִקְרָא-שְׁמִי עָלָיו, אֲשֶׁר אַתֶּם </a:t>
            </a:r>
            <a:r>
              <a:rPr lang="he-IL" sz="1400" b="1" dirty="0" err="1">
                <a:solidFill>
                  <a:srgbClr val="0070C0"/>
                </a:solidFill>
              </a:rPr>
              <a:t>בֹּטְחִים</a:t>
            </a:r>
            <a:r>
              <a:rPr lang="he-IL" sz="1400" b="1" dirty="0">
                <a:solidFill>
                  <a:srgbClr val="0070C0"/>
                </a:solidFill>
              </a:rPr>
              <a:t> בּוֹ, וְלַמָּקוֹם, אֲשֶׁר-נָתַתִּי לָכֶם וְלַאֲבוֹתֵיכֶם--כַּאֲשֶׁר עָשִׂיתִי, לְשִׁלוֹ. </a:t>
            </a:r>
            <a:endParaRPr lang="he-IL" sz="1400" b="1" u="sng" dirty="0" smtClean="0">
              <a:solidFill>
                <a:srgbClr val="0070C0"/>
              </a:solidFill>
            </a:endParaRPr>
          </a:p>
          <a:p>
            <a:pPr>
              <a:buNone/>
            </a:pPr>
            <a:r>
              <a:rPr lang="he-IL" sz="1400" b="1" dirty="0" smtClean="0">
                <a:solidFill>
                  <a:srgbClr val="0070C0"/>
                </a:solidFill>
              </a:rPr>
              <a:t>	ו</a:t>
            </a:r>
            <a:r>
              <a:rPr lang="he-IL" sz="1400" b="1" u="sng" dirty="0" smtClean="0">
                <a:solidFill>
                  <a:srgbClr val="0070C0"/>
                </a:solidFill>
              </a:rPr>
              <a:t>ְהִשְׁלַכְתִּי אֶתְכֶם</a:t>
            </a:r>
            <a:r>
              <a:rPr lang="he-IL" sz="1400" b="1" dirty="0">
                <a:solidFill>
                  <a:srgbClr val="0070C0"/>
                </a:solidFill>
              </a:rPr>
              <a:t> </a:t>
            </a:r>
            <a:r>
              <a:rPr lang="he-IL" sz="1400" b="1" dirty="0" smtClean="0">
                <a:solidFill>
                  <a:srgbClr val="0070C0"/>
                </a:solidFill>
              </a:rPr>
              <a:t>, </a:t>
            </a:r>
            <a:r>
              <a:rPr lang="he-IL" sz="1400" b="1" dirty="0">
                <a:solidFill>
                  <a:srgbClr val="0070C0"/>
                </a:solidFill>
              </a:rPr>
              <a:t>מֵעַל פָּנָי, כַּאֲשֶׁר הִשְׁלַכְתִּי אֶת-כָּל-אֲחֵיכֶם, אֵת כָּל-זֶרַע אֶפְרָיִם</a:t>
            </a:r>
            <a:r>
              <a:rPr lang="he-IL" sz="1400" b="1" dirty="0" smtClean="0">
                <a:solidFill>
                  <a:srgbClr val="0070C0"/>
                </a:solidFill>
              </a:rPr>
              <a:t>.</a:t>
            </a:r>
          </a:p>
          <a:p>
            <a:pPr>
              <a:buNone/>
            </a:pPr>
            <a:endParaRPr lang="he-IL" sz="1400" b="1" dirty="0">
              <a:solidFill>
                <a:srgbClr val="0070C0"/>
              </a:solidFill>
              <a:latin typeface="David" pitchFamily="34" charset="-79"/>
              <a:cs typeface="David" pitchFamily="34" charset="-79"/>
            </a:endParaRPr>
          </a:p>
          <a:p>
            <a:pPr>
              <a:buNone/>
            </a:pPr>
            <a:r>
              <a:rPr lang="he-IL" sz="1400" dirty="0" smtClean="0">
                <a:solidFill>
                  <a:srgbClr val="C00000"/>
                </a:solidFill>
                <a:latin typeface="David" pitchFamily="34" charset="-79"/>
                <a:cs typeface="David" pitchFamily="34" charset="-79"/>
              </a:rPr>
              <a:t>הסבר:</a:t>
            </a:r>
          </a:p>
          <a:p>
            <a:pPr>
              <a:buNone/>
            </a:pPr>
            <a:r>
              <a:rPr lang="he-IL" sz="1400" dirty="0" smtClean="0">
                <a:latin typeface="David" pitchFamily="34" charset="-79"/>
                <a:cs typeface="David" pitchFamily="34" charset="-79"/>
              </a:rPr>
              <a:t>בעבר, בגלל חטאי עם ישראל, ה' </a:t>
            </a:r>
            <a:r>
              <a:rPr lang="he-IL" sz="1400" u="sng" dirty="0" smtClean="0">
                <a:latin typeface="David" pitchFamily="34" charset="-79"/>
                <a:cs typeface="David" pitchFamily="34" charset="-79"/>
              </a:rPr>
              <a:t>החריב</a:t>
            </a:r>
            <a:r>
              <a:rPr lang="he-IL" sz="1400" dirty="0" smtClean="0">
                <a:latin typeface="David" pitchFamily="34" charset="-79"/>
                <a:cs typeface="David" pitchFamily="34" charset="-79"/>
              </a:rPr>
              <a:t> את </a:t>
            </a:r>
            <a:r>
              <a:rPr lang="he-IL" sz="1400" dirty="0" err="1" smtClean="0">
                <a:latin typeface="David" pitchFamily="34" charset="-79"/>
                <a:cs typeface="David" pitchFamily="34" charset="-79"/>
              </a:rPr>
              <a:t>שילו</a:t>
            </a:r>
            <a:r>
              <a:rPr lang="he-IL" sz="1400" dirty="0" smtClean="0">
                <a:latin typeface="David" pitchFamily="34" charset="-79"/>
                <a:cs typeface="David" pitchFamily="34" charset="-79"/>
              </a:rPr>
              <a:t> </a:t>
            </a:r>
            <a:r>
              <a:rPr lang="he-IL" sz="1400" u="sng" dirty="0" smtClean="0">
                <a:latin typeface="David" pitchFamily="34" charset="-79"/>
                <a:cs typeface="David" pitchFamily="34" charset="-79"/>
              </a:rPr>
              <a:t>והגלה</a:t>
            </a:r>
            <a:r>
              <a:rPr lang="he-IL" sz="1400" dirty="0" smtClean="0">
                <a:latin typeface="David" pitchFamily="34" charset="-79"/>
                <a:cs typeface="David" pitchFamily="34" charset="-79"/>
              </a:rPr>
              <a:t> את העם.</a:t>
            </a:r>
          </a:p>
          <a:p>
            <a:pPr>
              <a:buNone/>
            </a:pPr>
            <a:r>
              <a:rPr lang="he-IL" sz="1400" dirty="0" err="1" smtClean="0">
                <a:latin typeface="David" pitchFamily="34" charset="-79"/>
                <a:cs typeface="David" pitchFamily="34" charset="-79"/>
              </a:rPr>
              <a:t>שילו</a:t>
            </a:r>
            <a:r>
              <a:rPr lang="he-IL" sz="1400" dirty="0" smtClean="0">
                <a:latin typeface="David" pitchFamily="34" charset="-79"/>
                <a:cs typeface="David" pitchFamily="34" charset="-79"/>
              </a:rPr>
              <a:t> חרבה בימי עלי במלחמת ישראל נגד פלשתים. ישראל הפסידו במלחמה, ארון ה' נלקח בשבי ושני בני עלי מתו (שמואל א,ד).</a:t>
            </a:r>
          </a:p>
          <a:p>
            <a:pPr>
              <a:buNone/>
            </a:pPr>
            <a:r>
              <a:rPr lang="he-IL" sz="1400" dirty="0" smtClean="0">
                <a:latin typeface="David" pitchFamily="34" charset="-79"/>
                <a:cs typeface="David" pitchFamily="34" charset="-79"/>
              </a:rPr>
              <a:t>בנוסף על התקדים של משכן שילה, מזכיר הנביא גם את התקדים של גלות עשרת השבטים.</a:t>
            </a:r>
          </a:p>
          <a:p>
            <a:pPr>
              <a:buNone/>
            </a:pPr>
            <a:endParaRPr lang="he-IL" sz="1400" dirty="0">
              <a:latin typeface="David" pitchFamily="34" charset="-79"/>
              <a:cs typeface="David" pitchFamily="34" charset="-79"/>
            </a:endParaRPr>
          </a:p>
          <a:p>
            <a:pPr>
              <a:buNone/>
            </a:pPr>
            <a:r>
              <a:rPr lang="he-IL" sz="1400" dirty="0" smtClean="0">
                <a:solidFill>
                  <a:srgbClr val="C00000"/>
                </a:solidFill>
                <a:latin typeface="David" pitchFamily="34" charset="-79"/>
                <a:cs typeface="David" pitchFamily="34" charset="-79"/>
              </a:rPr>
              <a:t>מטרת סיפור התקדים</a:t>
            </a:r>
          </a:p>
          <a:p>
            <a:pPr>
              <a:buNone/>
            </a:pPr>
            <a:r>
              <a:rPr lang="he-IL" sz="1400" dirty="0" smtClean="0"/>
              <a:t>	</a:t>
            </a:r>
            <a:r>
              <a:rPr lang="he-IL" sz="1400" dirty="0" smtClean="0">
                <a:latin typeface="David" pitchFamily="34" charset="-79"/>
                <a:cs typeface="David" pitchFamily="34" charset="-79"/>
              </a:rPr>
              <a:t>ללמד שאפשר </a:t>
            </a:r>
            <a:r>
              <a:rPr lang="he-IL" sz="1400" dirty="0">
                <a:latin typeface="David" pitchFamily="34" charset="-79"/>
                <a:cs typeface="David" pitchFamily="34" charset="-79"/>
              </a:rPr>
              <a:t>להחריב את </a:t>
            </a:r>
            <a:r>
              <a:rPr lang="he-IL" sz="1400" dirty="0" smtClean="0">
                <a:latin typeface="David" pitchFamily="34" charset="-79"/>
                <a:cs typeface="David" pitchFamily="34" charset="-79"/>
              </a:rPr>
              <a:t>בית המקדש, למרות שזה ביתו של ה', כשם שה' החריב את </a:t>
            </a:r>
            <a:r>
              <a:rPr lang="he-IL" sz="1400" dirty="0" err="1" smtClean="0">
                <a:latin typeface="David" pitchFamily="34" charset="-79"/>
                <a:cs typeface="David" pitchFamily="34" charset="-79"/>
              </a:rPr>
              <a:t>שילו</a:t>
            </a:r>
            <a:r>
              <a:rPr lang="he-IL" sz="1400" dirty="0" smtClean="0">
                <a:latin typeface="David" pitchFamily="34" charset="-79"/>
                <a:cs typeface="David" pitchFamily="34" charset="-79"/>
              </a:rPr>
              <a:t>.</a:t>
            </a:r>
          </a:p>
          <a:p>
            <a:pPr>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	כמו כן, גם חורבן </a:t>
            </a:r>
            <a:r>
              <a:rPr lang="he-IL" sz="1400" dirty="0">
                <a:latin typeface="David" pitchFamily="34" charset="-79"/>
                <a:cs typeface="David" pitchFamily="34" charset="-79"/>
              </a:rPr>
              <a:t>שילה נבע מתפיסה דתית מוטעית של </a:t>
            </a:r>
            <a:r>
              <a:rPr lang="he-IL" sz="1400" dirty="0" smtClean="0">
                <a:latin typeface="David" pitchFamily="34" charset="-79"/>
                <a:cs typeface="David" pitchFamily="34" charset="-79"/>
              </a:rPr>
              <a:t>העם ולבסוף נחרב.</a:t>
            </a:r>
          </a:p>
          <a:p>
            <a:pPr>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דברי ירמיהו מנוגדים לתפיסת העם המוטעית שה' לא יאפשר שבית המקדש ייחרב והעם יגלה.</a:t>
            </a:r>
            <a:r>
              <a:rPr lang="he-IL" sz="1400" dirty="0">
                <a:latin typeface="David" pitchFamily="34" charset="-79"/>
                <a:cs typeface="David" pitchFamily="34" charset="-79"/>
              </a:rPr>
              <a:t/>
            </a:r>
            <a:br>
              <a:rPr lang="he-IL" sz="1400" dirty="0">
                <a:latin typeface="David" pitchFamily="34" charset="-79"/>
                <a:cs typeface="David" pitchFamily="34" charset="-79"/>
              </a:rPr>
            </a:br>
            <a:r>
              <a:rPr lang="he-IL" sz="1400" b="1" dirty="0" smtClean="0">
                <a:latin typeface="David" pitchFamily="34" charset="-79"/>
                <a:cs typeface="David" pitchFamily="34" charset="-79"/>
              </a:rPr>
              <a:t> </a:t>
            </a:r>
            <a:endParaRPr lang="he-IL" sz="1400" dirty="0">
              <a:solidFill>
                <a:srgbClr val="C00000"/>
              </a:solidFill>
              <a:latin typeface="David" pitchFamily="34" charset="-79"/>
              <a:cs typeface="David" pitchFamily="34" charset="-79"/>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184</Words>
  <Application>Microsoft Office PowerPoint</Application>
  <PresentationFormat>‫הצגה על המסך (4:3)</PresentationFormat>
  <Paragraphs>111</Paragraphs>
  <Slides>5</Slides>
  <Notes>4</Notes>
  <HiddenSlides>0</HiddenSlides>
  <MMClips>0</MMClips>
  <ScaleCrop>false</ScaleCrop>
  <HeadingPairs>
    <vt:vector size="4" baseType="variant">
      <vt:variant>
        <vt:lpstr>ערכת נושא</vt:lpstr>
      </vt:variant>
      <vt:variant>
        <vt:i4>1</vt:i4>
      </vt:variant>
      <vt:variant>
        <vt:lpstr>כותרות שקופיות</vt:lpstr>
      </vt:variant>
      <vt:variant>
        <vt:i4>5</vt:i4>
      </vt:variant>
    </vt:vector>
  </HeadingPairs>
  <TitlesOfParts>
    <vt:vector size="6" baseType="lpstr">
      <vt:lpstr>ערכת נושא Office</vt:lpstr>
      <vt:lpstr>שקופית 1</vt:lpstr>
      <vt:lpstr>שקופית 2</vt:lpstr>
      <vt:lpstr>שקופית 3</vt:lpstr>
      <vt:lpstr>שקופית 4</vt:lpstr>
      <vt:lpstr>שקופית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15</cp:revision>
  <dcterms:created xsi:type="dcterms:W3CDTF">2021-05-06T08:34:53Z</dcterms:created>
  <dcterms:modified xsi:type="dcterms:W3CDTF">2021-05-20T19:30:30Z</dcterms:modified>
</cp:coreProperties>
</file>