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p:scale>
          <a:sx n="100" d="100"/>
          <a:sy n="100" d="100"/>
        </p:scale>
        <p:origin x="-1338" y="3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F56C2680-721A-423C-AA24-4A8A720BB023}"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F12C682-67CC-4F72-B2B7-4B3743C247FA}"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56C2680-721A-423C-AA24-4A8A720BB023}"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F12C682-67CC-4F72-B2B7-4B3743C247FA}"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56C2680-721A-423C-AA24-4A8A720BB023}"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F12C682-67CC-4F72-B2B7-4B3743C247FA}"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56C2680-721A-423C-AA24-4A8A720BB023}"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F12C682-67CC-4F72-B2B7-4B3743C247FA}"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F56C2680-721A-423C-AA24-4A8A720BB023}"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F12C682-67CC-4F72-B2B7-4B3743C247FA}"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F56C2680-721A-423C-AA24-4A8A720BB023}" type="datetimeFigureOut">
              <a:rPr lang="he-IL" smtClean="0"/>
              <a:pPr/>
              <a:t>ט'/סיון/תשפ"א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F12C682-67CC-4F72-B2B7-4B3743C247FA}"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F56C2680-721A-423C-AA24-4A8A720BB023}" type="datetimeFigureOut">
              <a:rPr lang="he-IL" smtClean="0"/>
              <a:pPr/>
              <a:t>ט'/סיון/תשפ"א</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EF12C682-67CC-4F72-B2B7-4B3743C247FA}"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F56C2680-721A-423C-AA24-4A8A720BB023}" type="datetimeFigureOut">
              <a:rPr lang="he-IL" smtClean="0"/>
              <a:pPr/>
              <a:t>ט'/סיון/תשפ"א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EF12C682-67CC-4F72-B2B7-4B3743C247FA}"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F56C2680-721A-423C-AA24-4A8A720BB023}" type="datetimeFigureOut">
              <a:rPr lang="he-IL" smtClean="0"/>
              <a:pPr/>
              <a:t>ט'/סיון/תשפ"א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EF12C682-67CC-4F72-B2B7-4B3743C247FA}"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56C2680-721A-423C-AA24-4A8A720BB023}" type="datetimeFigureOut">
              <a:rPr lang="he-IL" smtClean="0"/>
              <a:pPr/>
              <a:t>ט'/סיון/תשפ"א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F12C682-67CC-4F72-B2B7-4B3743C247FA}"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56C2680-721A-423C-AA24-4A8A720BB023}" type="datetimeFigureOut">
              <a:rPr lang="he-IL" smtClean="0"/>
              <a:pPr/>
              <a:t>ט'/סיון/תשפ"א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F12C682-67CC-4F72-B2B7-4B3743C247FA}"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56C2680-721A-423C-AA24-4A8A720BB023}" type="datetimeFigureOut">
              <a:rPr lang="he-IL" smtClean="0"/>
              <a:pPr/>
              <a:t>ט'/סיון/תשפ"א</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F12C682-67CC-4F72-B2B7-4B3743C247FA}"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85786" y="428604"/>
            <a:ext cx="7572428" cy="5715040"/>
          </a:xfrm>
        </p:spPr>
        <p:txBody>
          <a:bodyPr>
            <a:normAutofit lnSpcReduction="10000"/>
          </a:bodyPr>
          <a:lstStyle/>
          <a:p>
            <a:r>
              <a:rPr lang="he-IL" sz="1600" b="1" dirty="0" smtClean="0">
                <a:solidFill>
                  <a:srgbClr val="C00000"/>
                </a:solidFill>
                <a:latin typeface="David" pitchFamily="34" charset="-79"/>
                <a:cs typeface="David" pitchFamily="34" charset="-79"/>
              </a:rPr>
              <a:t>פרק א / הקדשת ירמיהו</a:t>
            </a:r>
          </a:p>
          <a:p>
            <a:pPr algn="just"/>
            <a:r>
              <a:rPr lang="he-IL" sz="1600" b="1" dirty="0" smtClean="0">
                <a:solidFill>
                  <a:srgbClr val="C00000"/>
                </a:solidFill>
                <a:latin typeface="David" pitchFamily="34" charset="-79"/>
                <a:cs typeface="David" pitchFamily="34" charset="-79"/>
              </a:rPr>
              <a:t>פסוקים א-ג: ירמיהו ותקופת נבואתו</a:t>
            </a:r>
            <a:endParaRPr lang="he-IL" sz="1600" b="1" dirty="0" smtClean="0">
              <a:solidFill>
                <a:srgbClr val="0070C0"/>
              </a:solidFill>
              <a:latin typeface="David" pitchFamily="34" charset="-79"/>
              <a:cs typeface="David" pitchFamily="34" charset="-79"/>
            </a:endParaRPr>
          </a:p>
          <a:p>
            <a:pPr algn="just"/>
            <a:r>
              <a:rPr lang="he-IL" sz="1400" b="1" dirty="0">
                <a:solidFill>
                  <a:srgbClr val="0070C0"/>
                </a:solidFill>
              </a:rPr>
              <a:t>א </a:t>
            </a:r>
            <a:r>
              <a:rPr lang="he-IL" sz="1400" b="1" dirty="0" smtClean="0">
                <a:solidFill>
                  <a:srgbClr val="0070C0"/>
                </a:solidFill>
              </a:rPr>
              <a:t>"דִּבְרֵי </a:t>
            </a:r>
            <a:r>
              <a:rPr lang="he-IL" sz="1400" b="1" dirty="0">
                <a:solidFill>
                  <a:srgbClr val="0070C0"/>
                </a:solidFill>
              </a:rPr>
              <a:t>יִרְמְיָהוּ, בֶּן-חִלְקִיָּהוּ, מִן-</a:t>
            </a:r>
            <a:r>
              <a:rPr lang="he-IL" sz="1400" b="1" dirty="0" err="1">
                <a:solidFill>
                  <a:srgbClr val="0070C0"/>
                </a:solidFill>
              </a:rPr>
              <a:t>הַכֹּהֲנִים</a:t>
            </a:r>
            <a:r>
              <a:rPr lang="he-IL" sz="1400" b="1" dirty="0">
                <a:solidFill>
                  <a:srgbClr val="0070C0"/>
                </a:solidFill>
              </a:rPr>
              <a:t> אֲשֶׁר בַּעֲנָתוֹת, בְּאֶרֶץ </a:t>
            </a:r>
            <a:r>
              <a:rPr lang="he-IL" sz="1400" b="1" dirty="0" err="1">
                <a:solidFill>
                  <a:srgbClr val="0070C0"/>
                </a:solidFill>
              </a:rPr>
              <a:t>בִּנְיָמִן</a:t>
            </a:r>
            <a:r>
              <a:rPr lang="he-IL" sz="1400" b="1" dirty="0">
                <a:solidFill>
                  <a:srgbClr val="0070C0"/>
                </a:solidFill>
              </a:rPr>
              <a:t>.  </a:t>
            </a:r>
            <a:endParaRPr lang="he-IL" sz="1400" b="1" dirty="0" smtClean="0">
              <a:solidFill>
                <a:srgbClr val="0070C0"/>
              </a:solidFill>
            </a:endParaRPr>
          </a:p>
          <a:p>
            <a:pPr algn="just"/>
            <a:r>
              <a:rPr lang="he-IL" sz="1400" b="1" dirty="0" smtClean="0">
                <a:solidFill>
                  <a:srgbClr val="0070C0"/>
                </a:solidFill>
              </a:rPr>
              <a:t>ב</a:t>
            </a:r>
            <a:r>
              <a:rPr lang="he-IL" sz="1400" b="1" dirty="0">
                <a:solidFill>
                  <a:srgbClr val="0070C0"/>
                </a:solidFill>
              </a:rPr>
              <a:t> אֲשֶׁר הָיָה </a:t>
            </a:r>
            <a:r>
              <a:rPr lang="he-IL" sz="1400" b="1" dirty="0" smtClean="0">
                <a:solidFill>
                  <a:srgbClr val="0070C0"/>
                </a:solidFill>
              </a:rPr>
              <a:t>דְבַר-ה' </a:t>
            </a:r>
            <a:r>
              <a:rPr lang="he-IL" sz="1400" b="1" dirty="0">
                <a:solidFill>
                  <a:srgbClr val="0070C0"/>
                </a:solidFill>
              </a:rPr>
              <a:t>אֵלָיו, בִּימֵי יֹאשִׁיָּהוּ בֶן-אָמוֹן מֶלֶךְ יְהוּדָה, </a:t>
            </a:r>
            <a:r>
              <a:rPr lang="he-IL" sz="1400" b="1" dirty="0" err="1">
                <a:solidFill>
                  <a:srgbClr val="0070C0"/>
                </a:solidFill>
              </a:rPr>
              <a:t>בִּשְׁלֹשׁ</a:t>
            </a:r>
            <a:r>
              <a:rPr lang="he-IL" sz="1400" b="1" dirty="0">
                <a:solidFill>
                  <a:srgbClr val="0070C0"/>
                </a:solidFill>
              </a:rPr>
              <a:t>-עֶשְׂרֵה שָׁנָה, לְמָלְכוֹ.  ג וַיְהִי, בִּימֵי יְהוֹיָקִים בֶּן-יֹאשִׁיָּהוּ מֶלֶךְ יְהוּדָה, עַד-תֹּם עַשְׁתֵּי עֶשְׂרֵה שָׁנָה, לְצִדְקִיָּהוּ בֶן-יֹאשִׁיָּהוּ מֶלֶךְ יְהוּדָה--עַד-גְּלוֹת יְרוּשָׁלִַם, בַּחֹדֶשׁ </a:t>
            </a:r>
            <a:r>
              <a:rPr lang="he-IL" sz="1400" b="1" dirty="0" smtClean="0">
                <a:solidFill>
                  <a:srgbClr val="0070C0"/>
                </a:solidFill>
              </a:rPr>
              <a:t>הַחֲמִישִׁי".</a:t>
            </a:r>
            <a:r>
              <a:rPr lang="he-IL" sz="1400" b="1" dirty="0">
                <a:solidFill>
                  <a:srgbClr val="0070C0"/>
                </a:solidFill>
              </a:rPr>
              <a:t> </a:t>
            </a:r>
            <a:endParaRPr lang="he-IL" sz="1400" b="1" dirty="0" smtClean="0">
              <a:solidFill>
                <a:srgbClr val="0070C0"/>
              </a:solidFill>
            </a:endParaRPr>
          </a:p>
          <a:p>
            <a:pPr algn="just"/>
            <a:endParaRPr lang="he-IL" sz="1400" b="1" dirty="0">
              <a:solidFill>
                <a:srgbClr val="0070C0"/>
              </a:solidFill>
              <a:latin typeface="David" pitchFamily="34" charset="-79"/>
              <a:cs typeface="David" pitchFamily="34" charset="-79"/>
            </a:endParaRPr>
          </a:p>
          <a:p>
            <a:pPr algn="just"/>
            <a:r>
              <a:rPr lang="he-IL" sz="1400" b="1" dirty="0" smtClean="0">
                <a:solidFill>
                  <a:srgbClr val="C00000"/>
                </a:solidFill>
                <a:latin typeface="David" pitchFamily="34" charset="-79"/>
                <a:cs typeface="David" pitchFamily="34" charset="-79"/>
              </a:rPr>
              <a:t>העיר </a:t>
            </a:r>
            <a:r>
              <a:rPr lang="he-IL" sz="1400" b="1" dirty="0" smtClean="0">
                <a:solidFill>
                  <a:srgbClr val="C00000"/>
                </a:solidFill>
                <a:latin typeface="David" pitchFamily="34" charset="-79"/>
                <a:cs typeface="David" pitchFamily="34" charset="-79"/>
              </a:rPr>
              <a:t>ענתות - עירו של ירמיהו</a:t>
            </a:r>
            <a:endParaRPr lang="he-IL" sz="1400" b="1" dirty="0">
              <a:solidFill>
                <a:srgbClr val="C00000"/>
              </a:solidFill>
              <a:latin typeface="David" pitchFamily="34" charset="-79"/>
              <a:cs typeface="David" pitchFamily="34" charset="-79"/>
            </a:endParaRPr>
          </a:p>
          <a:p>
            <a:pPr algn="just"/>
            <a:r>
              <a:rPr lang="he-IL" sz="1400" dirty="0" smtClean="0">
                <a:solidFill>
                  <a:schemeClr val="tx1"/>
                </a:solidFill>
                <a:latin typeface="David" pitchFamily="34" charset="-79"/>
                <a:cs typeface="David" pitchFamily="34" charset="-79"/>
              </a:rPr>
              <a:t>ירמיהו היה כוהן שגר בעיר ענתות שנמצאת בארץ בנימין.</a:t>
            </a:r>
          </a:p>
          <a:p>
            <a:pPr algn="just"/>
            <a:r>
              <a:rPr lang="he-IL" sz="1400" dirty="0" smtClean="0">
                <a:solidFill>
                  <a:schemeClr val="tx1"/>
                </a:solidFill>
                <a:latin typeface="David" pitchFamily="34" charset="-79"/>
                <a:cs typeface="David" pitchFamily="34" charset="-79"/>
              </a:rPr>
              <a:t>בספר יהושע ענתות נזכרת כאחת מערי הכהונה. היא הייתה קיימת בימי שלמה. זו העיר אליה גירש שלמה את אביתר הכהן מירושלים.</a:t>
            </a:r>
          </a:p>
          <a:p>
            <a:pPr algn="just"/>
            <a:r>
              <a:rPr lang="he-IL" sz="1400" dirty="0" smtClean="0">
                <a:solidFill>
                  <a:schemeClr val="tx1"/>
                </a:solidFill>
                <a:latin typeface="David" pitchFamily="34" charset="-79"/>
                <a:cs typeface="David" pitchFamily="34" charset="-79"/>
              </a:rPr>
              <a:t>בימי חזקיה נפגעה העיר ענתות קשות מידי </a:t>
            </a:r>
            <a:r>
              <a:rPr lang="he-IL" sz="1400" dirty="0" err="1" smtClean="0">
                <a:solidFill>
                  <a:schemeClr val="tx1"/>
                </a:solidFill>
                <a:latin typeface="David" pitchFamily="34" charset="-79"/>
                <a:cs typeface="David" pitchFamily="34" charset="-79"/>
              </a:rPr>
              <a:t>סנחריב</a:t>
            </a:r>
            <a:r>
              <a:rPr lang="he-IL" sz="1400" dirty="0" smtClean="0">
                <a:solidFill>
                  <a:schemeClr val="tx1"/>
                </a:solidFill>
                <a:latin typeface="David" pitchFamily="34" charset="-79"/>
                <a:cs typeface="David" pitchFamily="34" charset="-79"/>
              </a:rPr>
              <a:t>, אך התקיימה עד לחורבן על ידי בבל.</a:t>
            </a:r>
          </a:p>
          <a:p>
            <a:pPr algn="just"/>
            <a:r>
              <a:rPr lang="he-IL" sz="1400" dirty="0" smtClean="0">
                <a:solidFill>
                  <a:schemeClr val="tx1"/>
                </a:solidFill>
                <a:latin typeface="David" pitchFamily="34" charset="-79"/>
                <a:cs typeface="David" pitchFamily="34" charset="-79"/>
              </a:rPr>
              <a:t>העיר שוקמה מחדש על ידי שבי ציון.</a:t>
            </a:r>
          </a:p>
          <a:p>
            <a:pPr algn="just"/>
            <a:endParaRPr lang="he-IL" sz="1400" dirty="0">
              <a:solidFill>
                <a:schemeClr val="tx1"/>
              </a:solidFill>
              <a:latin typeface="David" pitchFamily="34" charset="-79"/>
              <a:cs typeface="David" pitchFamily="34" charset="-79"/>
            </a:endParaRPr>
          </a:p>
          <a:p>
            <a:pPr algn="just"/>
            <a:r>
              <a:rPr lang="he-IL" sz="1400" b="1" dirty="0" smtClean="0">
                <a:solidFill>
                  <a:srgbClr val="C00000"/>
                </a:solidFill>
                <a:latin typeface="David" pitchFamily="34" charset="-79"/>
                <a:cs typeface="David" pitchFamily="34" charset="-79"/>
              </a:rPr>
              <a:t>תקופת הנבואה</a:t>
            </a:r>
          </a:p>
          <a:p>
            <a:pPr algn="just"/>
            <a:r>
              <a:rPr lang="he-IL" sz="1400" dirty="0" smtClean="0">
                <a:solidFill>
                  <a:schemeClr val="tx1"/>
                </a:solidFill>
                <a:latin typeface="David" pitchFamily="34" charset="-79"/>
                <a:cs typeface="David" pitchFamily="34" charset="-79"/>
              </a:rPr>
              <a:t>ניבא בימי המלכים יאשיהו, יהויקים וצדקיהו. ניבא עד לחורבן בית המקדש וגם לאחריו.</a:t>
            </a:r>
          </a:p>
          <a:p>
            <a:pPr algn="just"/>
            <a:r>
              <a:rPr lang="he-IL" sz="1400" dirty="0" smtClean="0">
                <a:solidFill>
                  <a:schemeClr val="tx1"/>
                </a:solidFill>
                <a:latin typeface="David" pitchFamily="34" charset="-79"/>
                <a:cs typeface="David" pitchFamily="34" charset="-79"/>
              </a:rPr>
              <a:t>ירמיהו ניבא בתקופה היסטורית חשובה: אשור ירדה ובבל עולה. ממלכת יהודה לאט </a:t>
            </a:r>
            <a:r>
              <a:rPr lang="he-IL" sz="1400" dirty="0" err="1" smtClean="0">
                <a:solidFill>
                  <a:schemeClr val="tx1"/>
                </a:solidFill>
                <a:latin typeface="David" pitchFamily="34" charset="-79"/>
                <a:cs typeface="David" pitchFamily="34" charset="-79"/>
              </a:rPr>
              <a:t>לאט</a:t>
            </a:r>
            <a:r>
              <a:rPr lang="he-IL" sz="1400" dirty="0" smtClean="0">
                <a:solidFill>
                  <a:schemeClr val="tx1"/>
                </a:solidFill>
                <a:latin typeface="David" pitchFamily="34" charset="-79"/>
                <a:cs typeface="David" pitchFamily="34" charset="-79"/>
              </a:rPr>
              <a:t> משתעבדת לה.</a:t>
            </a:r>
          </a:p>
          <a:p>
            <a:pPr algn="just"/>
            <a:endParaRPr lang="he-IL" sz="1400" dirty="0">
              <a:solidFill>
                <a:schemeClr val="tx1"/>
              </a:solidFill>
              <a:latin typeface="David" pitchFamily="34" charset="-79"/>
              <a:cs typeface="David" pitchFamily="34" charset="-79"/>
            </a:endParaRPr>
          </a:p>
          <a:p>
            <a:pPr algn="just"/>
            <a:r>
              <a:rPr lang="he-IL" sz="1400" b="1" dirty="0" smtClean="0">
                <a:solidFill>
                  <a:srgbClr val="C00000"/>
                </a:solidFill>
                <a:latin typeface="David" pitchFamily="34" charset="-79"/>
                <a:cs typeface="David" pitchFamily="34" charset="-79"/>
              </a:rPr>
              <a:t>המצב ביהודה בימי ירמיהו</a:t>
            </a:r>
          </a:p>
          <a:p>
            <a:pPr algn="just"/>
            <a:r>
              <a:rPr lang="he-IL" sz="1400" b="1" dirty="0" smtClean="0">
                <a:solidFill>
                  <a:schemeClr val="tx1"/>
                </a:solidFill>
                <a:latin typeface="David" pitchFamily="34" charset="-79"/>
                <a:cs typeface="David" pitchFamily="34" charset="-79"/>
              </a:rPr>
              <a:t>מבחינה רוחנית:</a:t>
            </a:r>
            <a:r>
              <a:rPr lang="he-IL" sz="1400" dirty="0" smtClean="0">
                <a:solidFill>
                  <a:schemeClr val="tx1"/>
                </a:solidFill>
                <a:latin typeface="David" pitchFamily="34" charset="-79"/>
                <a:cs typeface="David" pitchFamily="34" charset="-79"/>
              </a:rPr>
              <a:t> בימי יאשיהו היה טוב מאד. הוא טיהר את ירושלים והארץ מע"ז ועשה בדק בית בבית המקדש. בימי המלכים שבאו אחריו המצב הרוחני נעשה גרוע. הם עשו הרע בעיני ה'.</a:t>
            </a:r>
          </a:p>
          <a:p>
            <a:pPr algn="just"/>
            <a:r>
              <a:rPr lang="he-IL" sz="1400" b="1" dirty="0" smtClean="0">
                <a:solidFill>
                  <a:schemeClr val="tx1"/>
                </a:solidFill>
                <a:latin typeface="David" pitchFamily="34" charset="-79"/>
                <a:cs typeface="David" pitchFamily="34" charset="-79"/>
              </a:rPr>
              <a:t>מבחינה מדינית:</a:t>
            </a:r>
            <a:r>
              <a:rPr lang="he-IL" sz="1400" dirty="0" smtClean="0">
                <a:solidFill>
                  <a:schemeClr val="tx1"/>
                </a:solidFill>
                <a:latin typeface="David" pitchFamily="34" charset="-79"/>
                <a:cs typeface="David" pitchFamily="34" charset="-79"/>
              </a:rPr>
              <a:t> בימי יאשיהו נחלשה אשור. לאחר מות יאשיהו המצרים שלטו בארץ, הגלו את </a:t>
            </a:r>
            <a:r>
              <a:rPr lang="he-IL" sz="1400" dirty="0" err="1" smtClean="0">
                <a:solidFill>
                  <a:schemeClr val="tx1"/>
                </a:solidFill>
                <a:latin typeface="David" pitchFamily="34" charset="-79"/>
                <a:cs typeface="David" pitchFamily="34" charset="-79"/>
              </a:rPr>
              <a:t>יהואחז</a:t>
            </a:r>
            <a:r>
              <a:rPr lang="he-IL" sz="1400" dirty="0" smtClean="0">
                <a:solidFill>
                  <a:schemeClr val="tx1"/>
                </a:solidFill>
                <a:latin typeface="David" pitchFamily="34" charset="-79"/>
                <a:cs typeface="David" pitchFamily="34" charset="-79"/>
              </a:rPr>
              <a:t> והמליכו במקומו את יהויקים.</a:t>
            </a:r>
          </a:p>
          <a:p>
            <a:pPr algn="just"/>
            <a:r>
              <a:rPr lang="he-IL" sz="1400" dirty="0" smtClean="0">
                <a:solidFill>
                  <a:schemeClr val="tx1"/>
                </a:solidFill>
                <a:latin typeface="David" pitchFamily="34" charset="-79"/>
                <a:cs typeface="David" pitchFamily="34" charset="-79"/>
              </a:rPr>
              <a:t>בימי יהויקים התחזקו הבבלים ושלטו בכל האזור. בימי צדקיהו נכשה ירושלים וחרב בית המקדש.</a:t>
            </a:r>
            <a:endParaRPr lang="he-IL" sz="1400" dirty="0">
              <a:solidFill>
                <a:schemeClr val="tx1"/>
              </a:solidFill>
              <a:latin typeface="David" pitchFamily="34" charset="-79"/>
              <a:cs typeface="David" pitchFamily="34" charset="-79"/>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428604"/>
            <a:ext cx="8229600" cy="5697559"/>
          </a:xfrm>
        </p:spPr>
        <p:txBody>
          <a:bodyPr>
            <a:normAutofit lnSpcReduction="10000"/>
          </a:bodyPr>
          <a:lstStyle/>
          <a:p>
            <a:pPr>
              <a:buNone/>
            </a:pPr>
            <a:r>
              <a:rPr lang="he-IL" sz="1600" b="1" dirty="0" smtClean="0">
                <a:solidFill>
                  <a:srgbClr val="C00000"/>
                </a:solidFill>
                <a:latin typeface="David" pitchFamily="34" charset="-79"/>
                <a:cs typeface="David" pitchFamily="34" charset="-79"/>
              </a:rPr>
              <a:t>פסוקים ד-י: הקדשת ירמיהו לנביא</a:t>
            </a:r>
          </a:p>
          <a:p>
            <a:pPr>
              <a:buNone/>
            </a:pPr>
            <a:r>
              <a:rPr lang="he-IL" sz="1400" b="1" dirty="0" smtClean="0">
                <a:solidFill>
                  <a:srgbClr val="0070C0"/>
                </a:solidFill>
              </a:rPr>
              <a:t>"בְּטֶרֶם </a:t>
            </a:r>
            <a:r>
              <a:rPr lang="he-IL" sz="1400" b="1" dirty="0" err="1">
                <a:solidFill>
                  <a:srgbClr val="0070C0"/>
                </a:solidFill>
              </a:rPr>
              <a:t>אצורך</a:t>
            </a:r>
            <a:r>
              <a:rPr lang="he-IL" sz="1400" b="1" dirty="0">
                <a:solidFill>
                  <a:srgbClr val="0070C0"/>
                </a:solidFill>
              </a:rPr>
              <a:t> (אֶצָּרְךָ) בַבֶּטֶן יְדַעְתִּיךָ, וּבְטֶרֶם תֵּצֵא מֵרֶחֶם </a:t>
            </a:r>
            <a:r>
              <a:rPr lang="he-IL" sz="1400" b="1" dirty="0" err="1">
                <a:solidFill>
                  <a:srgbClr val="0070C0"/>
                </a:solidFill>
              </a:rPr>
              <a:t>הִקְדַּשְׁתִּיךָ</a:t>
            </a:r>
            <a:r>
              <a:rPr lang="he-IL" sz="1400" b="1" dirty="0">
                <a:solidFill>
                  <a:srgbClr val="0070C0"/>
                </a:solidFill>
              </a:rPr>
              <a:t>:  נָבִיא </a:t>
            </a:r>
            <a:r>
              <a:rPr lang="he-IL" sz="1400" b="1" dirty="0" err="1">
                <a:solidFill>
                  <a:srgbClr val="0070C0"/>
                </a:solidFill>
              </a:rPr>
              <a:t>לַגּוֹיִם</a:t>
            </a:r>
            <a:r>
              <a:rPr lang="he-IL" sz="1400" b="1" dirty="0">
                <a:solidFill>
                  <a:srgbClr val="0070C0"/>
                </a:solidFill>
              </a:rPr>
              <a:t>, </a:t>
            </a:r>
            <a:r>
              <a:rPr lang="he-IL" sz="1400" b="1" dirty="0" err="1">
                <a:solidFill>
                  <a:srgbClr val="0070C0"/>
                </a:solidFill>
              </a:rPr>
              <a:t>נְתַתִּיךָ</a:t>
            </a:r>
            <a:r>
              <a:rPr lang="he-IL" sz="1400" b="1" dirty="0" smtClean="0">
                <a:solidFill>
                  <a:srgbClr val="0070C0"/>
                </a:solidFill>
              </a:rPr>
              <a:t>."</a:t>
            </a:r>
          </a:p>
          <a:p>
            <a:pPr>
              <a:buNone/>
            </a:pPr>
            <a:r>
              <a:rPr lang="he-IL" sz="1400" dirty="0" smtClean="0">
                <a:latin typeface="David" pitchFamily="34" charset="-79"/>
                <a:cs typeface="David" pitchFamily="34" charset="-79"/>
              </a:rPr>
              <a:t>ה' החליט שירמיהו יהיה נביא עוד לפני שנוצר ולפני שנולד.</a:t>
            </a:r>
          </a:p>
          <a:p>
            <a:pPr>
              <a:buNone/>
            </a:pPr>
            <a:endParaRPr lang="he-IL" sz="1400" dirty="0" smtClean="0">
              <a:latin typeface="David" pitchFamily="34" charset="-79"/>
              <a:cs typeface="David" pitchFamily="34" charset="-79"/>
            </a:endParaRPr>
          </a:p>
          <a:p>
            <a:pPr>
              <a:buNone/>
            </a:pPr>
            <a:r>
              <a:rPr lang="he-IL" sz="1400" dirty="0" smtClean="0">
                <a:solidFill>
                  <a:srgbClr val="C00000"/>
                </a:solidFill>
                <a:latin typeface="David" pitchFamily="34" charset="-79"/>
                <a:cs typeface="David" pitchFamily="34" charset="-79"/>
              </a:rPr>
              <a:t>ייעודו של ירמיהו: </a:t>
            </a:r>
            <a:r>
              <a:rPr lang="he-IL" sz="1400" b="1" dirty="0" smtClean="0">
                <a:solidFill>
                  <a:srgbClr val="0070C0"/>
                </a:solidFill>
                <a:latin typeface="David" pitchFamily="34" charset="-79"/>
                <a:cs typeface="David" pitchFamily="34" charset="-79"/>
              </a:rPr>
              <a:t>"</a:t>
            </a:r>
            <a:r>
              <a:rPr lang="he-IL" sz="1400" b="1" dirty="0" smtClean="0">
                <a:solidFill>
                  <a:srgbClr val="0070C0"/>
                </a:solidFill>
              </a:rPr>
              <a:t>נָבִיא </a:t>
            </a:r>
            <a:r>
              <a:rPr lang="he-IL" sz="1400" b="1" dirty="0" err="1" smtClean="0">
                <a:solidFill>
                  <a:srgbClr val="0070C0"/>
                </a:solidFill>
              </a:rPr>
              <a:t>לַגּוֹיִם</a:t>
            </a:r>
            <a:r>
              <a:rPr lang="he-IL" sz="1400" b="1" dirty="0" smtClean="0">
                <a:solidFill>
                  <a:srgbClr val="0070C0"/>
                </a:solidFill>
              </a:rPr>
              <a:t>, נְתַתִּיךָ" </a:t>
            </a:r>
            <a:r>
              <a:rPr lang="he-IL" sz="1400" dirty="0" smtClean="0"/>
              <a:t> (ה).</a:t>
            </a:r>
          </a:p>
          <a:p>
            <a:pPr>
              <a:buNone/>
            </a:pPr>
            <a:r>
              <a:rPr lang="he-IL" sz="1400" b="1" dirty="0">
                <a:solidFill>
                  <a:srgbClr val="0070C0"/>
                </a:solidFill>
              </a:rPr>
              <a:t>	</a:t>
            </a:r>
            <a:r>
              <a:rPr lang="he-IL" sz="1400" b="1" dirty="0" smtClean="0">
                <a:solidFill>
                  <a:srgbClr val="0070C0"/>
                </a:solidFill>
              </a:rPr>
              <a:t>	"רְאֵה </a:t>
            </a:r>
            <a:r>
              <a:rPr lang="he-IL" sz="1400" b="1" dirty="0">
                <a:solidFill>
                  <a:srgbClr val="0070C0"/>
                </a:solidFill>
              </a:rPr>
              <a:t>הִפְקַדְתִּיךָ הַיּוֹם הַזֶּה, עַל-</a:t>
            </a:r>
            <a:r>
              <a:rPr lang="he-IL" sz="1400" b="1" dirty="0" err="1">
                <a:solidFill>
                  <a:srgbClr val="0070C0"/>
                </a:solidFill>
              </a:rPr>
              <a:t>הַגּוֹיִם</a:t>
            </a:r>
            <a:r>
              <a:rPr lang="he-IL" sz="1400" b="1" dirty="0">
                <a:solidFill>
                  <a:srgbClr val="0070C0"/>
                </a:solidFill>
              </a:rPr>
              <a:t> </a:t>
            </a:r>
            <a:r>
              <a:rPr lang="he-IL" sz="1400" b="1" dirty="0" smtClean="0">
                <a:solidFill>
                  <a:srgbClr val="0070C0"/>
                </a:solidFill>
              </a:rPr>
              <a:t>וְעַל-הַמַּמְלָכוֹת</a:t>
            </a:r>
            <a:r>
              <a:rPr lang="he-IL" sz="1200" b="1" dirty="0" smtClean="0">
                <a:solidFill>
                  <a:srgbClr val="0070C0"/>
                </a:solidFill>
              </a:rPr>
              <a:t>..</a:t>
            </a:r>
            <a:r>
              <a:rPr lang="he-IL" sz="1200" b="1" dirty="0" err="1" smtClean="0">
                <a:solidFill>
                  <a:srgbClr val="0070C0"/>
                </a:solidFill>
              </a:rPr>
              <a:t>." </a:t>
            </a:r>
            <a:r>
              <a:rPr lang="he-IL" sz="1200" dirty="0" smtClean="0">
                <a:latin typeface="David" pitchFamily="34" charset="-79"/>
                <a:cs typeface="David" pitchFamily="34" charset="-79"/>
              </a:rPr>
              <a:t>(י</a:t>
            </a:r>
            <a:r>
              <a:rPr lang="he-IL" sz="1200" dirty="0" smtClean="0">
                <a:latin typeface="David" pitchFamily="34" charset="-79"/>
                <a:cs typeface="David" pitchFamily="34" charset="-79"/>
              </a:rPr>
              <a:t>).</a:t>
            </a:r>
          </a:p>
          <a:p>
            <a:pPr>
              <a:buNone/>
            </a:pPr>
            <a:endParaRPr lang="he-IL" sz="1200" dirty="0" smtClean="0">
              <a:latin typeface="David" pitchFamily="34" charset="-79"/>
              <a:cs typeface="David" pitchFamily="34" charset="-79"/>
            </a:endParaRPr>
          </a:p>
          <a:p>
            <a:pPr>
              <a:buNone/>
            </a:pPr>
            <a:r>
              <a:rPr lang="he-IL" sz="1400" dirty="0" smtClean="0">
                <a:latin typeface="David" pitchFamily="34" charset="-79"/>
                <a:cs typeface="David" pitchFamily="34" charset="-79"/>
              </a:rPr>
              <a:t>חלק  מנביאי ישראל התנבאו גם לגויים (ישעיהו, יחזקאל ועוד), אך המיוחד אצל ירמיהו שבעת מינויו הוא מוגדר לתפקיד </a:t>
            </a:r>
            <a:r>
              <a:rPr lang="he-IL" sz="1400" b="1" dirty="0" smtClean="0">
                <a:solidFill>
                  <a:srgbClr val="0070C0"/>
                </a:solidFill>
                <a:latin typeface="David" pitchFamily="34" charset="-79"/>
                <a:cs typeface="David" pitchFamily="34" charset="-79"/>
              </a:rPr>
              <a:t>"</a:t>
            </a:r>
            <a:r>
              <a:rPr lang="he-IL" sz="1400" b="1" dirty="0" smtClean="0">
                <a:solidFill>
                  <a:srgbClr val="0070C0"/>
                </a:solidFill>
              </a:rPr>
              <a:t>נָבִיא </a:t>
            </a:r>
            <a:r>
              <a:rPr lang="he-IL" sz="1400" b="1" dirty="0" err="1" smtClean="0">
                <a:solidFill>
                  <a:srgbClr val="0070C0"/>
                </a:solidFill>
              </a:rPr>
              <a:t>לַגּוֹיִם</a:t>
            </a:r>
            <a:r>
              <a:rPr lang="he-IL" sz="1400" b="1" dirty="0" smtClean="0">
                <a:solidFill>
                  <a:srgbClr val="0070C0"/>
                </a:solidFill>
              </a:rPr>
              <a:t>". </a:t>
            </a:r>
            <a:r>
              <a:rPr lang="he-IL" sz="1400" dirty="0" smtClean="0"/>
              <a:t>עניין זה חוזר גם בפסוק י.</a:t>
            </a:r>
          </a:p>
          <a:p>
            <a:pPr>
              <a:buNone/>
            </a:pPr>
            <a:r>
              <a:rPr lang="he-IL" sz="1400" dirty="0" smtClean="0">
                <a:latin typeface="David" pitchFamily="34" charset="-79"/>
                <a:cs typeface="David" pitchFamily="34" charset="-79"/>
              </a:rPr>
              <a:t>אכן בסיום ספר ירמיהו בפרקים </a:t>
            </a:r>
            <a:r>
              <a:rPr lang="he-IL" sz="1400" dirty="0" err="1" smtClean="0">
                <a:latin typeface="David" pitchFamily="34" charset="-79"/>
                <a:cs typeface="David" pitchFamily="34" charset="-79"/>
              </a:rPr>
              <a:t>מו</a:t>
            </a:r>
            <a:r>
              <a:rPr lang="he-IL" sz="1400" dirty="0" smtClean="0">
                <a:latin typeface="David" pitchFamily="34" charset="-79"/>
                <a:cs typeface="David" pitchFamily="34" charset="-79"/>
              </a:rPr>
              <a:t>-נא מצוי קובץ נבואות על הגויים.</a:t>
            </a:r>
          </a:p>
          <a:p>
            <a:pPr>
              <a:buNone/>
            </a:pPr>
            <a:endParaRPr lang="he-IL" sz="1400" dirty="0" smtClean="0">
              <a:solidFill>
                <a:srgbClr val="0070C0"/>
              </a:solidFill>
              <a:latin typeface="David" pitchFamily="34" charset="-79"/>
              <a:cs typeface="David" pitchFamily="34" charset="-79"/>
            </a:endParaRPr>
          </a:p>
          <a:p>
            <a:pPr>
              <a:buNone/>
            </a:pPr>
            <a:r>
              <a:rPr lang="he-IL" sz="1400" dirty="0" smtClean="0">
                <a:solidFill>
                  <a:srgbClr val="C00000"/>
                </a:solidFill>
                <a:latin typeface="David" pitchFamily="34" charset="-79"/>
                <a:cs typeface="David" pitchFamily="34" charset="-79"/>
              </a:rPr>
              <a:t>משמעות הביטוי</a:t>
            </a:r>
            <a:r>
              <a:rPr lang="he-IL" sz="1400" b="1" dirty="0" smtClean="0">
                <a:solidFill>
                  <a:srgbClr val="0070C0"/>
                </a:solidFill>
                <a:latin typeface="David" pitchFamily="34" charset="-79"/>
                <a:cs typeface="David" pitchFamily="34" charset="-79"/>
              </a:rPr>
              <a:t> "</a:t>
            </a:r>
            <a:r>
              <a:rPr lang="he-IL" sz="1400" b="1" dirty="0" smtClean="0">
                <a:solidFill>
                  <a:srgbClr val="0070C0"/>
                </a:solidFill>
              </a:rPr>
              <a:t>נָבִיא </a:t>
            </a:r>
            <a:r>
              <a:rPr lang="he-IL" sz="1400" b="1" dirty="0" err="1" smtClean="0">
                <a:solidFill>
                  <a:srgbClr val="0070C0"/>
                </a:solidFill>
              </a:rPr>
              <a:t>לַגּוֹיִם</a:t>
            </a:r>
            <a:r>
              <a:rPr lang="he-IL" sz="1400" b="1" dirty="0" smtClean="0">
                <a:solidFill>
                  <a:srgbClr val="0070C0"/>
                </a:solidFill>
              </a:rPr>
              <a:t>"</a:t>
            </a:r>
            <a:endParaRPr lang="he-IL" sz="1400" dirty="0" smtClean="0">
              <a:latin typeface="David" pitchFamily="34" charset="-79"/>
              <a:cs typeface="David" pitchFamily="34" charset="-79"/>
            </a:endParaRPr>
          </a:p>
          <a:p>
            <a:pPr>
              <a:buNone/>
            </a:pPr>
            <a:r>
              <a:rPr lang="he-IL" sz="1400" dirty="0" smtClean="0">
                <a:latin typeface="David" pitchFamily="34" charset="-79"/>
                <a:cs typeface="David" pitchFamily="34" charset="-79"/>
              </a:rPr>
              <a:t>א. ירמיהו ינבא נבואות המיועדות לאוזני הגויים, כחלק מהתפיסה שכל העולם נדרש לתיקון. דוגמא לכך יש בפרק כ"ז. שם מסופר על מוסרות עול שירמיהו צריך לשלוח אל הגויים ולומר להם שעליהם להיכנע לעול </a:t>
            </a:r>
            <a:r>
              <a:rPr lang="he-IL" sz="1400" dirty="0" err="1" smtClean="0">
                <a:latin typeface="David" pitchFamily="34" charset="-79"/>
                <a:cs typeface="David" pitchFamily="34" charset="-79"/>
              </a:rPr>
              <a:t>נבוכדנצר</a:t>
            </a:r>
            <a:r>
              <a:rPr lang="he-IL" sz="1400" dirty="0" smtClean="0">
                <a:latin typeface="David" pitchFamily="34" charset="-79"/>
                <a:cs typeface="David" pitchFamily="34" charset="-79"/>
              </a:rPr>
              <a:t> מלך בבל.</a:t>
            </a:r>
          </a:p>
          <a:p>
            <a:pPr>
              <a:buNone/>
            </a:pPr>
            <a:r>
              <a:rPr lang="he-IL" sz="1400" dirty="0" smtClean="0">
                <a:latin typeface="David" pitchFamily="34" charset="-79"/>
                <a:cs typeface="David" pitchFamily="34" charset="-79"/>
              </a:rPr>
              <a:t>ב. הנבואות על הגויים נועדו להעביר מסר לעם ישראל, שה' משגיח על מעשי האדם והאומות, ומשיב להם כגמולם (הנבואות לא נאמרו לגויים). עיקר הנבואה היא לישראל.</a:t>
            </a:r>
            <a:endParaRPr lang="he-IL" sz="1400" dirty="0">
              <a:latin typeface="David" pitchFamily="34" charset="-79"/>
              <a:cs typeface="David" pitchFamily="34" charset="-79"/>
            </a:endParaRPr>
          </a:p>
          <a:p>
            <a:pPr>
              <a:buNone/>
            </a:pPr>
            <a:endParaRPr lang="he-IL" sz="1400" b="1" dirty="0" smtClean="0">
              <a:solidFill>
                <a:srgbClr val="0070C0"/>
              </a:solidFill>
            </a:endParaRPr>
          </a:p>
          <a:p>
            <a:pPr>
              <a:buNone/>
            </a:pPr>
            <a:r>
              <a:rPr lang="he-IL" sz="1400" dirty="0" smtClean="0">
                <a:solidFill>
                  <a:srgbClr val="C00000"/>
                </a:solidFill>
                <a:latin typeface="David" pitchFamily="34" charset="-79"/>
                <a:cs typeface="David" pitchFamily="34" charset="-79"/>
              </a:rPr>
              <a:t>תוכן השליחות המוטלת על ירמיהו: </a:t>
            </a:r>
            <a:r>
              <a:rPr lang="he-IL" sz="1400" b="1" dirty="0">
                <a:solidFill>
                  <a:srgbClr val="0070C0"/>
                </a:solidFill>
              </a:rPr>
              <a:t> </a:t>
            </a:r>
            <a:r>
              <a:rPr lang="he-IL" sz="1400" b="1" dirty="0" smtClean="0">
                <a:solidFill>
                  <a:srgbClr val="0070C0"/>
                </a:solidFill>
              </a:rPr>
              <a:t>"רְאֵה </a:t>
            </a:r>
            <a:r>
              <a:rPr lang="he-IL" sz="1400" b="1" dirty="0">
                <a:solidFill>
                  <a:srgbClr val="0070C0"/>
                </a:solidFill>
              </a:rPr>
              <a:t>הִפְקַדְתִּיךָ הַיּוֹם הַזֶּה, עַל-</a:t>
            </a:r>
            <a:r>
              <a:rPr lang="he-IL" sz="1400" b="1" dirty="0" err="1">
                <a:solidFill>
                  <a:srgbClr val="0070C0"/>
                </a:solidFill>
              </a:rPr>
              <a:t>הַגּוֹיִם</a:t>
            </a:r>
            <a:r>
              <a:rPr lang="he-IL" sz="1400" b="1" dirty="0">
                <a:solidFill>
                  <a:srgbClr val="0070C0"/>
                </a:solidFill>
              </a:rPr>
              <a:t> וְעַל-הַמַּמְלָכוֹת, </a:t>
            </a:r>
            <a:r>
              <a:rPr lang="he-IL" sz="1400" b="1" dirty="0" err="1">
                <a:solidFill>
                  <a:srgbClr val="0070C0"/>
                </a:solidFill>
              </a:rPr>
              <a:t>לִנְתוֹשׁ</a:t>
            </a:r>
            <a:r>
              <a:rPr lang="he-IL" sz="1400" b="1" dirty="0">
                <a:solidFill>
                  <a:srgbClr val="0070C0"/>
                </a:solidFill>
              </a:rPr>
              <a:t> </a:t>
            </a:r>
            <a:r>
              <a:rPr lang="he-IL" sz="1400" b="1" dirty="0" err="1">
                <a:solidFill>
                  <a:srgbClr val="0070C0"/>
                </a:solidFill>
              </a:rPr>
              <a:t>וְלִנְתוֹץ</a:t>
            </a:r>
            <a:r>
              <a:rPr lang="he-IL" sz="1400" b="1" dirty="0">
                <a:solidFill>
                  <a:srgbClr val="0070C0"/>
                </a:solidFill>
              </a:rPr>
              <a:t>, </a:t>
            </a:r>
            <a:r>
              <a:rPr lang="he-IL" sz="1400" b="1" dirty="0" err="1">
                <a:solidFill>
                  <a:srgbClr val="0070C0"/>
                </a:solidFill>
              </a:rPr>
              <a:t>וּלְהַאֲבִיד</a:t>
            </a:r>
            <a:r>
              <a:rPr lang="he-IL" sz="1400" b="1" dirty="0">
                <a:solidFill>
                  <a:srgbClr val="0070C0"/>
                </a:solidFill>
              </a:rPr>
              <a:t> וְלַהֲרוֹס--לִבְנוֹת, </a:t>
            </a:r>
            <a:r>
              <a:rPr lang="he-IL" sz="1400" b="1" dirty="0" smtClean="0">
                <a:solidFill>
                  <a:srgbClr val="0070C0"/>
                </a:solidFill>
              </a:rPr>
              <a:t>וְלִנְטוֹעַ" </a:t>
            </a:r>
            <a:r>
              <a:rPr lang="he-IL" sz="1400" dirty="0" smtClean="0">
                <a:latin typeface="David" pitchFamily="34" charset="-79"/>
                <a:cs typeface="David" pitchFamily="34" charset="-79"/>
              </a:rPr>
              <a:t>(י) </a:t>
            </a:r>
          </a:p>
          <a:p>
            <a:pPr>
              <a:buNone/>
            </a:pPr>
            <a:r>
              <a:rPr lang="he-IL" sz="1400" dirty="0" smtClean="0">
                <a:latin typeface="David" pitchFamily="34" charset="-79"/>
                <a:cs typeface="David" pitchFamily="34" charset="-79"/>
              </a:rPr>
              <a:t>ארבע פעולות הרס: "</a:t>
            </a:r>
            <a:r>
              <a:rPr lang="he-IL" sz="1400" b="1" dirty="0" err="1" smtClean="0">
                <a:solidFill>
                  <a:srgbClr val="0070C0"/>
                </a:solidFill>
              </a:rPr>
              <a:t>לִנְתוֹשׁ</a:t>
            </a:r>
            <a:r>
              <a:rPr lang="he-IL" sz="1400" b="1" dirty="0" smtClean="0">
                <a:solidFill>
                  <a:srgbClr val="0070C0"/>
                </a:solidFill>
              </a:rPr>
              <a:t> </a:t>
            </a:r>
            <a:r>
              <a:rPr lang="he-IL" sz="1400" b="1" dirty="0" err="1" smtClean="0">
                <a:solidFill>
                  <a:srgbClr val="0070C0"/>
                </a:solidFill>
              </a:rPr>
              <a:t>וְלִנְתוֹץ</a:t>
            </a:r>
            <a:r>
              <a:rPr lang="he-IL" sz="1400" b="1" dirty="0" smtClean="0">
                <a:solidFill>
                  <a:srgbClr val="0070C0"/>
                </a:solidFill>
              </a:rPr>
              <a:t>, </a:t>
            </a:r>
            <a:r>
              <a:rPr lang="he-IL" sz="1400" b="1" dirty="0" err="1" smtClean="0">
                <a:solidFill>
                  <a:srgbClr val="0070C0"/>
                </a:solidFill>
              </a:rPr>
              <a:t>וּלְהַאֲבִיד</a:t>
            </a:r>
            <a:r>
              <a:rPr lang="he-IL" sz="1400" b="1" dirty="0" smtClean="0">
                <a:solidFill>
                  <a:srgbClr val="0070C0"/>
                </a:solidFill>
              </a:rPr>
              <a:t> וְלַהֲרוֹס"</a:t>
            </a:r>
            <a:r>
              <a:rPr lang="he-IL" sz="1400" dirty="0" smtClean="0">
                <a:latin typeface="David" pitchFamily="34" charset="-79"/>
                <a:cs typeface="David" pitchFamily="34" charset="-79"/>
              </a:rPr>
              <a:t>. שתי פעולות בניה: "</a:t>
            </a:r>
            <a:r>
              <a:rPr lang="he-IL" sz="1400" b="1" dirty="0" smtClean="0">
                <a:solidFill>
                  <a:srgbClr val="0070C0"/>
                </a:solidFill>
              </a:rPr>
              <a:t>לִבְנוֹת, וְלִנְטוֹעַ</a:t>
            </a:r>
            <a:r>
              <a:rPr lang="he-IL" sz="1400" dirty="0" smtClean="0">
                <a:latin typeface="David" pitchFamily="34" charset="-79"/>
                <a:cs typeface="David" pitchFamily="34" charset="-79"/>
              </a:rPr>
              <a:t>".</a:t>
            </a:r>
          </a:p>
          <a:p>
            <a:pPr>
              <a:buNone/>
            </a:pPr>
            <a:r>
              <a:rPr lang="he-IL" sz="1400" dirty="0" smtClean="0">
                <a:latin typeface="David" pitchFamily="34" charset="-79"/>
                <a:cs typeface="David" pitchFamily="34" charset="-79"/>
              </a:rPr>
              <a:t> אין הכוונה שירמיהו עצמו צריך לעשות פעולות אלה, אלא הן מאפיינות את נבואות ירמיהו שהן בעיקר נבואות פורענות ומעט נבואות נחמה.</a:t>
            </a:r>
          </a:p>
          <a:p>
            <a:pPr>
              <a:buNone/>
            </a:pPr>
            <a:endParaRPr lang="he-IL" sz="1400" b="1" dirty="0">
              <a:solidFill>
                <a:srgbClr val="0070C0"/>
              </a:solidFill>
              <a:latin typeface="David" pitchFamily="34" charset="-79"/>
              <a:cs typeface="David" pitchFamily="34" charset="-79"/>
            </a:endParaRPr>
          </a:p>
          <a:p>
            <a:pPr>
              <a:buNone/>
            </a:pPr>
            <a:r>
              <a:rPr lang="he-IL" sz="1400" b="1" dirty="0" smtClean="0">
                <a:solidFill>
                  <a:srgbClr val="0070C0"/>
                </a:solidFill>
                <a:latin typeface="David" pitchFamily="34" charset="-79"/>
                <a:cs typeface="David" pitchFamily="34" charset="-79"/>
              </a:rPr>
              <a:t> </a:t>
            </a:r>
            <a:endParaRPr lang="he-IL" sz="1400" dirty="0" smtClean="0"/>
          </a:p>
          <a:p>
            <a:pPr>
              <a:buNone/>
            </a:pPr>
            <a:endParaRPr lang="he-IL" sz="1400" dirty="0">
              <a:latin typeface="David" pitchFamily="34" charset="-79"/>
              <a:cs typeface="David" pitchFamily="34" charset="-79"/>
            </a:endParaRPr>
          </a:p>
          <a:p>
            <a:pPr>
              <a:buNone/>
            </a:pPr>
            <a:endParaRPr lang="he-IL" sz="1400" dirty="0" smtClean="0">
              <a:latin typeface="David" pitchFamily="34" charset="-79"/>
              <a:cs typeface="David" pitchFamily="34" charset="-79"/>
            </a:endParaRPr>
          </a:p>
          <a:p>
            <a:pPr>
              <a:buNone/>
            </a:pPr>
            <a:endParaRPr lang="he-IL" sz="1400" dirty="0">
              <a:latin typeface="David" pitchFamily="34" charset="-79"/>
              <a:cs typeface="David" pitchFamily="34"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714356"/>
            <a:ext cx="8229600" cy="5411807"/>
          </a:xfrm>
        </p:spPr>
        <p:txBody>
          <a:bodyPr>
            <a:normAutofit/>
          </a:bodyPr>
          <a:lstStyle/>
          <a:p>
            <a:pPr>
              <a:buNone/>
            </a:pPr>
            <a:r>
              <a:rPr lang="he-IL" sz="1600" dirty="0" smtClean="0">
                <a:solidFill>
                  <a:srgbClr val="C00000"/>
                </a:solidFill>
                <a:latin typeface="David" pitchFamily="34" charset="-79"/>
                <a:cs typeface="David" pitchFamily="34" charset="-79"/>
              </a:rPr>
              <a:t>תגובת ירמיהו: </a:t>
            </a:r>
            <a:r>
              <a:rPr lang="he-IL" sz="1600" b="1" dirty="0" smtClean="0">
                <a:solidFill>
                  <a:srgbClr val="0070C0"/>
                </a:solidFill>
                <a:latin typeface="David" pitchFamily="34" charset="-79"/>
                <a:cs typeface="David" pitchFamily="34" charset="-79"/>
              </a:rPr>
              <a:t>"</a:t>
            </a:r>
            <a:r>
              <a:rPr lang="he-IL" sz="1600" b="1" dirty="0" smtClean="0">
                <a:solidFill>
                  <a:srgbClr val="0070C0"/>
                </a:solidFill>
              </a:rPr>
              <a:t>וָאֹמַר, אֲהָהּ ה' </a:t>
            </a:r>
            <a:r>
              <a:rPr lang="he-IL" sz="1600" b="1" dirty="0" err="1" smtClean="0">
                <a:solidFill>
                  <a:srgbClr val="0070C0"/>
                </a:solidFill>
              </a:rPr>
              <a:t>אלקים</a:t>
            </a:r>
            <a:r>
              <a:rPr lang="he-IL" sz="1600" b="1" dirty="0" smtClean="0">
                <a:solidFill>
                  <a:srgbClr val="0070C0"/>
                </a:solidFill>
              </a:rPr>
              <a:t>, הִנֵּה לֹא-יָדַעְתִּי, דַּבֵּר:  כִּי-נַעַר, אָנֹכִי".</a:t>
            </a:r>
          </a:p>
          <a:p>
            <a:pPr>
              <a:buNone/>
            </a:pPr>
            <a:r>
              <a:rPr lang="he-IL" sz="1600" dirty="0" smtClean="0">
                <a:latin typeface="David" pitchFamily="34" charset="-79"/>
                <a:cs typeface="David" pitchFamily="34" charset="-79"/>
              </a:rPr>
              <a:t>ירמיהו התנגד לתפקיד. מדוע?</a:t>
            </a:r>
          </a:p>
          <a:p>
            <a:pPr>
              <a:buNone/>
            </a:pPr>
            <a:r>
              <a:rPr lang="he-IL" sz="1600" dirty="0" smtClean="0">
                <a:solidFill>
                  <a:srgbClr val="C00000"/>
                </a:solidFill>
                <a:latin typeface="David" pitchFamily="34" charset="-79"/>
                <a:cs typeface="David" pitchFamily="34" charset="-79"/>
              </a:rPr>
              <a:t>רש"י:</a:t>
            </a:r>
            <a:r>
              <a:rPr lang="he-IL" sz="1600" dirty="0" smtClean="0">
                <a:latin typeface="David" pitchFamily="34" charset="-79"/>
                <a:cs typeface="David" pitchFamily="34" charset="-79"/>
              </a:rPr>
              <a:t> הוא צעיר וחסר ניסיון ואינו ראוי להוכיח את העם. לדוגמה מזכיר את משה, שרק בסוף ימיו האמינו בו למרות הניסים שעשו לו. אז ודאי שבגלל גילו לא ישמעו לו.</a:t>
            </a:r>
          </a:p>
          <a:p>
            <a:pPr>
              <a:buNone/>
            </a:pPr>
            <a:r>
              <a:rPr lang="he-IL" sz="1600" dirty="0" err="1" smtClean="0">
                <a:solidFill>
                  <a:srgbClr val="C00000"/>
                </a:solidFill>
                <a:latin typeface="David" pitchFamily="34" charset="-79"/>
                <a:cs typeface="David" pitchFamily="34" charset="-79"/>
              </a:rPr>
              <a:t>מלבי"ם</a:t>
            </a:r>
            <a:r>
              <a:rPr lang="he-IL" sz="1600" dirty="0" smtClean="0">
                <a:solidFill>
                  <a:srgbClr val="C00000"/>
                </a:solidFill>
                <a:latin typeface="David" pitchFamily="34" charset="-79"/>
                <a:cs typeface="David" pitchFamily="34" charset="-79"/>
              </a:rPr>
              <a:t>: </a:t>
            </a:r>
            <a:r>
              <a:rPr lang="he-IL" sz="1600" dirty="0" smtClean="0">
                <a:latin typeface="David" pitchFamily="34" charset="-79"/>
                <a:cs typeface="David" pitchFamily="34" charset="-79"/>
              </a:rPr>
              <a:t>יש שלוש סיבות:</a:t>
            </a:r>
          </a:p>
          <a:p>
            <a:pPr>
              <a:buNone/>
            </a:pPr>
            <a:r>
              <a:rPr lang="he-IL" sz="1600" dirty="0" smtClean="0">
                <a:latin typeface="David" pitchFamily="34" charset="-79"/>
                <a:cs typeface="David" pitchFamily="34" charset="-79"/>
              </a:rPr>
              <a:t>א. בגלל גילו הצעיר וחוסר ניסיונו לא יהיה לו אומץ להוכיח את העם.</a:t>
            </a:r>
          </a:p>
          <a:p>
            <a:pPr>
              <a:buNone/>
            </a:pPr>
            <a:r>
              <a:rPr lang="he-IL" sz="1600" dirty="0" smtClean="0">
                <a:latin typeface="David" pitchFamily="34" charset="-79"/>
                <a:cs typeface="David" pitchFamily="34" charset="-79"/>
              </a:rPr>
              <a:t>ב. הוא חסר ניסיון אינו יודע לנסח דבריו בצורה מתאימה ומכובדת.</a:t>
            </a:r>
          </a:p>
          <a:p>
            <a:pPr>
              <a:buNone/>
            </a:pPr>
            <a:r>
              <a:rPr lang="he-IL" sz="1600" dirty="0" smtClean="0">
                <a:latin typeface="David" pitchFamily="34" charset="-79"/>
                <a:cs typeface="David" pitchFamily="34" charset="-79"/>
              </a:rPr>
              <a:t>ג. בגלל גילו הצעיר העם לא יכבדו אותו וינסו לפגוע בו.</a:t>
            </a:r>
          </a:p>
          <a:p>
            <a:pPr>
              <a:buNone/>
            </a:pPr>
            <a:endParaRPr lang="he-IL" sz="1600" dirty="0" smtClean="0">
              <a:latin typeface="David" pitchFamily="34" charset="-79"/>
              <a:cs typeface="David" pitchFamily="34" charset="-79"/>
            </a:endParaRPr>
          </a:p>
          <a:p>
            <a:pPr>
              <a:buNone/>
            </a:pPr>
            <a:r>
              <a:rPr lang="he-IL" sz="1600" b="1" dirty="0" err="1" smtClean="0">
                <a:latin typeface="David" pitchFamily="34" charset="-79"/>
                <a:cs typeface="David" pitchFamily="34" charset="-79"/>
              </a:rPr>
              <a:t>רד"ק</a:t>
            </a:r>
            <a:r>
              <a:rPr lang="he-IL" sz="1600" b="1" dirty="0" smtClean="0">
                <a:latin typeface="David" pitchFamily="34" charset="-79"/>
                <a:cs typeface="David" pitchFamily="34" charset="-79"/>
              </a:rPr>
              <a:t> שואל</a:t>
            </a:r>
            <a:r>
              <a:rPr lang="he-IL" sz="1600" dirty="0" smtClean="0">
                <a:latin typeface="David" pitchFamily="34" charset="-79"/>
                <a:cs typeface="David" pitchFamily="34" charset="-79"/>
              </a:rPr>
              <a:t>: מדוע דווקא לירמיהו אמר הקב"ה שהוא מיועד להיות נביא עוד לפני שהוא נולד?</a:t>
            </a:r>
          </a:p>
          <a:p>
            <a:pPr>
              <a:buNone/>
            </a:pPr>
            <a:r>
              <a:rPr lang="he-IL" sz="1600" b="1" dirty="0" smtClean="0">
                <a:latin typeface="David" pitchFamily="34" charset="-79"/>
                <a:cs typeface="David" pitchFamily="34" charset="-79"/>
              </a:rPr>
              <a:t>תשובת </a:t>
            </a:r>
            <a:r>
              <a:rPr lang="he-IL" sz="1600" b="1" dirty="0" err="1" smtClean="0">
                <a:latin typeface="David" pitchFamily="34" charset="-79"/>
                <a:cs typeface="David" pitchFamily="34" charset="-79"/>
              </a:rPr>
              <a:t>רד"ק</a:t>
            </a:r>
            <a:r>
              <a:rPr lang="he-IL" sz="1600" b="1" dirty="0" smtClean="0">
                <a:latin typeface="David" pitchFamily="34" charset="-79"/>
                <a:cs typeface="David" pitchFamily="34" charset="-79"/>
              </a:rPr>
              <a:t>: </a:t>
            </a:r>
            <a:r>
              <a:rPr lang="he-IL" sz="1600" dirty="0" smtClean="0">
                <a:latin typeface="David" pitchFamily="34" charset="-79"/>
                <a:cs typeface="David" pitchFamily="34" charset="-79"/>
              </a:rPr>
              <a:t> ה' ידע שירמיהו יתנגד ללכת ולנבא, לכן ה' הודיע לו כי עוד לפני שנולד הוקדש להיות נביא, ולכן לא יוכל לסרב.</a:t>
            </a:r>
            <a:endParaRPr lang="he-IL" sz="1600" b="1" dirty="0" smtClean="0">
              <a:latin typeface="David" pitchFamily="34" charset="-79"/>
              <a:cs typeface="David" pitchFamily="34" charset="-79"/>
            </a:endParaRPr>
          </a:p>
          <a:p>
            <a:endParaRPr lang="he-I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428604"/>
            <a:ext cx="8229600" cy="5697559"/>
          </a:xfrm>
        </p:spPr>
        <p:txBody>
          <a:bodyPr>
            <a:normAutofit/>
          </a:bodyPr>
          <a:lstStyle/>
          <a:p>
            <a:pPr>
              <a:buNone/>
            </a:pPr>
            <a:r>
              <a:rPr lang="he-IL" sz="1400" b="1" dirty="0" smtClean="0">
                <a:solidFill>
                  <a:srgbClr val="C00000"/>
                </a:solidFill>
                <a:latin typeface="David" pitchFamily="34" charset="-79"/>
                <a:cs typeface="David" pitchFamily="34" charset="-79"/>
              </a:rPr>
              <a:t>תשובת ה' לנביא</a:t>
            </a:r>
          </a:p>
          <a:p>
            <a:pPr>
              <a:buNone/>
            </a:pPr>
            <a:endParaRPr lang="he-IL" sz="1600" b="1" dirty="0" smtClean="0">
              <a:solidFill>
                <a:srgbClr val="C00000"/>
              </a:solidFill>
              <a:latin typeface="David" pitchFamily="34" charset="-79"/>
              <a:cs typeface="David" pitchFamily="34" charset="-79"/>
            </a:endParaRPr>
          </a:p>
          <a:p>
            <a:pPr>
              <a:buNone/>
            </a:pPr>
            <a:r>
              <a:rPr lang="he-IL" sz="1600" dirty="0" smtClean="0">
                <a:solidFill>
                  <a:srgbClr val="C00000"/>
                </a:solidFill>
                <a:latin typeface="David" pitchFamily="34" charset="-79"/>
                <a:cs typeface="David" pitchFamily="34" charset="-79"/>
              </a:rPr>
              <a:t>דחיית ההתנגדות: </a:t>
            </a:r>
            <a:r>
              <a:rPr lang="he-IL" sz="1600" b="1" dirty="0" smtClean="0">
                <a:solidFill>
                  <a:srgbClr val="0070C0"/>
                </a:solidFill>
                <a:latin typeface="David" pitchFamily="34" charset="-79"/>
                <a:cs typeface="David" pitchFamily="34" charset="-79"/>
              </a:rPr>
              <a:t>"</a:t>
            </a:r>
            <a:r>
              <a:rPr lang="he-IL" sz="1600" b="1" dirty="0" smtClean="0">
                <a:solidFill>
                  <a:srgbClr val="0070C0"/>
                </a:solidFill>
              </a:rPr>
              <a:t>וַיֹּאמֶר ה' אֵלַי אַל-תֹּאמַר נַעַר אָנֹכִי כִּי עַל-כָּל-אֲשֶׁר אֶשְׁלָחֲךָ תֵּלֵךְ וְאֵת כָּל-אֲשֶׁר </a:t>
            </a:r>
            <a:r>
              <a:rPr lang="he-IL" sz="1600" b="1" dirty="0" err="1" smtClean="0">
                <a:solidFill>
                  <a:srgbClr val="0070C0"/>
                </a:solidFill>
              </a:rPr>
              <a:t>אֲצַוְּךָ</a:t>
            </a:r>
            <a:r>
              <a:rPr lang="he-IL" sz="1600" b="1" dirty="0" smtClean="0">
                <a:solidFill>
                  <a:srgbClr val="0070C0"/>
                </a:solidFill>
              </a:rPr>
              <a:t> 	        תְּדַבֵּר. </a:t>
            </a:r>
          </a:p>
          <a:p>
            <a:pPr>
              <a:buNone/>
            </a:pPr>
            <a:r>
              <a:rPr lang="he-IL" sz="1600" b="1" dirty="0" smtClean="0">
                <a:solidFill>
                  <a:srgbClr val="0070C0"/>
                </a:solidFill>
              </a:rPr>
              <a:t>		        אַל-תִּירָא מִפְּנֵיהֶם כִּי-אִתְּךָ אֲנִי </a:t>
            </a:r>
            <a:r>
              <a:rPr lang="he-IL" sz="1600" b="1" dirty="0" err="1" smtClean="0">
                <a:solidFill>
                  <a:srgbClr val="0070C0"/>
                </a:solidFill>
              </a:rPr>
              <a:t>לְהַצִּלֶךָ</a:t>
            </a:r>
            <a:r>
              <a:rPr lang="he-IL" sz="1600" b="1" dirty="0" smtClean="0">
                <a:solidFill>
                  <a:srgbClr val="0070C0"/>
                </a:solidFill>
              </a:rPr>
              <a:t> נְאֻם-ה'" (ז-ח).</a:t>
            </a:r>
          </a:p>
          <a:p>
            <a:pPr>
              <a:buNone/>
            </a:pPr>
            <a:r>
              <a:rPr lang="he-IL" sz="1600" b="1" dirty="0">
                <a:solidFill>
                  <a:srgbClr val="0070C0"/>
                </a:solidFill>
                <a:latin typeface="David" pitchFamily="34" charset="-79"/>
                <a:cs typeface="David" pitchFamily="34" charset="-79"/>
              </a:rPr>
              <a:t>	</a:t>
            </a:r>
            <a:r>
              <a:rPr lang="he-IL" sz="1600" dirty="0" smtClean="0">
                <a:latin typeface="David" pitchFamily="34" charset="-79"/>
                <a:cs typeface="David" pitchFamily="34" charset="-79"/>
              </a:rPr>
              <a:t>תשובת ה' דוחה את החששות שהוא אינו מתאים כי הוא נער ואינו יודע לנסח דבריו </a:t>
            </a:r>
            <a:r>
              <a:rPr lang="he-IL" sz="1600" dirty="0" err="1" smtClean="0">
                <a:latin typeface="David" pitchFamily="34" charset="-79"/>
                <a:cs typeface="David" pitchFamily="34" charset="-79"/>
              </a:rPr>
              <a:t>– הוא</a:t>
            </a:r>
            <a:r>
              <a:rPr lang="he-IL" sz="1600" dirty="0" smtClean="0">
                <a:latin typeface="David" pitchFamily="34" charset="-79"/>
                <a:cs typeface="David" pitchFamily="34" charset="-79"/>
              </a:rPr>
              <a:t> </a:t>
            </a:r>
            <a:r>
              <a:rPr lang="he-IL" sz="1600" dirty="0" err="1" smtClean="0">
                <a:latin typeface="David" pitchFamily="34" charset="-79"/>
                <a:cs typeface="David" pitchFamily="34" charset="-79"/>
              </a:rPr>
              <a:t>יילך</a:t>
            </a:r>
            <a:r>
              <a:rPr lang="he-IL" sz="1600" dirty="0" smtClean="0">
                <a:latin typeface="David" pitchFamily="34" charset="-79"/>
                <a:cs typeface="David" pitchFamily="34" charset="-79"/>
              </a:rPr>
              <a:t> בשליחות ה' ויאמר כל מה שה' יאמר לו.</a:t>
            </a:r>
          </a:p>
          <a:p>
            <a:pPr>
              <a:buNone/>
            </a:pPr>
            <a:r>
              <a:rPr lang="he-IL" sz="1600" dirty="0">
                <a:latin typeface="David" pitchFamily="34" charset="-79"/>
                <a:cs typeface="David" pitchFamily="34" charset="-79"/>
              </a:rPr>
              <a:t>	</a:t>
            </a:r>
            <a:r>
              <a:rPr lang="he-IL" sz="1600" dirty="0" smtClean="0">
                <a:latin typeface="David" pitchFamily="34" charset="-79"/>
                <a:cs typeface="David" pitchFamily="34" charset="-79"/>
              </a:rPr>
              <a:t>בקשר לחשש שיפגעו בו, ה' מבטיח שישמור עליו ויציל אותו.</a:t>
            </a:r>
          </a:p>
          <a:p>
            <a:pPr>
              <a:buNone/>
            </a:pPr>
            <a:r>
              <a:rPr lang="he-IL" sz="1600" dirty="0" smtClean="0">
                <a:solidFill>
                  <a:srgbClr val="C00000"/>
                </a:solidFill>
                <a:latin typeface="David" pitchFamily="34" charset="-79"/>
                <a:cs typeface="David" pitchFamily="34" charset="-79"/>
              </a:rPr>
              <a:t>נגיעה בפיו של ירמיהו: </a:t>
            </a:r>
            <a:r>
              <a:rPr lang="he-IL" sz="1600" dirty="0" smtClean="0">
                <a:latin typeface="David" pitchFamily="34" charset="-79"/>
                <a:cs typeface="David" pitchFamily="34" charset="-79"/>
              </a:rPr>
              <a:t>הנביא מבצע את תפקידו באמצעות פיו, לכן נגיעה בפיו מבטאת הכנת הפה לתפקיד הנבואי החדש.</a:t>
            </a:r>
          </a:p>
          <a:p>
            <a:pPr>
              <a:buNone/>
            </a:pPr>
            <a:r>
              <a:rPr lang="he-IL" sz="1600" dirty="0">
                <a:solidFill>
                  <a:srgbClr val="C00000"/>
                </a:solidFill>
                <a:latin typeface="David" pitchFamily="34" charset="-79"/>
                <a:cs typeface="David" pitchFamily="34" charset="-79"/>
              </a:rPr>
              <a:t>	</a:t>
            </a:r>
            <a:r>
              <a:rPr lang="he-IL" sz="1600" dirty="0" smtClean="0">
                <a:latin typeface="David" pitchFamily="34" charset="-79"/>
                <a:cs typeface="David" pitchFamily="34" charset="-79"/>
              </a:rPr>
              <a:t>דוגמאות לכך מוצאים אצל נביאים אחרים כמו ישעיהו : מלאך לקח גחלת ונגע בשפתיו; בהקדשת יחזקאל ה' האכיל אותו את המגילה ובה דברי נבואה; משה טען שהוא כבד פה . ה' אמר לו שאהרון יהיה הדובר שלו, </a:t>
            </a:r>
            <a:r>
              <a:rPr lang="he-IL" sz="1600" dirty="0" err="1" smtClean="0">
                <a:latin typeface="David" pitchFamily="34" charset="-79"/>
                <a:cs typeface="David" pitchFamily="34" charset="-79"/>
              </a:rPr>
              <a:t>וה' </a:t>
            </a:r>
            <a:r>
              <a:rPr lang="he-IL" sz="1600" dirty="0" smtClean="0">
                <a:latin typeface="David" pitchFamily="34" charset="-79"/>
                <a:cs typeface="David" pitchFamily="34" charset="-79"/>
              </a:rPr>
              <a:t> הוא המאפשר לדבר.</a:t>
            </a:r>
          </a:p>
          <a:p>
            <a:pPr>
              <a:buNone/>
            </a:pPr>
            <a:r>
              <a:rPr lang="he-IL" sz="1600" dirty="0" smtClean="0">
                <a:solidFill>
                  <a:srgbClr val="C00000"/>
                </a:solidFill>
                <a:latin typeface="David" pitchFamily="34" charset="-79"/>
                <a:cs typeface="David" pitchFamily="34" charset="-79"/>
              </a:rPr>
              <a:t>ה' הראה לירמיהו שני מראות:</a:t>
            </a:r>
            <a:r>
              <a:rPr lang="he-IL" sz="1600" dirty="0">
                <a:latin typeface="David" pitchFamily="34" charset="-79"/>
                <a:cs typeface="David" pitchFamily="34" charset="-79"/>
              </a:rPr>
              <a:t> </a:t>
            </a:r>
            <a:r>
              <a:rPr lang="he-IL" sz="1600" dirty="0" smtClean="0">
                <a:latin typeface="David" pitchFamily="34" charset="-79"/>
                <a:cs typeface="David" pitchFamily="34" charset="-79"/>
              </a:rPr>
              <a:t>מראה מקל השקד ומראה סיר נפוח. </a:t>
            </a:r>
            <a:endParaRPr lang="he-IL" sz="1600" dirty="0"/>
          </a:p>
          <a:p>
            <a:pPr>
              <a:buNone/>
            </a:pPr>
            <a:endParaRPr lang="he-IL" sz="1600" dirty="0" smtClean="0"/>
          </a:p>
          <a:p>
            <a:pPr>
              <a:buNone/>
            </a:pPr>
            <a:endParaRPr lang="he-IL"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71480"/>
            <a:ext cx="8229600" cy="5715040"/>
          </a:xfrm>
        </p:spPr>
        <p:txBody>
          <a:bodyPr>
            <a:normAutofit lnSpcReduction="10000"/>
          </a:bodyPr>
          <a:lstStyle/>
          <a:p>
            <a:pPr>
              <a:buNone/>
            </a:pPr>
            <a:r>
              <a:rPr lang="he-IL" sz="1600" b="1" dirty="0" smtClean="0">
                <a:solidFill>
                  <a:srgbClr val="C00000"/>
                </a:solidFill>
                <a:latin typeface="David" pitchFamily="34" charset="-79"/>
                <a:cs typeface="David" pitchFamily="34" charset="-79"/>
              </a:rPr>
              <a:t>פסוקים יא-</a:t>
            </a:r>
            <a:r>
              <a:rPr lang="he-IL" sz="1600" b="1" dirty="0" err="1" smtClean="0">
                <a:solidFill>
                  <a:srgbClr val="C00000"/>
                </a:solidFill>
                <a:latin typeface="David" pitchFamily="34" charset="-79"/>
                <a:cs typeface="David" pitchFamily="34" charset="-79"/>
              </a:rPr>
              <a:t>טז</a:t>
            </a:r>
            <a:r>
              <a:rPr lang="he-IL" sz="1600" b="1" dirty="0" smtClean="0">
                <a:solidFill>
                  <a:srgbClr val="C00000"/>
                </a:solidFill>
                <a:latin typeface="David" pitchFamily="34" charset="-79"/>
                <a:cs typeface="David" pitchFamily="34" charset="-79"/>
              </a:rPr>
              <a:t>: המראות שראה ירמיהו</a:t>
            </a:r>
          </a:p>
          <a:p>
            <a:pPr>
              <a:buNone/>
            </a:pPr>
            <a:r>
              <a:rPr lang="he-IL" sz="1400" b="1" dirty="0" smtClean="0">
                <a:solidFill>
                  <a:srgbClr val="C00000"/>
                </a:solidFill>
                <a:latin typeface="David" pitchFamily="34" charset="-79"/>
                <a:cs typeface="David" pitchFamily="34" charset="-79"/>
              </a:rPr>
              <a:t>מראה ראשון - מקל שקד פורח </a:t>
            </a:r>
            <a:r>
              <a:rPr lang="he-IL" sz="1400" dirty="0" smtClean="0">
                <a:solidFill>
                  <a:srgbClr val="C00000"/>
                </a:solidFill>
                <a:latin typeface="David" pitchFamily="34" charset="-79"/>
                <a:cs typeface="David" pitchFamily="34" charset="-79"/>
              </a:rPr>
              <a:t>:</a:t>
            </a:r>
          </a:p>
          <a:p>
            <a:pPr>
              <a:buNone/>
            </a:pPr>
            <a:r>
              <a:rPr lang="he-IL" sz="1400" dirty="0" smtClean="0"/>
              <a:t> </a:t>
            </a:r>
            <a:r>
              <a:rPr lang="he-IL" sz="1400" b="1" dirty="0" smtClean="0">
                <a:solidFill>
                  <a:srgbClr val="0070C0"/>
                </a:solidFill>
              </a:rPr>
              <a:t>"ויְהִי דְבַר-ה' </a:t>
            </a:r>
            <a:r>
              <a:rPr lang="he-IL" sz="1400" b="1" dirty="0">
                <a:solidFill>
                  <a:srgbClr val="0070C0"/>
                </a:solidFill>
              </a:rPr>
              <a:t>אֵלַי </a:t>
            </a:r>
            <a:r>
              <a:rPr lang="he-IL" sz="1400" b="1" dirty="0" err="1">
                <a:solidFill>
                  <a:srgbClr val="0070C0"/>
                </a:solidFill>
              </a:rPr>
              <a:t>לֵאמֹר</a:t>
            </a:r>
            <a:r>
              <a:rPr lang="he-IL" sz="1400" b="1" dirty="0">
                <a:solidFill>
                  <a:srgbClr val="0070C0"/>
                </a:solidFill>
              </a:rPr>
              <a:t>, מָה-אַתָּה רֹאֶה יִרְמְיָהוּ; וָאֹמַר, מַקֵּל שָׁקֵד אֲנִי רֹאֶה</a:t>
            </a:r>
            <a:r>
              <a:rPr lang="he-IL" sz="1400" b="1" dirty="0" smtClean="0">
                <a:solidFill>
                  <a:srgbClr val="0070C0"/>
                </a:solidFill>
              </a:rPr>
              <a:t>. </a:t>
            </a:r>
            <a:r>
              <a:rPr lang="he-IL" sz="1400" b="1" dirty="0">
                <a:solidFill>
                  <a:srgbClr val="0070C0"/>
                </a:solidFill>
              </a:rPr>
              <a:t> וַיֹּאמֶר </a:t>
            </a:r>
            <a:r>
              <a:rPr lang="he-IL" sz="1400" b="1" dirty="0" smtClean="0">
                <a:solidFill>
                  <a:srgbClr val="0070C0"/>
                </a:solidFill>
              </a:rPr>
              <a:t>ה'  </a:t>
            </a:r>
            <a:r>
              <a:rPr lang="he-IL" sz="1400" b="1" dirty="0">
                <a:solidFill>
                  <a:srgbClr val="0070C0"/>
                </a:solidFill>
              </a:rPr>
              <a:t>אֵלַי, הֵיטַבְתָּ לִרְאוֹת:  כִּי-שֹׁקֵד אֲנִי עַל-דְּבָרִי, </a:t>
            </a:r>
            <a:r>
              <a:rPr lang="he-IL" sz="1400" b="1" dirty="0" err="1" smtClean="0">
                <a:solidFill>
                  <a:srgbClr val="0070C0"/>
                </a:solidFill>
              </a:rPr>
              <a:t>לַעֲשֹׂתוֹ"</a:t>
            </a:r>
            <a:r>
              <a:rPr lang="he-IL" sz="1400" b="1" dirty="0" err="1">
                <a:solidFill>
                  <a:srgbClr val="0070C0"/>
                </a:solidFill>
              </a:rPr>
              <a:t> </a:t>
            </a:r>
            <a:r>
              <a:rPr lang="he-IL" sz="1400" b="1" dirty="0" err="1" smtClean="0">
                <a:solidFill>
                  <a:srgbClr val="0070C0"/>
                </a:solidFill>
              </a:rPr>
              <a:t>.</a:t>
            </a:r>
            <a:endParaRPr lang="he-IL" sz="1400" b="1" dirty="0" smtClean="0">
              <a:solidFill>
                <a:srgbClr val="0070C0"/>
              </a:solidFill>
            </a:endParaRPr>
          </a:p>
          <a:p>
            <a:pPr>
              <a:buNone/>
            </a:pPr>
            <a:endParaRPr lang="he-IL" sz="1400" b="1" dirty="0" smtClean="0">
              <a:solidFill>
                <a:srgbClr val="0070C0"/>
              </a:solidFill>
            </a:endParaRPr>
          </a:p>
          <a:p>
            <a:pPr>
              <a:buNone/>
            </a:pPr>
            <a:r>
              <a:rPr lang="he-IL" sz="1400" dirty="0" smtClean="0">
                <a:latin typeface="David" pitchFamily="34" charset="-79"/>
                <a:cs typeface="David" pitchFamily="34" charset="-79"/>
              </a:rPr>
              <a:t>        על פי </a:t>
            </a:r>
            <a:r>
              <a:rPr lang="he-IL" sz="1400" dirty="0" err="1" smtClean="0">
                <a:latin typeface="David" pitchFamily="34" charset="-79"/>
                <a:cs typeface="David" pitchFamily="34" charset="-79"/>
              </a:rPr>
              <a:t>רד"ק</a:t>
            </a:r>
            <a:r>
              <a:rPr lang="he-IL" sz="1400" dirty="0" smtClean="0">
                <a:latin typeface="David" pitchFamily="34" charset="-79"/>
                <a:cs typeface="David" pitchFamily="34" charset="-79"/>
              </a:rPr>
              <a:t> ירמיהו ראה מקל (ענף) ללא עלים ופרחים. הוא הצליח לזהות את סוג העץ, שהוא מקל שקד, באמצעות כוח נבואי. לכן ה' אמר לו: "</a:t>
            </a:r>
            <a:r>
              <a:rPr lang="he-IL" sz="1400" b="1" dirty="0" smtClean="0">
                <a:solidFill>
                  <a:srgbClr val="0070C0"/>
                </a:solidFill>
              </a:rPr>
              <a:t>הֵיטַבְתָּ לִרְאוֹת". </a:t>
            </a:r>
            <a:endParaRPr lang="he-IL" sz="1400" dirty="0" smtClean="0">
              <a:latin typeface="David" pitchFamily="34" charset="-79"/>
              <a:cs typeface="David" pitchFamily="34" charset="-79"/>
            </a:endParaRPr>
          </a:p>
          <a:p>
            <a:pPr>
              <a:buNone/>
            </a:pPr>
            <a:r>
              <a:rPr lang="he-IL" sz="1400" dirty="0">
                <a:latin typeface="David" pitchFamily="34" charset="-79"/>
                <a:cs typeface="David" pitchFamily="34" charset="-79"/>
              </a:rPr>
              <a:t>	</a:t>
            </a:r>
            <a:r>
              <a:rPr lang="he-IL" sz="1400" dirty="0" smtClean="0">
                <a:solidFill>
                  <a:srgbClr val="C00000"/>
                </a:solidFill>
                <a:latin typeface="David" pitchFamily="34" charset="-79"/>
                <a:cs typeface="David" pitchFamily="34" charset="-79"/>
              </a:rPr>
              <a:t>המסר במראה: </a:t>
            </a:r>
            <a:r>
              <a:rPr lang="he-IL" sz="1400" b="1" dirty="0" smtClean="0">
                <a:latin typeface="David" pitchFamily="34" charset="-79"/>
                <a:cs typeface="David" pitchFamily="34" charset="-79"/>
              </a:rPr>
              <a:t>רש"י: </a:t>
            </a:r>
            <a:r>
              <a:rPr lang="he-IL" sz="1400" dirty="0" smtClean="0">
                <a:latin typeface="David" pitchFamily="34" charset="-79"/>
                <a:cs typeface="David" pitchFamily="34" charset="-79"/>
              </a:rPr>
              <a:t>כמו שעץ השקד ממהר לפרוח משאר העצים, כך הפורענות של עם ישראל תגיע </a:t>
            </a:r>
            <a:r>
              <a:rPr lang="he-IL" sz="1400" u="sng" dirty="0" smtClean="0">
                <a:latin typeface="David" pitchFamily="34" charset="-79"/>
                <a:cs typeface="David" pitchFamily="34" charset="-79"/>
              </a:rPr>
              <a:t>בקרוב ובמהירות</a:t>
            </a:r>
            <a:r>
              <a:rPr lang="he-IL" sz="1400" dirty="0" smtClean="0">
                <a:latin typeface="David" pitchFamily="34" charset="-79"/>
                <a:cs typeface="David" pitchFamily="34" charset="-79"/>
              </a:rPr>
              <a:t>. </a:t>
            </a:r>
          </a:p>
          <a:p>
            <a:pPr>
              <a:buNone/>
            </a:pPr>
            <a:r>
              <a:rPr lang="he-IL" sz="1400" dirty="0">
                <a:solidFill>
                  <a:srgbClr val="C00000"/>
                </a:solidFill>
                <a:latin typeface="David" pitchFamily="34" charset="-79"/>
                <a:cs typeface="David" pitchFamily="34" charset="-79"/>
              </a:rPr>
              <a:t>	</a:t>
            </a:r>
            <a:r>
              <a:rPr lang="he-IL" sz="1400" dirty="0" smtClean="0">
                <a:solidFill>
                  <a:srgbClr val="C00000"/>
                </a:solidFill>
                <a:latin typeface="David" pitchFamily="34" charset="-79"/>
                <a:cs typeface="David" pitchFamily="34" charset="-79"/>
              </a:rPr>
              <a:t>	           </a:t>
            </a:r>
            <a:r>
              <a:rPr lang="he-IL" sz="1400" b="1" dirty="0" err="1" smtClean="0">
                <a:latin typeface="David" pitchFamily="34" charset="-79"/>
                <a:cs typeface="David" pitchFamily="34" charset="-79"/>
              </a:rPr>
              <a:t>שד"ל</a:t>
            </a:r>
            <a:r>
              <a:rPr lang="he-IL" sz="1400" b="1" dirty="0" smtClean="0">
                <a:latin typeface="David" pitchFamily="34" charset="-79"/>
                <a:cs typeface="David" pitchFamily="34" charset="-79"/>
              </a:rPr>
              <a:t>:</a:t>
            </a:r>
            <a:r>
              <a:rPr lang="he-IL" sz="1400" dirty="0" smtClean="0">
                <a:latin typeface="David" pitchFamily="34" charset="-79"/>
                <a:cs typeface="David" pitchFamily="34" charset="-79"/>
              </a:rPr>
              <a:t> יש קשר לשוני בין המסר למקל השקד: ה' שוקד </a:t>
            </a:r>
            <a:r>
              <a:rPr lang="he-IL" sz="1400" u="sng" dirty="0" smtClean="0">
                <a:latin typeface="David" pitchFamily="34" charset="-79"/>
                <a:cs typeface="David" pitchFamily="34" charset="-79"/>
              </a:rPr>
              <a:t>משגיח ומקפיד </a:t>
            </a:r>
            <a:r>
              <a:rPr lang="he-IL" sz="1400" dirty="0" smtClean="0">
                <a:latin typeface="David" pitchFamily="34" charset="-79"/>
                <a:cs typeface="David" pitchFamily="34" charset="-79"/>
              </a:rPr>
              <a:t>שתבוא על העם פורענות. 	           השורש שק"ד  הוא גם השורש של שם העץ שירמיהו ראה. מלמד על ההשגחה על דבר בקפדנות.</a:t>
            </a:r>
          </a:p>
          <a:p>
            <a:pPr>
              <a:buNone/>
            </a:pPr>
            <a:r>
              <a:rPr lang="he-IL" sz="1400" dirty="0">
                <a:solidFill>
                  <a:srgbClr val="C00000"/>
                </a:solidFill>
                <a:latin typeface="David" pitchFamily="34" charset="-79"/>
                <a:cs typeface="David" pitchFamily="34" charset="-79"/>
              </a:rPr>
              <a:t> </a:t>
            </a:r>
            <a:r>
              <a:rPr lang="he-IL" sz="1400" dirty="0" smtClean="0">
                <a:solidFill>
                  <a:srgbClr val="C00000"/>
                </a:solidFill>
                <a:latin typeface="David" pitchFamily="34" charset="-79"/>
                <a:cs typeface="David" pitchFamily="34" charset="-79"/>
              </a:rPr>
              <a:t>       מטרת המראה: </a:t>
            </a:r>
            <a:r>
              <a:rPr lang="he-IL" sz="1400" dirty="0" smtClean="0">
                <a:latin typeface="David" pitchFamily="34" charset="-79"/>
                <a:cs typeface="David" pitchFamily="34" charset="-79"/>
              </a:rPr>
              <a:t>לחזק את ירמיהו שהוא מתאים להיות נביא.</a:t>
            </a:r>
          </a:p>
          <a:p>
            <a:pPr>
              <a:buNone/>
            </a:pPr>
            <a:endParaRPr lang="he-IL" sz="1400" dirty="0">
              <a:latin typeface="David" pitchFamily="34" charset="-79"/>
              <a:cs typeface="David" pitchFamily="34" charset="-79"/>
            </a:endParaRPr>
          </a:p>
          <a:p>
            <a:pPr>
              <a:buNone/>
            </a:pPr>
            <a:r>
              <a:rPr lang="he-IL" sz="1400" b="1" dirty="0" smtClean="0">
                <a:solidFill>
                  <a:srgbClr val="C00000"/>
                </a:solidFill>
                <a:latin typeface="David" pitchFamily="34" charset="-79"/>
                <a:cs typeface="David" pitchFamily="34" charset="-79"/>
              </a:rPr>
              <a:t>מראה שני - מראה סיר נפוח: </a:t>
            </a:r>
          </a:p>
          <a:p>
            <a:pPr>
              <a:buNone/>
            </a:pPr>
            <a:r>
              <a:rPr lang="he-IL" sz="1400" b="1" dirty="0" smtClean="0">
                <a:solidFill>
                  <a:srgbClr val="0070C0"/>
                </a:solidFill>
              </a:rPr>
              <a:t>"וַיְהִי </a:t>
            </a:r>
            <a:r>
              <a:rPr lang="he-IL" sz="1400" b="1" dirty="0" smtClean="0">
                <a:solidFill>
                  <a:srgbClr val="0070C0"/>
                </a:solidFill>
              </a:rPr>
              <a:t>דְבַר-ה' </a:t>
            </a:r>
            <a:r>
              <a:rPr lang="he-IL" sz="1400" b="1" dirty="0">
                <a:solidFill>
                  <a:srgbClr val="0070C0"/>
                </a:solidFill>
              </a:rPr>
              <a:t>אֵלַי שֵׁנִית </a:t>
            </a:r>
            <a:r>
              <a:rPr lang="he-IL" sz="1400" b="1" dirty="0" err="1">
                <a:solidFill>
                  <a:srgbClr val="0070C0"/>
                </a:solidFill>
              </a:rPr>
              <a:t>לֵאמֹר</a:t>
            </a:r>
            <a:r>
              <a:rPr lang="he-IL" sz="1400" b="1" dirty="0">
                <a:solidFill>
                  <a:srgbClr val="0070C0"/>
                </a:solidFill>
              </a:rPr>
              <a:t>, מָה אַתָּה רֹאֶה; וָאֹמַר, סִיר נָפוּחַ אֲנִי רֹאֶה, וּפָנָיו, מִפְּנֵי צָפוֹנָה.  יד וַיֹּאמֶר </a:t>
            </a:r>
            <a:r>
              <a:rPr lang="he-IL" sz="1400" b="1" dirty="0" smtClean="0">
                <a:solidFill>
                  <a:srgbClr val="0070C0"/>
                </a:solidFill>
              </a:rPr>
              <a:t>ה', </a:t>
            </a:r>
            <a:r>
              <a:rPr lang="he-IL" sz="1400" b="1" dirty="0">
                <a:solidFill>
                  <a:srgbClr val="0070C0"/>
                </a:solidFill>
              </a:rPr>
              <a:t>אֵלָי:  מִצָּפוֹן תִּפָּתַח הָרָעָה, עַל כָּל-יֹשְׁבֵי </a:t>
            </a:r>
            <a:r>
              <a:rPr lang="he-IL" sz="1400" b="1" dirty="0" smtClean="0">
                <a:solidFill>
                  <a:srgbClr val="0070C0"/>
                </a:solidFill>
              </a:rPr>
              <a:t>הָאָרֶץ".</a:t>
            </a:r>
          </a:p>
          <a:p>
            <a:pPr>
              <a:buNone/>
            </a:pPr>
            <a:endParaRPr lang="he-IL" sz="1400" b="1" dirty="0">
              <a:solidFill>
                <a:srgbClr val="0070C0"/>
              </a:solidFill>
              <a:latin typeface="David" pitchFamily="34" charset="-79"/>
              <a:cs typeface="David" pitchFamily="34" charset="-79"/>
            </a:endParaRPr>
          </a:p>
          <a:p>
            <a:pPr>
              <a:buNone/>
            </a:pPr>
            <a:r>
              <a:rPr lang="he-IL" sz="1400" dirty="0" smtClean="0">
                <a:latin typeface="David" pitchFamily="34" charset="-79"/>
                <a:cs typeface="David" pitchFamily="34" charset="-79"/>
              </a:rPr>
              <a:t>על פי </a:t>
            </a:r>
            <a:r>
              <a:rPr lang="he-IL" sz="1400" dirty="0" err="1" smtClean="0">
                <a:latin typeface="David" pitchFamily="34" charset="-79"/>
                <a:cs typeface="David" pitchFamily="34" charset="-79"/>
              </a:rPr>
              <a:t>רד"ק</a:t>
            </a:r>
            <a:r>
              <a:rPr lang="he-IL" sz="1400" dirty="0" smtClean="0">
                <a:latin typeface="David" pitchFamily="34" charset="-79"/>
                <a:cs typeface="David" pitchFamily="34" charset="-79"/>
              </a:rPr>
              <a:t> ירמיהו ראה סיר רותח, שהפיה שלו פונה לצד צפון.</a:t>
            </a:r>
          </a:p>
          <a:p>
            <a:pPr>
              <a:buNone/>
            </a:pPr>
            <a:r>
              <a:rPr lang="he-IL" sz="1400" dirty="0" smtClean="0">
                <a:latin typeface="David" pitchFamily="34" charset="-79"/>
                <a:cs typeface="David" pitchFamily="34" charset="-79"/>
              </a:rPr>
              <a:t>על פי דעת מקרא הסיר הנפוח הוא ערימת קוצים (סירה קוצנית).</a:t>
            </a:r>
          </a:p>
          <a:p>
            <a:pPr>
              <a:buNone/>
            </a:pPr>
            <a:r>
              <a:rPr lang="he-IL" sz="1400" dirty="0" smtClean="0">
                <a:solidFill>
                  <a:srgbClr val="C00000"/>
                </a:solidFill>
                <a:latin typeface="David" pitchFamily="34" charset="-79"/>
                <a:cs typeface="David" pitchFamily="34" charset="-79"/>
              </a:rPr>
              <a:t>	המסר במראה: </a:t>
            </a:r>
            <a:r>
              <a:rPr lang="he-IL" sz="1400" dirty="0" smtClean="0">
                <a:latin typeface="David" pitchFamily="34" charset="-79"/>
                <a:cs typeface="David" pitchFamily="34" charset="-79"/>
              </a:rPr>
              <a:t>הסיר הרותח מסמל את ירושלים הנמצאת במצור. צד צפון מסמל את הכיוון שממנו תגיע האש והצרה . </a:t>
            </a:r>
            <a:r>
              <a:rPr lang="he-IL" sz="1400" dirty="0" err="1" smtClean="0">
                <a:latin typeface="David" pitchFamily="34" charset="-79"/>
                <a:cs typeface="David" pitchFamily="34" charset="-79"/>
              </a:rPr>
              <a:t>צב</a:t>
            </a:r>
            <a:r>
              <a:rPr lang="he-IL" sz="1400" dirty="0" smtClean="0">
                <a:latin typeface="David" pitchFamily="34" charset="-79"/>
                <a:cs typeface="David" pitchFamily="34" charset="-79"/>
              </a:rPr>
              <a:t>א </a:t>
            </a:r>
            <a:r>
              <a:rPr lang="he-IL" sz="1400" dirty="0" err="1" smtClean="0">
                <a:latin typeface="David" pitchFamily="34" charset="-79"/>
                <a:cs typeface="David" pitchFamily="34" charset="-79"/>
              </a:rPr>
              <a:t>נבוכדנצר</a:t>
            </a:r>
            <a:r>
              <a:rPr lang="he-IL" sz="1400" dirty="0" smtClean="0">
                <a:latin typeface="David" pitchFamily="34" charset="-79"/>
                <a:cs typeface="David" pitchFamily="34" charset="-79"/>
              </a:rPr>
              <a:t>, שיבוא מצד צפון ויכבוש וישרוף אותה.</a:t>
            </a:r>
            <a:r>
              <a:rPr lang="he-IL" sz="1400" dirty="0">
                <a:latin typeface="David" pitchFamily="34" charset="-79"/>
                <a:cs typeface="David" pitchFamily="34" charset="-79"/>
              </a:rPr>
              <a:t> </a:t>
            </a:r>
            <a:r>
              <a:rPr lang="he-IL" sz="1400" dirty="0" smtClean="0">
                <a:latin typeface="David" pitchFamily="34" charset="-79"/>
                <a:cs typeface="David" pitchFamily="34" charset="-79"/>
              </a:rPr>
              <a:t>שרי ממלכת בבל והעמים שבשליטתם יבואו עם צבאם ויעשו מצור על ירושלים (בגלל חטאי העם).</a:t>
            </a:r>
          </a:p>
          <a:p>
            <a:pPr>
              <a:buNone/>
            </a:pPr>
            <a:endParaRPr lang="he-IL" sz="1400" b="1" dirty="0" smtClean="0">
              <a:solidFill>
                <a:srgbClr val="C00000"/>
              </a:solidFill>
              <a:latin typeface="David" pitchFamily="34" charset="-79"/>
              <a:cs typeface="David" pitchFamily="34" charset="-79"/>
            </a:endParaRPr>
          </a:p>
          <a:p>
            <a:pPr>
              <a:buNone/>
            </a:pPr>
            <a:r>
              <a:rPr lang="he-IL" sz="1400" b="1" dirty="0" smtClean="0">
                <a:solidFill>
                  <a:srgbClr val="C00000"/>
                </a:solidFill>
                <a:latin typeface="David" pitchFamily="34" charset="-79"/>
                <a:cs typeface="David" pitchFamily="34" charset="-79"/>
              </a:rPr>
              <a:t>מטרת </a:t>
            </a:r>
            <a:r>
              <a:rPr lang="he-IL" sz="1400" b="1" dirty="0" smtClean="0">
                <a:solidFill>
                  <a:srgbClr val="C00000"/>
                </a:solidFill>
                <a:latin typeface="David" pitchFamily="34" charset="-79"/>
                <a:cs typeface="David" pitchFamily="34" charset="-79"/>
              </a:rPr>
              <a:t>המראות:</a:t>
            </a:r>
          </a:p>
          <a:p>
            <a:pPr>
              <a:buNone/>
            </a:pPr>
            <a:r>
              <a:rPr lang="he-IL" sz="1400" dirty="0" smtClean="0">
                <a:latin typeface="David" pitchFamily="34" charset="-79"/>
                <a:cs typeface="David" pitchFamily="34" charset="-79"/>
              </a:rPr>
              <a:t>המראה הראשון מודיע על </a:t>
            </a:r>
            <a:r>
              <a:rPr lang="he-IL" sz="1400" b="1" dirty="0" smtClean="0">
                <a:latin typeface="David" pitchFamily="34" charset="-79"/>
                <a:cs typeface="David" pitchFamily="34" charset="-79"/>
              </a:rPr>
              <a:t>הזמן</a:t>
            </a:r>
            <a:r>
              <a:rPr lang="he-IL" sz="1400" dirty="0" smtClean="0">
                <a:latin typeface="David" pitchFamily="34" charset="-79"/>
                <a:cs typeface="David" pitchFamily="34" charset="-79"/>
              </a:rPr>
              <a:t> הקרוב של הפורענות.</a:t>
            </a:r>
          </a:p>
          <a:p>
            <a:pPr>
              <a:buNone/>
            </a:pPr>
            <a:r>
              <a:rPr lang="he-IL" sz="1400" dirty="0" smtClean="0">
                <a:latin typeface="David" pitchFamily="34" charset="-79"/>
                <a:cs typeface="David" pitchFamily="34" charset="-79"/>
              </a:rPr>
              <a:t>המראה השני מודיע על </a:t>
            </a:r>
            <a:r>
              <a:rPr lang="he-IL" sz="1400" b="1" dirty="0" smtClean="0">
                <a:latin typeface="David" pitchFamily="34" charset="-79"/>
                <a:cs typeface="David" pitchFamily="34" charset="-79"/>
              </a:rPr>
              <a:t>מקור </a:t>
            </a:r>
            <a:r>
              <a:rPr lang="he-IL" sz="1400" dirty="0" smtClean="0">
                <a:latin typeface="David" pitchFamily="34" charset="-79"/>
                <a:cs typeface="David" pitchFamily="34" charset="-79"/>
              </a:rPr>
              <a:t>הפורענות. מאיזה צד תבוא.</a:t>
            </a:r>
            <a:endParaRPr lang="he-IL" sz="1400" dirty="0">
              <a:latin typeface="David" pitchFamily="34" charset="-79"/>
              <a:cs typeface="David" pitchFamily="34" charset="-79"/>
            </a:endParaRPr>
          </a:p>
          <a:p>
            <a:pPr>
              <a:buNone/>
            </a:pPr>
            <a:endParaRPr lang="he-IL" sz="1400" dirty="0" smtClean="0">
              <a:solidFill>
                <a:srgbClr val="C00000"/>
              </a:solidFill>
              <a:latin typeface="David" pitchFamily="34" charset="-79"/>
              <a:cs typeface="David" pitchFamily="34" charset="-79"/>
            </a:endParaRPr>
          </a:p>
          <a:p>
            <a:pPr>
              <a:buNone/>
            </a:pPr>
            <a:endParaRPr lang="he-IL" sz="1400" dirty="0">
              <a:latin typeface="David" pitchFamily="34" charset="-79"/>
              <a:cs typeface="David" pitchFamily="34" charset="-79"/>
            </a:endParaRPr>
          </a:p>
          <a:p>
            <a:pPr>
              <a:buNone/>
            </a:pPr>
            <a:endParaRPr lang="he-IL" sz="1400" dirty="0">
              <a:latin typeface="David" pitchFamily="34" charset="-79"/>
              <a:cs typeface="David" pitchFamily="34"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00042"/>
            <a:ext cx="8229600" cy="5626121"/>
          </a:xfrm>
        </p:spPr>
        <p:txBody>
          <a:bodyPr>
            <a:normAutofit/>
          </a:bodyPr>
          <a:lstStyle/>
          <a:p>
            <a:pPr>
              <a:buNone/>
            </a:pPr>
            <a:r>
              <a:rPr lang="he-IL" sz="1600" b="1" dirty="0" err="1" smtClean="0">
                <a:solidFill>
                  <a:srgbClr val="C00000"/>
                </a:solidFill>
                <a:latin typeface="David" pitchFamily="34" charset="-79"/>
                <a:cs typeface="David" pitchFamily="34" charset="-79"/>
              </a:rPr>
              <a:t>טז</a:t>
            </a:r>
            <a:r>
              <a:rPr lang="he-IL" sz="1600" b="1" dirty="0" smtClean="0">
                <a:solidFill>
                  <a:srgbClr val="C00000"/>
                </a:solidFill>
                <a:latin typeface="David" pitchFamily="34" charset="-79"/>
                <a:cs typeface="David" pitchFamily="34" charset="-79"/>
              </a:rPr>
              <a:t>-</a:t>
            </a:r>
            <a:r>
              <a:rPr lang="he-IL" sz="1600" b="1" dirty="0" err="1" smtClean="0">
                <a:solidFill>
                  <a:srgbClr val="C00000"/>
                </a:solidFill>
                <a:latin typeface="David" pitchFamily="34" charset="-79"/>
                <a:cs typeface="David" pitchFamily="34" charset="-79"/>
              </a:rPr>
              <a:t>יט</a:t>
            </a:r>
            <a:r>
              <a:rPr lang="he-IL" sz="1600" b="1" dirty="0" smtClean="0">
                <a:solidFill>
                  <a:srgbClr val="C00000"/>
                </a:solidFill>
                <a:latin typeface="David" pitchFamily="34" charset="-79"/>
                <a:cs typeface="David" pitchFamily="34" charset="-79"/>
              </a:rPr>
              <a:t>: חיזוק נוסף לנביא</a:t>
            </a:r>
          </a:p>
          <a:p>
            <a:pPr>
              <a:buNone/>
            </a:pPr>
            <a:r>
              <a:rPr lang="he-IL" sz="1600" dirty="0" smtClean="0">
                <a:latin typeface="David" pitchFamily="34" charset="-79"/>
                <a:cs typeface="David" pitchFamily="34" charset="-79"/>
              </a:rPr>
              <a:t>בפסוקים הבאים מוצג תפקידו של ירמיהו כנביא לישראל.</a:t>
            </a:r>
          </a:p>
          <a:p>
            <a:pPr>
              <a:buNone/>
            </a:pPr>
            <a:r>
              <a:rPr lang="he-IL" sz="1600" b="1" dirty="0" smtClean="0">
                <a:solidFill>
                  <a:srgbClr val="0070C0"/>
                </a:solidFill>
              </a:rPr>
              <a:t>"</a:t>
            </a:r>
            <a:r>
              <a:rPr lang="he-IL" sz="1600" b="1" dirty="0" smtClean="0">
                <a:solidFill>
                  <a:srgbClr val="0070C0"/>
                </a:solidFill>
              </a:rPr>
              <a:t>וְאַתָּה</a:t>
            </a:r>
            <a:r>
              <a:rPr lang="he-IL" sz="1600" b="1" dirty="0">
                <a:solidFill>
                  <a:srgbClr val="0070C0"/>
                </a:solidFill>
              </a:rPr>
              <a:t>, </a:t>
            </a:r>
            <a:r>
              <a:rPr lang="he-IL" sz="1600" b="1" dirty="0" err="1">
                <a:solidFill>
                  <a:srgbClr val="0070C0"/>
                </a:solidFill>
              </a:rPr>
              <a:t>תֶּאְזֹר</a:t>
            </a:r>
            <a:r>
              <a:rPr lang="he-IL" sz="1600" b="1" dirty="0">
                <a:solidFill>
                  <a:srgbClr val="0070C0"/>
                </a:solidFill>
              </a:rPr>
              <a:t> </a:t>
            </a:r>
            <a:r>
              <a:rPr lang="he-IL" sz="1600" b="1" dirty="0" err="1">
                <a:solidFill>
                  <a:srgbClr val="0070C0"/>
                </a:solidFill>
              </a:rPr>
              <a:t>מָתְנֶיךָ</a:t>
            </a:r>
            <a:r>
              <a:rPr lang="he-IL" sz="1600" b="1" dirty="0">
                <a:solidFill>
                  <a:srgbClr val="0070C0"/>
                </a:solidFill>
              </a:rPr>
              <a:t>, וְקַמְתָּ </a:t>
            </a:r>
            <a:r>
              <a:rPr lang="he-IL" sz="1600" b="1" u="sng" dirty="0">
                <a:solidFill>
                  <a:srgbClr val="0070C0"/>
                </a:solidFill>
              </a:rPr>
              <a:t>וְדִבַּרְתָּ אֲלֵיהֶם, אֵת כָּל-אֲשֶׁר אָנֹכִי </a:t>
            </a:r>
            <a:r>
              <a:rPr lang="he-IL" sz="1600" b="1" u="sng" dirty="0" err="1">
                <a:solidFill>
                  <a:srgbClr val="0070C0"/>
                </a:solidFill>
              </a:rPr>
              <a:t>אֲצַוֶּךָּ</a:t>
            </a:r>
            <a:r>
              <a:rPr lang="he-IL" sz="1600" b="1" dirty="0">
                <a:solidFill>
                  <a:srgbClr val="0070C0"/>
                </a:solidFill>
              </a:rPr>
              <a:t>; אַל-תֵּחַת, מִפְּנֵיהֶם--פֶּן-אֲחִתְּךָ, לִפְנֵיהֶם. </a:t>
            </a:r>
            <a:endParaRPr lang="he-IL" sz="1600" b="1" dirty="0" smtClean="0">
              <a:solidFill>
                <a:srgbClr val="0070C0"/>
              </a:solidFill>
            </a:endParaRPr>
          </a:p>
          <a:p>
            <a:pPr>
              <a:buNone/>
            </a:pPr>
            <a:r>
              <a:rPr lang="he-IL" sz="1600" b="1" dirty="0">
                <a:solidFill>
                  <a:srgbClr val="0070C0"/>
                </a:solidFill>
              </a:rPr>
              <a:t>  וַאֲנִי הִנֵּה נְתַתִּיךָ הַיּוֹם, לְעִיר מִבְצָר וּלְעַמּוּד בַּרְזֶל וּלְחֹמוֹת </a:t>
            </a:r>
            <a:r>
              <a:rPr lang="he-IL" sz="1600" b="1" dirty="0" err="1">
                <a:solidFill>
                  <a:srgbClr val="0070C0"/>
                </a:solidFill>
              </a:rPr>
              <a:t>נְחֹשֶׁת</a:t>
            </a:r>
            <a:r>
              <a:rPr lang="he-IL" sz="1600" b="1" dirty="0">
                <a:solidFill>
                  <a:srgbClr val="0070C0"/>
                </a:solidFill>
              </a:rPr>
              <a:t>--עַל-כָּל-הָאָרֶץ:  לְמַלְכֵי יְהוּדָה לְשָׂרֶיהָ, </a:t>
            </a:r>
            <a:r>
              <a:rPr lang="he-IL" sz="1600" b="1" dirty="0" err="1">
                <a:solidFill>
                  <a:srgbClr val="0070C0"/>
                </a:solidFill>
              </a:rPr>
              <a:t>לְכֹהֲנֶיהָ</a:t>
            </a:r>
            <a:r>
              <a:rPr lang="he-IL" sz="1600" b="1" dirty="0">
                <a:solidFill>
                  <a:srgbClr val="0070C0"/>
                </a:solidFill>
              </a:rPr>
              <a:t> וּלְעַם הָאָרֶץ. </a:t>
            </a:r>
            <a:r>
              <a:rPr lang="he-IL" sz="1600" b="1" dirty="0" smtClean="0">
                <a:solidFill>
                  <a:srgbClr val="0070C0"/>
                </a:solidFill>
              </a:rPr>
              <a:t>וְנִלְחֲמוּ </a:t>
            </a:r>
            <a:r>
              <a:rPr lang="he-IL" sz="1600" b="1" dirty="0">
                <a:solidFill>
                  <a:srgbClr val="0070C0"/>
                </a:solidFill>
              </a:rPr>
              <a:t>אֵלֶיךָ, וְלֹא-יוּכְלוּ לָךְ:  כִּי-אִתְּךָ אֲנִי </a:t>
            </a:r>
            <a:r>
              <a:rPr lang="he-IL" sz="1600" b="1" dirty="0" smtClean="0">
                <a:solidFill>
                  <a:srgbClr val="0070C0"/>
                </a:solidFill>
              </a:rPr>
              <a:t>נְאֻם-ה', לְהַצִּילֶךָ".</a:t>
            </a:r>
          </a:p>
          <a:p>
            <a:pPr>
              <a:buNone/>
            </a:pPr>
            <a:endParaRPr lang="he-IL" sz="1600" b="1" dirty="0">
              <a:solidFill>
                <a:srgbClr val="0070C0"/>
              </a:solidFill>
            </a:endParaRPr>
          </a:p>
          <a:p>
            <a:pPr>
              <a:buNone/>
            </a:pPr>
            <a:r>
              <a:rPr lang="he-IL" sz="1600" dirty="0" smtClean="0">
                <a:latin typeface="David" pitchFamily="34" charset="-79"/>
                <a:cs typeface="David" pitchFamily="34" charset="-79"/>
              </a:rPr>
              <a:t>ה' אומר לנבא כל מה שאמר לו ולא יפחד מלומר את דברי ה'. </a:t>
            </a:r>
          </a:p>
          <a:p>
            <a:pPr>
              <a:buNone/>
            </a:pPr>
            <a:r>
              <a:rPr lang="he-IL" sz="1600" dirty="0" smtClean="0">
                <a:latin typeface="David" pitchFamily="34" charset="-79"/>
                <a:cs typeface="David" pitchFamily="34" charset="-79"/>
              </a:rPr>
              <a:t>אם יפחד מהעם וימנע מלנבא, ה' ישבור אותו בפני העם והם יוכלו לפגוע בו.</a:t>
            </a:r>
          </a:p>
          <a:p>
            <a:pPr>
              <a:buNone/>
            </a:pPr>
            <a:r>
              <a:rPr lang="he-IL" sz="1600" dirty="0" smtClean="0">
                <a:latin typeface="David" pitchFamily="34" charset="-79"/>
                <a:cs typeface="David" pitchFamily="34" charset="-79"/>
              </a:rPr>
              <a:t>יש כאן לשון נופל על לשון </a:t>
            </a:r>
            <a:r>
              <a:rPr lang="he-IL" sz="1600" b="1" dirty="0" smtClean="0">
                <a:solidFill>
                  <a:srgbClr val="0070C0"/>
                </a:solidFill>
                <a:latin typeface="David" pitchFamily="34" charset="-79"/>
                <a:cs typeface="David" pitchFamily="34" charset="-79"/>
              </a:rPr>
              <a:t>"</a:t>
            </a:r>
            <a:r>
              <a:rPr lang="he-IL" sz="1600" b="1" dirty="0" smtClean="0">
                <a:solidFill>
                  <a:srgbClr val="0070C0"/>
                </a:solidFill>
              </a:rPr>
              <a:t>תֵּחַת" </a:t>
            </a:r>
            <a:r>
              <a:rPr lang="he-IL" sz="1600" dirty="0" smtClean="0">
                <a:latin typeface="David" pitchFamily="34" charset="-79"/>
                <a:cs typeface="David" pitchFamily="34" charset="-79"/>
              </a:rPr>
              <a:t>(מלשון פחד) ו</a:t>
            </a:r>
            <a:r>
              <a:rPr lang="he-IL" sz="1600" b="1" dirty="0" smtClean="0">
                <a:solidFill>
                  <a:srgbClr val="0070C0"/>
                </a:solidFill>
                <a:latin typeface="David" pitchFamily="34" charset="-79"/>
                <a:cs typeface="David" pitchFamily="34" charset="-79"/>
              </a:rPr>
              <a:t>"</a:t>
            </a:r>
            <a:r>
              <a:rPr lang="he-IL" sz="1600" b="1" dirty="0" smtClean="0">
                <a:solidFill>
                  <a:srgbClr val="0070C0"/>
                </a:solidFill>
              </a:rPr>
              <a:t>אֲחִתְּך" (מלשון שבירה).</a:t>
            </a:r>
          </a:p>
          <a:p>
            <a:pPr>
              <a:buNone/>
            </a:pPr>
            <a:endParaRPr lang="he-IL" sz="1600" b="1" dirty="0">
              <a:solidFill>
                <a:srgbClr val="0070C0"/>
              </a:solidFill>
              <a:latin typeface="David" pitchFamily="34" charset="-79"/>
              <a:cs typeface="David" pitchFamily="34" charset="-79"/>
            </a:endParaRPr>
          </a:p>
          <a:p>
            <a:pPr>
              <a:buNone/>
            </a:pPr>
            <a:r>
              <a:rPr lang="he-IL" sz="1600" dirty="0" smtClean="0">
                <a:latin typeface="David" pitchFamily="34" charset="-79"/>
                <a:cs typeface="David" pitchFamily="34" charset="-79"/>
              </a:rPr>
              <a:t>ה' מבטיח לחזק את ירמיהו ולעשות אותו כמו עיר מבצר, עמוד ברזל, חומות נחושת. מכאן ניתן להבין שירמיהו יתמודד עם קשיים רבים מול העם שירצו לפגוע בו בגלל נבואותיו. ה' מבטיח להגן עליו.</a:t>
            </a:r>
          </a:p>
          <a:p>
            <a:pPr>
              <a:buNone/>
            </a:pPr>
            <a:endParaRPr lang="he-IL" sz="1600" dirty="0">
              <a:latin typeface="David" pitchFamily="34" charset="-79"/>
              <a:cs typeface="David" pitchFamily="34" charset="-79"/>
            </a:endParaRPr>
          </a:p>
          <a:p>
            <a:pPr>
              <a:buNone/>
            </a:pPr>
            <a:r>
              <a:rPr lang="he-IL" sz="1600" b="1" dirty="0" smtClean="0">
                <a:solidFill>
                  <a:srgbClr val="C00000"/>
                </a:solidFill>
                <a:latin typeface="David" pitchFamily="34" charset="-79"/>
                <a:cs typeface="David" pitchFamily="34" charset="-79"/>
              </a:rPr>
              <a:t>מטרת דברי החיזוק</a:t>
            </a:r>
          </a:p>
          <a:p>
            <a:pPr>
              <a:buNone/>
            </a:pPr>
            <a:r>
              <a:rPr lang="he-IL" sz="1600" dirty="0" smtClean="0">
                <a:latin typeface="David" pitchFamily="34" charset="-79"/>
                <a:cs typeface="David" pitchFamily="34" charset="-79"/>
              </a:rPr>
              <a:t>להרגיע את ירמיהו אך גם להכין אותו לקראת הקשיים שיעמוד בפניהם, כי יש לו ממה לפחד.</a:t>
            </a:r>
          </a:p>
          <a:p>
            <a:pPr>
              <a:buNone/>
            </a:pPr>
            <a:endParaRPr lang="he-IL" sz="1600" b="1" dirty="0">
              <a:solidFill>
                <a:srgbClr val="0070C0"/>
              </a:solidFill>
              <a:latin typeface="David" pitchFamily="34" charset="-79"/>
              <a:cs typeface="David" pitchFamily="34" charset="-79"/>
            </a:endParaRPr>
          </a:p>
          <a:p>
            <a:pPr>
              <a:buNone/>
            </a:pPr>
            <a:endParaRPr lang="he-IL" sz="1600" b="1" dirty="0">
              <a:solidFill>
                <a:srgbClr val="0070C0"/>
              </a:solidFill>
              <a:latin typeface="David" pitchFamily="34" charset="-79"/>
              <a:cs typeface="David" pitchFamily="34" charset="-79"/>
            </a:endParaRPr>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132</Words>
  <Application>Microsoft Office PowerPoint</Application>
  <PresentationFormat>‫הצגה על המסך (4:3)</PresentationFormat>
  <Paragraphs>91</Paragraphs>
  <Slides>6</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6</vt:i4>
      </vt:variant>
    </vt:vector>
  </HeadingPairs>
  <TitlesOfParts>
    <vt:vector size="7" baseType="lpstr">
      <vt:lpstr>ערכת נושא Office</vt:lpstr>
      <vt:lpstr>שקופית 1</vt:lpstr>
      <vt:lpstr>שקופית 2</vt:lpstr>
      <vt:lpstr>שקופית 3</vt:lpstr>
      <vt:lpstr>שקופית 4</vt:lpstr>
      <vt:lpstr>שקופית 5</vt:lpstr>
      <vt:lpstr>שקופית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ETI</dc:creator>
  <cp:lastModifiedBy>ETI</cp:lastModifiedBy>
  <cp:revision>23</cp:revision>
  <dcterms:created xsi:type="dcterms:W3CDTF">2021-05-05T18:57:33Z</dcterms:created>
  <dcterms:modified xsi:type="dcterms:W3CDTF">2021-05-20T19:35:34Z</dcterms:modified>
</cp:coreProperties>
</file>