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31"/>
  </p:notesMasterIdLst>
  <p:sldIdLst>
    <p:sldId id="284" r:id="rId3"/>
    <p:sldId id="258" r:id="rId4"/>
    <p:sldId id="259" r:id="rId5"/>
    <p:sldId id="260" r:id="rId6"/>
    <p:sldId id="261" r:id="rId7"/>
    <p:sldId id="262" r:id="rId8"/>
    <p:sldId id="290" r:id="rId9"/>
    <p:sldId id="264" r:id="rId10"/>
    <p:sldId id="265" r:id="rId11"/>
    <p:sldId id="266" r:id="rId12"/>
    <p:sldId id="267" r:id="rId13"/>
    <p:sldId id="268" r:id="rId14"/>
    <p:sldId id="291" r:id="rId15"/>
    <p:sldId id="292" r:id="rId16"/>
    <p:sldId id="269" r:id="rId17"/>
    <p:sldId id="273" r:id="rId18"/>
    <p:sldId id="272" r:id="rId19"/>
    <p:sldId id="274" r:id="rId20"/>
    <p:sldId id="276" r:id="rId21"/>
    <p:sldId id="275" r:id="rId22"/>
    <p:sldId id="285" r:id="rId23"/>
    <p:sldId id="278" r:id="rId24"/>
    <p:sldId id="279" r:id="rId25"/>
    <p:sldId id="281" r:id="rId26"/>
    <p:sldId id="287" r:id="rId27"/>
    <p:sldId id="282" r:id="rId28"/>
    <p:sldId id="283" r:id="rId29"/>
    <p:sldId id="28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C00000"/>
    <a:srgbClr val="800000"/>
    <a:srgbClr val="A8007C"/>
    <a:srgbClr val="FFC39B"/>
    <a:srgbClr val="FFDDEE"/>
    <a:srgbClr val="FF8633"/>
    <a:srgbClr val="FF6161"/>
    <a:srgbClr val="FFB7DB"/>
    <a:srgbClr val="FF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0" autoAdjust="0"/>
    <p:restoredTop sz="94622" autoAdjust="0"/>
  </p:normalViewPr>
  <p:slideViewPr>
    <p:cSldViewPr>
      <p:cViewPr>
        <p:scale>
          <a:sx n="110" d="100"/>
          <a:sy n="110" d="100"/>
        </p:scale>
        <p:origin x="-9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E82A38-6C64-48A8-8C34-48B4DF3F2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98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C92C1-CF1E-477E-AF9F-F15F278ADB2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7F110-87DC-4CEA-A028-3AEA285E765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84E9A-C1EF-475E-B105-292871645C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4E9A-C1EF-475E-B105-292871645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0;&#1085;&#1090;&#1077;&#1088;&#1072;&#1082;&#1090;&#1080;&#1074;&#1085;&#1099;&#1077;%20&#1080;&#1075;&#1088;&#1099;\&#1087;&#1088;&#1086;%20&#1042;&#1054;&#1042;\&#1052;&#1072;&#1088;&#1082;%20&#1041;&#1077;&#1088;&#1085;&#1077;&#1089;%20-%20&#1046;&#1091;&#1088;&#1072;&#1074;&#1083;&#1080;%20%20(audiopoisk.com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audio" Target="../media/audio1.wav"/><Relationship Id="rId21" Type="http://schemas.openxmlformats.org/officeDocument/2006/relationships/slide" Target="slide19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20" Type="http://schemas.openxmlformats.org/officeDocument/2006/relationships/slide" Target="slide20.xml"/><Relationship Id="rId29" Type="http://schemas.openxmlformats.org/officeDocument/2006/relationships/image" Target="../media/image5.gif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image" Target="../media/image6.jpe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&#1080;&#1085;&#1090;&#1077;&#1088;&#1072;&#1082;&#1090;&#1080;&#1074;&#1085;&#1099;&#1077;%20&#1080;&#1075;&#1088;&#1099;\&#1087;&#1088;&#1086;%20&#1042;&#1054;&#1042;\&#1051;&#1077;&#1074;%20&#1051;&#1077;&#1097;&#1077;&#1085;&#1082;&#1086;%20-%20&#1044;&#1077;&#1085;&#1100;%20&#1055;&#1086;&#1073;&#1077;&#1076;&#1099;%20%20(audiopoisk.com)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арк Бернес - Журавл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/>
        </p:nvSpPr>
        <p:spPr>
          <a:xfrm>
            <a:off x="3943831" y="1304764"/>
            <a:ext cx="4536504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Интеллектуальная игра-викторина</a:t>
            </a:r>
          </a:p>
        </p:txBody>
      </p:sp>
      <p:sp>
        <p:nvSpPr>
          <p:cNvPr id="9" name="Заголовок 1"/>
          <p:cNvSpPr>
            <a:spLocks noGrp="1"/>
          </p:cNvSpPr>
          <p:nvPr/>
        </p:nvSpPr>
        <p:spPr>
          <a:xfrm>
            <a:off x="3799815" y="2672916"/>
            <a:ext cx="4892233" cy="32403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Я за здоровый образ жизни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1" y="944724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88913"/>
            <a:ext cx="1296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835696" y="4829734"/>
            <a:ext cx="5005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666633"/>
                </a:solidFill>
              </a:rPr>
              <a:t>ЭТИЛОВЫЙ </a:t>
            </a:r>
            <a:r>
              <a:rPr lang="ru-RU" sz="3600" b="1" dirty="0" smtClean="0">
                <a:solidFill>
                  <a:srgbClr val="666633"/>
                </a:solidFill>
              </a:rPr>
              <a:t>СПИРТ</a:t>
            </a:r>
            <a:endParaRPr lang="ru-RU" sz="36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277" y="3601627"/>
            <a:ext cx="1308335" cy="9812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116632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Вредные привычки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2865" y="1268760"/>
            <a:ext cx="7334760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ru-RU" sz="3200" dirty="0"/>
              <a:t>Какое вещество арабские алхимики назвали величайшим </a:t>
            </a:r>
            <a:r>
              <a:rPr lang="ru-RU" sz="3200" dirty="0" smtClean="0"/>
              <a:t>обманщиком из-за </a:t>
            </a:r>
            <a:r>
              <a:rPr lang="ru-RU" sz="3200" dirty="0"/>
              <a:t>того, что сначала, после его принятия, поднимается настроение, а затем наступает тяжелое отравление? </a:t>
            </a:r>
          </a:p>
          <a:p>
            <a:pPr lvl="0">
              <a:lnSpc>
                <a:spcPct val="110000"/>
              </a:lnSpc>
            </a:pPr>
            <a:r>
              <a:rPr lang="ru-RU" sz="3200" dirty="0" smtClean="0"/>
              <a:t> </a:t>
            </a:r>
            <a:endParaRPr lang="ru-RU" sz="3200" b="1" i="1" dirty="0">
              <a:solidFill>
                <a:srgbClr val="6666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705382" y="4868579"/>
            <a:ext cx="4662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666633"/>
                </a:solidFill>
              </a:rPr>
              <a:t>Наркомания</a:t>
            </a:r>
            <a:endParaRPr lang="ru-RU" sz="36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8918" y="3178768"/>
            <a:ext cx="1257817" cy="9433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116632"/>
            <a:ext cx="61300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Вредные привычки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1700808"/>
            <a:ext cx="7272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/>
            <a:r>
              <a:rPr lang="ru-RU" sz="3600" dirty="0" smtClean="0"/>
              <a:t>Что </a:t>
            </a:r>
            <a:r>
              <a:rPr lang="ru-RU" sz="3600" dirty="0"/>
              <a:t>быстрее убивает человека? </a:t>
            </a:r>
          </a:p>
          <a:p>
            <a:pPr lvl="0"/>
            <a:r>
              <a:rPr lang="ru-RU" sz="3600" dirty="0">
                <a:solidFill>
                  <a:srgbClr val="666633"/>
                </a:solidFill>
              </a:rPr>
              <a:t>-</a:t>
            </a:r>
            <a:r>
              <a:rPr lang="ru-RU" sz="3600" dirty="0"/>
              <a:t>  </a:t>
            </a:r>
            <a:r>
              <a:rPr lang="ru-RU" sz="3600" dirty="0" smtClean="0">
                <a:solidFill>
                  <a:srgbClr val="666633"/>
                </a:solidFill>
              </a:rPr>
              <a:t>Курение</a:t>
            </a:r>
            <a:r>
              <a:rPr lang="ru-RU" sz="3600" dirty="0">
                <a:solidFill>
                  <a:srgbClr val="666633"/>
                </a:solidFill>
              </a:rPr>
              <a:t>, </a:t>
            </a:r>
          </a:p>
          <a:p>
            <a:pPr lvl="0"/>
            <a:r>
              <a:rPr lang="ru-RU" sz="3600" dirty="0">
                <a:solidFill>
                  <a:srgbClr val="666633"/>
                </a:solidFill>
              </a:rPr>
              <a:t>-  Алкоголизм, </a:t>
            </a:r>
          </a:p>
          <a:p>
            <a:pPr lvl="0"/>
            <a:r>
              <a:rPr lang="ru-RU" sz="3600" dirty="0">
                <a:solidFill>
                  <a:srgbClr val="666633"/>
                </a:solidFill>
              </a:rPr>
              <a:t>-  Наркомания</a:t>
            </a:r>
            <a:r>
              <a:rPr lang="ru-RU" sz="3600" dirty="0" smtClean="0">
                <a:solidFill>
                  <a:srgbClr val="666633"/>
                </a:solidFill>
              </a:rPr>
              <a:t>.</a:t>
            </a:r>
            <a:endParaRPr lang="ru-RU" sz="2800" b="1" i="1" dirty="0">
              <a:solidFill>
                <a:srgbClr val="666633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88913"/>
            <a:ext cx="11525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092442" y="3678101"/>
            <a:ext cx="53517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dirty="0"/>
              <a:t> </a:t>
            </a:r>
            <a:r>
              <a:rPr lang="ru-RU" sz="4000" b="1" dirty="0" smtClean="0">
                <a:solidFill>
                  <a:srgbClr val="666633"/>
                </a:solidFill>
              </a:rPr>
              <a:t>Передозировка</a:t>
            </a:r>
            <a:endParaRPr lang="ru-RU" sz="40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5903" y="3945813"/>
            <a:ext cx="1084570" cy="81342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116632"/>
            <a:ext cx="6203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Вредные привычки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8357" y="1412776"/>
            <a:ext cx="8017296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3200" dirty="0"/>
              <a:t>Основная причина смерти во время приема наркотических веществ, даже впервые?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873562" y="3626653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dirty="0"/>
              <a:t> </a:t>
            </a:r>
            <a:r>
              <a:rPr lang="ru-RU" sz="3600" b="1" dirty="0" smtClean="0">
                <a:solidFill>
                  <a:srgbClr val="666633"/>
                </a:solidFill>
              </a:rPr>
              <a:t>Дольше</a:t>
            </a:r>
            <a:endParaRPr lang="ru-RU" sz="36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3064" y="3073436"/>
            <a:ext cx="1084570" cy="81342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116632"/>
            <a:ext cx="6203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Физкультура и спорт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1560" y="1844824"/>
            <a:ext cx="7019947" cy="126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3600" dirty="0"/>
              <a:t>Закончи поговорку: "Двигайся больше — проживешь … ". </a:t>
            </a: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3671" y="188640"/>
            <a:ext cx="12239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144076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659796" y="3275693"/>
            <a:ext cx="67687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dirty="0"/>
              <a:t> </a:t>
            </a:r>
            <a:r>
              <a:rPr lang="ru-RU" sz="4400" dirty="0">
                <a:solidFill>
                  <a:srgbClr val="666633"/>
                </a:solidFill>
              </a:rPr>
              <a:t>«Быстрее, выше, сильнее</a:t>
            </a:r>
            <a:r>
              <a:rPr lang="ru-RU" sz="4400" dirty="0" smtClean="0">
                <a:solidFill>
                  <a:srgbClr val="666633"/>
                </a:solidFill>
              </a:rPr>
              <a:t>»</a:t>
            </a:r>
            <a:endParaRPr lang="ru-RU" sz="44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3064" y="3073436"/>
            <a:ext cx="1084570" cy="81342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116632"/>
            <a:ext cx="6203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Физкультура и спорт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4199" y="1700808"/>
            <a:ext cx="7019947" cy="126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3600" dirty="0"/>
              <a:t>Вспомните девиз Олимпийских игр.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4209" y="260648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74609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88913"/>
            <a:ext cx="13668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827584" y="4818058"/>
            <a:ext cx="57945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666633"/>
                </a:solidFill>
              </a:rPr>
              <a:t>Делать зарядку</a:t>
            </a:r>
            <a:endParaRPr lang="ru-RU" sz="4000" b="1" dirty="0">
              <a:solidFill>
                <a:srgbClr val="666633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3373815"/>
            <a:ext cx="1361764" cy="10213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211272"/>
            <a:ext cx="626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Физкультура и спорт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3568" y="1196752"/>
            <a:ext cx="620097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Что </a:t>
            </a:r>
            <a:r>
              <a:rPr lang="ru-RU" sz="3200" b="1" dirty="0"/>
              <a:t>надо делать, чтобы быть сильнее и не болеть? 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666633"/>
                </a:solidFill>
              </a:rPr>
              <a:t>- спать </a:t>
            </a:r>
          </a:p>
          <a:p>
            <a:r>
              <a:rPr lang="ru-RU" sz="3200" dirty="0" smtClean="0">
                <a:solidFill>
                  <a:srgbClr val="666633"/>
                </a:solidFill>
              </a:rPr>
              <a:t>- делать </a:t>
            </a:r>
            <a:r>
              <a:rPr lang="ru-RU" sz="3200" dirty="0">
                <a:solidFill>
                  <a:srgbClr val="666633"/>
                </a:solidFill>
              </a:rPr>
              <a:t>уроки </a:t>
            </a:r>
            <a:endParaRPr lang="ru-RU" sz="3200" dirty="0" smtClean="0">
              <a:solidFill>
                <a:srgbClr val="666633"/>
              </a:solidFill>
            </a:endParaRPr>
          </a:p>
          <a:p>
            <a:r>
              <a:rPr lang="ru-RU" sz="3200" dirty="0" smtClean="0">
                <a:solidFill>
                  <a:srgbClr val="666633"/>
                </a:solidFill>
              </a:rPr>
              <a:t>- делать </a:t>
            </a:r>
            <a:r>
              <a:rPr lang="ru-RU" sz="3200" dirty="0">
                <a:solidFill>
                  <a:srgbClr val="666633"/>
                </a:solidFill>
              </a:rPr>
              <a:t>зарядку </a:t>
            </a:r>
            <a:endParaRPr lang="ru-RU" sz="3200" dirty="0" smtClean="0">
              <a:solidFill>
                <a:srgbClr val="666633"/>
              </a:solidFill>
            </a:endParaRPr>
          </a:p>
          <a:p>
            <a:r>
              <a:rPr lang="ru-RU" sz="3200" dirty="0" smtClean="0">
                <a:solidFill>
                  <a:srgbClr val="666633"/>
                </a:solidFill>
              </a:rPr>
              <a:t>- много </a:t>
            </a:r>
            <a:r>
              <a:rPr lang="ru-RU" sz="3200" dirty="0">
                <a:solidFill>
                  <a:srgbClr val="666633"/>
                </a:solidFill>
              </a:rPr>
              <a:t>кушать </a:t>
            </a:r>
            <a:r>
              <a:rPr lang="ru-RU" sz="3200" dirty="0" smtClean="0">
                <a:solidFill>
                  <a:srgbClr val="666633"/>
                </a:solidFill>
              </a:rPr>
              <a:t> </a:t>
            </a:r>
            <a:endParaRPr lang="ru-RU" sz="3200" b="1" i="1" dirty="0">
              <a:solidFill>
                <a:srgbClr val="666633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188913"/>
            <a:ext cx="1296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67544" y="4244263"/>
            <a:ext cx="76331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6633"/>
                </a:solidFill>
              </a:rPr>
              <a:t>Кто спортом занимается, тот силы </a:t>
            </a:r>
            <a:r>
              <a:rPr lang="ru-RU" sz="4000" b="1" dirty="0" smtClean="0">
                <a:solidFill>
                  <a:srgbClr val="666633"/>
                </a:solidFill>
              </a:rPr>
              <a:t>набирается.</a:t>
            </a:r>
            <a:endParaRPr lang="ru-RU" sz="4000" b="1" dirty="0">
              <a:solidFill>
                <a:srgbClr val="666633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9782" y="2992574"/>
            <a:ext cx="1361764" cy="10213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2112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Физкультура и спорт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6744" y="1268760"/>
            <a:ext cx="655553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dirty="0"/>
              <a:t>Расставьте слова в правильной последовательности и прочитайте </a:t>
            </a:r>
            <a:r>
              <a:rPr lang="ru-RU" sz="3200" dirty="0" smtClean="0"/>
              <a:t>пословицу: </a:t>
            </a:r>
          </a:p>
          <a:p>
            <a:r>
              <a:rPr lang="ru-RU" sz="3200" b="1" dirty="0" smtClean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«Кто </a:t>
            </a:r>
            <a:r>
              <a:rPr lang="ru-RU" sz="3200" b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занимается силы, тот набирается </a:t>
            </a:r>
            <a:r>
              <a:rPr lang="ru-RU" sz="3200" b="1" dirty="0" smtClean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спортом».</a:t>
            </a:r>
          </a:p>
          <a:p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2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88913"/>
            <a:ext cx="12239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67543" y="5301208"/>
            <a:ext cx="7344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666633"/>
                </a:solidFill>
              </a:rPr>
              <a:t>Подвижные </a:t>
            </a:r>
            <a:r>
              <a:rPr lang="ru-RU" sz="3600" b="1" dirty="0" smtClean="0">
                <a:solidFill>
                  <a:srgbClr val="666633"/>
                </a:solidFill>
              </a:rPr>
              <a:t>игры</a:t>
            </a:r>
            <a:endParaRPr lang="ru-RU" sz="3600" b="1" dirty="0">
              <a:solidFill>
                <a:srgbClr val="666633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5351" y="3762749"/>
            <a:ext cx="1312587" cy="9844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1672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Физкультура и спорт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7725" y="1196752"/>
            <a:ext cx="723762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dirty="0"/>
              <a:t>Какие виды </a:t>
            </a:r>
            <a:r>
              <a:rPr lang="ru-RU" sz="3200" dirty="0" smtClean="0"/>
              <a:t>упражнений </a:t>
            </a:r>
            <a:r>
              <a:rPr lang="ru-RU" sz="3200" dirty="0"/>
              <a:t>входят в легкую атлетику? Укажите неправильный ответ.</a:t>
            </a:r>
          </a:p>
          <a:p>
            <a:r>
              <a:rPr lang="ru-RU" sz="3200" dirty="0" smtClean="0">
                <a:solidFill>
                  <a:srgbClr val="666633"/>
                </a:solidFill>
              </a:rPr>
              <a:t>-Бег</a:t>
            </a:r>
            <a:r>
              <a:rPr lang="ru-RU" sz="3200" dirty="0">
                <a:solidFill>
                  <a:srgbClr val="666633"/>
                </a:solidFill>
              </a:rPr>
              <a:t>;</a:t>
            </a:r>
          </a:p>
          <a:p>
            <a:r>
              <a:rPr lang="ru-RU" sz="3200" dirty="0" smtClean="0">
                <a:solidFill>
                  <a:srgbClr val="666633"/>
                </a:solidFill>
              </a:rPr>
              <a:t>-Прыжки</a:t>
            </a:r>
            <a:r>
              <a:rPr lang="ru-RU" sz="3200" dirty="0">
                <a:solidFill>
                  <a:srgbClr val="666633"/>
                </a:solidFill>
              </a:rPr>
              <a:t>;</a:t>
            </a:r>
          </a:p>
          <a:p>
            <a:r>
              <a:rPr lang="ru-RU" sz="3200" dirty="0" smtClean="0">
                <a:solidFill>
                  <a:srgbClr val="666633"/>
                </a:solidFill>
              </a:rPr>
              <a:t>-Подвижные </a:t>
            </a:r>
            <a:r>
              <a:rPr lang="ru-RU" sz="3200" dirty="0">
                <a:solidFill>
                  <a:srgbClr val="666633"/>
                </a:solidFill>
              </a:rPr>
              <a:t>игры;</a:t>
            </a:r>
          </a:p>
          <a:p>
            <a:r>
              <a:rPr lang="ru-RU" sz="3200" dirty="0" smtClean="0">
                <a:solidFill>
                  <a:srgbClr val="666633"/>
                </a:solidFill>
              </a:rPr>
              <a:t>-Спортивная </a:t>
            </a:r>
            <a:r>
              <a:rPr lang="ru-RU" sz="3200" dirty="0">
                <a:solidFill>
                  <a:srgbClr val="666633"/>
                </a:solidFill>
              </a:rPr>
              <a:t>ходьба;</a:t>
            </a:r>
          </a:p>
          <a:p>
            <a:r>
              <a:rPr lang="ru-RU" sz="3200" dirty="0" smtClean="0">
                <a:solidFill>
                  <a:srgbClr val="666633"/>
                </a:solidFill>
              </a:rPr>
              <a:t>-Метание. </a:t>
            </a:r>
            <a:endParaRPr lang="ru-RU" sz="3200" b="1" i="1" dirty="0">
              <a:solidFill>
                <a:srgbClr val="6666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0810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331640" y="4634951"/>
            <a:ext cx="4857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666633"/>
                </a:solidFill>
              </a:rPr>
              <a:t>Добрый нрав</a:t>
            </a:r>
            <a:endParaRPr lang="ru-RU" sz="44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2238" y="4186880"/>
            <a:ext cx="1257817" cy="9433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21127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Положительные эмоции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81369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/>
            <a:r>
              <a:rPr lang="ru-RU" sz="3200" dirty="0"/>
              <a:t>Какая черта характера, как правило, отличает долгожителя от других людей?</a:t>
            </a:r>
          </a:p>
          <a:p>
            <a:pPr lvl="0"/>
            <a:r>
              <a:rPr lang="ru-RU" sz="3200" dirty="0" smtClean="0">
                <a:solidFill>
                  <a:srgbClr val="666633"/>
                </a:solidFill>
              </a:rPr>
              <a:t>-Добрый нрав;</a:t>
            </a:r>
            <a:endParaRPr lang="ru-RU" sz="3200" dirty="0">
              <a:solidFill>
                <a:srgbClr val="666633"/>
              </a:solidFill>
            </a:endParaRPr>
          </a:p>
          <a:p>
            <a:pPr lvl="0"/>
            <a:r>
              <a:rPr lang="ru-RU" sz="3200" dirty="0" smtClean="0">
                <a:solidFill>
                  <a:srgbClr val="666633"/>
                </a:solidFill>
              </a:rPr>
              <a:t>-Сварливость</a:t>
            </a:r>
            <a:r>
              <a:rPr lang="ru-RU" sz="3200" dirty="0">
                <a:solidFill>
                  <a:srgbClr val="666633"/>
                </a:solidFill>
              </a:rPr>
              <a:t>;</a:t>
            </a:r>
          </a:p>
          <a:p>
            <a:pPr lvl="0"/>
            <a:r>
              <a:rPr lang="ru-RU" sz="3200" dirty="0" smtClean="0">
                <a:solidFill>
                  <a:srgbClr val="666633"/>
                </a:solidFill>
              </a:rPr>
              <a:t>-Агрессивность.</a:t>
            </a:r>
            <a:endParaRPr lang="ru-RU" sz="3200" b="1" i="1" dirty="0">
              <a:solidFill>
                <a:srgbClr val="6666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0810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539552" y="5085184"/>
            <a:ext cx="59932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666633"/>
                </a:solidFill>
              </a:rPr>
              <a:t>Нежность</a:t>
            </a:r>
            <a:endParaRPr lang="ru-RU" sz="48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3489209"/>
            <a:ext cx="1412842" cy="10596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21127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Положительные эмоции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69847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/>
              <a:t>Угадай эмоцию по глазам:</a:t>
            </a:r>
          </a:p>
          <a:p>
            <a:pPr>
              <a:defRPr/>
            </a:pPr>
            <a:r>
              <a:rPr lang="ru-RU" sz="3200" b="1" dirty="0">
                <a:solidFill>
                  <a:srgbClr val="666633"/>
                </a:solidFill>
              </a:rPr>
              <a:t>- Радость </a:t>
            </a:r>
          </a:p>
          <a:p>
            <a:pPr>
              <a:defRPr/>
            </a:pPr>
            <a:r>
              <a:rPr lang="ru-RU" sz="3200" b="1" dirty="0">
                <a:solidFill>
                  <a:srgbClr val="666633"/>
                </a:solidFill>
              </a:rPr>
              <a:t>- Нежность </a:t>
            </a:r>
          </a:p>
          <a:p>
            <a:pPr>
              <a:defRPr/>
            </a:pPr>
            <a:r>
              <a:rPr lang="ru-RU" sz="3200" b="1" dirty="0">
                <a:solidFill>
                  <a:srgbClr val="666633"/>
                </a:solidFill>
              </a:rPr>
              <a:t>- </a:t>
            </a:r>
            <a:r>
              <a:rPr lang="ru-RU" sz="3200" b="1" dirty="0" smtClean="0">
                <a:solidFill>
                  <a:srgbClr val="666633"/>
                </a:solidFill>
              </a:rPr>
              <a:t>Удовольствие</a:t>
            </a:r>
            <a:endParaRPr lang="ru-RU" sz="3200" b="1" dirty="0">
              <a:solidFill>
                <a:srgbClr val="666633"/>
              </a:solidFill>
            </a:endParaRPr>
          </a:p>
        </p:txBody>
      </p:sp>
      <p:pic>
        <p:nvPicPr>
          <p:cNvPr id="13" name="Picture 2" descr="http://img-fotki.yandex.ru/get/9329/6444752.95/0_920c6_23ed73a7_ori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35" y="2132856"/>
            <a:ext cx="3777615" cy="283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11960" y="148478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76056" y="148478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12160" y="148478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48264" y="148478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84368" y="148478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11960" y="242088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76056" y="2420888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012160" y="2420888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948264" y="2420888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884368" y="242088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211960" y="328498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076056" y="328498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012160" y="328498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948264" y="328498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884368" y="328498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211960" y="4149080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076056" y="4149080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12160" y="4149080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948264" y="4149080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884368" y="4149080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211960" y="501317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076056" y="501317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012160" y="501317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948264" y="501317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884368" y="501317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3100" name="WordArt 2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824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noFill/>
                <a:round/>
                <a:headEnd/>
                <a:tailEnd/>
              </a:ln>
              <a:blipFill dpi="0" rotWithShape="0">
                <a:blip r:embed="rId29"/>
                <a:srcRect/>
                <a:stretch>
                  <a:fillRect/>
                </a:stretch>
              </a:blipFill>
              <a:effectLst>
                <a:prstShdw prst="shdw13" dist="85194" dir="12393903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403648" y="1484784"/>
            <a:ext cx="25908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Питание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403648" y="5013176"/>
            <a:ext cx="2590800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Личная гигиена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403648" y="4149080"/>
            <a:ext cx="259080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Положительные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эмоции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403648" y="2420888"/>
            <a:ext cx="25908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Вредные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привычки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403648" y="3284984"/>
            <a:ext cx="259080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Физкультура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 спорт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285728"/>
            <a:ext cx="8246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за здоровый образ жизни</a:t>
            </a:r>
            <a:endParaRPr lang="ru-RU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" name="Picture 11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0432" y="5970258"/>
            <a:ext cx="556957" cy="5787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88913"/>
            <a:ext cx="10080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1927101" y="4416787"/>
            <a:ext cx="4857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/>
              <a:t> </a:t>
            </a:r>
            <a:r>
              <a:rPr lang="ru-RU" sz="4400" b="1" dirty="0" smtClean="0">
                <a:solidFill>
                  <a:srgbClr val="666633"/>
                </a:solidFill>
              </a:rPr>
              <a:t>Болезни</a:t>
            </a:r>
            <a:endParaRPr lang="ru-RU" sz="44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9279" y="3394792"/>
            <a:ext cx="1257817" cy="9433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19672" y="211272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Положительные эмоции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528" y="1700808"/>
            <a:ext cx="72257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Любовь, дружба, путешествия, радость, счастье, болезни. Что из выше перечисленного является лишним? </a:t>
            </a:r>
            <a:endParaRPr lang="ru-RU" sz="3600" b="1" i="1" dirty="0">
              <a:solidFill>
                <a:srgbClr val="6666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88913"/>
            <a:ext cx="11525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467544" y="5085184"/>
            <a:ext cx="55446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666633"/>
                </a:solidFill>
              </a:rPr>
              <a:t>Депрессия</a:t>
            </a:r>
            <a:endParaRPr lang="ru-RU" sz="44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5325" y="3419834"/>
            <a:ext cx="1431063" cy="10732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19672" y="211272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Положительные эмоции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3729" y="1556792"/>
            <a:ext cx="69245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/>
            <a:r>
              <a:rPr lang="ru-RU" sz="3200" dirty="0" smtClean="0"/>
              <a:t>Назовите одним словом психологическое состояние человека - стойкий </a:t>
            </a:r>
            <a:r>
              <a:rPr lang="ru-RU" sz="3200" dirty="0"/>
              <a:t>упадок </a:t>
            </a:r>
            <a:r>
              <a:rPr lang="ru-RU" sz="3200" dirty="0" smtClean="0"/>
              <a:t>настроения, хроническое переутомление, длительный </a:t>
            </a:r>
            <a:r>
              <a:rPr lang="ru-RU" sz="3200" dirty="0"/>
              <a:t>психический </a:t>
            </a:r>
            <a:r>
              <a:rPr lang="ru-RU" sz="3200" dirty="0" smtClean="0"/>
              <a:t>дискомфорт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188913"/>
            <a:ext cx="10810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251520" y="4504654"/>
            <a:ext cx="72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6633"/>
                </a:solidFill>
              </a:rPr>
              <a:t>Улыбка нам </a:t>
            </a:r>
            <a:r>
              <a:rPr lang="ru-RU" sz="3200" b="1" dirty="0" smtClean="0">
                <a:solidFill>
                  <a:srgbClr val="666633"/>
                </a:solidFill>
              </a:rPr>
              <a:t>сулит </a:t>
            </a:r>
            <a:r>
              <a:rPr lang="ru-RU" sz="3200" b="1" dirty="0">
                <a:solidFill>
                  <a:srgbClr val="666633"/>
                </a:solidFill>
              </a:rPr>
              <a:t>продление века, а злоба - только старит человека</a:t>
            </a:r>
            <a:r>
              <a:rPr lang="ru-RU" sz="3200" b="1" dirty="0" smtClean="0">
                <a:solidFill>
                  <a:srgbClr val="666633"/>
                </a:solidFill>
              </a:rPr>
              <a:t>.</a:t>
            </a:r>
            <a:endParaRPr lang="ru-RU" sz="44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2063" y="3011641"/>
            <a:ext cx="1539677" cy="115475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19672" y="211272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Положительные эмоции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570421" y="1438383"/>
            <a:ext cx="568943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lvl="0"/>
            <a:r>
              <a:rPr lang="ru-RU" sz="2800" dirty="0"/>
              <a:t>Расставьте слова в правильной последовательности и прочитайте пословицу:</a:t>
            </a:r>
          </a:p>
          <a:p>
            <a:pPr lvl="0"/>
            <a:r>
              <a:rPr lang="ru-RU" sz="2800" b="1" i="1" dirty="0">
                <a:solidFill>
                  <a:srgbClr val="666633"/>
                </a:solidFill>
              </a:rPr>
              <a:t>"</a:t>
            </a:r>
            <a:r>
              <a:rPr lang="ru-RU" sz="2800" b="1" dirty="0">
                <a:solidFill>
                  <a:srgbClr val="666633"/>
                </a:solidFill>
              </a:rPr>
              <a:t>Улыбка нам - сулит только человека, а злоба – старит продление века ".</a:t>
            </a:r>
            <a:r>
              <a:rPr lang="ru-RU" sz="3200" dirty="0"/>
              <a:t> </a:t>
            </a:r>
            <a:endParaRPr lang="ru-RU" sz="4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88913"/>
            <a:ext cx="1079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027001" y="4797152"/>
            <a:ext cx="59378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6633"/>
                </a:solidFill>
              </a:rPr>
              <a:t> </a:t>
            </a:r>
            <a:r>
              <a:rPr lang="ru-RU" sz="3200" b="1" dirty="0" smtClean="0">
                <a:solidFill>
                  <a:srgbClr val="666633"/>
                </a:solidFill>
              </a:rPr>
              <a:t>Только на одного человека</a:t>
            </a:r>
            <a:endParaRPr lang="ru-RU" sz="3200" b="1" dirty="0">
              <a:solidFill>
                <a:srgbClr val="666633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5173" y="3337809"/>
            <a:ext cx="1361764" cy="10213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21127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Личная гигиена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03276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Как вы считаете, на сколько человек рассчитана одна расчёска?</a:t>
            </a:r>
          </a:p>
          <a:p>
            <a:r>
              <a:rPr lang="ru-RU" sz="3200" dirty="0" smtClean="0">
                <a:solidFill>
                  <a:srgbClr val="666633"/>
                </a:solidFill>
              </a:rPr>
              <a:t>- На </a:t>
            </a:r>
            <a:r>
              <a:rPr lang="ru-RU" sz="3200" dirty="0">
                <a:solidFill>
                  <a:srgbClr val="666633"/>
                </a:solidFill>
              </a:rPr>
              <a:t>трёх человек</a:t>
            </a:r>
            <a:br>
              <a:rPr lang="ru-RU" sz="3200" dirty="0">
                <a:solidFill>
                  <a:srgbClr val="666633"/>
                </a:solidFill>
              </a:rPr>
            </a:br>
            <a:r>
              <a:rPr lang="ru-RU" sz="3200" dirty="0" smtClean="0">
                <a:solidFill>
                  <a:srgbClr val="666633"/>
                </a:solidFill>
              </a:rPr>
              <a:t>- На </a:t>
            </a:r>
            <a:r>
              <a:rPr lang="ru-RU" sz="3200" dirty="0">
                <a:solidFill>
                  <a:srgbClr val="666633"/>
                </a:solidFill>
              </a:rPr>
              <a:t>двух человек</a:t>
            </a:r>
            <a:br>
              <a:rPr lang="ru-RU" sz="3200" dirty="0">
                <a:solidFill>
                  <a:srgbClr val="666633"/>
                </a:solidFill>
              </a:rPr>
            </a:br>
            <a:r>
              <a:rPr lang="ru-RU" sz="3200" dirty="0" smtClean="0">
                <a:solidFill>
                  <a:srgbClr val="666633"/>
                </a:solidFill>
              </a:rPr>
              <a:t>- Только </a:t>
            </a:r>
            <a:r>
              <a:rPr lang="ru-RU" sz="3200" dirty="0">
                <a:solidFill>
                  <a:srgbClr val="666633"/>
                </a:solidFill>
              </a:rPr>
              <a:t>на одного человека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2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843871" y="4283182"/>
            <a:ext cx="52565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6633"/>
                </a:solidFill>
              </a:rPr>
              <a:t> </a:t>
            </a:r>
            <a:r>
              <a:rPr lang="ru-RU" sz="3600" b="1" dirty="0" smtClean="0">
                <a:solidFill>
                  <a:srgbClr val="666633"/>
                </a:solidFill>
              </a:rPr>
              <a:t>Чистота</a:t>
            </a:r>
            <a:endParaRPr lang="ru-RU" sz="3600" b="1" dirty="0">
              <a:solidFill>
                <a:srgbClr val="666633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1891" y="4252405"/>
            <a:ext cx="1212969" cy="9097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21127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Личная гигиена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340768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Что, согласно известному лозунгу, является залогом здоровья</a:t>
            </a:r>
            <a:r>
              <a:rPr lang="ru-RU" sz="4000" b="1" dirty="0" smtClean="0"/>
              <a:t>?</a:t>
            </a:r>
            <a:endParaRPr lang="ru-RU" sz="4000" b="1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2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987160" y="4482406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666633"/>
                </a:solidFill>
              </a:rPr>
              <a:t>  </a:t>
            </a:r>
            <a:r>
              <a:rPr lang="ru-RU" sz="3600" b="1" dirty="0" smtClean="0">
                <a:solidFill>
                  <a:srgbClr val="666633"/>
                </a:solidFill>
              </a:rPr>
              <a:t>Воде</a:t>
            </a:r>
            <a:endParaRPr lang="ru-RU" sz="3600" b="1" dirty="0">
              <a:solidFill>
                <a:srgbClr val="666633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701" y="3117470"/>
            <a:ext cx="1331912" cy="9989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21127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Личная гигиена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764" y="1196752"/>
            <a:ext cx="66105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И в ванне, и в бане,</a:t>
            </a:r>
            <a:br>
              <a:rPr lang="ru-RU" sz="3200" dirty="0"/>
            </a:br>
            <a:r>
              <a:rPr lang="ru-RU" sz="3200" dirty="0"/>
              <a:t>Всегда и везде —</a:t>
            </a:r>
            <a:br>
              <a:rPr lang="ru-RU" sz="3200" dirty="0"/>
            </a:br>
            <a:r>
              <a:rPr lang="ru-RU" sz="3200" dirty="0"/>
              <a:t>Вечная слава …  ! </a:t>
            </a:r>
            <a:r>
              <a:rPr lang="ru-RU" sz="2800" dirty="0"/>
              <a:t>(К. Чуковский)</a:t>
            </a:r>
          </a:p>
          <a:p>
            <a:r>
              <a:rPr lang="ru-RU" sz="3200" dirty="0"/>
              <a:t>      - чистоте</a:t>
            </a:r>
          </a:p>
          <a:p>
            <a:r>
              <a:rPr lang="ru-RU" sz="3200" dirty="0"/>
              <a:t>      - воде</a:t>
            </a:r>
          </a:p>
          <a:p>
            <a:r>
              <a:rPr lang="ru-RU" sz="3200" dirty="0"/>
              <a:t>      - </a:t>
            </a:r>
            <a:r>
              <a:rPr lang="ru-RU" sz="3200" dirty="0" smtClean="0"/>
              <a:t>мочалке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5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88913"/>
            <a:ext cx="1079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979711" y="4889048"/>
            <a:ext cx="3744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dirty="0"/>
              <a:t> </a:t>
            </a:r>
            <a:r>
              <a:rPr lang="ru-RU" sz="3200" b="1" dirty="0" smtClean="0">
                <a:solidFill>
                  <a:srgbClr val="666633"/>
                </a:solidFill>
              </a:rPr>
              <a:t>не менее 2 раз</a:t>
            </a:r>
            <a:endParaRPr lang="ru-RU" sz="4400" b="1" dirty="0">
              <a:solidFill>
                <a:srgbClr val="666633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8725" y="3831947"/>
            <a:ext cx="1403350" cy="1052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21127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Личная гигиена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329" y="1124744"/>
            <a:ext cx="71111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3200" dirty="0"/>
              <a:t>Сколько раз в день нужно чистить зубы, применяя при этом специальные детские пасту и щетку</a:t>
            </a:r>
            <a:r>
              <a:rPr lang="ru-RU" sz="3200" dirty="0" smtClean="0"/>
              <a:t>?</a:t>
            </a:r>
          </a:p>
          <a:p>
            <a:pPr fontAlgn="t"/>
            <a:r>
              <a:rPr lang="ru-RU" sz="3200" dirty="0">
                <a:solidFill>
                  <a:srgbClr val="666633"/>
                </a:solidFill>
              </a:rPr>
              <a:t>- не чаще одного раза в день</a:t>
            </a:r>
            <a:endParaRPr lang="ru-RU" sz="3200" b="1" dirty="0">
              <a:solidFill>
                <a:srgbClr val="666633"/>
              </a:solidFill>
            </a:endParaRPr>
          </a:p>
          <a:p>
            <a:pPr fontAlgn="t"/>
            <a:r>
              <a:rPr lang="ru-RU" sz="3200" dirty="0">
                <a:solidFill>
                  <a:srgbClr val="666633"/>
                </a:solidFill>
              </a:rPr>
              <a:t>- всегда после еды</a:t>
            </a:r>
            <a:endParaRPr lang="ru-RU" sz="3200" b="1" dirty="0">
              <a:solidFill>
                <a:srgbClr val="666633"/>
              </a:solidFill>
            </a:endParaRPr>
          </a:p>
          <a:p>
            <a:pPr fontAlgn="t"/>
            <a:r>
              <a:rPr lang="ru-RU" sz="3200" dirty="0">
                <a:solidFill>
                  <a:srgbClr val="666633"/>
                </a:solidFill>
              </a:rPr>
              <a:t>- не менее 2 </a:t>
            </a:r>
            <a:r>
              <a:rPr lang="ru-RU" sz="3200" dirty="0" smtClean="0">
                <a:solidFill>
                  <a:srgbClr val="666633"/>
                </a:solidFill>
              </a:rPr>
              <a:t>раз</a:t>
            </a:r>
            <a:endParaRPr lang="ru-RU" sz="3200" b="1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7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88913"/>
            <a:ext cx="10080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827584" y="3180279"/>
            <a:ext cx="58326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666633"/>
                </a:solidFill>
              </a:rPr>
              <a:t>здоровым быть</a:t>
            </a:r>
            <a:r>
              <a:rPr lang="ru-RU" sz="4400" b="1" dirty="0" smtClean="0">
                <a:solidFill>
                  <a:srgbClr val="666633"/>
                </a:solidFill>
              </a:rPr>
              <a:t>»</a:t>
            </a:r>
            <a:endParaRPr lang="ru-RU" sz="4400" b="1" dirty="0">
              <a:solidFill>
                <a:srgbClr val="666633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3461375"/>
            <a:ext cx="1257817" cy="9433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21127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Личная гигиена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762" y="1484784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9345" y="1268760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Продолжите фразу:</a:t>
            </a:r>
          </a:p>
          <a:p>
            <a:r>
              <a:rPr lang="ru-RU" sz="3600" dirty="0" smtClean="0">
                <a:solidFill>
                  <a:srgbClr val="666633"/>
                </a:solidFill>
              </a:rPr>
              <a:t>«</a:t>
            </a:r>
            <a:r>
              <a:rPr lang="ru-RU" sz="3600" dirty="0">
                <a:solidFill>
                  <a:srgbClr val="666633"/>
                </a:solidFill>
              </a:rPr>
              <a:t>Чисто жить — </a:t>
            </a:r>
            <a:r>
              <a:rPr lang="ru-RU" sz="3600" dirty="0" smtClean="0">
                <a:solidFill>
                  <a:srgbClr val="666633"/>
                </a:solidFill>
              </a:rPr>
              <a:t>…</a:t>
            </a:r>
            <a:endParaRPr lang="ru-RU" sz="3600" dirty="0">
              <a:solidFill>
                <a:srgbClr val="666633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00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359999" cy="5111502"/>
          </a:xfrm>
        </p:spPr>
        <p:txBody>
          <a:bodyPr/>
          <a:lstStyle/>
          <a:p>
            <a:pPr algn="ctr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ПОЗДРАВЛЯЕМ!!!</a:t>
            </a:r>
          </a:p>
        </p:txBody>
      </p:sp>
      <p:pic>
        <p:nvPicPr>
          <p:cNvPr id="6" name="Лев Лещенко - День Победы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2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107" y="246275"/>
            <a:ext cx="10064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879403" y="5487413"/>
            <a:ext cx="46878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6633"/>
                </a:solidFill>
              </a:rPr>
              <a:t>Чипсы</a:t>
            </a:r>
            <a:r>
              <a:rPr lang="ru-RU" sz="3200" b="1" dirty="0" smtClean="0">
                <a:solidFill>
                  <a:srgbClr val="666633"/>
                </a:solidFill>
              </a:rPr>
              <a:t>, жвачки</a:t>
            </a:r>
            <a:endParaRPr lang="ru-RU" sz="3200" b="1" dirty="0">
              <a:solidFill>
                <a:srgbClr val="6666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71130"/>
            <a:ext cx="764386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66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Питание</a:t>
            </a:r>
            <a:endParaRPr lang="ru-RU" sz="4400" b="1" dirty="0">
              <a:ln w="1905"/>
              <a:solidFill>
                <a:srgbClr val="66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073" y="3409647"/>
            <a:ext cx="1360587" cy="1020440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6274" y="1213009"/>
            <a:ext cx="7272799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      </a:t>
            </a:r>
            <a:r>
              <a:rPr lang="ru-RU" sz="2400" b="1" dirty="0" smtClean="0"/>
              <a:t>В </a:t>
            </a:r>
            <a:r>
              <a:rPr lang="ru-RU" sz="2400" b="1" dirty="0"/>
              <a:t>понятие «здоровый образ жизни» </a:t>
            </a:r>
            <a:r>
              <a:rPr lang="ru-RU" sz="2400" b="1" dirty="0" smtClean="0"/>
              <a:t>входят следующие </a:t>
            </a:r>
            <a:r>
              <a:rPr lang="ru-RU" sz="2400" b="1" dirty="0"/>
              <a:t>составляющие: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666633"/>
                </a:solidFill>
              </a:rPr>
              <a:t>отказ от вредных привычек;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666633"/>
                </a:solidFill>
              </a:rPr>
              <a:t>занятия физкультурой, 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666633"/>
                </a:solidFill>
              </a:rPr>
              <a:t>рациональное питание;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666633"/>
                </a:solidFill>
              </a:rPr>
              <a:t>закаливание;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666633"/>
                </a:solidFill>
              </a:rPr>
              <a:t>личная гигиена;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666633"/>
                </a:solidFill>
              </a:rPr>
              <a:t>чипсы, жвачки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666633"/>
                </a:solidFill>
              </a:rPr>
              <a:t>положительные эмоции.</a:t>
            </a:r>
          </a:p>
          <a:p>
            <a:pPr lvl="1"/>
            <a:r>
              <a:rPr lang="ru-RU" sz="2400" b="1" dirty="0" smtClean="0"/>
              <a:t>Что из выше перечисленного является лишним?</a:t>
            </a:r>
          </a:p>
          <a:p>
            <a:pPr lvl="1"/>
            <a:r>
              <a:rPr lang="ru-RU" b="1" dirty="0" smtClean="0"/>
              <a:t> </a:t>
            </a:r>
            <a:endParaRPr lang="ru-RU" sz="1200" b="1" dirty="0"/>
          </a:p>
        </p:txBody>
      </p:sp>
    </p:spTree>
  </p:cSld>
  <p:clrMapOvr>
    <a:masterClrMapping/>
  </p:clrMapOvr>
  <p:transition spd="med"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09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288935" y="5076672"/>
            <a:ext cx="70031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66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6666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Газированная сладкая вода</a:t>
            </a:r>
            <a:r>
              <a:rPr lang="ru-RU" sz="4400" b="1" dirty="0" smtClean="0">
                <a:solidFill>
                  <a:srgbClr val="666633"/>
                </a:solidFill>
              </a:rPr>
              <a:t> </a:t>
            </a:r>
            <a:endParaRPr lang="ru-RU" sz="4400" b="1" dirty="0">
              <a:solidFill>
                <a:srgbClr val="666633"/>
              </a:solidFill>
              <a:latin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2247" y="3998060"/>
            <a:ext cx="1438697" cy="10790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63688" y="260648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66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Питание</a:t>
            </a:r>
            <a:endParaRPr lang="ru-RU" sz="4400" b="1" dirty="0">
              <a:ln w="1905"/>
              <a:solidFill>
                <a:srgbClr val="66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7543" y="1268760"/>
            <a:ext cx="69847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600" dirty="0"/>
              <a:t>Этот напиток считается вредным для детского организма:</a:t>
            </a:r>
          </a:p>
          <a:p>
            <a:pPr lvl="0"/>
            <a:r>
              <a:rPr lang="ru-RU" sz="3600" dirty="0">
                <a:solidFill>
                  <a:srgbClr val="666633"/>
                </a:solidFill>
              </a:rPr>
              <a:t>- Газированная сладкая вода</a:t>
            </a:r>
          </a:p>
          <a:p>
            <a:pPr lvl="0"/>
            <a:r>
              <a:rPr lang="ru-RU" sz="3600" dirty="0">
                <a:solidFill>
                  <a:srgbClr val="666633"/>
                </a:solidFill>
              </a:rPr>
              <a:t>- Минеральная вода</a:t>
            </a:r>
          </a:p>
          <a:p>
            <a:pPr lvl="0"/>
            <a:r>
              <a:rPr lang="ru-RU" sz="3600" dirty="0">
                <a:solidFill>
                  <a:srgbClr val="666633"/>
                </a:solidFill>
              </a:rPr>
              <a:t>- </a:t>
            </a:r>
            <a:r>
              <a:rPr lang="ru-RU" sz="3600" dirty="0" smtClean="0">
                <a:solidFill>
                  <a:srgbClr val="666633"/>
                </a:solidFill>
              </a:rPr>
              <a:t>Чай</a:t>
            </a:r>
            <a:endParaRPr lang="ru-RU" sz="3600" b="1" i="1" dirty="0">
              <a:solidFill>
                <a:srgbClr val="6666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88913"/>
            <a:ext cx="115093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115616" y="5013176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rgbClr val="666633"/>
                </a:solidFill>
              </a:rPr>
              <a:t>Употреблять больше сладостей</a:t>
            </a:r>
            <a:r>
              <a:rPr lang="ru-RU" sz="3600" b="1" dirty="0" smtClean="0">
                <a:solidFill>
                  <a:srgbClr val="666633"/>
                </a:solidFill>
              </a:rPr>
              <a:t>.</a:t>
            </a:r>
            <a:endParaRPr lang="ru-RU" sz="3600" b="1" dirty="0">
              <a:solidFill>
                <a:srgbClr val="666633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1218" y="3347826"/>
            <a:ext cx="1431063" cy="10732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5664" y="246559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66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Питание</a:t>
            </a:r>
            <a:endParaRPr lang="ru-RU" sz="4400" b="1" dirty="0">
              <a:ln w="1905"/>
              <a:solidFill>
                <a:srgbClr val="66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747" y="1196752"/>
            <a:ext cx="6786941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dirty="0"/>
              <a:t>Правила рационального питания:</a:t>
            </a:r>
            <a:endParaRPr lang="ru-RU" sz="2400" b="1" i="1" dirty="0">
              <a:latin typeface="Georgia" pitchFamily="18" charset="0"/>
            </a:endParaRPr>
          </a:p>
          <a:p>
            <a:r>
              <a:rPr lang="ru-RU" sz="2400" dirty="0" smtClean="0"/>
              <a:t>-</a:t>
            </a:r>
            <a:r>
              <a:rPr lang="ru-RU" sz="2400" dirty="0" smtClean="0">
                <a:solidFill>
                  <a:srgbClr val="666633"/>
                </a:solidFill>
              </a:rPr>
              <a:t>Никогда </a:t>
            </a:r>
            <a:r>
              <a:rPr lang="ru-RU" sz="2400" dirty="0">
                <a:solidFill>
                  <a:srgbClr val="666633"/>
                </a:solidFill>
              </a:rPr>
              <a:t>не переедать.</a:t>
            </a:r>
          </a:p>
          <a:p>
            <a:r>
              <a:rPr lang="ru-RU" sz="2400" dirty="0" smtClean="0">
                <a:solidFill>
                  <a:srgbClr val="666633"/>
                </a:solidFill>
              </a:rPr>
              <a:t>-Тщательно </a:t>
            </a:r>
            <a:r>
              <a:rPr lang="ru-RU" sz="2400" dirty="0">
                <a:solidFill>
                  <a:srgbClr val="666633"/>
                </a:solidFill>
              </a:rPr>
              <a:t>пережевывать пищу.</a:t>
            </a:r>
          </a:p>
          <a:p>
            <a:r>
              <a:rPr lang="ru-RU" sz="2400" dirty="0" smtClean="0">
                <a:solidFill>
                  <a:srgbClr val="666633"/>
                </a:solidFill>
              </a:rPr>
              <a:t>-Не </a:t>
            </a:r>
            <a:r>
              <a:rPr lang="ru-RU" sz="2400" dirty="0">
                <a:solidFill>
                  <a:srgbClr val="666633"/>
                </a:solidFill>
              </a:rPr>
              <a:t>употреблять очень горячую пищу.</a:t>
            </a:r>
          </a:p>
          <a:p>
            <a:r>
              <a:rPr lang="ru-RU" sz="2400" dirty="0" smtClean="0">
                <a:solidFill>
                  <a:srgbClr val="666633"/>
                </a:solidFill>
              </a:rPr>
              <a:t>-Употреблять больше сладостей.</a:t>
            </a:r>
          </a:p>
          <a:p>
            <a:r>
              <a:rPr lang="ru-RU" sz="2400" dirty="0" smtClean="0">
                <a:solidFill>
                  <a:srgbClr val="666633"/>
                </a:solidFill>
              </a:rPr>
              <a:t>-Больше </a:t>
            </a:r>
            <a:r>
              <a:rPr lang="ru-RU" sz="2400" dirty="0">
                <a:solidFill>
                  <a:srgbClr val="666633"/>
                </a:solidFill>
              </a:rPr>
              <a:t>есть зелени, овощей, фруктов.</a:t>
            </a:r>
          </a:p>
          <a:p>
            <a:r>
              <a:rPr lang="ru-RU" sz="2400" dirty="0" smtClean="0">
                <a:solidFill>
                  <a:srgbClr val="666633"/>
                </a:solidFill>
              </a:rPr>
              <a:t>-Ужинать </a:t>
            </a:r>
            <a:r>
              <a:rPr lang="ru-RU" sz="2400" dirty="0">
                <a:solidFill>
                  <a:srgbClr val="666633"/>
                </a:solidFill>
              </a:rPr>
              <a:t>за 2 часа до сна</a:t>
            </a:r>
            <a:r>
              <a:rPr lang="ru-RU" sz="2400" dirty="0" smtClean="0">
                <a:solidFill>
                  <a:srgbClr val="666633"/>
                </a:solidFill>
              </a:rPr>
              <a:t>.</a:t>
            </a:r>
          </a:p>
          <a:p>
            <a:pPr marL="0" lvl="1"/>
            <a:r>
              <a:rPr lang="ru-RU" sz="2800" b="1" dirty="0"/>
              <a:t>Что из выше перечисленного является </a:t>
            </a:r>
            <a:r>
              <a:rPr lang="ru-RU" sz="2800" b="1" dirty="0" smtClean="0"/>
              <a:t>не верным</a:t>
            </a:r>
            <a:r>
              <a:rPr lang="ru-RU" sz="2800" b="1" dirty="0" smtClean="0"/>
              <a:t>?</a:t>
            </a:r>
            <a:endParaRPr lang="ru-RU" sz="24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188913"/>
            <a:ext cx="1006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835696" y="4773231"/>
            <a:ext cx="4298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666633"/>
                </a:solidFill>
              </a:rPr>
              <a:t>Кока-кола</a:t>
            </a:r>
            <a:endParaRPr lang="ru-RU" sz="3200" b="1" dirty="0">
              <a:solidFill>
                <a:srgbClr val="666633"/>
              </a:solidFill>
              <a:latin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3475822"/>
            <a:ext cx="1320230" cy="990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292094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66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Питание</a:t>
            </a:r>
            <a:endParaRPr lang="ru-RU" sz="4400" b="1" dirty="0">
              <a:ln w="1905"/>
              <a:solidFill>
                <a:srgbClr val="66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6881" y="1535707"/>
            <a:ext cx="676500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3200" b="1" dirty="0" smtClean="0"/>
              <a:t>Полезные </a:t>
            </a:r>
            <a:r>
              <a:rPr lang="ru-RU" sz="3200" b="1" dirty="0"/>
              <a:t>напитки: </a:t>
            </a:r>
            <a:endParaRPr lang="ru-RU" sz="3200" b="1" dirty="0" smtClean="0"/>
          </a:p>
          <a:p>
            <a:pPr>
              <a:spcBef>
                <a:spcPct val="20000"/>
              </a:spcBef>
            </a:pPr>
            <a:r>
              <a:rPr lang="ru-RU" sz="3200" dirty="0" smtClean="0">
                <a:solidFill>
                  <a:srgbClr val="666633"/>
                </a:solidFill>
              </a:rPr>
              <a:t>компот</a:t>
            </a:r>
            <a:r>
              <a:rPr lang="ru-RU" sz="3200" dirty="0">
                <a:solidFill>
                  <a:srgbClr val="666633"/>
                </a:solidFill>
              </a:rPr>
              <a:t>, </a:t>
            </a:r>
            <a:r>
              <a:rPr lang="ru-RU" sz="3200" dirty="0" smtClean="0">
                <a:solidFill>
                  <a:srgbClr val="666633"/>
                </a:solidFill>
              </a:rPr>
              <a:t>вода, сок</a:t>
            </a:r>
            <a:r>
              <a:rPr lang="ru-RU" sz="3200" dirty="0">
                <a:solidFill>
                  <a:srgbClr val="666633"/>
                </a:solidFill>
              </a:rPr>
              <a:t>, квас, морс, чай, </a:t>
            </a:r>
            <a:r>
              <a:rPr lang="ru-RU" sz="3200" dirty="0" smtClean="0">
                <a:solidFill>
                  <a:srgbClr val="666633"/>
                </a:solidFill>
              </a:rPr>
              <a:t>кока-кола, минеральная вода.</a:t>
            </a:r>
          </a:p>
          <a:p>
            <a:pPr marL="0" lvl="1">
              <a:spcBef>
                <a:spcPct val="20000"/>
              </a:spcBef>
            </a:pPr>
            <a:r>
              <a:rPr lang="ru-RU" sz="3200" b="1" dirty="0"/>
              <a:t>Что из выше перечисленного является </a:t>
            </a:r>
            <a:r>
              <a:rPr lang="ru-RU" sz="3200" b="1" dirty="0" smtClean="0"/>
              <a:t>не верным</a:t>
            </a:r>
            <a:r>
              <a:rPr lang="ru-RU" sz="3200" b="1" dirty="0" smtClean="0"/>
              <a:t>?</a:t>
            </a:r>
            <a:endParaRPr lang="ru-RU" sz="3200" b="1" i="1" dirty="0">
              <a:solidFill>
                <a:srgbClr val="6666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539552" y="4378142"/>
            <a:ext cx="6264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rgbClr val="6666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со здоровьем будешь знаться</a:t>
            </a:r>
            <a:r>
              <a:rPr lang="ru-RU" sz="3600" b="1" dirty="0" smtClean="0">
                <a:solidFill>
                  <a:srgbClr val="6666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!»</a:t>
            </a:r>
            <a:endParaRPr lang="ru-RU" sz="3600" b="1" dirty="0">
              <a:solidFill>
                <a:srgbClr val="666633"/>
              </a:solidFill>
              <a:latin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3475822"/>
            <a:ext cx="1320230" cy="990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292094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66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Питание</a:t>
            </a:r>
            <a:endParaRPr lang="ru-RU" sz="4400" b="1" dirty="0">
              <a:ln w="1905"/>
              <a:solidFill>
                <a:srgbClr val="66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1535707"/>
            <a:ext cx="6984775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3600" dirty="0" smtClean="0"/>
              <a:t>Продолжите </a:t>
            </a:r>
            <a:r>
              <a:rPr lang="ru-RU" sz="3600" dirty="0"/>
              <a:t>пословицу: </a:t>
            </a:r>
          </a:p>
          <a:p>
            <a:pPr>
              <a:spcBef>
                <a:spcPct val="20000"/>
              </a:spcBef>
            </a:pPr>
            <a:r>
              <a:rPr lang="ru-RU" sz="3600" b="1" dirty="0"/>
              <a:t>«Будешь правильно питаться…</a:t>
            </a:r>
            <a:endParaRPr lang="ru-RU" sz="3600" b="1" i="1" dirty="0">
              <a:solidFill>
                <a:srgbClr val="666633"/>
              </a:solidFill>
              <a:latin typeface="Georgia" pitchFamily="18" charset="0"/>
            </a:endParaRPr>
          </a:p>
          <a:p>
            <a:pPr marL="457200" lvl="0" indent="-457200">
              <a:buFontTx/>
              <a:buChar char="-"/>
            </a:pPr>
            <a:endParaRPr lang="ru-RU" sz="3600" b="1" i="1" dirty="0">
              <a:solidFill>
                <a:srgbClr val="666633"/>
              </a:solidFill>
              <a:latin typeface="Georgia" pitchFamily="18" charset="0"/>
            </a:endParaRP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56680"/>
            <a:ext cx="11509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5682952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187624" y="4580612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666633"/>
                </a:solidFill>
              </a:rPr>
              <a:t>быстрая </a:t>
            </a:r>
            <a:r>
              <a:rPr lang="ru-RU" sz="4800" b="1" dirty="0" smtClean="0">
                <a:solidFill>
                  <a:srgbClr val="666633"/>
                </a:solidFill>
              </a:rPr>
              <a:t>еда</a:t>
            </a:r>
            <a:endParaRPr lang="ru-RU" sz="48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679" y="3148657"/>
            <a:ext cx="1547664" cy="11607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211272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66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Вредные привычки</a:t>
            </a:r>
            <a:endParaRPr lang="ru-RU" sz="4400" b="1" dirty="0">
              <a:ln w="1905"/>
              <a:solidFill>
                <a:srgbClr val="66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99592" y="1278063"/>
            <a:ext cx="669674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600" b="1" dirty="0" smtClean="0"/>
              <a:t>Что означает слово «</a:t>
            </a:r>
            <a:r>
              <a:rPr lang="ru-RU" sz="3600" b="1" dirty="0" err="1"/>
              <a:t>fast</a:t>
            </a:r>
            <a:r>
              <a:rPr lang="ru-RU" sz="3600" b="1" dirty="0"/>
              <a:t> </a:t>
            </a:r>
            <a:r>
              <a:rPr lang="ru-RU" sz="3600" b="1" dirty="0" err="1"/>
              <a:t>food</a:t>
            </a:r>
            <a:r>
              <a:rPr lang="ru-RU" sz="3600" b="1" dirty="0" smtClean="0"/>
              <a:t>» (фаст-фуд)</a:t>
            </a:r>
          </a:p>
          <a:p>
            <a:pPr>
              <a:lnSpc>
                <a:spcPct val="110000"/>
              </a:lnSpc>
            </a:pPr>
            <a:r>
              <a:rPr lang="ru-RU" sz="3600" dirty="0" smtClean="0">
                <a:solidFill>
                  <a:srgbClr val="666633"/>
                </a:solidFill>
              </a:rPr>
              <a:t>-   быстрая еда</a:t>
            </a:r>
          </a:p>
          <a:p>
            <a:pPr marL="571500" indent="-571500">
              <a:lnSpc>
                <a:spcPct val="110000"/>
              </a:lnSpc>
              <a:buFontTx/>
              <a:buChar char="-"/>
            </a:pPr>
            <a:r>
              <a:rPr lang="ru-RU" sz="3600" dirty="0" smtClean="0">
                <a:solidFill>
                  <a:srgbClr val="666633"/>
                </a:solidFill>
              </a:rPr>
              <a:t>полезная еда</a:t>
            </a:r>
          </a:p>
          <a:p>
            <a:pPr marL="571500" indent="-571500">
              <a:lnSpc>
                <a:spcPct val="110000"/>
              </a:lnSpc>
              <a:buFontTx/>
              <a:buChar char="-"/>
            </a:pPr>
            <a:r>
              <a:rPr lang="ru-RU" sz="3600" dirty="0" smtClean="0">
                <a:solidFill>
                  <a:srgbClr val="666633"/>
                </a:solidFill>
              </a:rPr>
              <a:t>вкусная еда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367643" y="4871859"/>
            <a:ext cx="54005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666633"/>
                </a:solidFill>
              </a:rPr>
              <a:t>Тех, кто находится в обществе </a:t>
            </a:r>
            <a:r>
              <a:rPr lang="ru-RU" sz="3600" b="1" dirty="0" smtClean="0">
                <a:solidFill>
                  <a:srgbClr val="666633"/>
                </a:solidFill>
              </a:rPr>
              <a:t>курящих</a:t>
            </a:r>
            <a:endParaRPr lang="ru-RU" sz="3600" b="1" dirty="0">
              <a:solidFill>
                <a:srgbClr val="666633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8108" y="2935639"/>
            <a:ext cx="1431063" cy="10732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211272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Вредные привычки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93341" y="1052736"/>
            <a:ext cx="684076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800" b="1" dirty="0"/>
              <a:t>Кого называют «курильщиками поневоле</a:t>
            </a:r>
            <a:r>
              <a:rPr lang="ru-RU" sz="2800" b="1" dirty="0" smtClean="0"/>
              <a:t>»</a:t>
            </a:r>
          </a:p>
          <a:p>
            <a:r>
              <a:rPr lang="ru-RU" sz="2800" dirty="0" smtClean="0">
                <a:solidFill>
                  <a:srgbClr val="666633"/>
                </a:solidFill>
              </a:rPr>
              <a:t>-Тех</a:t>
            </a:r>
            <a:r>
              <a:rPr lang="ru-RU" sz="2800" dirty="0">
                <a:solidFill>
                  <a:srgbClr val="666633"/>
                </a:solidFill>
              </a:rPr>
              <a:t>, кто находится в обществе курящих</a:t>
            </a:r>
          </a:p>
          <a:p>
            <a:r>
              <a:rPr lang="ru-RU" sz="2800" dirty="0" smtClean="0">
                <a:solidFill>
                  <a:srgbClr val="666633"/>
                </a:solidFill>
              </a:rPr>
              <a:t>-Тех</a:t>
            </a:r>
            <a:r>
              <a:rPr lang="ru-RU" sz="2800" dirty="0">
                <a:solidFill>
                  <a:srgbClr val="666633"/>
                </a:solidFill>
              </a:rPr>
              <a:t>, кого заставляют курить принудительно</a:t>
            </a:r>
            <a:endParaRPr lang="ru-RU" sz="2800" b="1" dirty="0">
              <a:solidFill>
                <a:srgbClr val="666633"/>
              </a:solidFill>
            </a:endParaRPr>
          </a:p>
          <a:p>
            <a:r>
              <a:rPr lang="ru-RU" sz="2800" dirty="0" smtClean="0">
                <a:solidFill>
                  <a:srgbClr val="666633"/>
                </a:solidFill>
              </a:rPr>
              <a:t>-Тех</a:t>
            </a:r>
            <a:r>
              <a:rPr lang="ru-RU" sz="2800" dirty="0">
                <a:solidFill>
                  <a:srgbClr val="666633"/>
                </a:solidFill>
              </a:rPr>
              <a:t>, кто курит в тюрьме</a:t>
            </a:r>
            <a:endParaRPr lang="ru-RU" sz="2800" b="1" dirty="0">
              <a:solidFill>
                <a:srgbClr val="666633"/>
              </a:solidFill>
            </a:endParaRPr>
          </a:p>
          <a:p>
            <a:pPr>
              <a:lnSpc>
                <a:spcPct val="110000"/>
              </a:lnSpc>
            </a:pPr>
            <a:endParaRPr lang="ru-RU" sz="4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Pomnim</Template>
  <TotalTime>3603</TotalTime>
  <Words>676</Words>
  <Application>Microsoft Office PowerPoint</Application>
  <PresentationFormat>Экран (4:3)</PresentationFormat>
  <Paragraphs>172</Paragraphs>
  <Slides>28</Slides>
  <Notes>10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Pomnim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Nazarova</cp:lastModifiedBy>
  <cp:revision>210</cp:revision>
  <dcterms:created xsi:type="dcterms:W3CDTF">2008-11-04T10:24:53Z</dcterms:created>
  <dcterms:modified xsi:type="dcterms:W3CDTF">2016-10-17T06:55:36Z</dcterms:modified>
</cp:coreProperties>
</file>