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70" r:id="rId10"/>
    <p:sldId id="263" r:id="rId11"/>
    <p:sldId id="271" r:id="rId12"/>
    <p:sldId id="265" r:id="rId13"/>
    <p:sldId id="266" r:id="rId14"/>
    <p:sldId id="267" r:id="rId15"/>
    <p:sldId id="268" r:id="rId16"/>
    <p:sldId id="264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28801"/>
            <a:ext cx="7772400" cy="22098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cs typeface="Arial" pitchFamily="34" charset="0"/>
              </a:rPr>
              <a:t>Особенности композиции повести </a:t>
            </a:r>
            <a:br>
              <a:rPr lang="ru-RU" sz="4400" b="1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4400" b="1" dirty="0" smtClean="0">
                <a:solidFill>
                  <a:srgbClr val="002060"/>
                </a:solidFill>
                <a:cs typeface="Arial" pitchFamily="34" charset="0"/>
              </a:rPr>
              <a:t>«Барышня-крестьянка»</a:t>
            </a:r>
            <a:endParaRPr lang="ru-RU" sz="4400" b="1" dirty="0">
              <a:solidFill>
                <a:srgbClr val="00206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1"/>
            <a:ext cx="8229600" cy="2209800"/>
          </a:xfrm>
        </p:spPr>
        <p:txBody>
          <a:bodyPr>
            <a:normAutofit/>
          </a:bodyPr>
          <a:lstStyle/>
          <a:p>
            <a:r>
              <a:rPr lang="ru-RU" sz="3300" b="1" dirty="0" smtClean="0"/>
              <a:t>Почему Лиза решила переодеться крестьянкой, разве она не могла очаровать Алексея в своём истинном обличии?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2514600"/>
            <a:ext cx="8991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— Да что же тут мудрёного? </a:t>
            </a:r>
            <a:r>
              <a:rPr lang="ru-RU" sz="2400" dirty="0" err="1" smtClean="0"/>
              <a:t>Тугилово</a:t>
            </a:r>
            <a:r>
              <a:rPr lang="ru-RU" sz="2400" dirty="0" smtClean="0"/>
              <a:t> от нас недалеко, всего три версты: </a:t>
            </a:r>
            <a:r>
              <a:rPr lang="ru-RU" sz="2400" dirty="0" err="1" smtClean="0"/>
              <a:t>подите</a:t>
            </a:r>
            <a:r>
              <a:rPr lang="ru-RU" sz="2400" dirty="0" smtClean="0"/>
              <a:t> гулять в ту сторону или поезжайте верхом; (вы верно встретите его. Он же всякой день, рано поутру, ходит с ружьем на охоту.</a:t>
            </a:r>
          </a:p>
          <a:p>
            <a:r>
              <a:rPr lang="ru-RU" sz="2400" dirty="0" smtClean="0"/>
              <a:t>— Да нет, нехорошо. Он может подумать, что я за ним гоняюсь. К тому же отцы наши в ссоре, так и мне всё же нельзя будет с ним познакомиться... Ах, Настя! Знаешь ли что? Наряжусь я крестьянкою!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029200"/>
            <a:ext cx="8534400" cy="12192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Почему Алексей и Лиза полюбили друг друга?</a:t>
            </a:r>
          </a:p>
          <a:p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52400" y="152400"/>
            <a:ext cx="8839200" cy="5105400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3200" dirty="0" smtClean="0"/>
              <a:t>…не прошло еще и двух месяцев, а мой Алексей был уже влюблён без памяти, и Лиза была не равнодушнее, хотя и молчаливее его. Оба они были счастливы настоящим и мало думали о будущем. Мысль о неразрывных узах довольно часто мелькала в их уме, но никогда они о том друг с другом не говорили. Причина ясная: Алексей, как ни привязан был к милой своей Акулине, всё помнил расстояние, существующее между им и бедной крестьянкою; а Лиза ведала, какая ненависть существовала между их отцами, и не смела надеяться на взаимное примирение.</a:t>
            </a: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Экспозиция </a:t>
            </a:r>
          </a:p>
          <a:p>
            <a:r>
              <a:rPr lang="ru-RU" sz="3200" i="1" dirty="0" smtClean="0"/>
              <a:t>Завязка</a:t>
            </a:r>
          </a:p>
          <a:p>
            <a:r>
              <a:rPr lang="ru-RU" sz="3200" i="1" dirty="0" smtClean="0"/>
              <a:t>Кульминация</a:t>
            </a:r>
          </a:p>
          <a:p>
            <a:r>
              <a:rPr lang="ru-RU" sz="3200" i="1" dirty="0" smtClean="0"/>
              <a:t>Развязка</a:t>
            </a:r>
          </a:p>
          <a:p>
            <a:r>
              <a:rPr lang="ru-RU" sz="3200" i="1" dirty="0" smtClean="0"/>
              <a:t>Эпилог (не обязателен)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Композиция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Рассказ о героях старшего поколения, характеристика младшего поколения.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Экспозиция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Настя, служанка Лизы, знакомится с А.Берестовым и рассказывает об этом Лизе. Случайное знакомство Насти с А.Берестовым влечет за собою хорошо спланированное «случайное» знакомство Лизы с Алексеем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Завязка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Случайная встреча с Лизой-Акулиной в её доме. Кульминации предшествует ещё одна случайность: падение Муромского с лошади и спасение его Берестовым- старшим.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Кульминация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Отсутствует: «Читатель избавит меня от излишней обязанности описывать развязку…»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Развязка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lar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8200"/>
            <a:ext cx="9144000" cy="60198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7400" y="2514601"/>
            <a:ext cx="6629400" cy="1828800"/>
          </a:xfrm>
        </p:spPr>
        <p:txBody>
          <a:bodyPr>
            <a:normAutofit lnSpcReduction="10000"/>
          </a:bodyPr>
          <a:lstStyle/>
          <a:p>
            <a:r>
              <a:rPr lang="ru-RU" sz="3200" b="1" dirty="0" smtClean="0"/>
              <a:t>Прочитать ещё одну повесть на выбор из сборника «Повести Белкина».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Домашнее задание на каникулы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«В будни он ходил в плисовой куртке, по праздникам надевал сюртук из сукна домашней работы; сам записывал расход и ничего не читал, кроме «Сенатских Ведомостей».</a:t>
            </a:r>
          </a:p>
          <a:p>
            <a:r>
              <a:rPr lang="ru-RU" dirty="0" smtClean="0"/>
              <a:t>Из людей, осуждавших Г.И.Муромского, «Берестов отзывался строже всех. Ненависть к нововведениям была отличительная черта его характера».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Иван Петрович Берестов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Англоман:</a:t>
            </a:r>
          </a:p>
          <a:p>
            <a:r>
              <a:rPr lang="ru-RU" dirty="0" smtClean="0"/>
              <a:t>«…развёл он английский сад…Конюхи его были одеты английскими жокеями. У дочери его - англичанка. Поля обрабатывал он по английской методе…»</a:t>
            </a:r>
          </a:p>
          <a:p>
            <a:r>
              <a:rPr lang="ru-RU" dirty="0" smtClean="0"/>
              <a:t>Григорий Иванович «почитался человеком не глупым, ибо первый из помещиков догадался заложить имение в Опекунский совет: оборот, казавшийся в то время чрезвычайно смелым».</a:t>
            </a:r>
          </a:p>
          <a:p>
            <a:r>
              <a:rPr lang="ru-RU" dirty="0" smtClean="0"/>
              <a:t>Англоман «выносил критику столь же нетерпеливо, как и наши журналисты».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Григорий Иванович Муромский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r>
              <a:rPr lang="ru-RU" dirty="0" smtClean="0"/>
              <a:t>Оба были женаты по любви и овдовели, оставшись с одним ребёнком.</a:t>
            </a:r>
          </a:p>
          <a:p>
            <a:r>
              <a:rPr lang="ru-RU" dirty="0" smtClean="0"/>
              <a:t>Благодаря общности жизни Берестов - старший и Муромский смогли в конце концов найти общий язык и помириться.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В их изображении Пушкин использует прием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антитезы</a:t>
            </a:r>
            <a:r>
              <a:rPr lang="ru-RU" sz="3600" dirty="0" smtClean="0"/>
              <a:t>. Однако, несмотря на отличия, у них </a:t>
            </a:r>
            <a:r>
              <a:rPr lang="ru-RU" sz="3600" dirty="0" smtClean="0">
                <a:solidFill>
                  <a:srgbClr val="0070C0"/>
                </a:solidFill>
              </a:rPr>
              <a:t>много общего</a:t>
            </a:r>
            <a:r>
              <a:rPr lang="ru-RU" sz="3600" dirty="0" smtClean="0"/>
              <a:t>: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«Он был воспитан в … университете и намеревался вступить в военную службу, но отец не соглашался… Они друг другу не уступали, и молодой Алексей стал жить покамест барином, отпустив усы на всякий случай (атрибут военного)»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Алексей Берестов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Он был «в самом деле, молодец…Барышни поглядывали на него, а иные и заглядывались; но Алексей мало ими занимался, а они причиной его нечувствительности полагали любовную связь».</a:t>
            </a:r>
          </a:p>
          <a:p>
            <a:r>
              <a:rPr lang="ru-RU" dirty="0" smtClean="0"/>
              <a:t>«Легко вообразить, какое впечатление Алексей должен был произвести в кругу … барышень. Он первый пред ними явился мрачным и разочарованным, первым говорил им об утраченных радостях и об увядшей своей юности; сверх того носил он чёрное кольцо с изображением мёртвой головы. Всё это было чрезвычайно ново в той губернии. Барышни сходили по нём с ума».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Алексей, несмотря на роковое кольцо, на таинственную переписку и на мрачную разочарованность, был добрый и пылкий малый и имел сердце чистое, способное чувствовать наслаждения невинности.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«Ей было семнадцать лет. Чёрные глаза оживляли смуглое и очень приятное лицо. Она была, следственно, балованное дитя. Её резвость и поминутные проказы восхищали отца и приводили в отчаянье мисс </a:t>
            </a:r>
            <a:r>
              <a:rPr lang="ru-RU" dirty="0" err="1" smtClean="0"/>
              <a:t>Жаксон</a:t>
            </a:r>
            <a:r>
              <a:rPr lang="ru-RU" dirty="0" smtClean="0"/>
              <a:t>…»</a:t>
            </a:r>
          </a:p>
          <a:p>
            <a:r>
              <a:rPr lang="ru-RU" dirty="0" smtClean="0"/>
              <a:t>«За Лизою ходила Настя, она была постарше, но столь же ветрена, как и её барышня».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Лиза (</a:t>
            </a:r>
            <a:r>
              <a:rPr lang="ru-RU" b="1" dirty="0" err="1" smtClean="0"/>
              <a:t>Бетси</a:t>
            </a:r>
            <a:r>
              <a:rPr lang="ru-RU" b="1" dirty="0" smtClean="0"/>
              <a:t>)- Акулина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— …Вот вышли мы из-за стола и пошли в сад играть в горелки, а молодой барин тут и явился.</a:t>
            </a:r>
          </a:p>
          <a:p>
            <a:pPr>
              <a:buNone/>
            </a:pPr>
            <a:r>
              <a:rPr lang="ru-RU" dirty="0" smtClean="0"/>
              <a:t>— Ну что ж? правда ли, что он так хорош собой?</a:t>
            </a:r>
          </a:p>
          <a:p>
            <a:pPr>
              <a:buNone/>
            </a:pPr>
            <a:r>
              <a:rPr lang="ru-RU" dirty="0" smtClean="0"/>
              <a:t>— Удивительно хорош, красавец, можно сказать. Стройный, высокий, румянец во всю щеку...</a:t>
            </a:r>
          </a:p>
          <a:p>
            <a:pPr>
              <a:buNone/>
            </a:pPr>
            <a:r>
              <a:rPr lang="ru-RU" dirty="0" smtClean="0"/>
              <a:t>— Право? А я так думала, что у него лицо бледное. Что же? Каков он тебе показался? Печален, задумчив?</a:t>
            </a:r>
          </a:p>
          <a:p>
            <a:pPr>
              <a:buNone/>
            </a:pPr>
            <a:r>
              <a:rPr lang="ru-RU" dirty="0" smtClean="0"/>
              <a:t>— Что вы? Да этакого бешеного я и сроду не видывала. Вздумал он с нами в горелки бегать.</a:t>
            </a:r>
          </a:p>
          <a:p>
            <a:pPr>
              <a:buNone/>
            </a:pPr>
            <a:r>
              <a:rPr lang="ru-RU" dirty="0" smtClean="0"/>
              <a:t>— С вами в горелки бегать! Невозможно!</a:t>
            </a:r>
          </a:p>
          <a:p>
            <a:pPr>
              <a:buNone/>
            </a:pPr>
            <a:r>
              <a:rPr lang="ru-RU" dirty="0" smtClean="0"/>
              <a:t>— Очень возможно! Да что еще выдумал! Поймает, и ну целовать!</a:t>
            </a:r>
          </a:p>
          <a:p>
            <a:pPr>
              <a:buNone/>
            </a:pPr>
            <a:r>
              <a:rPr lang="ru-RU" dirty="0" smtClean="0"/>
              <a:t>— Воля твоя, Настя, ты врешь.</a:t>
            </a:r>
          </a:p>
          <a:p>
            <a:pPr>
              <a:buNone/>
            </a:pPr>
            <a:r>
              <a:rPr lang="ru-RU" dirty="0" smtClean="0"/>
              <a:t>— Воля ваша, не вру. Я насилу от него отделалась. Целый день с нами так и провозился.</a:t>
            </a:r>
          </a:p>
          <a:p>
            <a:pPr>
              <a:buNone/>
            </a:pPr>
            <a:r>
              <a:rPr lang="ru-RU" dirty="0" smtClean="0"/>
              <a:t>— Да как же, говорят, он влюблен и ни на кого не смотрит?</a:t>
            </a:r>
          </a:p>
          <a:p>
            <a:pPr>
              <a:buNone/>
            </a:pPr>
            <a:r>
              <a:rPr lang="ru-RU" dirty="0" smtClean="0"/>
              <a:t>— Не знаю-с, а на меня так уж слишком смотрел, да и на Таню, </a:t>
            </a:r>
            <a:r>
              <a:rPr lang="ru-RU" dirty="0" err="1" smtClean="0"/>
              <a:t>приказчикову</a:t>
            </a:r>
            <a:r>
              <a:rPr lang="ru-RU" dirty="0" smtClean="0"/>
              <a:t> дочь, тоже; да и на Пашу </a:t>
            </a:r>
            <a:r>
              <a:rPr lang="ru-RU" dirty="0" err="1" smtClean="0"/>
              <a:t>колбинскую</a:t>
            </a:r>
            <a:r>
              <a:rPr lang="ru-RU" dirty="0" smtClean="0"/>
              <a:t>, да грех сказать, никого не обидел, такой баловник!</a:t>
            </a:r>
          </a:p>
          <a:p>
            <a:pPr>
              <a:buNone/>
            </a:pPr>
            <a:r>
              <a:rPr lang="ru-RU" dirty="0" smtClean="0"/>
              <a:t>— Это удивительно! А что в доме про него слышно?</a:t>
            </a:r>
          </a:p>
          <a:p>
            <a:pPr>
              <a:buNone/>
            </a:pPr>
            <a:r>
              <a:rPr lang="ru-RU" dirty="0" smtClean="0"/>
              <a:t>— Барин, сказывают, прекрасный: такой добрый, такой веселый. Одно нехорошо: за девушками слишком любит гоняться. Да, по мне, это еще не беда: со временем остепенится.</a:t>
            </a:r>
          </a:p>
          <a:p>
            <a:pPr>
              <a:buNone/>
            </a:pPr>
            <a:r>
              <a:rPr lang="ru-RU" dirty="0" smtClean="0"/>
              <a:t>— Как бы мне хотелось его видеть! — сказала Лиза со вздохом.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</TotalTime>
  <Words>1011</Words>
  <Application>Microsoft Office PowerPoint</Application>
  <PresentationFormat>Экран (4:3)</PresentationFormat>
  <Paragraphs>55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Особенности композиции повести  «Барышня-крестьянка»</vt:lpstr>
      <vt:lpstr>Иван Петрович Берестов</vt:lpstr>
      <vt:lpstr>Григорий Иванович Муромский</vt:lpstr>
      <vt:lpstr>В их изображении Пушкин использует прием антитезы. Однако, несмотря на отличия, у них много общего:</vt:lpstr>
      <vt:lpstr>Алексей Берестов</vt:lpstr>
      <vt:lpstr>Слайд 6</vt:lpstr>
      <vt:lpstr>Слайд 7</vt:lpstr>
      <vt:lpstr>Лиза (Бетси)- Акулина</vt:lpstr>
      <vt:lpstr>Слайд 9</vt:lpstr>
      <vt:lpstr>Слайд 10</vt:lpstr>
      <vt:lpstr>Слайд 11</vt:lpstr>
      <vt:lpstr>Композиция</vt:lpstr>
      <vt:lpstr>Экспозиция</vt:lpstr>
      <vt:lpstr>Завязка</vt:lpstr>
      <vt:lpstr>Кульминация</vt:lpstr>
      <vt:lpstr>Развязка</vt:lpstr>
      <vt:lpstr>Домашнее задание на каникулы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Анна</cp:lastModifiedBy>
  <cp:revision>13</cp:revision>
  <dcterms:created xsi:type="dcterms:W3CDTF">2020-10-27T19:07:51Z</dcterms:created>
  <dcterms:modified xsi:type="dcterms:W3CDTF">2020-10-29T18:08:17Z</dcterms:modified>
</cp:coreProperties>
</file>