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8" r:id="rId2"/>
    <p:sldId id="319" r:id="rId3"/>
    <p:sldId id="320" r:id="rId4"/>
    <p:sldId id="257" r:id="rId5"/>
    <p:sldId id="262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1" r:id="rId14"/>
    <p:sldId id="263" r:id="rId15"/>
    <p:sldId id="269" r:id="rId16"/>
    <p:sldId id="285" r:id="rId17"/>
    <p:sldId id="271" r:id="rId18"/>
    <p:sldId id="286" r:id="rId19"/>
    <p:sldId id="272" r:id="rId20"/>
    <p:sldId id="287" r:id="rId21"/>
    <p:sldId id="273" r:id="rId22"/>
    <p:sldId id="288" r:id="rId23"/>
    <p:sldId id="274" r:id="rId24"/>
    <p:sldId id="275" r:id="rId25"/>
    <p:sldId id="276" r:id="rId26"/>
    <p:sldId id="289" r:id="rId27"/>
    <p:sldId id="277" r:id="rId28"/>
    <p:sldId id="290" r:id="rId29"/>
    <p:sldId id="278" r:id="rId30"/>
    <p:sldId id="291" r:id="rId31"/>
    <p:sldId id="279" r:id="rId32"/>
    <p:sldId id="292" r:id="rId33"/>
    <p:sldId id="280" r:id="rId34"/>
    <p:sldId id="281" r:id="rId35"/>
    <p:sldId id="300" r:id="rId36"/>
    <p:sldId id="311" r:id="rId37"/>
    <p:sldId id="301" r:id="rId38"/>
    <p:sldId id="312" r:id="rId39"/>
    <p:sldId id="302" r:id="rId40"/>
    <p:sldId id="313" r:id="rId41"/>
    <p:sldId id="303" r:id="rId42"/>
    <p:sldId id="314" r:id="rId43"/>
    <p:sldId id="304" r:id="rId44"/>
    <p:sldId id="305" r:id="rId45"/>
    <p:sldId id="306" r:id="rId46"/>
    <p:sldId id="316" r:id="rId4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8" d="100"/>
          <a:sy n="78" d="100"/>
        </p:scale>
        <p:origin x="-69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8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ngsana New" charset="-3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ngsana New" charset="-34"/>
              </a:defRPr>
            </a:lvl1pPr>
          </a:lstStyle>
          <a:p>
            <a:pPr>
              <a:defRPr/>
            </a:pPr>
            <a:fld id="{4D7B569A-A81A-418A-982A-7658072A7A82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ngsana New" charset="-3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ngsana New" charset="-34"/>
              </a:defRPr>
            </a:lvl1pPr>
          </a:lstStyle>
          <a:p>
            <a:pPr>
              <a:defRPr/>
            </a:pPr>
            <a:fld id="{B218A212-9FF0-416A-8E24-90AA60493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662D-4DD6-4F60-8BCA-4D1CB9FC7AED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8EAD-82F1-490C-A160-A683C00C2FF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0C9D-F9B6-4073-8BAC-41FC2FACF664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C539-2842-43F5-B30A-0503F87047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C7E1-F114-4C80-AF83-7921FC293849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AD6C-3DC4-46CB-B27E-E82E83C8FDE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F044-A768-4423-ADA9-7B71E3DB6B42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33D6-3E93-4768-88DC-FBD88BBBA0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A8F3-51F6-41DA-9CE2-D3C946505722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3C57E-D32D-4265-8EB7-C88695BA721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2BB3-8439-473A-ACF6-55FD5E41694B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4270-58FB-4DAE-91A8-06A760BFE43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2C41-7AB6-4A87-B9EA-2F38ACEBB05A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09EA-66A6-4388-987C-10A915A49EE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78E7-12FA-430C-A1ED-0C97ED1838FF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7BC1-3C5B-4610-9DDF-B086ABA40B6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1285-8D1C-480B-89C7-799A110D22CB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B93E-0FFE-4E38-801F-EF9487683C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E653-B94A-4267-B357-929D69E2108D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C5FA-367C-47F0-8CB1-49DD7D08559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BED13-8EE7-4BD6-91EF-D20A38C0484D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EF43-EF73-4414-A63B-84878A3729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2F9BD-48CE-4D31-AB87-E7B0A4A3B083}" type="datetimeFigureOut">
              <a:rPr lang="th-TH"/>
              <a:pPr>
                <a:defRPr/>
              </a:pPr>
              <a:t>13/12/56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A6C56-DB1B-4CE0-B052-328C53AB3F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3" Type="http://schemas.openxmlformats.org/officeDocument/2006/relationships/slide" Target="slide7.xml"/><Relationship Id="rId21" Type="http://schemas.openxmlformats.org/officeDocument/2006/relationships/slide" Target="slide43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" Type="http://schemas.openxmlformats.org/officeDocument/2006/relationships/slide" Target="slide5.xml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5" Type="http://schemas.openxmlformats.org/officeDocument/2006/relationships/slide" Target="slide11.xml"/><Relationship Id="rId15" Type="http://schemas.openxmlformats.org/officeDocument/2006/relationships/slide" Target="slide31.xml"/><Relationship Id="rId10" Type="http://schemas.openxmlformats.org/officeDocument/2006/relationships/slide" Target="slide21.xml"/><Relationship Id="rId19" Type="http://schemas.openxmlformats.org/officeDocument/2006/relationships/slide" Target="slide39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29.xml"/><Relationship Id="rId22" Type="http://schemas.openxmlformats.org/officeDocument/2006/relationships/slide" Target="slide4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0;&#1085;&#1103;\&#1064;&#1050;&#1054;&#1051;&#1040;\&#1064;&#1050;&#1054;&#1051;&#1040;\&#1042;&#1080;&#1082;&#1090;&#1086;&#1088;&#1080;&#1085;&#1072;\&#1087;&#1086;%20&#1083;&#1080;&#1090;&#1077;&#1088;&#1072;&#1090;&#1091;&#1088;&#1077;\Zvuk-Aplodismenty(mp3tune.net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Своя игра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68313" y="2332038"/>
            <a:ext cx="8229600" cy="17446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>
                <a:solidFill>
                  <a:srgbClr val="002060"/>
                </a:solidFill>
                <a:cs typeface="Cordia New" pitchFamily="34" charset="-34"/>
              </a:rPr>
              <a:t>Литературная викторина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cs typeface="Cordia New" pitchFamily="34" charset="-34"/>
              </a:rPr>
              <a:t>среди учащихся 7 классов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196975"/>
            <a:ext cx="7632700" cy="47132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на Москве-реке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600" b="1" dirty="0" smtClean="0"/>
          </a:p>
          <a:p>
            <a:pPr marL="1257300">
              <a:buFont typeface="Arial" charset="0"/>
              <a:buNone/>
              <a:defRPr/>
            </a:pPr>
            <a:r>
              <a:rPr lang="ru-RU" sz="2800" i="1" dirty="0" smtClean="0"/>
              <a:t>Как </a:t>
            </a:r>
            <a:r>
              <a:rPr lang="ru-RU" sz="2800" i="1" dirty="0" err="1" smtClean="0"/>
              <a:t>сходилися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собиралися</a:t>
            </a:r>
            <a:endParaRPr lang="ru-RU" sz="2800" i="1" dirty="0" smtClean="0"/>
          </a:p>
          <a:p>
            <a:pPr marL="1257300">
              <a:buFont typeface="Arial" charset="0"/>
              <a:buNone/>
              <a:defRPr/>
            </a:pPr>
            <a:r>
              <a:rPr lang="ru-RU" sz="2800" i="1" dirty="0" smtClean="0"/>
              <a:t>Удалые бойцы московские</a:t>
            </a:r>
          </a:p>
          <a:p>
            <a:pPr marL="1257300">
              <a:buFont typeface="Arial" charset="0"/>
              <a:buNone/>
              <a:defRPr/>
            </a:pPr>
            <a:r>
              <a:rPr lang="ru-RU" sz="2800" i="1" dirty="0" smtClean="0"/>
              <a:t>На Москву-реку, на кулачный бой,</a:t>
            </a:r>
          </a:p>
          <a:p>
            <a:pPr marL="1257300">
              <a:buFont typeface="Arial" charset="0"/>
              <a:buNone/>
              <a:defRPr/>
            </a:pPr>
            <a:r>
              <a:rPr lang="ru-RU" sz="2800" i="1" dirty="0" smtClean="0"/>
              <a:t>Разгуляться для праздника, потешиться.</a:t>
            </a:r>
          </a:p>
          <a:p>
            <a:pPr marL="1257300" eaLnBrk="1" hangingPunct="1">
              <a:buFont typeface="Arial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019925" y="4365625"/>
            <a:ext cx="927100" cy="504825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779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СТРАНИЧКА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Сочинения Владимира Мономаха, известные под названием "Поучение", входят в состав Лаврентьевской летописи.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В каком веке они были написаны?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812088" y="6165850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196975"/>
            <a:ext cx="7416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 smtClean="0"/>
              <a:t>Сочинения Владимира Мономаха были написаны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b="1" i="1" dirty="0" smtClean="0"/>
              <a:t>в XI – начале XII века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низ стрелка 4">
            <a:hlinkClick r:id="rId2" action="ppaction://hlinksldjump"/>
          </p:cNvPr>
          <p:cNvSpPr/>
          <p:nvPr/>
        </p:nvSpPr>
        <p:spPr>
          <a:xfrm>
            <a:off x="6732588" y="4149725"/>
            <a:ext cx="1152525" cy="503238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Рисунок 6" descr="http://k.img.com.ua/img/forall/a/7804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25" y="2565400"/>
            <a:ext cx="33242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СТРАНИЧКА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557338"/>
            <a:ext cx="7416800" cy="302418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	</a:t>
            </a:r>
            <a:r>
              <a:rPr lang="ru-RU" sz="4000" b="1" dirty="0" smtClean="0"/>
              <a:t>В каком веке происходят события повести Н.В. Гоголя «Тарас </a:t>
            </a:r>
            <a:r>
              <a:rPr lang="ru-RU" sz="4000" b="1" dirty="0" err="1" smtClean="0"/>
              <a:t>Бульба</a:t>
            </a:r>
            <a:r>
              <a:rPr lang="ru-RU" sz="4000" b="1" dirty="0" smtClean="0"/>
              <a:t>»?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000" b="1" dirty="0" smtClean="0"/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(аргументировать ответ)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12088" y="6237288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981075"/>
            <a:ext cx="6119813" cy="40322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	</a:t>
            </a:r>
            <a:r>
              <a:rPr lang="ru-RU" sz="2400" b="1" dirty="0" smtClean="0"/>
              <a:t>События книги происходят в среде запорожских казаков, в первой половине XVII века. Несмотря на авторское указание, что Тарас </a:t>
            </a:r>
            <a:r>
              <a:rPr lang="ru-RU" sz="2400" b="1" dirty="0" err="1" smtClean="0"/>
              <a:t>Бульба</a:t>
            </a:r>
            <a:r>
              <a:rPr lang="ru-RU" sz="2400" b="1" dirty="0" smtClean="0"/>
              <a:t> родился в XV веке, в пользу XVII века говорит и известный факт заядлого курения </a:t>
            </a:r>
            <a:r>
              <a:rPr lang="ru-RU" sz="2400" b="1" dirty="0" err="1" smtClean="0"/>
              <a:t>Бульбы</a:t>
            </a:r>
            <a:r>
              <a:rPr lang="ru-RU" sz="2400" b="1" dirty="0" smtClean="0"/>
              <a:t>: открытие табака европейцами произошло в самом конце XV века (благодаря Колумбу) и только к XVII веку широко распространилось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низ стрелка 4">
            <a:hlinkClick r:id="rId2" action="ppaction://hlinksldjump"/>
          </p:cNvPr>
          <p:cNvSpPr/>
          <p:nvPr/>
        </p:nvSpPr>
        <p:spPr>
          <a:xfrm>
            <a:off x="4643438" y="5229225"/>
            <a:ext cx="1441450" cy="576263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5" name="Рисунок 5" descr="http://k.img.com.ua/img/forall/a/7804/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981075"/>
            <a:ext cx="2762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http://www.mirtabaka.ru/images/Pipes/SerJacoppo/_MG_8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3515">
            <a:off x="6588125" y="3284538"/>
            <a:ext cx="1333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ЦИТАТЫ</a:t>
            </a:r>
            <a:b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/>
              <a:t>Определите, из каких произведений и кому принадлежат данные цитаты и отрывки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2400" b="1" dirty="0" smtClean="0"/>
          </a:p>
          <a:p>
            <a:pPr marL="1257300">
              <a:buFont typeface="Arial" charset="0"/>
              <a:buNone/>
              <a:defRPr/>
            </a:pPr>
            <a:r>
              <a:rPr lang="ru-RU" sz="2400" i="1" dirty="0" smtClean="0"/>
              <a:t>Люблю тебя, Петра творенье,</a:t>
            </a:r>
            <a:endParaRPr lang="ru-RU" sz="2400" dirty="0" smtClean="0"/>
          </a:p>
          <a:p>
            <a:pPr marL="1257300">
              <a:buFont typeface="Arial" charset="0"/>
              <a:buNone/>
              <a:defRPr/>
            </a:pPr>
            <a:r>
              <a:rPr lang="ru-RU" sz="2400" i="1" dirty="0" smtClean="0"/>
              <a:t>Люблю твой строгий стройный вид …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7812088" y="6092825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636838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042988" y="1268413"/>
            <a:ext cx="73453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Медный всадник. А.С. Пушкин</a:t>
            </a:r>
            <a:r>
              <a:rPr lang="ru-RU" sz="3200" i="1"/>
              <a:t>.</a:t>
            </a:r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звернутая стрелка 7">
            <a:hlinkClick r:id="rId2" action="ppaction://hlinksldjump"/>
          </p:cNvPr>
          <p:cNvSpPr/>
          <p:nvPr/>
        </p:nvSpPr>
        <p:spPr>
          <a:xfrm rot="10800000" flipH="1">
            <a:off x="7020272" y="4293096"/>
            <a:ext cx="841224" cy="54516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27478"/>
              <a:gd name="adj5" fmla="val 7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5" name="Picture 12" descr="http://www.wiki.vladimir.i-edu.ru/images/5/59/450px-Bronze_Horseman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989138"/>
            <a:ext cx="2112962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ЦИТАТЫ</a:t>
            </a:r>
            <a:b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  <a:endParaRPr lang="ru-RU" smtClean="0">
              <a:solidFill>
                <a:srgbClr val="0070C0"/>
              </a:solidFill>
              <a:cs typeface="Angsana New" pitchFamily="18" charset="-34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1370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/>
              <a:t>Определите, из каких произведений и кому принадлежат данные цитаты и отрывки</a:t>
            </a:r>
          </a:p>
          <a:p>
            <a:pPr marL="806450" indent="-1588">
              <a:buFont typeface="Arial" charset="0"/>
              <a:buNone/>
              <a:defRPr/>
            </a:pPr>
            <a:r>
              <a:rPr lang="ru-RU" sz="2800" i="1" dirty="0" smtClean="0"/>
              <a:t>Я скажу тебе, православный царь:</a:t>
            </a:r>
            <a:endParaRPr lang="ru-RU" sz="2800" dirty="0" smtClean="0"/>
          </a:p>
          <a:p>
            <a:pPr marL="806450" indent="-1588">
              <a:buFont typeface="Arial" charset="0"/>
              <a:buNone/>
              <a:defRPr/>
            </a:pPr>
            <a:r>
              <a:rPr lang="ru-RU" sz="2800" i="1" dirty="0" smtClean="0"/>
              <a:t>Я убил его вольной волею,</a:t>
            </a:r>
            <a:endParaRPr lang="ru-RU" sz="2800" dirty="0" smtClean="0"/>
          </a:p>
          <a:p>
            <a:pPr marL="806450" indent="-1588">
              <a:buFont typeface="Arial" charset="0"/>
              <a:buNone/>
              <a:defRPr/>
            </a:pPr>
            <a:r>
              <a:rPr lang="ru-RU" sz="2800" i="1" dirty="0" smtClean="0"/>
              <a:t>А за что про что – не скажу тебе,</a:t>
            </a:r>
            <a:endParaRPr lang="ru-RU" sz="2800" dirty="0" smtClean="0"/>
          </a:p>
          <a:p>
            <a:pPr marL="806450" indent="-1588">
              <a:buFont typeface="Arial" charset="0"/>
              <a:buNone/>
              <a:defRPr/>
            </a:pPr>
            <a:r>
              <a:rPr lang="ru-RU" sz="2800" i="1" dirty="0" smtClean="0"/>
              <a:t>Скажу только Богу единому.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7451725" y="6021388"/>
            <a:ext cx="124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708275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solidFill>
                <a:srgbClr val="0070C0"/>
              </a:solidFill>
              <a:cs typeface="Angsana New" pitchFamily="18" charset="-34"/>
            </a:endParaRPr>
          </a:p>
        </p:txBody>
      </p:sp>
      <p:sp>
        <p:nvSpPr>
          <p:cNvPr id="4" name="Развернутая стрелка 3">
            <a:hlinkClick r:id="rId2" action="ppaction://hlinksldjump"/>
          </p:cNvPr>
          <p:cNvSpPr/>
          <p:nvPr/>
        </p:nvSpPr>
        <p:spPr>
          <a:xfrm flipV="1">
            <a:off x="7812360" y="5949280"/>
            <a:ext cx="1030984" cy="531440"/>
          </a:xfrm>
          <a:prstGeom prst="utur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900113" y="1125538"/>
            <a:ext cx="4319587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Песня про царя Ивана Васильевича, молодого опричника и удалого купца Калашникова</a:t>
            </a:r>
          </a:p>
          <a:p>
            <a:r>
              <a:rPr lang="ru-RU" sz="3600" b="1" i="1"/>
              <a:t>М.Ю. Лермонтов</a:t>
            </a:r>
            <a:endParaRPr lang="ru-RU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10" descr="http://maxpark.com/static/u/article_image/12/05/23/tmpGGEnY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052513"/>
            <a:ext cx="2663825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ЦИТАТЫ</a:t>
            </a:r>
            <a:b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  <a:endParaRPr lang="ru-RU" smtClean="0">
              <a:solidFill>
                <a:srgbClr val="0070C0"/>
              </a:solidFill>
              <a:cs typeface="Angsana New" pitchFamily="18" charset="-34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827088" y="1600200"/>
            <a:ext cx="7561262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cs typeface="Cordia New" pitchFamily="34" charset="-34"/>
              </a:rPr>
              <a:t>	</a:t>
            </a:r>
            <a:r>
              <a:rPr lang="ru-RU" sz="2800" b="1" dirty="0" smtClean="0"/>
              <a:t>Определите, из каких произведений и кому принадлежат данные цитаты и отрывки</a:t>
            </a:r>
          </a:p>
          <a:p>
            <a:pPr marL="87313" indent="11113" algn="just" eaLnBrk="1" hangingPunct="1">
              <a:buFont typeface="Arial" charset="0"/>
              <a:buNone/>
              <a:defRPr/>
            </a:pPr>
            <a:r>
              <a:rPr lang="ru-RU" sz="2800" i="1" dirty="0" smtClean="0"/>
              <a:t>А поворотись-ка, сын! Экий ты смешной какой? Что это на вас за поповские подрясники? И эдак все ходят в академии?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7667625" y="6237288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5654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C00000"/>
                </a:solidFill>
                <a:cs typeface="Angsana New" pitchFamily="18" charset="-34"/>
              </a:rPr>
              <a:t>Разминка</a:t>
            </a:r>
            <a:r>
              <a:rPr lang="ru-RU" smtClean="0">
                <a:cs typeface="Angsana New" pitchFamily="18" charset="-34"/>
              </a:rPr>
              <a:t>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11188" y="1268413"/>
            <a:ext cx="7848600" cy="37020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cs typeface="Cordia New" pitchFamily="34" charset="-34"/>
              </a:rPr>
              <a:t>Закончите названия произведений русских писателей 18 - 19 века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smtClean="0">
                <a:cs typeface="Cordia New" pitchFamily="34" charset="-34"/>
              </a:rPr>
              <a:t> «Повести покойного…»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smtClean="0">
                <a:cs typeface="Cordia New" pitchFamily="34" charset="-34"/>
              </a:rPr>
              <a:t>«Песня про царя Ивана…»</a:t>
            </a:r>
          </a:p>
          <a:p>
            <a:pPr>
              <a:buFont typeface="Arial" charset="0"/>
              <a:buNone/>
            </a:pPr>
            <a:endParaRPr lang="ru-RU" smtClean="0">
              <a:cs typeface="Cordia New" pitchFamily="34" charset="-34"/>
            </a:endParaRPr>
          </a:p>
        </p:txBody>
      </p:sp>
      <p:pic>
        <p:nvPicPr>
          <p:cNvPr id="3076" name="Рисунок 3" descr="http://s57.radikal.ru/i158/1104/f2/52b94275382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076700"/>
            <a:ext cx="9461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539750" y="1557338"/>
            <a:ext cx="3960813" cy="14398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b="1" i="1" smtClean="0">
                <a:cs typeface="Cordia New" pitchFamily="34" charset="-34"/>
              </a:rPr>
              <a:t>Тарас Бульба</a:t>
            </a:r>
            <a:r>
              <a:rPr lang="ru-RU" sz="4000" i="1" smtClean="0">
                <a:cs typeface="Cordia New" pitchFamily="34" charset="-34"/>
              </a:rPr>
              <a:t>.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b="1" i="1" smtClean="0">
                <a:cs typeface="Cordia New" pitchFamily="34" charset="-34"/>
              </a:rPr>
              <a:t>Н.В. Гоголь</a:t>
            </a:r>
            <a:endParaRPr lang="ru-RU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звернутая стрелка 3">
            <a:hlinkClick r:id="rId2" action="ppaction://hlinksldjump"/>
          </p:cNvPr>
          <p:cNvSpPr/>
          <p:nvPr/>
        </p:nvSpPr>
        <p:spPr>
          <a:xfrm flipV="1">
            <a:off x="7884368" y="5733256"/>
            <a:ext cx="886968" cy="64807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11" name="Picture 9" descr="http://i16.photobucket.com/albums/b13/Santario/Theatre/6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25538"/>
            <a:ext cx="3459162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ЦИТАТЫ</a:t>
            </a:r>
            <a:b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  <a:endParaRPr lang="ru-RU" smtClean="0">
              <a:solidFill>
                <a:srgbClr val="0070C0"/>
              </a:solidFill>
              <a:cs typeface="Angsana New" pitchFamily="18" charset="-34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3992562"/>
          </a:xfrm>
        </p:spPr>
        <p:txBody>
          <a:bodyPr/>
          <a:lstStyle/>
          <a:p>
            <a:pPr marL="87313" indent="-1588" algn="ctr" eaLnBrk="1" hangingPunct="1">
              <a:buFont typeface="Arial" charset="0"/>
              <a:buNone/>
            </a:pPr>
            <a:r>
              <a:rPr lang="ru-RU" smtClean="0">
                <a:cs typeface="Cordia New" pitchFamily="34" charset="-34"/>
              </a:rPr>
              <a:t>	</a:t>
            </a:r>
            <a:r>
              <a:rPr lang="ru-RU" b="1" smtClean="0">
                <a:cs typeface="Cordia New" pitchFamily="34" charset="-34"/>
              </a:rPr>
              <a:t>Определите, из каких произведений и кому принадлежат данные цитаты и отрывки</a:t>
            </a:r>
          </a:p>
          <a:p>
            <a:pPr marL="87313" indent="-1588" algn="ctr" eaLnBrk="1" hangingPunct="1">
              <a:buFont typeface="Arial" charset="0"/>
              <a:buNone/>
            </a:pPr>
            <a:r>
              <a:rPr lang="ru-RU" i="1" smtClean="0">
                <a:cs typeface="Cordia New" pitchFamily="34" charset="-34"/>
              </a:rPr>
              <a:t>Отец мой и мать ушли плакать взаймы, брат же мой пошёл через ноги смотреть смерти в глаза. </a:t>
            </a:r>
            <a:endPara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596188" y="6092825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852738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solidFill>
                <a:srgbClr val="0070C0"/>
              </a:solidFill>
              <a:cs typeface="Angsana New" pitchFamily="18" charset="-34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7200900" cy="4492625"/>
          </a:xfrm>
        </p:spPr>
        <p:txBody>
          <a:bodyPr/>
          <a:lstStyle/>
          <a:p>
            <a:pPr marL="1588" indent="-1588" algn="ctr" eaLnBrk="1" hangingPunct="1">
              <a:buFont typeface="Arial" charset="0"/>
              <a:buNone/>
            </a:pPr>
            <a:r>
              <a:rPr lang="ru-RU" sz="4400" b="1" i="1" smtClean="0">
                <a:cs typeface="Cordia New" pitchFamily="34" charset="-34"/>
              </a:rPr>
              <a:t>Повесть о Петре и Февронии Муромских</a:t>
            </a:r>
            <a:endParaRPr lang="ru-RU" sz="4400" smtClean="0">
              <a:cs typeface="Cordia New" pitchFamily="34" charset="-34"/>
            </a:endParaRPr>
          </a:p>
        </p:txBody>
      </p:sp>
      <p:sp>
        <p:nvSpPr>
          <p:cNvPr id="4" name="Развернутая стрелка 3">
            <a:hlinkClick r:id="rId2" action="ppaction://hlinksldjump"/>
          </p:cNvPr>
          <p:cNvSpPr/>
          <p:nvPr/>
        </p:nvSpPr>
        <p:spPr>
          <a:xfrm flipV="1">
            <a:off x="8100392" y="5949280"/>
            <a:ext cx="648072" cy="64807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60" name="Picture 8" descr="http://www.kamport.ru/uploads/KzsmFeO594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ЦИТАТЫ</a:t>
            </a:r>
            <a:b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  <a:endParaRPr lang="ru-RU" smtClean="0">
              <a:solidFill>
                <a:srgbClr val="0070C0"/>
              </a:solidFill>
              <a:cs typeface="Angsana New" pitchFamily="18" charset="-34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50825" y="1700213"/>
            <a:ext cx="8497888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cs typeface="Cordia New" pitchFamily="34" charset="-34"/>
              </a:rPr>
              <a:t>	</a:t>
            </a:r>
            <a:r>
              <a:rPr lang="ru-RU" sz="2800" b="1" dirty="0" smtClean="0"/>
              <a:t>Определите, из каких произведений и кому принадлежат данные цитаты и отрывки</a:t>
            </a:r>
          </a:p>
          <a:p>
            <a:pPr marL="2695575" indent="-1588">
              <a:buFont typeface="Arial" charset="0"/>
              <a:buNone/>
              <a:defRPr/>
            </a:pPr>
            <a:r>
              <a:rPr lang="ru-RU" sz="2800" i="1" dirty="0" smtClean="0"/>
              <a:t>Волхвы не боятся могучих владык,</a:t>
            </a:r>
            <a:endParaRPr lang="ru-RU" sz="2800" dirty="0" smtClean="0"/>
          </a:p>
          <a:p>
            <a:pPr marL="2695575" indent="-1588">
              <a:buFont typeface="Arial" charset="0"/>
              <a:buNone/>
              <a:defRPr/>
            </a:pPr>
            <a:r>
              <a:rPr lang="ru-RU" sz="2800" i="1" dirty="0" smtClean="0"/>
              <a:t>А княжеский дар им не нужен;</a:t>
            </a:r>
            <a:endParaRPr lang="ru-RU" sz="2800" dirty="0" smtClean="0"/>
          </a:p>
          <a:p>
            <a:pPr marL="2695575" indent="-1588">
              <a:buFont typeface="Arial" charset="0"/>
              <a:buNone/>
              <a:defRPr/>
            </a:pPr>
            <a:r>
              <a:rPr lang="ru-RU" sz="2800" i="1" dirty="0" smtClean="0"/>
              <a:t>Правдив и свободен их вещий язык</a:t>
            </a:r>
            <a:endParaRPr lang="ru-RU" sz="2800" dirty="0" smtClean="0"/>
          </a:p>
          <a:p>
            <a:pPr marL="2695575" indent="-1588">
              <a:buFont typeface="Arial" charset="0"/>
              <a:buNone/>
              <a:defRPr/>
            </a:pPr>
            <a:r>
              <a:rPr lang="ru-RU" sz="2800" i="1" dirty="0" smtClean="0"/>
              <a:t>И с волей небесною дружен…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67625" y="5876925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708275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http://img11.nnm.ru/a/0/1/3/2/bd744ddaf6009112128bb65aacc_prev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1116013" y="981075"/>
            <a:ext cx="7056437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solidFill>
                <a:srgbClr val="0070C0"/>
              </a:solidFill>
              <a:cs typeface="Angsana New" pitchFamily="18" charset="-34"/>
            </a:endParaRPr>
          </a:p>
        </p:txBody>
      </p:sp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2303463" y="981075"/>
            <a:ext cx="4537075" cy="11525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itchFamily="34" charset="-34"/>
              </a:rPr>
              <a:t>Песнь о вещем Олеге</a:t>
            </a:r>
            <a:endParaRPr lang="ru-RU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rdia New" pitchFamily="34" charset="-34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itchFamily="34" charset="-34"/>
              </a:rPr>
              <a:t>А.С. Пушкин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звернутая стрелка 3">
            <a:hlinkClick r:id="rId3" action="ppaction://hlinksldjump"/>
          </p:cNvPr>
          <p:cNvSpPr/>
          <p:nvPr/>
        </p:nvSpPr>
        <p:spPr>
          <a:xfrm flipV="1">
            <a:off x="8172400" y="5949280"/>
            <a:ext cx="598936" cy="562336"/>
          </a:xfrm>
          <a:prstGeom prst="utur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КАРТИННАЯ ГАЛЕРЕЯ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smtClean="0">
              <a:solidFill>
                <a:srgbClr val="C00000"/>
              </a:solidFill>
              <a:cs typeface="Angsana New" pitchFamily="18" charset="-34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755650" y="1700213"/>
            <a:ext cx="3671888" cy="2592387"/>
          </a:xfrm>
        </p:spPr>
        <p:txBody>
          <a:bodyPr/>
          <a:lstStyle/>
          <a:p>
            <a:pPr marL="87313" indent="-1588">
              <a:buFont typeface="Arial" charset="0"/>
              <a:buNone/>
            </a:pPr>
            <a:r>
              <a:rPr lang="ru-RU" sz="3600" b="1" smtClean="0">
                <a:cs typeface="Cordia New" pitchFamily="34" charset="-34"/>
              </a:rPr>
              <a:t>К какому произведению иллюстрация?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667625" y="6165850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Рисунок 4" descr="http://900igr.net/datai/istorija/Pjotr-I/0019-013-Pjotr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213"/>
            <a:ext cx="37449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 descr="http://900igr.net/datai/istorija/Pjotr-I/0019-013-Pjotr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84313"/>
            <a:ext cx="37449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solidFill>
                <a:srgbClr val="C00000"/>
              </a:solidFill>
              <a:cs typeface="Angsana New" pitchFamily="18" charset="-34"/>
            </a:endParaRPr>
          </a:p>
        </p:txBody>
      </p:sp>
      <p:sp>
        <p:nvSpPr>
          <p:cNvPr id="27652" name="Содержимое 2"/>
          <p:cNvSpPr>
            <a:spLocks noGrp="1"/>
          </p:cNvSpPr>
          <p:nvPr>
            <p:ph idx="1"/>
          </p:nvPr>
        </p:nvSpPr>
        <p:spPr>
          <a:xfrm>
            <a:off x="684213" y="1628775"/>
            <a:ext cx="4751387" cy="1152525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ru-RU" sz="4800" b="1" i="1" smtClean="0">
                <a:latin typeface="Times New Roman" pitchFamily="18" charset="0"/>
                <a:cs typeface="Times New Roman" pitchFamily="18" charset="0"/>
              </a:rPr>
              <a:t>Медный всадник</a:t>
            </a: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звернутая стрелка 3">
            <a:hlinkClick r:id="rId3" action="ppaction://hlinksldjump"/>
          </p:cNvPr>
          <p:cNvSpPr/>
          <p:nvPr/>
        </p:nvSpPr>
        <p:spPr>
          <a:xfrm flipV="1">
            <a:off x="8100392" y="5805264"/>
            <a:ext cx="670944" cy="70635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КАРТИННАЯ ГАЛЕРЕЯ 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  <a:endParaRPr lang="ru-RU" smtClean="0">
              <a:solidFill>
                <a:srgbClr val="C00000"/>
              </a:solidFill>
              <a:cs typeface="Angsana New" pitchFamily="18" charset="-34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7667625" y="6092825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55650" y="1700213"/>
            <a:ext cx="36718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7313" indent="-1588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b="1">
                <a:latin typeface="+mn-lt"/>
                <a:cs typeface="+mn-cs"/>
              </a:rPr>
              <a:t>К какому произведению иллюстрация?</a:t>
            </a:r>
            <a:endParaRPr lang="ru-RU" sz="3600" b="1" dirty="0">
              <a:latin typeface="+mn-lt"/>
              <a:cs typeface="+mn-cs"/>
            </a:endParaRPr>
          </a:p>
        </p:txBody>
      </p:sp>
      <p:pic>
        <p:nvPicPr>
          <p:cNvPr id="28677" name="Рисунок 6" descr="http://obraz.volxv.info/main.php/main.php?g2_view=core.DownloadItem&amp;g2_itemId=5142&amp;g2_serialNumber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700213"/>
            <a:ext cx="45100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" descr="http://obraz.volxv.info/main.php/main.php?g2_view=core.DownloadItem&amp;g2_itemId=5142&amp;g2_serialNumber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196975"/>
            <a:ext cx="48244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solidFill>
                <a:srgbClr val="C00000"/>
              </a:solidFill>
              <a:cs typeface="Angsana New" pitchFamily="18" charset="-34"/>
            </a:endParaRPr>
          </a:p>
        </p:txBody>
      </p:sp>
      <p:sp>
        <p:nvSpPr>
          <p:cNvPr id="29700" name="Содержимое 2"/>
          <p:cNvSpPr>
            <a:spLocks noGrp="1"/>
          </p:cNvSpPr>
          <p:nvPr>
            <p:ph idx="1"/>
          </p:nvPr>
        </p:nvSpPr>
        <p:spPr>
          <a:xfrm>
            <a:off x="827088" y="1412875"/>
            <a:ext cx="2665412" cy="1728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smtClean="0">
                <a:cs typeface="Cordia New" pitchFamily="34" charset="-34"/>
              </a:rPr>
              <a:t> </a:t>
            </a:r>
            <a:r>
              <a:rPr lang="ru-RU" sz="4400" b="1" i="1" smtClean="0">
                <a:latin typeface="Times New Roman" pitchFamily="18" charset="0"/>
                <a:cs typeface="Times New Roman" pitchFamily="18" charset="0"/>
              </a:rPr>
              <a:t>Тарас Бульба</a:t>
            </a:r>
          </a:p>
        </p:txBody>
      </p:sp>
      <p:sp>
        <p:nvSpPr>
          <p:cNvPr id="5" name="Развернутая стрелка 4">
            <a:hlinkClick r:id="rId3" action="ppaction://hlinksldjump"/>
          </p:cNvPr>
          <p:cNvSpPr/>
          <p:nvPr/>
        </p:nvSpPr>
        <p:spPr>
          <a:xfrm flipV="1">
            <a:off x="8100392" y="5877272"/>
            <a:ext cx="648072" cy="576064"/>
          </a:xfrm>
          <a:prstGeom prst="utur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КАРТИННАЯ ГАЛЕРЕЯ 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  <a:endParaRPr lang="ru-RU" smtClean="0">
              <a:solidFill>
                <a:srgbClr val="C00000"/>
              </a:solidFill>
              <a:cs typeface="Angsana New" pitchFamily="18" charset="-34"/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667625" y="5949950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Содержимое 2"/>
          <p:cNvSpPr>
            <a:spLocks noGrp="1"/>
          </p:cNvSpPr>
          <p:nvPr>
            <p:ph idx="1"/>
          </p:nvPr>
        </p:nvSpPr>
        <p:spPr>
          <a:xfrm>
            <a:off x="755650" y="1700213"/>
            <a:ext cx="3671888" cy="2592387"/>
          </a:xfrm>
        </p:spPr>
        <p:txBody>
          <a:bodyPr/>
          <a:lstStyle/>
          <a:p>
            <a:pPr marL="87313" indent="-1588">
              <a:buFont typeface="Arial" charset="0"/>
              <a:buNone/>
            </a:pPr>
            <a:r>
              <a:rPr lang="ru-RU" sz="3600" b="1" smtClean="0">
                <a:cs typeface="Cordia New" pitchFamily="34" charset="-34"/>
              </a:rPr>
              <a:t>К какому произведению иллюстрация?</a:t>
            </a:r>
          </a:p>
        </p:txBody>
      </p:sp>
      <p:pic>
        <p:nvPicPr>
          <p:cNvPr id="30725" name="Рисунок 6" descr="http://aksakal.info/uploads/posts/2011-06/130923615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125538"/>
            <a:ext cx="21590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C00000"/>
                </a:solidFill>
                <a:cs typeface="Angsana New" pitchFamily="18" charset="-34"/>
              </a:rPr>
              <a:t>Разминка</a:t>
            </a:r>
            <a:r>
              <a:rPr lang="ru-RU" smtClean="0">
                <a:cs typeface="Angsana New" pitchFamily="18" charset="-34"/>
              </a:rPr>
              <a:t>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11188" y="1196975"/>
            <a:ext cx="7848600" cy="37004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cs typeface="Cordia New" pitchFamily="34" charset="-34"/>
              </a:rPr>
              <a:t>Закончите названия произведений русских писателей 18 - 19 века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smtClean="0">
                <a:cs typeface="Cordia New" pitchFamily="34" charset="-34"/>
              </a:rPr>
              <a:t> </a:t>
            </a:r>
            <a:r>
              <a:rPr lang="ru-RU" sz="3000" smtClean="0">
                <a:cs typeface="Cordia New" pitchFamily="34" charset="-34"/>
              </a:rPr>
              <a:t> «Повести покойного Ивана Петровича Белкина»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3000" smtClean="0">
                <a:cs typeface="Cordia New" pitchFamily="34" charset="-34"/>
              </a:rPr>
              <a:t>«Песня про царя Ивана Васильевича, молодого опричника и удалого купца Калашникова»</a:t>
            </a:r>
          </a:p>
          <a:p>
            <a:pPr>
              <a:buFont typeface="Arial" charset="0"/>
              <a:buNone/>
            </a:pPr>
            <a:endParaRPr lang="ru-RU" smtClean="0">
              <a:cs typeface="Cordia New" pitchFamily="34" charset="-34"/>
            </a:endParaRPr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6804025" y="4581525"/>
            <a:ext cx="1223963" cy="504825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solidFill>
                <a:srgbClr val="C00000"/>
              </a:solidFill>
              <a:cs typeface="Angsana New" pitchFamily="18" charset="-34"/>
            </a:endParaRP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1619250" y="1196975"/>
            <a:ext cx="3313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Повесть о Петре и Февронии Муромских</a:t>
            </a:r>
            <a:endParaRPr lang="ru-RU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звернутая стрелка 6">
            <a:hlinkClick r:id="rId2" action="ppaction://hlinksldjump"/>
          </p:cNvPr>
          <p:cNvSpPr/>
          <p:nvPr/>
        </p:nvSpPr>
        <p:spPr>
          <a:xfrm flipV="1">
            <a:off x="7884368" y="5805264"/>
            <a:ext cx="814960" cy="7200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667"/>
              <a:gd name="adj5" fmla="val 7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1751" name="Рисунок 7" descr="http://aksakal.info/uploads/posts/2011-06/130923615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765175"/>
            <a:ext cx="2566988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 descr="http://i080.radikal.ru/1010/2a/4f727ff3e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2952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КАРТИННАЯ ГАЛЕРЕЯ 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  <a:endParaRPr lang="ru-RU" smtClean="0">
              <a:solidFill>
                <a:srgbClr val="C00000"/>
              </a:solidFill>
              <a:cs typeface="Angsana New" pitchFamily="18" charset="-34"/>
            </a:endParaRPr>
          </a:p>
        </p:txBody>
      </p:sp>
      <p:sp>
        <p:nvSpPr>
          <p:cNvPr id="32772" name="Содержимое 2"/>
          <p:cNvSpPr>
            <a:spLocks noGrp="1"/>
          </p:cNvSpPr>
          <p:nvPr>
            <p:ph idx="1"/>
          </p:nvPr>
        </p:nvSpPr>
        <p:spPr>
          <a:xfrm>
            <a:off x="5076825" y="1557338"/>
            <a:ext cx="3311525" cy="32400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smtClean="0">
                <a:cs typeface="Cordia New" pitchFamily="34" charset="-34"/>
              </a:rPr>
              <a:t>Кто изображен на картине?</a:t>
            </a:r>
          </a:p>
          <a:p>
            <a:pPr algn="ctr" eaLnBrk="1" hangingPunct="1">
              <a:buFont typeface="Arial" charset="0"/>
              <a:buNone/>
            </a:pPr>
            <a:r>
              <a:rPr lang="ru-RU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mtClean="0">
              <a:cs typeface="Cordia New" pitchFamily="34" charset="-34"/>
            </a:endParaRP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7740650" y="6092825"/>
            <a:ext cx="105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hlinkClick r:id="rId3" action="ppaction://hlinksldjump"/>
              </a:rPr>
              <a:t>ОТВЕТ</a:t>
            </a:r>
            <a:endParaRPr lang="ru-RU" sz="2000" b="1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" descr="http://i080.radikal.ru/1010/2a/4f727ff3e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32400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solidFill>
                <a:srgbClr val="C00000"/>
              </a:solidFill>
              <a:cs typeface="Angsana New" pitchFamily="18" charset="-34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859338" y="1341438"/>
            <a:ext cx="3694112" cy="2908300"/>
          </a:xfrm>
        </p:spPr>
        <p:txBody>
          <a:bodyPr/>
          <a:lstStyle/>
          <a:p>
            <a:pPr marL="87313" indent="-1588">
              <a:buFont typeface="Arial" charset="0"/>
              <a:buNone/>
              <a:defRPr/>
            </a:pPr>
            <a:r>
              <a:rPr lang="ru-RU" sz="4400" b="1" i="1" dirty="0" smtClean="0"/>
              <a:t>Микула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 smtClean="0"/>
              <a:t>Селянинович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sp>
        <p:nvSpPr>
          <p:cNvPr id="4" name="Развернутая стрелка 3">
            <a:hlinkClick r:id="rId3" action="ppaction://hlinksldjump"/>
          </p:cNvPr>
          <p:cNvSpPr/>
          <p:nvPr/>
        </p:nvSpPr>
        <p:spPr>
          <a:xfrm flipV="1">
            <a:off x="7956376" y="5661248"/>
            <a:ext cx="886968" cy="922376"/>
          </a:xfrm>
          <a:prstGeom prst="utur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КАРТИННАЯ ГАЛЕРЕЯ 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  <a:endParaRPr lang="ru-RU" smtClean="0">
              <a:solidFill>
                <a:srgbClr val="C00000"/>
              </a:solidFill>
              <a:cs typeface="Angsana New" pitchFamily="18" charset="-34"/>
            </a:endParaRP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7524750" y="5949950"/>
            <a:ext cx="1068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76825" y="1600200"/>
            <a:ext cx="33115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>
                <a:latin typeface="+mn-lt"/>
                <a:cs typeface="+mn-cs"/>
              </a:rPr>
              <a:t>Кто изображен на картине?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latin typeface="+mn-lt"/>
              <a:cs typeface="Cordia New" pitchFamily="34" charset="-34"/>
            </a:endParaRPr>
          </a:p>
        </p:txBody>
      </p:sp>
      <p:pic>
        <p:nvPicPr>
          <p:cNvPr id="34821" name="Рисунок 6" descr="http://900igr.net/datai/literatura/Derzhavin-Gavrila-Romanovich/0001-001-Gavriil-Romanovich-Derzhav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557338"/>
            <a:ext cx="2951163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solidFill>
                <a:srgbClr val="C00000"/>
              </a:solidFill>
              <a:cs typeface="Angsana New" pitchFamily="18" charset="-34"/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 flipV="1">
            <a:off x="8028384" y="5589240"/>
            <a:ext cx="886968" cy="89499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5846" name="Рисунок 5" descr="http://900igr.net/datai/literatura/Derzhavin-Gavrila-Romanovich/0001-001-Gavriil-Romanovich-Derzhav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96975"/>
            <a:ext cx="3240087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Прямоугольник 7"/>
          <p:cNvSpPr>
            <a:spLocks noChangeArrowheads="1"/>
          </p:cNvSpPr>
          <p:nvPr/>
        </p:nvSpPr>
        <p:spPr bwMode="auto">
          <a:xfrm>
            <a:off x="4787900" y="1628775"/>
            <a:ext cx="3816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Г.Р. Державин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  <a:cs typeface="Angsana New" pitchFamily="18" charset="-34"/>
              </a:rPr>
              <a:t>ИСТОРИЧЕСКИЕ ЛИЧНОСТИ</a:t>
            </a: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smtClean="0">
              <a:solidFill>
                <a:srgbClr val="006600"/>
              </a:solidFill>
              <a:cs typeface="Angsana New" pitchFamily="18" charset="-34"/>
            </a:endParaRPr>
          </a:p>
        </p:txBody>
      </p:sp>
      <p:sp>
        <p:nvSpPr>
          <p:cNvPr id="36867" name="TextBox 9"/>
          <p:cNvSpPr txBox="1">
            <a:spLocks noChangeArrowheads="1"/>
          </p:cNvSpPr>
          <p:nvPr/>
        </p:nvSpPr>
        <p:spPr bwMode="auto">
          <a:xfrm>
            <a:off x="7667625" y="6021388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Прямоугольник 11"/>
          <p:cNvSpPr>
            <a:spLocks noChangeArrowheads="1"/>
          </p:cNvSpPr>
          <p:nvPr/>
        </p:nvSpPr>
        <p:spPr bwMode="auto">
          <a:xfrm>
            <a:off x="684213" y="1773238"/>
            <a:ext cx="53276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Известно, что после ранней смерти матери Лермонтова его воспитанием занялась бабушка, полностью отстранив отца.</a:t>
            </a:r>
          </a:p>
          <a:p>
            <a:r>
              <a:rPr lang="ru-RU" b="1" u="sng"/>
              <a:t>Назовите её фамилию </a:t>
            </a:r>
          </a:p>
        </p:txBody>
      </p:sp>
      <p:pic>
        <p:nvPicPr>
          <p:cNvPr id="36869" name="Рисунок 12" descr="http://lermontov.niv.ru/images/people/arseneva_e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96975"/>
            <a:ext cx="27098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solidFill>
                <a:srgbClr val="00B050"/>
              </a:solidFill>
              <a:cs typeface="Angsana New" pitchFamily="18" charset="-34"/>
            </a:endParaRPr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316416" y="5517232"/>
            <a:ext cx="484632" cy="97840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4" name="Рисунок 6" descr="http://lermontov.niv.ru/images/people/arseneva_e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96975"/>
            <a:ext cx="27098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Прямоугольник 7"/>
          <p:cNvSpPr>
            <a:spLocks noChangeArrowheads="1"/>
          </p:cNvSpPr>
          <p:nvPr/>
        </p:nvSpPr>
        <p:spPr bwMode="auto">
          <a:xfrm>
            <a:off x="1258888" y="1700213"/>
            <a:ext cx="4176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Е. А. Арсеньева 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  <a:cs typeface="Angsana New" pitchFamily="18" charset="-34"/>
              </a:rPr>
              <a:t>ИСТОРИЧЕСКИЕ ЛИЧНОСТИ </a:t>
            </a: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  <a:endParaRPr lang="ru-RU" smtClean="0">
              <a:solidFill>
                <a:srgbClr val="006600"/>
              </a:solidFill>
              <a:cs typeface="Angsana New" pitchFamily="18" charset="-34"/>
            </a:endParaRP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7740650" y="6237288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4140200" y="1700213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Именно ей</a:t>
            </a:r>
          </a:p>
          <a:p>
            <a:pPr algn="ctr"/>
            <a:r>
              <a:rPr lang="ru-RU" sz="3600" b="1"/>
              <a:t>М.В. Ломоносов посвятил известную оду, датируемую 1747 годом</a:t>
            </a:r>
          </a:p>
        </p:txBody>
      </p:sp>
      <p:pic>
        <p:nvPicPr>
          <p:cNvPr id="7" name="Рисунок 6" descr="http://artinvestment.ru/content/download/news_2010/20101209_louis_toke_elisabet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168352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cs typeface="Angsana New" pitchFamily="18" charset="-34"/>
            </a:endParaRPr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316416" y="5589240"/>
            <a:ext cx="484632" cy="97840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http://artinvestment.ru/content/download/news_2010/20101209_louis_toke_elisabet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168352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943" name="Прямоугольник 7"/>
          <p:cNvSpPr>
            <a:spLocks noChangeArrowheads="1"/>
          </p:cNvSpPr>
          <p:nvPr/>
        </p:nvSpPr>
        <p:spPr bwMode="auto">
          <a:xfrm>
            <a:off x="4356100" y="1557338"/>
            <a:ext cx="41036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Императрица Елизавета Петровна 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4211638" y="3068638"/>
            <a:ext cx="46815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304704" bIns="0"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«Ода на день восшествия на Всероссийский престол Ея Величества Государыни Императрицы Елизаветы Петровны, 1747 года»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  <a:cs typeface="Angsana New" pitchFamily="18" charset="-34"/>
              </a:rPr>
              <a:t>ИСТОРИЧЕСКИЕ ЛИЧНОСТИ </a:t>
            </a: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  <a:endParaRPr lang="ru-RU" smtClean="0">
              <a:solidFill>
                <a:srgbClr val="006600"/>
              </a:solidFill>
              <a:cs typeface="Angsana New" pitchFamily="18" charset="-34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7667625" y="6021388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539750" y="1628775"/>
            <a:ext cx="8064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/>
              <a:t>Отец А.С. Пушкина — Сергей Львович Пушкин (1767—1848),</a:t>
            </a:r>
          </a:p>
          <a:p>
            <a:pPr algn="ctr"/>
            <a:r>
              <a:rPr lang="ru-RU" sz="3000" b="1"/>
              <a:t>светский острослов и поэт-любитель.</a:t>
            </a:r>
          </a:p>
          <a:p>
            <a:pPr algn="ctr"/>
            <a:r>
              <a:rPr lang="ru-RU" sz="3000" b="1"/>
              <a:t>Мать — Надежда Осиповна (1775—1836)</a:t>
            </a:r>
          </a:p>
          <a:p>
            <a:pPr algn="ctr"/>
            <a:r>
              <a:rPr lang="ru-RU" sz="3000" b="1"/>
              <a:t>Как звали её дедушку? 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416824" cy="5417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th-TH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143000"/>
            <a:ext cx="83820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0113" y="1268413"/>
          <a:ext cx="7345215" cy="38167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6915"/>
                <a:gridCol w="945659"/>
                <a:gridCol w="1004764"/>
                <a:gridCol w="1004764"/>
                <a:gridCol w="886557"/>
                <a:gridCol w="886556"/>
              </a:tblGrid>
              <a:tr h="969458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ИСТОРИЧЕСКАЯ СТРАНИЧКА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908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ЦИТАТЫ</a:t>
                      </a:r>
                      <a:endParaRPr lang="ru-RU" sz="18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969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КАРТИННАЯ ГАЛЕРЕЯ</a:t>
                      </a:r>
                      <a:endParaRPr lang="ru-RU" sz="18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969458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ИСТОРИЧЕСКИЕ ЛИЧНОСТИ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61" name="TextBox 6"/>
          <p:cNvSpPr txBox="1">
            <a:spLocks noChangeArrowheads="1"/>
          </p:cNvSpPr>
          <p:nvPr/>
        </p:nvSpPr>
        <p:spPr bwMode="auto">
          <a:xfrm>
            <a:off x="4284663" y="5373688"/>
            <a:ext cx="117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ФИНАЛ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cs typeface="Angsana New" pitchFamily="18" charset="-34"/>
            </a:endParaRPr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388424" y="5517232"/>
            <a:ext cx="484632" cy="97840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990" name="Рисунок 6" descr="http://www.ortodossiatorino.net/Images/2013/Abram_Petrovich_Gannib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08050"/>
            <a:ext cx="301625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63938" y="1412875"/>
            <a:ext cx="5256212" cy="2862263"/>
          </a:xfrm>
          <a:prstGeom prst="rect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FFFF00"/>
                </a:solidFill>
              </a:rPr>
              <a:t>Африканец</a:t>
            </a:r>
          </a:p>
          <a:p>
            <a:pPr>
              <a:defRPr/>
            </a:pPr>
            <a:r>
              <a:rPr lang="ru-RU" sz="3000" b="1" dirty="0">
                <a:solidFill>
                  <a:srgbClr val="FFFF00"/>
                </a:solidFill>
              </a:rPr>
              <a:t>Абрам Петрович Ганнибал, ставший слугой и воспитанником Петра I, а потом военным инженером и генералом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  <a:cs typeface="Angsana New" pitchFamily="18" charset="-34"/>
              </a:rPr>
              <a:t>ИСТОРИЧЕСКИЕ ЛИЧНОСТИ </a:t>
            </a: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 баллов</a:t>
            </a:r>
            <a:endParaRPr lang="ru-RU" smtClean="0">
              <a:solidFill>
                <a:srgbClr val="006600"/>
              </a:solidFill>
              <a:cs typeface="Angsana New" pitchFamily="18" charset="-34"/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611188" y="1773238"/>
            <a:ext cx="4968875" cy="24765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4400" b="1" smtClean="0">
                <a:cs typeface="Cordia New" pitchFamily="34" charset="-34"/>
              </a:rPr>
              <a:t>Какая фамилия была у Н.В. Гоголя </a:t>
            </a:r>
            <a:r>
              <a:rPr lang="ru-RU" sz="4400" b="1" i="1" smtClean="0">
                <a:cs typeface="Cordia New" pitchFamily="34" charset="-34"/>
              </a:rPr>
              <a:t>при рождении</a:t>
            </a:r>
            <a:r>
              <a:rPr lang="ru-RU" sz="4400" b="1" smtClean="0">
                <a:cs typeface="Cordia New" pitchFamily="34" charset="-34"/>
              </a:rPr>
              <a:t>?</a:t>
            </a:r>
            <a:endParaRPr lang="ru-RU" sz="4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67625" y="6092825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1.liveinternet.ru/images/attach/b/3/21/834/21834134_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88840"/>
            <a:ext cx="2304256" cy="2952328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cs typeface="Angsana New" pitchFamily="18" charset="-34"/>
            </a:endParaRPr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388424" y="5517232"/>
            <a:ext cx="484632" cy="97840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http://img1.liveinternet.ru/images/attach/b/3/21/834/21834134_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88840"/>
            <a:ext cx="2304256" cy="2952328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84213" y="1484313"/>
            <a:ext cx="49672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Фамилия при рождении Яновский, с 1821 года — Гоголь-Яновский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  <a:cs typeface="Angsana New" pitchFamily="18" charset="-34"/>
              </a:rPr>
              <a:t>ИСТОРИЧЕСКИЕ ЛИЧНОСТИ </a:t>
            </a: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  <a:endParaRPr lang="ru-RU" smtClean="0">
              <a:solidFill>
                <a:srgbClr val="006600"/>
              </a:solidFill>
              <a:cs typeface="Angsana New" pitchFamily="18" charset="-34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7667625" y="6092825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Прямоугольник 5"/>
          <p:cNvSpPr>
            <a:spLocks noChangeArrowheads="1"/>
          </p:cNvSpPr>
          <p:nvPr/>
        </p:nvSpPr>
        <p:spPr bwMode="auto">
          <a:xfrm>
            <a:off x="611188" y="1628775"/>
            <a:ext cx="79930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Получив власть над новгородскими землями после смерти Рюрика, как опекун над его малолетним сыном Игорем, присоединил к Новгородской Руси Киев и перенёс туда столицу. Кто это?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6" descr="http://paintingart.ru/joomgallery/details/___3/__4/___29/_20111012_1313032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76327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mtClean="0">
              <a:cs typeface="Angsana New" pitchFamily="18" charset="-34"/>
            </a:endParaRPr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8316416" y="5517232"/>
            <a:ext cx="484632" cy="97840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4508500"/>
            <a:ext cx="390366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князь Олег Вещий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1187450" y="815975"/>
            <a:ext cx="662463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Придумайте акростих</a:t>
            </a:r>
          </a:p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П…</a:t>
            </a:r>
            <a:endParaRPr lang="ru-RU" sz="1800" b="1" dirty="0">
              <a:solidFill>
                <a:srgbClr val="FF0000"/>
              </a:solidFill>
              <a:latin typeface="Mistral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У…</a:t>
            </a:r>
            <a:endParaRPr lang="ru-RU" sz="1800" b="1" dirty="0">
              <a:solidFill>
                <a:srgbClr val="FF0000"/>
              </a:solidFill>
              <a:latin typeface="Mistral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Ш…</a:t>
            </a:r>
            <a:endParaRPr lang="ru-RU" sz="1800" b="1" dirty="0">
              <a:solidFill>
                <a:srgbClr val="FF0000"/>
              </a:solidFill>
              <a:latin typeface="Mistral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К…</a:t>
            </a:r>
            <a:endParaRPr lang="ru-RU" sz="1800" b="1" dirty="0">
              <a:solidFill>
                <a:srgbClr val="FF0000"/>
              </a:solidFill>
              <a:latin typeface="Mistral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И…</a:t>
            </a:r>
            <a:endParaRPr lang="ru-RU" sz="1800" b="1" dirty="0">
              <a:solidFill>
                <a:srgbClr val="FF0000"/>
              </a:solidFill>
              <a:latin typeface="Mistral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Н…</a:t>
            </a:r>
            <a:endParaRPr lang="ru-RU" sz="6600" b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192837" cy="3744912"/>
          </a:xfrm>
        </p:spPr>
        <p:txBody>
          <a:bodyPr/>
          <a:lstStyle/>
          <a:p>
            <a:pPr eaLnBrk="1" hangingPunct="1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  <a:cs typeface="Angsana New" pitchFamily="18" charset="-34"/>
              </a:rPr>
              <a:t>ПОЗДРАВЛЯЕМ ПОБЕДИТЕЛЯ!</a:t>
            </a:r>
          </a:p>
        </p:txBody>
      </p:sp>
      <p:pic>
        <p:nvPicPr>
          <p:cNvPr id="48131" name="Picture 5" descr="http://www.iguides.ru/forum/imagehosting/2011/01/31/24d4661ebc6f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4213" y="836613"/>
            <a:ext cx="4464051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 descr="http://www.sunhome.ru/UsersGallery/Cards/92/101346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0179">
            <a:off x="3458734" y="2884312"/>
            <a:ext cx="2804068" cy="37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vuk-Aplodismenty(mp3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12360" y="3429000"/>
            <a:ext cx="368424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81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СТРАНИЧКА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280828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какому циклу былин относится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«Илья Муромец и Соловей-разбойник»?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(приведите минимум два аргумента)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885113" y="6165850"/>
            <a:ext cx="1068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800" b="1" dirty="0" smtClean="0"/>
              <a:t>Киевский</a:t>
            </a:r>
            <a:r>
              <a:rPr lang="ru-RU" sz="4800" dirty="0" smtClean="0"/>
              <a:t>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4000" dirty="0" smtClean="0"/>
              <a:t>упоминание князя Владимира,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4000" dirty="0" smtClean="0"/>
              <a:t> богатырь Илья Муромец,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4000" dirty="0" smtClean="0"/>
              <a:t>город Киев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6804025" y="4221163"/>
            <a:ext cx="855663" cy="504825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СТРАНИЧКА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230505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/>
              <a:t>	</a:t>
            </a:r>
            <a:r>
              <a:rPr lang="ru-RU" sz="4000" b="1" dirty="0" smtClean="0"/>
              <a:t>Где были написаны знаменитые «Повести покойного Ивана Петровича Белкина»?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7812088" y="6237288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i="1" dirty="0" smtClean="0"/>
              <a:t>Повести написаны в селе Большое Болдино 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400" i="1" dirty="0" smtClean="0"/>
              <a:t>осенью 1830 года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низ стрелка 4">
            <a:hlinkClick r:id="rId2" action="ppaction://hlinksldjump"/>
          </p:cNvPr>
          <p:cNvSpPr/>
          <p:nvPr/>
        </p:nvSpPr>
        <p:spPr>
          <a:xfrm>
            <a:off x="6948488" y="4365625"/>
            <a:ext cx="928687" cy="504825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СТРАНИЧКА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8062912" cy="30956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/>
              <a:t>	</a:t>
            </a:r>
            <a:r>
              <a:rPr lang="ru-RU" sz="3200" b="1" dirty="0" smtClean="0"/>
              <a:t>Где проходил кулачный бой, описанный М.Ю. Лермонтовым в «Песне про царя Ивана Васильевича, молодого опричника и удалого купца Калашникова»?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7885113" y="6237288"/>
            <a:ext cx="1068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пчёл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пчёлка</Template>
  <TotalTime>1676</TotalTime>
  <Words>461</Words>
  <Application>Microsoft Office PowerPoint</Application>
  <PresentationFormat>Экран (4:3)</PresentationFormat>
  <Paragraphs>185</Paragraphs>
  <Slides>46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пчёлка</vt:lpstr>
      <vt:lpstr>Своя игра</vt:lpstr>
      <vt:lpstr>Разминка </vt:lpstr>
      <vt:lpstr>Разминка </vt:lpstr>
      <vt:lpstr>КАТЕГОРИИ</vt:lpstr>
      <vt:lpstr>ИСТОРИЧЕСКАЯ СТРАНИЧКА  10 баллов</vt:lpstr>
      <vt:lpstr>ОТВЕТ</vt:lpstr>
      <vt:lpstr>ИСТОРИЧЕСКАЯ СТРАНИЧКА 20 баллов</vt:lpstr>
      <vt:lpstr>ОТВЕТ</vt:lpstr>
      <vt:lpstr>ИСТОРИЧЕСКАЯ СТРАНИЧКА 30 баллов</vt:lpstr>
      <vt:lpstr>ОТВЕТ</vt:lpstr>
      <vt:lpstr>ИСТОРИЧЕСКАЯ СТРАНИЧКА 40 баллов</vt:lpstr>
      <vt:lpstr>ОТВЕТ</vt:lpstr>
      <vt:lpstr>ИСТОРИЧЕСКАЯ СТРАНИЧКА 50 баллов</vt:lpstr>
      <vt:lpstr>ОТВЕТ</vt:lpstr>
      <vt:lpstr>ЦИТАТЫ 10 баллов</vt:lpstr>
      <vt:lpstr>ОТВЕТ</vt:lpstr>
      <vt:lpstr>ЦИТАТЫ 20 баллов</vt:lpstr>
      <vt:lpstr>ОТВЕТ</vt:lpstr>
      <vt:lpstr>ЦИТАТЫ 30 баллов</vt:lpstr>
      <vt:lpstr>ОТВЕТ</vt:lpstr>
      <vt:lpstr>ЦИТАТЫ 40 баллов</vt:lpstr>
      <vt:lpstr>ОТВЕТ</vt:lpstr>
      <vt:lpstr>ЦИТАТЫ 50 баллов</vt:lpstr>
      <vt:lpstr>ОТВЕТ</vt:lpstr>
      <vt:lpstr>КАРТИННАЯ ГАЛЕРЕЯ 10 баллов</vt:lpstr>
      <vt:lpstr>ОТВЕТ</vt:lpstr>
      <vt:lpstr>КАРТИННАЯ ГАЛЕРЕЯ  20 баллов</vt:lpstr>
      <vt:lpstr>ОТВЕТ</vt:lpstr>
      <vt:lpstr>КАРТИННАЯ ГАЛЕРЕЯ  30 баллов</vt:lpstr>
      <vt:lpstr>ОТВЕТ</vt:lpstr>
      <vt:lpstr>КАРТИННАЯ ГАЛЕРЕЯ  40 баллов</vt:lpstr>
      <vt:lpstr>ОТВЕТ</vt:lpstr>
      <vt:lpstr>КАРТИННАЯ ГАЛЕРЕЯ  50 баллов</vt:lpstr>
      <vt:lpstr>ОТВЕТ</vt:lpstr>
      <vt:lpstr>ИСТОРИЧЕСКИЕ ЛИЧНОСТИ 10 баллов</vt:lpstr>
      <vt:lpstr>ОТВЕТ</vt:lpstr>
      <vt:lpstr>ИСТОРИЧЕСКИЕ ЛИЧНОСТИ  20 баллов</vt:lpstr>
      <vt:lpstr>ОТВЕТ</vt:lpstr>
      <vt:lpstr>ИСТОРИЧЕСКИЕ ЛИЧНОСТИ  30 баллов</vt:lpstr>
      <vt:lpstr>ОТВЕТ</vt:lpstr>
      <vt:lpstr>ИСТОРИЧЕСКИЕ ЛИЧНОСТИ  40 баллов</vt:lpstr>
      <vt:lpstr>ОТВЕТ</vt:lpstr>
      <vt:lpstr>ИСТОРИЧЕСКИЕ ЛИЧНОСТИ  50 баллов</vt:lpstr>
      <vt:lpstr>ОТВЕТ</vt:lpstr>
      <vt:lpstr>ФИНАЛ</vt:lpstr>
      <vt:lpstr>ПОЗДРАВЛЯЕМ ПОБЕДИТЕЛЯ!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викторина по  русскому  языку</dc:title>
  <dc:subject>шаблон</dc:subject>
  <dc:creator>Наталья</dc:creator>
  <dc:description>З.В. Александрова  http://aida.ucoz.ru</dc:description>
  <cp:lastModifiedBy>Dima</cp:lastModifiedBy>
  <cp:revision>237</cp:revision>
  <dcterms:created xsi:type="dcterms:W3CDTF">2011-01-19T16:15:38Z</dcterms:created>
  <dcterms:modified xsi:type="dcterms:W3CDTF">2013-12-13T12:35:36Z</dcterms:modified>
</cp:coreProperties>
</file>