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81" r:id="rId1"/>
  </p:sldMasterIdLst>
  <p:notesMasterIdLst>
    <p:notesMasterId r:id="rId14"/>
  </p:notesMasterIdLst>
  <p:sldIdLst>
    <p:sldId id="256" r:id="rId2"/>
    <p:sldId id="269" r:id="rId3"/>
    <p:sldId id="270" r:id="rId4"/>
    <p:sldId id="281" r:id="rId5"/>
    <p:sldId id="278" r:id="rId6"/>
    <p:sldId id="282" r:id="rId7"/>
    <p:sldId id="283" r:id="rId8"/>
    <p:sldId id="276" r:id="rId9"/>
    <p:sldId id="284" r:id="rId10"/>
    <p:sldId id="285" r:id="rId11"/>
    <p:sldId id="286"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978" autoAdjust="0"/>
    <p:restoredTop sz="81183" autoAdjust="0"/>
  </p:normalViewPr>
  <p:slideViewPr>
    <p:cSldViewPr snapToGrid="0">
      <p:cViewPr varScale="1">
        <p:scale>
          <a:sx n="55" d="100"/>
          <a:sy n="55" d="100"/>
        </p:scale>
        <p:origin x="-1056" y="-7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DD434B5-3884-491B-9701-01188EF54E6D}" type="datetimeFigureOut">
              <a:rPr lang="he-IL" smtClean="0"/>
              <a:pPr/>
              <a:t>ט'/טבת/תשע"ח</a:t>
            </a:fld>
            <a:endParaRPr lang="he-IL"/>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056BFB0-2B78-46EB-ACD6-0CEA529A7DA7}"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בעבר, כאשר מהירות המחשבים הייתה נמוכה, נהגו להשתמש בממשק משתמש טקסטואלי, כזה המבוסס רק על אותיות, אך מסוף שנות ה-80 נפוץ ממשק משתמש גרפי שבו משלבים אלמנטים גרפיים כתמונות וצלמיות. הממשקים הגרפיים מאפשרים תצוגה גמישה יותר, במיוחד בצבעים וגופנים, והבהרת כוונת הממשק והשימוש בה, באמצעות סמלים וצלמיות, ועבודה קלה יותר במחשב ובתוכנות.</a:t>
            </a:r>
          </a:p>
          <a:p>
            <a:r>
              <a:rPr lang="he-IL" dirty="0" smtClean="0"/>
              <a:t>תפוצתו הנרחבת של ממשק המשתמש הגרפי עם השימוש בעכבר, שמוטמע בכל תוכנה שפותחה מאמצע שנות ה-90 ומוכר לכל משתמש במחשב האישי, החל עם מערכת ההפעלה </a:t>
            </a:r>
            <a:r>
              <a:rPr lang="en-US" dirty="0" smtClean="0"/>
              <a:t>Windows </a:t>
            </a:r>
            <a:r>
              <a:rPr lang="he-IL" dirty="0" smtClean="0"/>
              <a:t>של חברת מיקרוסופט.</a:t>
            </a:r>
          </a:p>
          <a:p>
            <a:endParaRPr lang="he-IL" dirty="0" smtClean="0"/>
          </a:p>
        </p:txBody>
      </p:sp>
      <p:sp>
        <p:nvSpPr>
          <p:cNvPr id="4" name="Slide Number Placeholder 3"/>
          <p:cNvSpPr>
            <a:spLocks noGrp="1"/>
          </p:cNvSpPr>
          <p:nvPr>
            <p:ph type="sldNum" sz="quarter" idx="10"/>
          </p:nvPr>
        </p:nvSpPr>
        <p:spPr/>
        <p:txBody>
          <a:bodyPr/>
          <a:lstStyle/>
          <a:p>
            <a:fld id="{8056BFB0-2B78-46EB-ACD6-0CEA529A7DA7}" type="slidenum">
              <a:rPr lang="he-IL" smtClean="0"/>
              <a:pPr/>
              <a:t>4</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sz="1200" dirty="0" smtClean="0">
                <a:solidFill>
                  <a:prstClr val="black">
                    <a:lumMod val="75000"/>
                    <a:lumOff val="25000"/>
                  </a:prstClr>
                </a:solidFill>
              </a:rPr>
              <a:t>כמו תוויות טקסט ונורות</a:t>
            </a:r>
          </a:p>
          <a:p>
            <a:r>
              <a:rPr lang="he-IL" sz="1200" dirty="0" smtClean="0">
                <a:solidFill>
                  <a:prstClr val="black">
                    <a:lumMod val="75000"/>
                    <a:lumOff val="25000"/>
                  </a:prstClr>
                </a:solidFill>
              </a:rPr>
              <a:t>צורות שונות, חיצים וצבעים</a:t>
            </a:r>
          </a:p>
          <a:p>
            <a:r>
              <a:rPr lang="he-IL" sz="1200" dirty="0" smtClean="0">
                <a:solidFill>
                  <a:prstClr val="black">
                    <a:lumMod val="75000"/>
                    <a:lumOff val="25000"/>
                  </a:prstClr>
                </a:solidFill>
              </a:rPr>
              <a:t>צורות, חיצים וצבעים</a:t>
            </a:r>
          </a:p>
          <a:p>
            <a:r>
              <a:rPr lang="he-IL" sz="1200" dirty="0" smtClean="0">
                <a:solidFill>
                  <a:prstClr val="black">
                    <a:lumMod val="75000"/>
                    <a:lumOff val="25000"/>
                  </a:prstClr>
                </a:solidFill>
              </a:rPr>
              <a:t>כמו כפתורים ופסי גלילה</a:t>
            </a:r>
          </a:p>
          <a:p>
            <a:pPr marL="0" marR="0" lvl="1" indent="0" algn="r" defTabSz="914400" rtl="1" eaLnBrk="1" fontAlgn="auto" latinLnBrk="0" hangingPunct="1">
              <a:lnSpc>
                <a:spcPct val="100000"/>
              </a:lnSpc>
              <a:spcBef>
                <a:spcPts val="0"/>
              </a:spcBef>
              <a:spcAft>
                <a:spcPts val="0"/>
              </a:spcAft>
              <a:buClrTx/>
              <a:buSzTx/>
              <a:buFontTx/>
              <a:buNone/>
              <a:tabLst/>
              <a:defRPr/>
            </a:pPr>
            <a:r>
              <a:rPr lang="he-IL" sz="4000" dirty="0" smtClean="0">
                <a:solidFill>
                  <a:prstClr val="black">
                    <a:lumMod val="75000"/>
                    <a:lumOff val="25000"/>
                  </a:prstClr>
                </a:solidFill>
              </a:rPr>
              <a:t>בהתחלה הפאנל הוא עמוד אפור ריק</a:t>
            </a:r>
          </a:p>
          <a:p>
            <a:endParaRPr lang="he-IL" sz="1200" kern="1200" dirty="0" smtClean="0">
              <a:solidFill>
                <a:prstClr val="black">
                  <a:lumMod val="75000"/>
                  <a:lumOff val="25000"/>
                </a:prstClr>
              </a:solidFill>
              <a:latin typeface="+mn-lt"/>
              <a:ea typeface="+mn-ea"/>
              <a:cs typeface="+mn-cs"/>
            </a:endParaRPr>
          </a:p>
          <a:p>
            <a:pPr marL="800100" lvl="1"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ניתן לגרור אליו אלמנטים גרפיים שונים, לעצב אותו עם מגוון אמצעי ציור, ולהוסיף אלמנטי שליטה בתכנית</a:t>
            </a:r>
          </a:p>
          <a:p>
            <a:pPr marL="800100" lvl="1"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ניתן להוסיף חלון מצלמה אליו תשדר המצלמה בזמן ריצה</a:t>
            </a:r>
          </a:p>
          <a:p>
            <a:pPr marL="800100" lvl="1"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ניתן לייצר מספר פאנלים – כל פאנל שייך לתת-תכנית אחרת</a:t>
            </a:r>
          </a:p>
          <a:p>
            <a:pPr marL="342900" indent="-342900" algn="r" rtl="1">
              <a:spcBef>
                <a:spcPts val="1000"/>
              </a:spcBef>
              <a:buClr>
                <a:srgbClr val="0F6FC6"/>
              </a:buClr>
              <a:buSzPct val="80000"/>
            </a:pPr>
            <a:endParaRPr lang="he-IL" sz="4000" dirty="0" smtClean="0">
              <a:solidFill>
                <a:prstClr val="black">
                  <a:lumMod val="75000"/>
                  <a:lumOff val="25000"/>
                </a:prstClr>
              </a:solidFill>
            </a:endParaRPr>
          </a:p>
          <a:p>
            <a:pPr marL="342900" indent="-342900" algn="r" rtl="1">
              <a:spcBef>
                <a:spcPts val="1000"/>
              </a:spcBef>
              <a:buClr>
                <a:srgbClr val="0F6FC6"/>
              </a:buClr>
              <a:buSzPct val="80000"/>
            </a:pPr>
            <a:r>
              <a:rPr lang="he-IL" sz="4000" b="1" dirty="0" smtClean="0">
                <a:solidFill>
                  <a:prstClr val="black">
                    <a:lumMod val="75000"/>
                    <a:lumOff val="25000"/>
                  </a:prstClr>
                </a:solidFill>
              </a:rPr>
              <a:t>* שימו לב: אם הפאנל של התכנית הראשית "נעלם" בזמן עבודה ייתכן שעברתם להתמקד בתת-תכנית כלשהיא עם פאנל ריק.</a:t>
            </a:r>
            <a:endParaRPr lang="en-US" sz="4000" b="1" dirty="0" smtClean="0">
              <a:solidFill>
                <a:prstClr val="black">
                  <a:lumMod val="75000"/>
                  <a:lumOff val="25000"/>
                </a:prstClr>
              </a:solidFill>
            </a:endParaRP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056BFB0-2B78-46EB-ACD6-0CEA529A7DA7}" type="slidenum">
              <a:rPr lang="he-IL" smtClean="0"/>
              <a:pPr/>
              <a:t>5</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056BFB0-2B78-46EB-ACD6-0CEA529A7DA7}" type="slidenum">
              <a:rPr lang="he-IL" smtClean="0"/>
              <a:pPr/>
              <a:t>6</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056BFB0-2B78-46EB-ACD6-0CEA529A7DA7}" type="slidenum">
              <a:rPr lang="he-IL" smtClean="0"/>
              <a:pPr/>
              <a:t>7</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8056BFB0-2B78-46EB-ACD6-0CEA529A7DA7}" type="slidenum">
              <a:rPr lang="he-IL" smtClean="0"/>
              <a:pPr/>
              <a:t>8</a:t>
            </a:fld>
            <a:endParaRPr 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8056BFB0-2B78-46EB-ACD6-0CEA529A7DA7}" type="slidenum">
              <a:rPr lang="he-IL" smtClean="0"/>
              <a:pPr/>
              <a:t>9</a:t>
            </a:fld>
            <a:endParaRPr lang="he-I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נשתמש בתפריט </a:t>
            </a:r>
            <a:r>
              <a:rPr lang="en-US" dirty="0" smtClean="0"/>
              <a:t>DRAW</a:t>
            </a:r>
            <a:r>
              <a:rPr lang="he-IL" dirty="0" smtClean="0"/>
              <a:t> כדי לעדכן אלמנטים</a:t>
            </a:r>
            <a:r>
              <a:rPr lang="he-IL" baseline="0" dirty="0" smtClean="0"/>
              <a:t> גרפיים הקיימים בפאנל שלנו. </a:t>
            </a:r>
          </a:p>
          <a:p>
            <a:r>
              <a:rPr lang="en-US" baseline="0" dirty="0" smtClean="0"/>
              <a:t>Raster Snap</a:t>
            </a:r>
            <a:r>
              <a:rPr lang="he-IL" baseline="0" dirty="0" smtClean="0"/>
              <a:t> – ניתן להפעיל את התכונה (ואז יופיע לצידה </a:t>
            </a:r>
            <a:r>
              <a:rPr lang="en-US" baseline="0" dirty="0" smtClean="0"/>
              <a:t>V</a:t>
            </a:r>
            <a:r>
              <a:rPr lang="he-IL" baseline="0" dirty="0" smtClean="0"/>
              <a:t> קטן המראה שהיא פעילה) או להפסיק אותה. כשהתכונה פועלת בציור צורה חדשה או בעדכון קיימת גבולות הצורה ייצמדו באופן אוטומטי לקווי האורך והרוחב שברקע (הנקודות האפורות שיוצרות קווי שתי וערב על גבי הרקע במסך)</a:t>
            </a:r>
          </a:p>
          <a:p>
            <a:r>
              <a:rPr lang="en-US" baseline="0" dirty="0" smtClean="0"/>
              <a:t>Edit</a:t>
            </a:r>
            <a:r>
              <a:rPr lang="he-IL" baseline="0" dirty="0" smtClean="0"/>
              <a:t> – מאפשר עדכון צורות קיימות, לחיצה על האפשרות ואז על צורה קיימת תחשוף את כל נקודות העוגן של הצורה אותן ניתן לגרור כדי לשנות את גודלה וצורתה.</a:t>
            </a:r>
          </a:p>
          <a:p>
            <a:r>
              <a:rPr lang="en-US" baseline="0" dirty="0" smtClean="0"/>
              <a:t>Delete</a:t>
            </a:r>
            <a:r>
              <a:rPr lang="he-IL" baseline="0" dirty="0" smtClean="0"/>
              <a:t> – מאפשר מחיקת צורה קיימת בפאנל</a:t>
            </a:r>
          </a:p>
          <a:p>
            <a:r>
              <a:rPr lang="en-US" sz="1200" dirty="0" smtClean="0">
                <a:solidFill>
                  <a:prstClr val="black">
                    <a:lumMod val="75000"/>
                    <a:lumOff val="25000"/>
                  </a:prstClr>
                </a:solidFill>
              </a:rPr>
              <a:t>Put object in foreground/background</a:t>
            </a:r>
            <a:r>
              <a:rPr lang="he-IL" sz="1200" dirty="0" smtClean="0">
                <a:solidFill>
                  <a:prstClr val="black">
                    <a:lumMod val="75000"/>
                    <a:lumOff val="25000"/>
                  </a:prstClr>
                </a:solidFill>
              </a:rPr>
              <a:t> – קובע עבור הצורה הנבחרת האם תושם מאחורי צורות נוספות שנמצאות בשטח</a:t>
            </a:r>
            <a:r>
              <a:rPr lang="he-IL" sz="1200" baseline="0" dirty="0" smtClean="0">
                <a:solidFill>
                  <a:prstClr val="black">
                    <a:lumMod val="75000"/>
                    <a:lumOff val="25000"/>
                  </a:prstClr>
                </a:solidFill>
              </a:rPr>
              <a:t> שלה (</a:t>
            </a:r>
            <a:r>
              <a:rPr lang="en-US" sz="1200" baseline="0" dirty="0" smtClean="0">
                <a:solidFill>
                  <a:prstClr val="black">
                    <a:lumMod val="75000"/>
                    <a:lumOff val="25000"/>
                  </a:prstClr>
                </a:solidFill>
              </a:rPr>
              <a:t>BACKGROUND</a:t>
            </a:r>
            <a:r>
              <a:rPr lang="he-IL" sz="1200" baseline="0" dirty="0" smtClean="0">
                <a:solidFill>
                  <a:prstClr val="black">
                    <a:lumMod val="75000"/>
                    <a:lumOff val="25000"/>
                  </a:prstClr>
                </a:solidFill>
              </a:rPr>
              <a:t>=רקע) או שתסתיר אותן (</a:t>
            </a:r>
            <a:r>
              <a:rPr lang="en-US" sz="1200" baseline="0" dirty="0" smtClean="0">
                <a:solidFill>
                  <a:prstClr val="black">
                    <a:lumMod val="75000"/>
                    <a:lumOff val="25000"/>
                  </a:prstClr>
                </a:solidFill>
              </a:rPr>
              <a:t>FOREGROUND</a:t>
            </a:r>
            <a:r>
              <a:rPr lang="he-IL" sz="1200" baseline="0" dirty="0" smtClean="0">
                <a:solidFill>
                  <a:prstClr val="black">
                    <a:lumMod val="75000"/>
                    <a:lumOff val="25000"/>
                  </a:prstClr>
                </a:solidFill>
              </a:rPr>
              <a:t>=קידמת הבמה)</a:t>
            </a:r>
            <a:endParaRPr lang="he-IL" dirty="0"/>
          </a:p>
        </p:txBody>
      </p:sp>
      <p:sp>
        <p:nvSpPr>
          <p:cNvPr id="4" name="Slide Number Placeholder 3"/>
          <p:cNvSpPr>
            <a:spLocks noGrp="1"/>
          </p:cNvSpPr>
          <p:nvPr>
            <p:ph type="sldNum" sz="quarter" idx="10"/>
          </p:nvPr>
        </p:nvSpPr>
        <p:spPr/>
        <p:txBody>
          <a:bodyPr/>
          <a:lstStyle/>
          <a:p>
            <a:fld id="{8056BFB0-2B78-46EB-ACD6-0CEA529A7DA7}" type="slidenum">
              <a:rPr lang="he-IL" smtClean="0"/>
              <a:pPr/>
              <a:t>10</a:t>
            </a:fld>
            <a:endParaRPr lang="he-I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במערך שיעור הבא נוסיף אלמנטים שיאפשר תכנות שינויים</a:t>
            </a:r>
            <a:r>
              <a:rPr lang="he-IL" baseline="0" dirty="0" smtClean="0"/>
              <a:t> במסך בזמן ריצת התכנית.</a:t>
            </a:r>
            <a:endParaRPr lang="he-IL" dirty="0"/>
          </a:p>
        </p:txBody>
      </p:sp>
      <p:sp>
        <p:nvSpPr>
          <p:cNvPr id="4" name="Slide Number Placeholder 3"/>
          <p:cNvSpPr>
            <a:spLocks noGrp="1"/>
          </p:cNvSpPr>
          <p:nvPr>
            <p:ph type="sldNum" sz="quarter" idx="10"/>
          </p:nvPr>
        </p:nvSpPr>
        <p:spPr/>
        <p:txBody>
          <a:bodyPr/>
          <a:lstStyle/>
          <a:p>
            <a:fld id="{8056BFB0-2B78-46EB-ACD6-0CEA529A7DA7}" type="slidenum">
              <a:rPr lang="he-IL" smtClean="0"/>
              <a:pPr/>
              <a:t>11</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37970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804991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smtClean="0"/>
              <a:t>לחץ כדי לערוך סגנון כותרת של תבנית בסיס</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לחץ כדי לערוך סגנונות טקסט של תבנית בסיס</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473712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530574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smtClean="0"/>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004790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e-IL" smtClean="0"/>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328784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447070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648480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649633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57289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918475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70569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956773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843387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614752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smtClean="0"/>
              <a:pPr/>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52577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12/27/2017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84916819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fontScale="90000"/>
          </a:bodyPr>
          <a:lstStyle/>
          <a:p>
            <a:pPr algn="ctr"/>
            <a:r>
              <a:rPr lang="en-US" sz="8000" dirty="0" smtClean="0"/>
              <a:t>User I</a:t>
            </a:r>
            <a:r>
              <a:rPr lang="en-US" sz="8000" dirty="0" smtClean="0"/>
              <a:t>nterface</a:t>
            </a:r>
            <a:r>
              <a:rPr lang="he-IL" sz="8000" dirty="0" smtClean="0"/>
              <a:t/>
            </a:r>
            <a:br>
              <a:rPr lang="he-IL" sz="8000" dirty="0" smtClean="0"/>
            </a:br>
            <a:r>
              <a:rPr lang="he-IL" sz="8000" dirty="0" smtClean="0"/>
              <a:t>בניית ממשק משתמש</a:t>
            </a:r>
            <a:endParaRPr lang="he-IL" sz="8000" dirty="0"/>
          </a:p>
        </p:txBody>
      </p:sp>
    </p:spTree>
    <p:extLst>
      <p:ext uri="{BB962C8B-B14F-4D97-AF65-F5344CB8AC3E}">
        <p14:creationId xmlns:p14="http://schemas.microsoft.com/office/powerpoint/2010/main" xmlns="" val="1597654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400" b="1" dirty="0" smtClean="0"/>
              <a:t>עיצוב פאנל - המשך</a:t>
            </a:r>
            <a:endParaRPr lang="he-IL" sz="4400" b="1" dirty="0"/>
          </a:p>
        </p:txBody>
      </p:sp>
      <p:sp>
        <p:nvSpPr>
          <p:cNvPr id="4" name="מציין מיקום תוכן 2"/>
          <p:cNvSpPr txBox="1">
            <a:spLocks/>
          </p:cNvSpPr>
          <p:nvPr/>
        </p:nvSpPr>
        <p:spPr>
          <a:xfrm>
            <a:off x="4676172" y="1536134"/>
            <a:ext cx="4597830" cy="2561304"/>
          </a:xfrm>
          <a:prstGeom prst="rect">
            <a:avLst/>
          </a:prstGeom>
        </p:spPr>
        <p:txBody>
          <a:bodyPr vert="horz" lIns="91440" tIns="45720" rIns="91440" bIns="45720" rtlCol="0">
            <a:normAutofit/>
          </a:bodyPr>
          <a:lstStyle/>
          <a:p>
            <a:pPr marL="342900"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תפריט </a:t>
            </a:r>
            <a:r>
              <a:rPr lang="en-US" sz="4000" dirty="0" smtClean="0">
                <a:solidFill>
                  <a:prstClr val="black">
                    <a:lumMod val="75000"/>
                    <a:lumOff val="25000"/>
                  </a:prstClr>
                </a:solidFill>
              </a:rPr>
              <a:t>Draw</a:t>
            </a:r>
          </a:p>
          <a:p>
            <a:pPr marL="800100" lvl="1" indent="-342900" algn="r" rtl="1">
              <a:spcBef>
                <a:spcPts val="1000"/>
              </a:spcBef>
              <a:buClr>
                <a:srgbClr val="0F6FC6"/>
              </a:buClr>
              <a:buSzPct val="80000"/>
              <a:buFont typeface="Wingdings 3" charset="2"/>
              <a:buChar char=""/>
            </a:pPr>
            <a:r>
              <a:rPr lang="he-IL" sz="2800" dirty="0" smtClean="0">
                <a:solidFill>
                  <a:prstClr val="black">
                    <a:lumMod val="75000"/>
                    <a:lumOff val="25000"/>
                  </a:prstClr>
                </a:solidFill>
              </a:rPr>
              <a:t> מאפשר עיצוב </a:t>
            </a:r>
            <a:r>
              <a:rPr lang="he-IL" sz="2800" dirty="0" smtClean="0">
                <a:solidFill>
                  <a:prstClr val="black">
                    <a:lumMod val="75000"/>
                    <a:lumOff val="25000"/>
                  </a:prstClr>
                </a:solidFill>
              </a:rPr>
              <a:t>ועדכון אלמנטים גרפיים הנמצאים בפאנל</a:t>
            </a:r>
            <a:endParaRPr lang="he-IL" sz="3200" dirty="0" smtClean="0">
              <a:solidFill>
                <a:prstClr val="black">
                  <a:lumMod val="75000"/>
                  <a:lumOff val="25000"/>
                </a:prstClr>
              </a:solidFill>
            </a:endParaRPr>
          </a:p>
        </p:txBody>
      </p:sp>
      <p:pic>
        <p:nvPicPr>
          <p:cNvPr id="28674" name="Picture 2"/>
          <p:cNvPicPr>
            <a:picLocks noChangeAspect="1" noChangeArrowheads="1"/>
          </p:cNvPicPr>
          <p:nvPr/>
        </p:nvPicPr>
        <p:blipFill>
          <a:blip r:embed="rId3"/>
          <a:srcRect/>
          <a:stretch>
            <a:fillRect/>
          </a:stretch>
        </p:blipFill>
        <p:spPr bwMode="auto">
          <a:xfrm>
            <a:off x="170965" y="1398182"/>
            <a:ext cx="4604769" cy="2155240"/>
          </a:xfrm>
          <a:prstGeom prst="rect">
            <a:avLst/>
          </a:prstGeom>
          <a:noFill/>
          <a:ln w="9525">
            <a:noFill/>
            <a:miter lim="800000"/>
            <a:headEnd/>
            <a:tailEnd/>
          </a:ln>
        </p:spPr>
      </p:pic>
      <p:sp>
        <p:nvSpPr>
          <p:cNvPr id="6" name="מציין מיקום תוכן 2"/>
          <p:cNvSpPr txBox="1">
            <a:spLocks/>
          </p:cNvSpPr>
          <p:nvPr/>
        </p:nvSpPr>
        <p:spPr>
          <a:xfrm>
            <a:off x="300937" y="3692320"/>
            <a:ext cx="8974990" cy="3015205"/>
          </a:xfrm>
          <a:prstGeom prst="rect">
            <a:avLst/>
          </a:prstGeom>
        </p:spPr>
        <p:txBody>
          <a:bodyPr vert="horz" lIns="91440" tIns="45720" rIns="91440" bIns="45720" rtlCol="0">
            <a:normAutofit fontScale="70000" lnSpcReduction="20000"/>
          </a:bodyPr>
          <a:lstStyle/>
          <a:p>
            <a:pPr marL="800100" lvl="1" indent="-342900" algn="r" rtl="1">
              <a:spcBef>
                <a:spcPts val="1000"/>
              </a:spcBef>
              <a:buClr>
                <a:srgbClr val="0F6FC6"/>
              </a:buClr>
              <a:buSzPct val="80000"/>
              <a:buFont typeface="Wingdings 3" charset="2"/>
              <a:buChar char=""/>
            </a:pPr>
            <a:r>
              <a:rPr lang="en-US" sz="4000" dirty="0" smtClean="0">
                <a:solidFill>
                  <a:prstClr val="black">
                    <a:lumMod val="75000"/>
                    <a:lumOff val="25000"/>
                  </a:prstClr>
                </a:solidFill>
              </a:rPr>
              <a:t>R</a:t>
            </a:r>
            <a:r>
              <a:rPr lang="en-US" sz="4000" dirty="0" smtClean="0">
                <a:solidFill>
                  <a:prstClr val="black">
                    <a:lumMod val="75000"/>
                    <a:lumOff val="25000"/>
                  </a:prstClr>
                </a:solidFill>
              </a:rPr>
              <a:t>aster snap</a:t>
            </a:r>
            <a:r>
              <a:rPr lang="he-IL" sz="4000" dirty="0" smtClean="0">
                <a:solidFill>
                  <a:prstClr val="black">
                    <a:lumMod val="75000"/>
                    <a:lumOff val="25000"/>
                  </a:prstClr>
                </a:solidFill>
              </a:rPr>
              <a:t> – להצמיד את הצורות למטריצה של קווי האורך והרוחב במסך</a:t>
            </a:r>
          </a:p>
          <a:p>
            <a:pPr marL="800100" lvl="1" indent="-342900" algn="r" rtl="1">
              <a:spcBef>
                <a:spcPts val="1000"/>
              </a:spcBef>
              <a:buClr>
                <a:srgbClr val="0F6FC6"/>
              </a:buClr>
              <a:buSzPct val="80000"/>
              <a:buFont typeface="Wingdings 3" charset="2"/>
              <a:buChar char=""/>
            </a:pPr>
            <a:r>
              <a:rPr lang="en-US" sz="4000" dirty="0" smtClean="0">
                <a:solidFill>
                  <a:prstClr val="black">
                    <a:lumMod val="75000"/>
                    <a:lumOff val="25000"/>
                  </a:prstClr>
                </a:solidFill>
              </a:rPr>
              <a:t>Edit</a:t>
            </a:r>
            <a:r>
              <a:rPr lang="he-IL" sz="4000" dirty="0" smtClean="0">
                <a:solidFill>
                  <a:prstClr val="black">
                    <a:lumMod val="75000"/>
                    <a:lumOff val="25000"/>
                  </a:prstClr>
                </a:solidFill>
              </a:rPr>
              <a:t> – ערוך צורה קיימת</a:t>
            </a:r>
          </a:p>
          <a:p>
            <a:pPr marL="800100" lvl="1" indent="-342900" algn="r" rtl="1">
              <a:spcBef>
                <a:spcPts val="1000"/>
              </a:spcBef>
              <a:buClr>
                <a:srgbClr val="0F6FC6"/>
              </a:buClr>
              <a:buSzPct val="80000"/>
              <a:buFont typeface="Wingdings 3" charset="2"/>
              <a:buChar char=""/>
            </a:pPr>
            <a:r>
              <a:rPr lang="en-US" sz="4000" dirty="0" smtClean="0">
                <a:solidFill>
                  <a:prstClr val="black">
                    <a:lumMod val="75000"/>
                    <a:lumOff val="25000"/>
                  </a:prstClr>
                </a:solidFill>
              </a:rPr>
              <a:t>Delete</a:t>
            </a:r>
            <a:r>
              <a:rPr lang="he-IL" sz="4000" dirty="0" smtClean="0">
                <a:solidFill>
                  <a:prstClr val="black">
                    <a:lumMod val="75000"/>
                    <a:lumOff val="25000"/>
                  </a:prstClr>
                </a:solidFill>
              </a:rPr>
              <a:t> – מחוק צורה מהפאנל</a:t>
            </a:r>
          </a:p>
          <a:p>
            <a:pPr marL="800100" lvl="1" indent="-342900" algn="r" rtl="1">
              <a:spcBef>
                <a:spcPts val="1000"/>
              </a:spcBef>
              <a:buClr>
                <a:srgbClr val="0F6FC6"/>
              </a:buClr>
              <a:buSzPct val="80000"/>
              <a:buFont typeface="Wingdings 3" charset="2"/>
              <a:buChar char=""/>
            </a:pPr>
            <a:r>
              <a:rPr lang="en-US" sz="4000" dirty="0" smtClean="0">
                <a:solidFill>
                  <a:prstClr val="black">
                    <a:lumMod val="75000"/>
                    <a:lumOff val="25000"/>
                  </a:prstClr>
                </a:solidFill>
              </a:rPr>
              <a:t>Put object in foreground/background</a:t>
            </a:r>
            <a:r>
              <a:rPr lang="he-IL" sz="4000" dirty="0" smtClean="0">
                <a:solidFill>
                  <a:prstClr val="black">
                    <a:lumMod val="75000"/>
                    <a:lumOff val="25000"/>
                  </a:prstClr>
                </a:solidFill>
              </a:rPr>
              <a:t> – האם הצורה תסתיר צורות באותו השטח או תופיע מאחוריהן</a:t>
            </a:r>
            <a:endParaRPr lang="he-IL" sz="4000" dirty="0" smtClean="0">
              <a:solidFill>
                <a:prstClr val="black">
                  <a:lumMod val="75000"/>
                  <a:lumOff val="25000"/>
                </a:prstClr>
              </a:solidFill>
            </a:endParaRPr>
          </a:p>
        </p:txBody>
      </p:sp>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400" b="1" dirty="0" smtClean="0"/>
              <a:t>עיצוב פאנל - תרגול</a:t>
            </a:r>
            <a:endParaRPr lang="he-IL" sz="4400" b="1" dirty="0"/>
          </a:p>
        </p:txBody>
      </p:sp>
      <p:sp>
        <p:nvSpPr>
          <p:cNvPr id="7" name="מציין מיקום תוכן 2"/>
          <p:cNvSpPr txBox="1">
            <a:spLocks/>
          </p:cNvSpPr>
          <p:nvPr/>
        </p:nvSpPr>
        <p:spPr>
          <a:xfrm>
            <a:off x="240632" y="1536132"/>
            <a:ext cx="9033370" cy="5321867"/>
          </a:xfrm>
          <a:prstGeom prst="rect">
            <a:avLst/>
          </a:prstGeom>
        </p:spPr>
        <p:txBody>
          <a:bodyPr vert="horz" lIns="91440" tIns="45720" rIns="91440" bIns="45720" rtlCol="0">
            <a:normAutofit fontScale="77500" lnSpcReduction="20000"/>
          </a:bodyPr>
          <a:lstStyle/>
          <a:p>
            <a:pPr marL="342900" indent="-342900" algn="r" rtl="1">
              <a:spcBef>
                <a:spcPts val="1000"/>
              </a:spcBef>
              <a:buClr>
                <a:srgbClr val="0F6FC6"/>
              </a:buClr>
              <a:buSzPct val="80000"/>
              <a:buFont typeface="Wingdings 3" charset="2"/>
              <a:buChar char=""/>
            </a:pPr>
            <a:r>
              <a:rPr lang="he-IL" sz="4800" dirty="0" smtClean="0">
                <a:solidFill>
                  <a:prstClr val="black">
                    <a:lumMod val="75000"/>
                    <a:lumOff val="25000"/>
                  </a:prstClr>
                </a:solidFill>
              </a:rPr>
              <a:t> צרו מסך בעבור הרובוט המזהה תנועה באמצעות המצלמה שיזהיר את המשתמש כאשר המצלמה זיהתה תנועה, וימנה את מספר האזעקות. דרישות </a:t>
            </a:r>
            <a:r>
              <a:rPr lang="en-US" sz="4800" dirty="0" smtClean="0">
                <a:solidFill>
                  <a:prstClr val="black">
                    <a:lumMod val="75000"/>
                    <a:lumOff val="25000"/>
                  </a:prstClr>
                </a:solidFill>
              </a:rPr>
              <a:t>UI</a:t>
            </a:r>
            <a:r>
              <a:rPr lang="he-IL" sz="4800" dirty="0" smtClean="0">
                <a:solidFill>
                  <a:prstClr val="black">
                    <a:lumMod val="75000"/>
                    <a:lumOff val="25000"/>
                  </a:prstClr>
                </a:solidFill>
              </a:rPr>
              <a:t>:</a:t>
            </a:r>
          </a:p>
          <a:p>
            <a:pPr marL="800100" lvl="1" indent="-342900" algn="r" rtl="1">
              <a:spcBef>
                <a:spcPts val="1000"/>
              </a:spcBef>
              <a:buClr>
                <a:srgbClr val="0F6FC6"/>
              </a:buClr>
              <a:buSzPct val="80000"/>
              <a:buFont typeface="Wingdings 3" charset="2"/>
              <a:buChar char=""/>
            </a:pPr>
            <a:r>
              <a:rPr lang="he-IL" sz="4800" dirty="0" smtClean="0">
                <a:solidFill>
                  <a:prstClr val="black">
                    <a:lumMod val="75000"/>
                    <a:lumOff val="25000"/>
                  </a:prstClr>
                </a:solidFill>
              </a:rPr>
              <a:t> רקע צבעוני</a:t>
            </a:r>
          </a:p>
          <a:p>
            <a:pPr marL="800100" lvl="1" indent="-342900" algn="r" rtl="1">
              <a:spcBef>
                <a:spcPts val="1000"/>
              </a:spcBef>
              <a:buClr>
                <a:srgbClr val="0F6FC6"/>
              </a:buClr>
              <a:buSzPct val="80000"/>
              <a:buFont typeface="Wingdings 3" charset="2"/>
              <a:buChar char=""/>
            </a:pPr>
            <a:r>
              <a:rPr lang="he-IL" sz="4800" dirty="0" smtClean="0">
                <a:solidFill>
                  <a:prstClr val="black">
                    <a:lumMod val="75000"/>
                    <a:lumOff val="25000"/>
                  </a:prstClr>
                </a:solidFill>
              </a:rPr>
              <a:t> </a:t>
            </a:r>
            <a:r>
              <a:rPr lang="he-IL" sz="4800" dirty="0" smtClean="0">
                <a:solidFill>
                  <a:prstClr val="black">
                    <a:lumMod val="75000"/>
                    <a:lumOff val="25000"/>
                  </a:prstClr>
                </a:solidFill>
              </a:rPr>
              <a:t>כותרת גדולה צבעונית</a:t>
            </a:r>
          </a:p>
          <a:p>
            <a:pPr marL="800100" lvl="1" indent="-342900" algn="r" rtl="1">
              <a:spcBef>
                <a:spcPts val="1000"/>
              </a:spcBef>
              <a:buClr>
                <a:srgbClr val="0F6FC6"/>
              </a:buClr>
              <a:buSzPct val="80000"/>
              <a:buFont typeface="Wingdings 3" charset="2"/>
              <a:buChar char=""/>
            </a:pPr>
            <a:r>
              <a:rPr lang="he-IL" sz="4800" dirty="0" smtClean="0">
                <a:solidFill>
                  <a:prstClr val="black">
                    <a:lumMod val="75000"/>
                    <a:lumOff val="25000"/>
                  </a:prstClr>
                </a:solidFill>
              </a:rPr>
              <a:t>כתבו הסבר קצר על דרך פעולת התכנית בצד ימין של המסך</a:t>
            </a:r>
          </a:p>
          <a:p>
            <a:pPr marL="800100" lvl="1" indent="-342900" algn="r" rtl="1">
              <a:spcBef>
                <a:spcPts val="1000"/>
              </a:spcBef>
              <a:buClr>
                <a:srgbClr val="0F6FC6"/>
              </a:buClr>
              <a:buSzPct val="80000"/>
              <a:buFont typeface="Wingdings 3" charset="2"/>
              <a:buChar char=""/>
            </a:pPr>
            <a:r>
              <a:rPr lang="he-IL" sz="4800" dirty="0" smtClean="0">
                <a:solidFill>
                  <a:prstClr val="black">
                    <a:lumMod val="75000"/>
                    <a:lumOff val="25000"/>
                  </a:prstClr>
                </a:solidFill>
              </a:rPr>
              <a:t>עצבו לוגו צבעוני לקבוצה בתחתית המסך</a:t>
            </a:r>
          </a:p>
          <a:p>
            <a:endParaRPr lang="en-US" sz="1600" dirty="0"/>
          </a:p>
        </p:txBody>
      </p:sp>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400" b="1" dirty="0" smtClean="0"/>
              <a:t>סדר וניקיון</a:t>
            </a:r>
            <a:endParaRPr lang="he-IL" sz="4400" b="1" dirty="0"/>
          </a:p>
        </p:txBody>
      </p:sp>
      <p:sp>
        <p:nvSpPr>
          <p:cNvPr id="5" name="מציין מיקום תוכן 2"/>
          <p:cNvSpPr>
            <a:spLocks noGrp="1"/>
          </p:cNvSpPr>
          <p:nvPr>
            <p:ph idx="1"/>
          </p:nvPr>
        </p:nvSpPr>
        <p:spPr>
          <a:xfrm>
            <a:off x="677334" y="1536133"/>
            <a:ext cx="8596668" cy="3880773"/>
          </a:xfrm>
        </p:spPr>
        <p:txBody>
          <a:bodyPr>
            <a:normAutofit fontScale="70000" lnSpcReduction="20000"/>
          </a:bodyPr>
          <a:lstStyle/>
          <a:p>
            <a:pPr marL="609600" indent="-609600"/>
            <a:r>
              <a:rPr lang="he-IL" sz="4800" dirty="0" smtClean="0"/>
              <a:t>שמירת העבודה ברובופרו</a:t>
            </a:r>
            <a:endParaRPr lang="en-US" sz="4800" dirty="0" smtClean="0"/>
          </a:p>
          <a:p>
            <a:pPr marL="609600" indent="-609600"/>
            <a:r>
              <a:rPr lang="he-IL" sz="4800" dirty="0" smtClean="0"/>
              <a:t>סידור ציוד ועמדת העבודה</a:t>
            </a:r>
          </a:p>
          <a:p>
            <a:pPr marL="609600" indent="-609600"/>
            <a:r>
              <a:rPr lang="he-IL" sz="4800" dirty="0" smtClean="0"/>
              <a:t>מכבים את הרובוט</a:t>
            </a:r>
          </a:p>
          <a:p>
            <a:pPr marL="609600" indent="-609600"/>
            <a:r>
              <a:rPr lang="he-IL" sz="4800" dirty="0" smtClean="0"/>
              <a:t>מפרקים את הבטריה</a:t>
            </a:r>
          </a:p>
          <a:p>
            <a:pPr marL="609600" indent="-609600"/>
            <a:r>
              <a:rPr lang="he-IL" sz="4800" dirty="0" smtClean="0"/>
              <a:t>שמים את הבטריה בטעינה</a:t>
            </a:r>
          </a:p>
          <a:p>
            <a:pPr marL="609600" indent="-609600"/>
            <a:r>
              <a:rPr lang="he-IL" sz="4800" dirty="0" smtClean="0"/>
              <a:t>מחזירים את הרובוט לערכה</a:t>
            </a:r>
          </a:p>
          <a:p>
            <a:pPr marL="609600" indent="-609600"/>
            <a:r>
              <a:rPr lang="he-IL" sz="4800" dirty="0" smtClean="0"/>
              <a:t>מחזירים את הערכה לארון</a:t>
            </a:r>
          </a:p>
        </p:txBody>
      </p:sp>
    </p:spTree>
    <p:extLst>
      <p:ext uri="{BB962C8B-B14F-4D97-AF65-F5344CB8AC3E}">
        <p14:creationId xmlns="" xmlns:p14="http://schemas.microsoft.com/office/powerpoint/2010/main" val="2508929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400" b="1" dirty="0" smtClean="0"/>
              <a:t>תוכן עניינים</a:t>
            </a:r>
            <a:endParaRPr lang="he-IL" sz="4400" b="1" dirty="0"/>
          </a:p>
        </p:txBody>
      </p:sp>
      <p:sp>
        <p:nvSpPr>
          <p:cNvPr id="3" name="מציין מיקום תוכן 2"/>
          <p:cNvSpPr>
            <a:spLocks noGrp="1"/>
          </p:cNvSpPr>
          <p:nvPr>
            <p:ph idx="1"/>
          </p:nvPr>
        </p:nvSpPr>
        <p:spPr>
          <a:xfrm>
            <a:off x="825191" y="1536121"/>
            <a:ext cx="8474926" cy="4953889"/>
          </a:xfrm>
        </p:spPr>
        <p:txBody>
          <a:bodyPr>
            <a:normAutofit/>
          </a:bodyPr>
          <a:lstStyle/>
          <a:p>
            <a:r>
              <a:rPr lang="he-IL" sz="4000" dirty="0" smtClean="0"/>
              <a:t> חזרה </a:t>
            </a:r>
            <a:r>
              <a:rPr lang="he-IL" sz="4000" dirty="0" smtClean="0"/>
              <a:t>ותזכורת</a:t>
            </a:r>
          </a:p>
          <a:p>
            <a:r>
              <a:rPr lang="he-IL" sz="4000" dirty="0" smtClean="0"/>
              <a:t> ממשק </a:t>
            </a:r>
            <a:r>
              <a:rPr lang="he-IL" sz="4000" dirty="0" smtClean="0"/>
              <a:t>משתמש</a:t>
            </a:r>
          </a:p>
          <a:p>
            <a:r>
              <a:rPr lang="he-IL" sz="4000" dirty="0" smtClean="0"/>
              <a:t> </a:t>
            </a:r>
            <a:r>
              <a:rPr lang="en-US" sz="4000" dirty="0" smtClean="0"/>
              <a:t>Panel</a:t>
            </a:r>
            <a:r>
              <a:rPr lang="he-IL" sz="4000" dirty="0" smtClean="0"/>
              <a:t> ברובופרו</a:t>
            </a:r>
          </a:p>
          <a:p>
            <a:r>
              <a:rPr lang="he-IL" sz="4000" dirty="0" smtClean="0"/>
              <a:t> עיצוב פאנל</a:t>
            </a:r>
            <a:endParaRPr lang="he-IL" sz="4000" dirty="0" smtClean="0"/>
          </a:p>
          <a:p>
            <a:pPr>
              <a:buNone/>
            </a:pPr>
            <a:endParaRPr lang="en-US" sz="4000" dirty="0" smtClean="0"/>
          </a:p>
        </p:txBody>
      </p:sp>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400" b="1" dirty="0" smtClean="0"/>
              <a:t>חזרה ותזכורת</a:t>
            </a:r>
            <a:endParaRPr lang="he-IL" sz="4400" b="1" dirty="0"/>
          </a:p>
        </p:txBody>
      </p:sp>
      <p:sp>
        <p:nvSpPr>
          <p:cNvPr id="3" name="מציין מיקום תוכן 2"/>
          <p:cNvSpPr>
            <a:spLocks noGrp="1"/>
          </p:cNvSpPr>
          <p:nvPr>
            <p:ph idx="1"/>
          </p:nvPr>
        </p:nvSpPr>
        <p:spPr>
          <a:xfrm>
            <a:off x="825191" y="1513818"/>
            <a:ext cx="8474926" cy="3880773"/>
          </a:xfrm>
        </p:spPr>
        <p:txBody>
          <a:bodyPr>
            <a:normAutofit/>
          </a:bodyPr>
          <a:lstStyle/>
          <a:p>
            <a:r>
              <a:rPr lang="he-IL" sz="4000" dirty="0" smtClean="0"/>
              <a:t> </a:t>
            </a:r>
            <a:r>
              <a:rPr lang="he-IL" sz="4200" dirty="0" smtClean="0"/>
              <a:t> עיבוד תמונה במצלמת ה-</a:t>
            </a:r>
            <a:r>
              <a:rPr lang="en-US" sz="4200" dirty="0" smtClean="0"/>
              <a:t>USB</a:t>
            </a:r>
          </a:p>
          <a:p>
            <a:pPr marL="800100" lvl="1" indent="-342900">
              <a:buClr>
                <a:srgbClr val="0F6FC6"/>
              </a:buClr>
            </a:pPr>
            <a:r>
              <a:rPr lang="he-IL" sz="3200" dirty="0" smtClean="0">
                <a:solidFill>
                  <a:prstClr val="black">
                    <a:lumMod val="75000"/>
                    <a:lumOff val="25000"/>
                  </a:prstClr>
                </a:solidFill>
              </a:rPr>
              <a:t> רכיב קלט או פלט?</a:t>
            </a:r>
          </a:p>
          <a:p>
            <a:pPr marL="800100" lvl="1" indent="-342900">
              <a:buClr>
                <a:srgbClr val="0F6FC6"/>
              </a:buClr>
            </a:pPr>
            <a:r>
              <a:rPr lang="he-IL" sz="3200" dirty="0" smtClean="0">
                <a:solidFill>
                  <a:prstClr val="black">
                    <a:lumMod val="75000"/>
                    <a:lumOff val="25000"/>
                  </a:prstClr>
                </a:solidFill>
              </a:rPr>
              <a:t> עיבוד תמונה</a:t>
            </a:r>
          </a:p>
          <a:p>
            <a:r>
              <a:rPr lang="he-IL" sz="3500" dirty="0" smtClean="0"/>
              <a:t>בואו נבנה רובוט!</a:t>
            </a:r>
          </a:p>
          <a:p>
            <a:pPr lvl="1"/>
            <a:r>
              <a:rPr lang="he-IL" sz="3300" dirty="0" smtClean="0"/>
              <a:t> מצלמת מעקב לזיהוי תנועה </a:t>
            </a:r>
            <a:r>
              <a:rPr lang="he-IL" sz="3300" dirty="0" smtClean="0"/>
              <a:t>בחדר</a:t>
            </a:r>
            <a:endParaRPr lang="he-IL" sz="3300" dirty="0" smtClean="0"/>
          </a:p>
        </p:txBody>
      </p:sp>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400" b="1" dirty="0" smtClean="0"/>
              <a:t>ממשק משתמש</a:t>
            </a:r>
            <a:endParaRPr lang="he-IL" sz="4400" b="1" dirty="0"/>
          </a:p>
        </p:txBody>
      </p:sp>
      <p:sp>
        <p:nvSpPr>
          <p:cNvPr id="4" name="מציין מיקום תוכן 2"/>
          <p:cNvSpPr txBox="1">
            <a:spLocks/>
          </p:cNvSpPr>
          <p:nvPr/>
        </p:nvSpPr>
        <p:spPr>
          <a:xfrm>
            <a:off x="0" y="1455923"/>
            <a:ext cx="9274002" cy="5089256"/>
          </a:xfrm>
          <a:prstGeom prst="rect">
            <a:avLst/>
          </a:prstGeom>
        </p:spPr>
        <p:txBody>
          <a:bodyPr vert="horz" lIns="91440" tIns="45720" rIns="91440" bIns="45720" rtlCol="0">
            <a:normAutofit/>
          </a:bodyPr>
          <a:lstStyle/>
          <a:p>
            <a:pPr marL="342900" indent="-342900" algn="r" rtl="1">
              <a:spcBef>
                <a:spcPts val="1000"/>
              </a:spcBef>
              <a:buClr>
                <a:srgbClr val="0F6FC6"/>
              </a:buClr>
              <a:buSzPct val="80000"/>
              <a:buFont typeface="Wingdings 3" charset="2"/>
              <a:buChar char=""/>
            </a:pPr>
            <a:r>
              <a:rPr lang="he-IL" sz="3200" dirty="0" smtClean="0">
                <a:solidFill>
                  <a:prstClr val="black">
                    <a:lumMod val="75000"/>
                    <a:lumOff val="25000"/>
                  </a:prstClr>
                </a:solidFill>
              </a:rPr>
              <a:t> </a:t>
            </a:r>
            <a:r>
              <a:rPr lang="he-IL" sz="3200" dirty="0" smtClean="0">
                <a:solidFill>
                  <a:prstClr val="black">
                    <a:lumMod val="75000"/>
                    <a:lumOff val="25000"/>
                  </a:prstClr>
                </a:solidFill>
              </a:rPr>
              <a:t>ממשק משתמש </a:t>
            </a:r>
            <a:r>
              <a:rPr lang="en-US" sz="3200" dirty="0" smtClean="0">
                <a:solidFill>
                  <a:prstClr val="black">
                    <a:lumMod val="75000"/>
                    <a:lumOff val="25000"/>
                  </a:prstClr>
                </a:solidFill>
              </a:rPr>
              <a:t>UI – U</a:t>
            </a:r>
            <a:r>
              <a:rPr lang="en-US" sz="3200" dirty="0" smtClean="0">
                <a:solidFill>
                  <a:prstClr val="black">
                    <a:lumMod val="75000"/>
                    <a:lumOff val="25000"/>
                  </a:prstClr>
                </a:solidFill>
              </a:rPr>
              <a:t>ser Interface</a:t>
            </a:r>
            <a:r>
              <a:rPr lang="he-IL" sz="3200" dirty="0" smtClean="0">
                <a:solidFill>
                  <a:prstClr val="black">
                    <a:lumMod val="75000"/>
                    <a:lumOff val="25000"/>
                  </a:prstClr>
                </a:solidFill>
              </a:rPr>
              <a:t>:</a:t>
            </a:r>
          </a:p>
          <a:p>
            <a:pPr marL="342900" indent="-342900" algn="r" rtl="1">
              <a:spcBef>
                <a:spcPts val="1000"/>
              </a:spcBef>
              <a:buClr>
                <a:srgbClr val="0F6FC6"/>
              </a:buClr>
              <a:buSzPct val="80000"/>
            </a:pPr>
            <a:r>
              <a:rPr lang="he-IL" sz="3200" dirty="0" smtClean="0">
                <a:solidFill>
                  <a:prstClr val="black">
                    <a:lumMod val="75000"/>
                    <a:lumOff val="25000"/>
                  </a:prstClr>
                </a:solidFill>
              </a:rPr>
              <a:t>	</a:t>
            </a:r>
            <a:r>
              <a:rPr lang="he-IL" sz="3200" dirty="0" smtClean="0"/>
              <a:t>חלקהּ של מערכת החשוף למשתמש בה, כך שדרכו מתקיים הקשר בין המשתמש ובין המערכת</a:t>
            </a:r>
            <a:r>
              <a:rPr lang="he-IL" sz="3200" dirty="0" smtClean="0"/>
              <a:t>.</a:t>
            </a:r>
            <a:r>
              <a:rPr lang="he-IL" sz="3200" dirty="0" smtClean="0">
                <a:solidFill>
                  <a:prstClr val="black">
                    <a:lumMod val="75000"/>
                    <a:lumOff val="25000"/>
                  </a:prstClr>
                </a:solidFill>
              </a:rPr>
              <a:t> </a:t>
            </a:r>
            <a:r>
              <a:rPr lang="he-IL" sz="3200" dirty="0" smtClean="0">
                <a:solidFill>
                  <a:prstClr val="black">
                    <a:lumMod val="75000"/>
                    <a:lumOff val="25000"/>
                  </a:prstClr>
                </a:solidFill>
              </a:rPr>
              <a:t>(ויקיפדיה) </a:t>
            </a:r>
            <a:endParaRPr lang="he-IL" sz="3200" dirty="0" smtClean="0">
              <a:solidFill>
                <a:prstClr val="black">
                  <a:lumMod val="75000"/>
                  <a:lumOff val="25000"/>
                </a:prstClr>
              </a:solidFill>
            </a:endParaRPr>
          </a:p>
          <a:p>
            <a:pPr marL="342900" indent="-342900" algn="r" rtl="1">
              <a:spcBef>
                <a:spcPts val="1000"/>
              </a:spcBef>
              <a:buClr>
                <a:srgbClr val="0F6FC6"/>
              </a:buClr>
              <a:buSzPct val="80000"/>
              <a:buFont typeface="Wingdings 3" charset="2"/>
              <a:buChar char=""/>
            </a:pPr>
            <a:r>
              <a:rPr lang="he-IL" sz="3200" dirty="0" smtClean="0">
                <a:solidFill>
                  <a:prstClr val="black">
                    <a:lumMod val="75000"/>
                    <a:lumOff val="25000"/>
                  </a:prstClr>
                </a:solidFill>
              </a:rPr>
              <a:t>ממשק משתמש גרפי</a:t>
            </a:r>
            <a:r>
              <a:rPr lang="he-IL" sz="3200" dirty="0" smtClean="0">
                <a:solidFill>
                  <a:prstClr val="black">
                    <a:lumMod val="75000"/>
                    <a:lumOff val="25000"/>
                  </a:prstClr>
                </a:solidFill>
              </a:rPr>
              <a:t> </a:t>
            </a:r>
            <a:r>
              <a:rPr lang="en-US" sz="3200" dirty="0" smtClean="0">
                <a:solidFill>
                  <a:prstClr val="black">
                    <a:lumMod val="75000"/>
                    <a:lumOff val="25000"/>
                  </a:prstClr>
                </a:solidFill>
              </a:rPr>
              <a:t>Graphical</a:t>
            </a:r>
            <a:r>
              <a:rPr lang="en-US" sz="3200" dirty="0" smtClean="0">
                <a:solidFill>
                  <a:prstClr val="black">
                    <a:lumMod val="75000"/>
                    <a:lumOff val="25000"/>
                  </a:prstClr>
                </a:solidFill>
              </a:rPr>
              <a:t> User </a:t>
            </a:r>
            <a:r>
              <a:rPr lang="en-US" sz="3200" dirty="0" smtClean="0">
                <a:solidFill>
                  <a:prstClr val="black">
                    <a:lumMod val="75000"/>
                    <a:lumOff val="25000"/>
                  </a:prstClr>
                </a:solidFill>
              </a:rPr>
              <a:t>Interface</a:t>
            </a:r>
            <a:r>
              <a:rPr lang="he-IL" sz="3200" dirty="0" smtClean="0">
                <a:solidFill>
                  <a:prstClr val="black">
                    <a:lumMod val="75000"/>
                    <a:lumOff val="25000"/>
                  </a:prstClr>
                </a:solidFill>
              </a:rPr>
              <a:t>-</a:t>
            </a:r>
            <a:r>
              <a:rPr lang="en-US" sz="3200" dirty="0" smtClean="0">
                <a:solidFill>
                  <a:prstClr val="black">
                    <a:lumMod val="75000"/>
                    <a:lumOff val="25000"/>
                  </a:prstClr>
                </a:solidFill>
              </a:rPr>
              <a:t>GUI</a:t>
            </a:r>
            <a:r>
              <a:rPr lang="he-IL" sz="3200" dirty="0" smtClean="0">
                <a:solidFill>
                  <a:prstClr val="black">
                    <a:lumMod val="75000"/>
                    <a:lumOff val="25000"/>
                  </a:prstClr>
                </a:solidFill>
              </a:rPr>
              <a:t> ממשק </a:t>
            </a:r>
            <a:r>
              <a:rPr lang="he-IL" sz="3200" dirty="0" smtClean="0">
                <a:solidFill>
                  <a:prstClr val="black">
                    <a:lumMod val="75000"/>
                    <a:lumOff val="25000"/>
                  </a:prstClr>
                </a:solidFill>
              </a:rPr>
              <a:t>משתמש לתוכנה </a:t>
            </a:r>
            <a:r>
              <a:rPr lang="he-IL" sz="3200" dirty="0" smtClean="0">
                <a:solidFill>
                  <a:prstClr val="black">
                    <a:lumMod val="75000"/>
                    <a:lumOff val="25000"/>
                  </a:prstClr>
                </a:solidFill>
              </a:rPr>
              <a:t>המבוסס </a:t>
            </a:r>
            <a:r>
              <a:rPr lang="he-IL" sz="3200" dirty="0" smtClean="0">
                <a:solidFill>
                  <a:prstClr val="black">
                    <a:lumMod val="75000"/>
                    <a:lumOff val="25000"/>
                  </a:prstClr>
                </a:solidFill>
              </a:rPr>
              <a:t>על עיצוב גרפי (להבדיל מעיצוב טקסטואלי בלבד) של המסך המוצג </a:t>
            </a:r>
            <a:r>
              <a:rPr lang="he-IL" sz="3200" dirty="0" smtClean="0">
                <a:solidFill>
                  <a:prstClr val="black">
                    <a:lumMod val="75000"/>
                    <a:lumOff val="25000"/>
                  </a:prstClr>
                </a:solidFill>
              </a:rPr>
              <a:t>למשתמש.</a:t>
            </a:r>
          </a:p>
          <a:p>
            <a:pPr marL="800100" lvl="1" indent="-342900" algn="r" rtl="1">
              <a:spcBef>
                <a:spcPts val="1000"/>
              </a:spcBef>
              <a:buClr>
                <a:srgbClr val="0F6FC6"/>
              </a:buClr>
              <a:buSzPct val="80000"/>
              <a:buFont typeface="Wingdings 3" charset="2"/>
              <a:buChar char=""/>
            </a:pPr>
            <a:r>
              <a:rPr lang="he-IL" sz="3200" dirty="0" smtClean="0">
                <a:solidFill>
                  <a:prstClr val="black">
                    <a:lumMod val="75000"/>
                    <a:lumOff val="25000"/>
                  </a:prstClr>
                </a:solidFill>
              </a:rPr>
              <a:t>כולל מגוון אלמנטים גרפיים המקלים על הבנת המערכת ואיך לעבוד איתה.</a:t>
            </a:r>
          </a:p>
          <a:p>
            <a:pPr marL="800100" lvl="1" indent="-342900" algn="r" rtl="1">
              <a:spcBef>
                <a:spcPts val="1000"/>
              </a:spcBef>
              <a:buClr>
                <a:srgbClr val="0F6FC6"/>
              </a:buClr>
              <a:buSzPct val="80000"/>
              <a:buFont typeface="Wingdings 3" charset="2"/>
              <a:buChar char=""/>
            </a:pPr>
            <a:endParaRPr lang="he-IL" sz="3200" dirty="0" smtClean="0">
              <a:solidFill>
                <a:prstClr val="black">
                  <a:lumMod val="75000"/>
                  <a:lumOff val="25000"/>
                </a:prstClr>
              </a:solidFill>
            </a:endParaRPr>
          </a:p>
        </p:txBody>
      </p:sp>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en-US" sz="4400" b="1" dirty="0" smtClean="0"/>
              <a:t>Panel</a:t>
            </a:r>
            <a:r>
              <a:rPr lang="he-IL" sz="4400" b="1" dirty="0" smtClean="0"/>
              <a:t> ברובופרו</a:t>
            </a:r>
            <a:endParaRPr lang="he-IL" sz="4400" b="1" dirty="0"/>
          </a:p>
        </p:txBody>
      </p:sp>
      <p:sp>
        <p:nvSpPr>
          <p:cNvPr id="4" name="מציין מיקום תוכן 2"/>
          <p:cNvSpPr txBox="1">
            <a:spLocks/>
          </p:cNvSpPr>
          <p:nvPr/>
        </p:nvSpPr>
        <p:spPr>
          <a:xfrm>
            <a:off x="240632" y="1536132"/>
            <a:ext cx="9033370" cy="5321867"/>
          </a:xfrm>
          <a:prstGeom prst="rect">
            <a:avLst/>
          </a:prstGeom>
        </p:spPr>
        <p:txBody>
          <a:bodyPr vert="horz" lIns="91440" tIns="45720" rIns="91440" bIns="45720" rtlCol="0">
            <a:normAutofit fontScale="92500"/>
          </a:bodyPr>
          <a:lstStyle/>
          <a:p>
            <a:pPr marL="342900" indent="-342900" algn="r" rtl="1">
              <a:spcBef>
                <a:spcPts val="1000"/>
              </a:spcBef>
              <a:buClr>
                <a:srgbClr val="0F6FC6"/>
              </a:buClr>
              <a:buSzPct val="80000"/>
              <a:buFont typeface="Wingdings 3" charset="2"/>
              <a:buChar char=""/>
            </a:pPr>
            <a:r>
              <a:rPr lang="en-US" sz="4600" dirty="0" smtClean="0">
                <a:solidFill>
                  <a:prstClr val="black">
                    <a:lumMod val="75000"/>
                    <a:lumOff val="25000"/>
                  </a:prstClr>
                </a:solidFill>
              </a:rPr>
              <a:t>Panel</a:t>
            </a:r>
            <a:r>
              <a:rPr lang="he-IL" sz="4600" dirty="0" smtClean="0">
                <a:solidFill>
                  <a:prstClr val="black">
                    <a:lumMod val="75000"/>
                    <a:lumOff val="25000"/>
                  </a:prstClr>
                </a:solidFill>
              </a:rPr>
              <a:t> – עמוד ממשק המשתמש של רובופרו המאפשר הצגתם של אלמנטים גרפיים וכפתורי שליטה בתכנית</a:t>
            </a:r>
          </a:p>
          <a:p>
            <a:pPr marL="800100" lvl="1" indent="-342900" algn="r" rtl="1">
              <a:spcBef>
                <a:spcPts val="1000"/>
              </a:spcBef>
              <a:buClr>
                <a:srgbClr val="0F6FC6"/>
              </a:buClr>
              <a:buSzPct val="80000"/>
              <a:buFont typeface="Wingdings 3" charset="2"/>
              <a:buChar char=""/>
            </a:pPr>
            <a:endParaRPr lang="he-IL" sz="4000" dirty="0" smtClean="0">
              <a:solidFill>
                <a:prstClr val="black">
                  <a:lumMod val="75000"/>
                  <a:lumOff val="25000"/>
                </a:prstClr>
              </a:solidFill>
            </a:endParaRPr>
          </a:p>
          <a:p>
            <a:pPr marL="800100" lvl="1"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הפאנל הוא חלון בתוך הסביבה המתעדכן אוטומטית בזמן ריצת תכנית במצב </a:t>
            </a:r>
            <a:r>
              <a:rPr lang="en-US" sz="4000" dirty="0" smtClean="0">
                <a:solidFill>
                  <a:prstClr val="black">
                    <a:lumMod val="75000"/>
                    <a:lumOff val="25000"/>
                  </a:prstClr>
                </a:solidFill>
              </a:rPr>
              <a:t>ONLINE</a:t>
            </a:r>
            <a:endParaRPr lang="he-IL" sz="4000" dirty="0" smtClean="0">
              <a:solidFill>
                <a:prstClr val="black">
                  <a:lumMod val="75000"/>
                  <a:lumOff val="25000"/>
                </a:prstClr>
              </a:solidFill>
            </a:endParaRPr>
          </a:p>
          <a:p>
            <a:pPr marL="1257300" lvl="2"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לא רלבנטי בהעלאת התכנית לבקר הרצה במנותק מהסביבה</a:t>
            </a:r>
          </a:p>
        </p:txBody>
      </p:sp>
      <p:pic>
        <p:nvPicPr>
          <p:cNvPr id="24577" name="Picture 1"/>
          <p:cNvPicPr>
            <a:picLocks noChangeAspect="1" noChangeArrowheads="1"/>
          </p:cNvPicPr>
          <p:nvPr/>
        </p:nvPicPr>
        <p:blipFill>
          <a:blip r:embed="rId3"/>
          <a:srcRect/>
          <a:stretch>
            <a:fillRect/>
          </a:stretch>
        </p:blipFill>
        <p:spPr bwMode="auto">
          <a:xfrm>
            <a:off x="1888423" y="3646025"/>
            <a:ext cx="6543129" cy="610082"/>
          </a:xfrm>
          <a:prstGeom prst="rect">
            <a:avLst/>
          </a:prstGeom>
          <a:noFill/>
          <a:ln w="9525">
            <a:noFill/>
            <a:miter lim="800000"/>
            <a:headEnd/>
            <a:tailEnd/>
          </a:ln>
        </p:spPr>
      </p:pic>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en-US" sz="4400" b="1" dirty="0" smtClean="0"/>
              <a:t>Panel</a:t>
            </a:r>
            <a:r>
              <a:rPr lang="he-IL" sz="4400" b="1" dirty="0" smtClean="0"/>
              <a:t> ברובופרו - המשך</a:t>
            </a:r>
            <a:endParaRPr lang="he-IL" sz="4400" b="1" dirty="0"/>
          </a:p>
        </p:txBody>
      </p:sp>
      <p:sp>
        <p:nvSpPr>
          <p:cNvPr id="4" name="מציין מיקום תוכן 2"/>
          <p:cNvSpPr txBox="1">
            <a:spLocks/>
          </p:cNvSpPr>
          <p:nvPr/>
        </p:nvSpPr>
        <p:spPr>
          <a:xfrm>
            <a:off x="240632" y="1536132"/>
            <a:ext cx="9033370" cy="5321867"/>
          </a:xfrm>
          <a:prstGeom prst="rect">
            <a:avLst/>
          </a:prstGeom>
        </p:spPr>
        <p:txBody>
          <a:bodyPr vert="horz" lIns="91440" tIns="45720" rIns="91440" bIns="45720" rtlCol="0">
            <a:normAutofit fontScale="85000" lnSpcReduction="20000"/>
          </a:bodyPr>
          <a:lstStyle/>
          <a:p>
            <a:pPr marL="342900" indent="-342900" algn="r" rtl="1">
              <a:spcBef>
                <a:spcPts val="1000"/>
              </a:spcBef>
              <a:buClr>
                <a:srgbClr val="0F6FC6"/>
              </a:buClr>
              <a:buSzPct val="80000"/>
              <a:buFont typeface="Wingdings 3" charset="2"/>
              <a:buChar char=""/>
            </a:pPr>
            <a:r>
              <a:rPr lang="he-IL" sz="4600" dirty="0" smtClean="0">
                <a:solidFill>
                  <a:prstClr val="black">
                    <a:lumMod val="75000"/>
                    <a:lumOff val="25000"/>
                  </a:prstClr>
                </a:solidFill>
              </a:rPr>
              <a:t>בהתחלה </a:t>
            </a:r>
            <a:r>
              <a:rPr lang="he-IL" sz="4600" dirty="0" smtClean="0">
                <a:solidFill>
                  <a:prstClr val="black">
                    <a:lumMod val="75000"/>
                    <a:lumOff val="25000"/>
                  </a:prstClr>
                </a:solidFill>
              </a:rPr>
              <a:t>הפאנל הוא עמוד אפור </a:t>
            </a:r>
            <a:r>
              <a:rPr lang="he-IL" sz="4600" dirty="0" smtClean="0">
                <a:solidFill>
                  <a:prstClr val="black">
                    <a:lumMod val="75000"/>
                    <a:lumOff val="25000"/>
                  </a:prstClr>
                </a:solidFill>
              </a:rPr>
              <a:t>ריק</a:t>
            </a:r>
            <a:endParaRPr lang="he-IL" sz="4600" dirty="0" smtClean="0">
              <a:solidFill>
                <a:prstClr val="black">
                  <a:lumMod val="75000"/>
                  <a:lumOff val="25000"/>
                </a:prstClr>
              </a:solidFill>
            </a:endParaRPr>
          </a:p>
          <a:p>
            <a:pPr marL="342900" indent="-342900" algn="r" rtl="1">
              <a:spcBef>
                <a:spcPts val="1000"/>
              </a:spcBef>
              <a:buClr>
                <a:srgbClr val="0F6FC6"/>
              </a:buClr>
              <a:buSzPct val="80000"/>
              <a:buFont typeface="Wingdings 3" charset="2"/>
              <a:buChar char=""/>
            </a:pPr>
            <a:r>
              <a:rPr lang="he-IL" sz="4600" dirty="0" smtClean="0">
                <a:solidFill>
                  <a:prstClr val="black">
                    <a:lumMod val="75000"/>
                    <a:lumOff val="25000"/>
                  </a:prstClr>
                </a:solidFill>
              </a:rPr>
              <a:t>ניתן לגרור אליו אלמנטים גרפיים </a:t>
            </a:r>
            <a:r>
              <a:rPr lang="he-IL" sz="4600" dirty="0" smtClean="0">
                <a:solidFill>
                  <a:prstClr val="black">
                    <a:lumMod val="75000"/>
                    <a:lumOff val="25000"/>
                  </a:prstClr>
                </a:solidFill>
              </a:rPr>
              <a:t>שונים </a:t>
            </a:r>
            <a:r>
              <a:rPr lang="he-IL" sz="4800" dirty="0" smtClean="0">
                <a:solidFill>
                  <a:prstClr val="black">
                    <a:lumMod val="75000"/>
                    <a:lumOff val="25000"/>
                  </a:prstClr>
                </a:solidFill>
              </a:rPr>
              <a:t>כמו </a:t>
            </a:r>
            <a:r>
              <a:rPr lang="he-IL" sz="4800" dirty="0" smtClean="0">
                <a:solidFill>
                  <a:prstClr val="black">
                    <a:lumMod val="75000"/>
                    <a:lumOff val="25000"/>
                  </a:prstClr>
                </a:solidFill>
              </a:rPr>
              <a:t>תוויות, </a:t>
            </a:r>
            <a:r>
              <a:rPr lang="he-IL" sz="4800" dirty="0" smtClean="0">
                <a:solidFill>
                  <a:prstClr val="black">
                    <a:lumMod val="75000"/>
                    <a:lumOff val="25000"/>
                  </a:prstClr>
                </a:solidFill>
              </a:rPr>
              <a:t>טקסט </a:t>
            </a:r>
            <a:r>
              <a:rPr lang="he-IL" sz="4800" dirty="0" smtClean="0">
                <a:solidFill>
                  <a:prstClr val="black">
                    <a:lumMod val="75000"/>
                    <a:lumOff val="25000"/>
                  </a:prstClr>
                </a:solidFill>
              </a:rPr>
              <a:t>ונורות.</a:t>
            </a:r>
            <a:endParaRPr lang="he-IL" sz="4800" dirty="0" smtClean="0">
              <a:solidFill>
                <a:prstClr val="black">
                  <a:lumMod val="75000"/>
                  <a:lumOff val="25000"/>
                </a:prstClr>
              </a:solidFill>
            </a:endParaRPr>
          </a:p>
          <a:p>
            <a:pPr marL="342900" indent="-342900" algn="r" rtl="1">
              <a:spcBef>
                <a:spcPts val="1000"/>
              </a:spcBef>
              <a:buClr>
                <a:srgbClr val="0F6FC6"/>
              </a:buClr>
              <a:buSzPct val="80000"/>
              <a:buFont typeface="Wingdings 3" charset="2"/>
              <a:buChar char=""/>
            </a:pPr>
            <a:r>
              <a:rPr lang="he-IL" sz="4600" dirty="0" smtClean="0">
                <a:solidFill>
                  <a:prstClr val="black">
                    <a:lumMod val="75000"/>
                    <a:lumOff val="25000"/>
                  </a:prstClr>
                </a:solidFill>
              </a:rPr>
              <a:t>ניתן לעצב </a:t>
            </a:r>
            <a:r>
              <a:rPr lang="he-IL" sz="4600" dirty="0" smtClean="0">
                <a:solidFill>
                  <a:prstClr val="black">
                    <a:lumMod val="75000"/>
                    <a:lumOff val="25000"/>
                  </a:prstClr>
                </a:solidFill>
              </a:rPr>
              <a:t>אותו עם מגוון אמצעי </a:t>
            </a:r>
            <a:r>
              <a:rPr lang="he-IL" sz="4600" dirty="0" smtClean="0">
                <a:solidFill>
                  <a:prstClr val="black">
                    <a:lumMod val="75000"/>
                    <a:lumOff val="25000"/>
                  </a:prstClr>
                </a:solidFill>
              </a:rPr>
              <a:t>ציור כמו </a:t>
            </a:r>
            <a:r>
              <a:rPr lang="he-IL" sz="4800" dirty="0" smtClean="0">
                <a:solidFill>
                  <a:prstClr val="black">
                    <a:lumMod val="75000"/>
                    <a:lumOff val="25000"/>
                  </a:prstClr>
                </a:solidFill>
              </a:rPr>
              <a:t>צורות שונות, חיצים וצבעים</a:t>
            </a:r>
          </a:p>
          <a:p>
            <a:pPr marL="342900" indent="-342900" algn="r" rtl="1">
              <a:spcBef>
                <a:spcPts val="1000"/>
              </a:spcBef>
              <a:buClr>
                <a:srgbClr val="0F6FC6"/>
              </a:buClr>
              <a:buSzPct val="80000"/>
              <a:buFont typeface="Wingdings 3" charset="2"/>
              <a:buChar char=""/>
            </a:pPr>
            <a:r>
              <a:rPr lang="he-IL" sz="4600" dirty="0" smtClean="0">
                <a:solidFill>
                  <a:prstClr val="black">
                    <a:lumMod val="75000"/>
                    <a:lumOff val="25000"/>
                  </a:prstClr>
                </a:solidFill>
              </a:rPr>
              <a:t>ניתן להוסיף </a:t>
            </a:r>
            <a:r>
              <a:rPr lang="he-IL" sz="4600" dirty="0" smtClean="0">
                <a:solidFill>
                  <a:prstClr val="black">
                    <a:lumMod val="75000"/>
                    <a:lumOff val="25000"/>
                  </a:prstClr>
                </a:solidFill>
              </a:rPr>
              <a:t>אלמנטי שליטה </a:t>
            </a:r>
            <a:r>
              <a:rPr lang="he-IL" sz="4600" dirty="0" smtClean="0">
                <a:solidFill>
                  <a:prstClr val="black">
                    <a:lumMod val="75000"/>
                    <a:lumOff val="25000"/>
                  </a:prstClr>
                </a:solidFill>
              </a:rPr>
              <a:t>בתכנית </a:t>
            </a:r>
            <a:r>
              <a:rPr lang="he-IL" sz="4800" dirty="0" smtClean="0">
                <a:solidFill>
                  <a:prstClr val="black">
                    <a:lumMod val="75000"/>
                    <a:lumOff val="25000"/>
                  </a:prstClr>
                </a:solidFill>
              </a:rPr>
              <a:t>כמו כפתורים ופסי </a:t>
            </a:r>
            <a:r>
              <a:rPr lang="he-IL" sz="4800" dirty="0" smtClean="0">
                <a:solidFill>
                  <a:prstClr val="black">
                    <a:lumMod val="75000"/>
                    <a:lumOff val="25000"/>
                  </a:prstClr>
                </a:solidFill>
              </a:rPr>
              <a:t>גלילה</a:t>
            </a:r>
            <a:endParaRPr lang="he-IL" sz="4600" dirty="0" smtClean="0">
              <a:solidFill>
                <a:prstClr val="black">
                  <a:lumMod val="75000"/>
                  <a:lumOff val="25000"/>
                </a:prstClr>
              </a:solidFill>
            </a:endParaRPr>
          </a:p>
          <a:p>
            <a:pPr marL="342900" indent="-342900" algn="r" rtl="1">
              <a:spcBef>
                <a:spcPts val="1000"/>
              </a:spcBef>
              <a:buClr>
                <a:srgbClr val="0F6FC6"/>
              </a:buClr>
              <a:buSzPct val="80000"/>
              <a:buFont typeface="Wingdings 3" charset="2"/>
              <a:buChar char=""/>
            </a:pPr>
            <a:r>
              <a:rPr lang="he-IL" sz="4600" dirty="0" smtClean="0">
                <a:solidFill>
                  <a:prstClr val="black">
                    <a:lumMod val="75000"/>
                    <a:lumOff val="25000"/>
                  </a:prstClr>
                </a:solidFill>
              </a:rPr>
              <a:t>ניתן להוסיף חלון מצלמה אליו תשדר המצלמה בזמן </a:t>
            </a:r>
            <a:r>
              <a:rPr lang="he-IL" sz="4600" dirty="0" smtClean="0">
                <a:solidFill>
                  <a:prstClr val="black">
                    <a:lumMod val="75000"/>
                    <a:lumOff val="25000"/>
                  </a:prstClr>
                </a:solidFill>
              </a:rPr>
              <a:t>ריצה</a:t>
            </a:r>
            <a:endParaRPr lang="he-IL" sz="4600" dirty="0" smtClean="0">
              <a:solidFill>
                <a:prstClr val="black">
                  <a:lumMod val="75000"/>
                  <a:lumOff val="25000"/>
                </a:prstClr>
              </a:solidFill>
            </a:endParaRPr>
          </a:p>
        </p:txBody>
      </p:sp>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en-US" sz="4400" b="1" dirty="0" smtClean="0"/>
              <a:t>Panel</a:t>
            </a:r>
            <a:r>
              <a:rPr lang="he-IL" sz="4400" b="1" dirty="0" smtClean="0"/>
              <a:t> ברובופרו - המשך</a:t>
            </a:r>
            <a:endParaRPr lang="he-IL" sz="4400" b="1" dirty="0"/>
          </a:p>
        </p:txBody>
      </p:sp>
      <p:sp>
        <p:nvSpPr>
          <p:cNvPr id="4" name="מציין מיקום תוכן 2"/>
          <p:cNvSpPr txBox="1">
            <a:spLocks/>
          </p:cNvSpPr>
          <p:nvPr/>
        </p:nvSpPr>
        <p:spPr>
          <a:xfrm>
            <a:off x="240632" y="1536132"/>
            <a:ext cx="9033370" cy="5321867"/>
          </a:xfrm>
          <a:prstGeom prst="rect">
            <a:avLst/>
          </a:prstGeom>
        </p:spPr>
        <p:txBody>
          <a:bodyPr vert="horz" lIns="91440" tIns="45720" rIns="91440" bIns="45720" rtlCol="0">
            <a:normAutofit fontScale="92500" lnSpcReduction="20000"/>
          </a:bodyPr>
          <a:lstStyle/>
          <a:p>
            <a:pPr marL="342900" indent="-342900" algn="r" rtl="1">
              <a:spcBef>
                <a:spcPts val="1000"/>
              </a:spcBef>
              <a:buClr>
                <a:srgbClr val="0F6FC6"/>
              </a:buClr>
              <a:buSzPct val="80000"/>
              <a:buFont typeface="Wingdings 3" charset="2"/>
              <a:buChar char=""/>
            </a:pPr>
            <a:r>
              <a:rPr lang="he-IL" sz="4800" dirty="0" smtClean="0">
                <a:solidFill>
                  <a:prstClr val="black">
                    <a:lumMod val="75000"/>
                    <a:lumOff val="25000"/>
                  </a:prstClr>
                </a:solidFill>
              </a:rPr>
              <a:t>ניתן לייצר מספר פאנלים – כל פאנל שייך לתת-תכנית </a:t>
            </a:r>
            <a:r>
              <a:rPr lang="he-IL" sz="4800" dirty="0" smtClean="0">
                <a:solidFill>
                  <a:prstClr val="black">
                    <a:lumMod val="75000"/>
                    <a:lumOff val="25000"/>
                  </a:prstClr>
                </a:solidFill>
              </a:rPr>
              <a:t>אחרת.</a:t>
            </a:r>
          </a:p>
          <a:p>
            <a:pPr marL="342900" indent="-342900" algn="r" rtl="1">
              <a:spcBef>
                <a:spcPts val="1000"/>
              </a:spcBef>
              <a:buClr>
                <a:srgbClr val="0F6FC6"/>
              </a:buClr>
              <a:buSzPct val="80000"/>
              <a:buFont typeface="Wingdings 3" charset="2"/>
              <a:buChar char=""/>
            </a:pPr>
            <a:r>
              <a:rPr lang="he-IL" sz="4800" dirty="0" smtClean="0">
                <a:solidFill>
                  <a:prstClr val="black">
                    <a:lumMod val="75000"/>
                    <a:lumOff val="25000"/>
                  </a:prstClr>
                </a:solidFill>
              </a:rPr>
              <a:t>בהתחלה נעבוד עם פאנל אחד של התכנית הראשית</a:t>
            </a:r>
            <a:endParaRPr lang="he-IL" sz="4800" dirty="0" smtClean="0">
              <a:solidFill>
                <a:prstClr val="black">
                  <a:lumMod val="75000"/>
                  <a:lumOff val="25000"/>
                </a:prstClr>
              </a:solidFill>
            </a:endParaRPr>
          </a:p>
          <a:p>
            <a:pPr marL="342900" indent="-342900" algn="r" rtl="1">
              <a:spcBef>
                <a:spcPts val="1000"/>
              </a:spcBef>
              <a:buClr>
                <a:srgbClr val="0F6FC6"/>
              </a:buClr>
              <a:buSzPct val="80000"/>
            </a:pPr>
            <a:endParaRPr lang="he-IL" sz="4800" dirty="0" smtClean="0">
              <a:solidFill>
                <a:prstClr val="black">
                  <a:lumMod val="75000"/>
                  <a:lumOff val="25000"/>
                </a:prstClr>
              </a:solidFill>
            </a:endParaRPr>
          </a:p>
          <a:p>
            <a:pPr marL="342900" indent="-342900" algn="r" rtl="1">
              <a:spcBef>
                <a:spcPts val="1000"/>
              </a:spcBef>
              <a:buClr>
                <a:srgbClr val="0F6FC6"/>
              </a:buClr>
              <a:buSzPct val="80000"/>
            </a:pPr>
            <a:r>
              <a:rPr lang="he-IL" sz="4800" b="1" dirty="0" smtClean="0">
                <a:solidFill>
                  <a:prstClr val="black">
                    <a:lumMod val="75000"/>
                    <a:lumOff val="25000"/>
                  </a:prstClr>
                </a:solidFill>
              </a:rPr>
              <a:t>* שימו לב: אם הפאנל של התכנית הראשית "נעלם" בזמן עבודה ייתכן שעברתם להתמקד בתת-תכנית כלשהיא עם פאנל </a:t>
            </a:r>
            <a:r>
              <a:rPr lang="he-IL" sz="4800" b="1" dirty="0" smtClean="0">
                <a:solidFill>
                  <a:prstClr val="black">
                    <a:lumMod val="75000"/>
                    <a:lumOff val="25000"/>
                  </a:prstClr>
                </a:solidFill>
              </a:rPr>
              <a:t>ריק</a:t>
            </a:r>
            <a:endParaRPr lang="en-US" sz="4800" b="1" dirty="0" smtClean="0">
              <a:solidFill>
                <a:prstClr val="black">
                  <a:lumMod val="75000"/>
                  <a:lumOff val="25000"/>
                </a:prstClr>
              </a:solidFill>
            </a:endParaRPr>
          </a:p>
          <a:p>
            <a:endParaRPr lang="en-US" sz="1600" dirty="0"/>
          </a:p>
        </p:txBody>
      </p:sp>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400" b="1" dirty="0" smtClean="0"/>
              <a:t>עיצוב פאנל</a:t>
            </a:r>
            <a:endParaRPr lang="he-IL" sz="4400" b="1" dirty="0"/>
          </a:p>
        </p:txBody>
      </p:sp>
      <p:sp>
        <p:nvSpPr>
          <p:cNvPr id="4" name="מציין מיקום תוכן 2"/>
          <p:cNvSpPr txBox="1">
            <a:spLocks/>
          </p:cNvSpPr>
          <p:nvPr/>
        </p:nvSpPr>
        <p:spPr>
          <a:xfrm>
            <a:off x="2349661" y="1536134"/>
            <a:ext cx="6924341" cy="5321866"/>
          </a:xfrm>
          <a:prstGeom prst="rect">
            <a:avLst/>
          </a:prstGeom>
        </p:spPr>
        <p:txBody>
          <a:bodyPr vert="horz" lIns="91440" tIns="45720" rIns="91440" bIns="45720" rtlCol="0">
            <a:normAutofit/>
          </a:bodyPr>
          <a:lstStyle/>
          <a:p>
            <a:pPr marL="342900"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 </a:t>
            </a:r>
            <a:r>
              <a:rPr lang="he-IL" sz="4000" dirty="0" smtClean="0">
                <a:solidFill>
                  <a:prstClr val="black">
                    <a:lumMod val="75000"/>
                    <a:lumOff val="25000"/>
                  </a:prstClr>
                </a:solidFill>
              </a:rPr>
              <a:t>האלמנטים הגרפיים נמצאים בקבוצת ה-</a:t>
            </a:r>
            <a:r>
              <a:rPr lang="en-US" sz="4000" dirty="0" smtClean="0">
                <a:solidFill>
                  <a:prstClr val="black">
                    <a:lumMod val="75000"/>
                    <a:lumOff val="25000"/>
                  </a:prstClr>
                </a:solidFill>
              </a:rPr>
              <a:t>Drawing</a:t>
            </a:r>
            <a:endParaRPr lang="he-IL" sz="4000" dirty="0" smtClean="0">
              <a:solidFill>
                <a:prstClr val="black">
                  <a:lumMod val="75000"/>
                  <a:lumOff val="25000"/>
                </a:prstClr>
              </a:solidFill>
            </a:endParaRPr>
          </a:p>
          <a:p>
            <a:pPr marL="342900"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 </a:t>
            </a:r>
            <a:r>
              <a:rPr lang="he-IL" sz="4000" dirty="0" smtClean="0">
                <a:solidFill>
                  <a:prstClr val="black">
                    <a:lumMod val="75000"/>
                    <a:lumOff val="25000"/>
                  </a:prstClr>
                </a:solidFill>
              </a:rPr>
              <a:t>בוחרים </a:t>
            </a:r>
            <a:r>
              <a:rPr lang="he-IL" sz="4000" dirty="0" smtClean="0">
                <a:solidFill>
                  <a:prstClr val="black">
                    <a:lumMod val="75000"/>
                    <a:lumOff val="25000"/>
                  </a:prstClr>
                </a:solidFill>
              </a:rPr>
              <a:t>אלמנט מתת-קבוצות ה-</a:t>
            </a:r>
            <a:r>
              <a:rPr lang="en-US" sz="4000" dirty="0" smtClean="0">
                <a:solidFill>
                  <a:prstClr val="black">
                    <a:lumMod val="75000"/>
                    <a:lumOff val="25000"/>
                  </a:prstClr>
                </a:solidFill>
              </a:rPr>
              <a:t>Shapes</a:t>
            </a:r>
            <a:r>
              <a:rPr lang="he-IL" sz="4000" dirty="0" smtClean="0">
                <a:solidFill>
                  <a:prstClr val="black">
                    <a:lumMod val="75000"/>
                    <a:lumOff val="25000"/>
                  </a:prstClr>
                </a:solidFill>
              </a:rPr>
              <a:t> וה-</a:t>
            </a:r>
            <a:r>
              <a:rPr lang="en-US" sz="4000" dirty="0" smtClean="0">
                <a:solidFill>
                  <a:prstClr val="black">
                    <a:lumMod val="75000"/>
                    <a:lumOff val="25000"/>
                  </a:prstClr>
                </a:solidFill>
              </a:rPr>
              <a:t>T</a:t>
            </a:r>
            <a:r>
              <a:rPr lang="en-US" sz="4000" dirty="0" smtClean="0">
                <a:solidFill>
                  <a:prstClr val="black">
                    <a:lumMod val="75000"/>
                    <a:lumOff val="25000"/>
                  </a:prstClr>
                </a:solidFill>
              </a:rPr>
              <a:t>ext</a:t>
            </a:r>
            <a:r>
              <a:rPr lang="he-IL" sz="4000" dirty="0" smtClean="0">
                <a:solidFill>
                  <a:prstClr val="black">
                    <a:lumMod val="75000"/>
                    <a:lumOff val="25000"/>
                  </a:prstClr>
                </a:solidFill>
              </a:rPr>
              <a:t> ומקליקים בפאנל כדי לייצר אותו</a:t>
            </a:r>
          </a:p>
          <a:p>
            <a:pPr marL="342900"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מסיימים יצירת אלמנטים מורכבים בלחיצה כפולה בעכבר</a:t>
            </a:r>
          </a:p>
        </p:txBody>
      </p:sp>
      <p:pic>
        <p:nvPicPr>
          <p:cNvPr id="2051" name="Picture 3"/>
          <p:cNvPicPr>
            <a:picLocks noChangeAspect="1" noChangeArrowheads="1"/>
          </p:cNvPicPr>
          <p:nvPr/>
        </p:nvPicPr>
        <p:blipFill>
          <a:blip r:embed="rId3"/>
          <a:srcRect/>
          <a:stretch>
            <a:fillRect/>
          </a:stretch>
        </p:blipFill>
        <p:spPr bwMode="auto">
          <a:xfrm>
            <a:off x="495179" y="393700"/>
            <a:ext cx="1733550" cy="6464300"/>
          </a:xfrm>
          <a:prstGeom prst="rect">
            <a:avLst/>
          </a:prstGeom>
          <a:noFill/>
          <a:ln w="9525">
            <a:noFill/>
            <a:miter lim="800000"/>
            <a:headEnd/>
            <a:tailEnd/>
          </a:ln>
        </p:spPr>
      </p:pic>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400" b="1" dirty="0" smtClean="0"/>
              <a:t>עיצוב פאנל - המשך</a:t>
            </a:r>
            <a:endParaRPr lang="he-IL" sz="4400" b="1" dirty="0"/>
          </a:p>
        </p:txBody>
      </p:sp>
      <p:sp>
        <p:nvSpPr>
          <p:cNvPr id="4" name="מציין מיקום תוכן 2"/>
          <p:cNvSpPr txBox="1">
            <a:spLocks/>
          </p:cNvSpPr>
          <p:nvPr/>
        </p:nvSpPr>
        <p:spPr>
          <a:xfrm>
            <a:off x="2615878" y="1536134"/>
            <a:ext cx="6658124" cy="5321866"/>
          </a:xfrm>
          <a:prstGeom prst="rect">
            <a:avLst/>
          </a:prstGeom>
        </p:spPr>
        <p:txBody>
          <a:bodyPr vert="horz" lIns="91440" tIns="45720" rIns="91440" bIns="45720" rtlCol="0">
            <a:normAutofit fontScale="92500" lnSpcReduction="10000"/>
          </a:bodyPr>
          <a:lstStyle/>
          <a:p>
            <a:pPr marL="342900"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 </a:t>
            </a:r>
            <a:r>
              <a:rPr lang="he-IL" sz="4000" dirty="0" smtClean="0">
                <a:solidFill>
                  <a:prstClr val="black">
                    <a:lumMod val="75000"/>
                    <a:lumOff val="25000"/>
                  </a:prstClr>
                </a:solidFill>
              </a:rPr>
              <a:t>לעיצוב אלמנטים גרפים שנגררו לפאנל נשתמש בשאר תתי הקבוצות על מנת לעדכן:</a:t>
            </a:r>
          </a:p>
          <a:p>
            <a:pPr marL="800100" lvl="1"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צבע קו הצורה</a:t>
            </a:r>
          </a:p>
          <a:p>
            <a:pPr marL="800100" lvl="1"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רוחב קו הצורה</a:t>
            </a:r>
          </a:p>
          <a:p>
            <a:pPr marL="800100" lvl="1"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צבע המילוי</a:t>
            </a:r>
          </a:p>
          <a:p>
            <a:pPr marL="342900" indent="-342900" algn="r" rtl="1">
              <a:spcBef>
                <a:spcPts val="1000"/>
              </a:spcBef>
              <a:buClr>
                <a:srgbClr val="0F6FC6"/>
              </a:buClr>
              <a:buSzPct val="80000"/>
              <a:buFont typeface="Wingdings 3" charset="2"/>
              <a:buChar char=""/>
            </a:pPr>
            <a:r>
              <a:rPr lang="he-IL" sz="4000" dirty="0" smtClean="0">
                <a:solidFill>
                  <a:prstClr val="black">
                    <a:lumMod val="75000"/>
                    <a:lumOff val="25000"/>
                  </a:prstClr>
                </a:solidFill>
              </a:rPr>
              <a:t>יש להקליק על הצורה המבוקשת בפאנל ואז להקליק על העיצוב המבוקש עבורה בתתי הקבוצות</a:t>
            </a:r>
            <a:endParaRPr lang="he-IL" sz="4000" dirty="0" smtClean="0">
              <a:solidFill>
                <a:prstClr val="black">
                  <a:lumMod val="75000"/>
                  <a:lumOff val="25000"/>
                </a:prstClr>
              </a:solidFill>
            </a:endParaRPr>
          </a:p>
        </p:txBody>
      </p:sp>
      <p:pic>
        <p:nvPicPr>
          <p:cNvPr id="27650" name="Picture 2"/>
          <p:cNvPicPr>
            <a:picLocks noChangeAspect="1" noChangeArrowheads="1"/>
          </p:cNvPicPr>
          <p:nvPr/>
        </p:nvPicPr>
        <p:blipFill>
          <a:blip r:embed="rId3"/>
          <a:srcRect/>
          <a:stretch>
            <a:fillRect/>
          </a:stretch>
        </p:blipFill>
        <p:spPr bwMode="auto">
          <a:xfrm>
            <a:off x="514029" y="414196"/>
            <a:ext cx="1765300" cy="6261100"/>
          </a:xfrm>
          <a:prstGeom prst="rect">
            <a:avLst/>
          </a:prstGeom>
          <a:noFill/>
          <a:ln w="9525">
            <a:noFill/>
            <a:miter lim="800000"/>
            <a:headEnd/>
            <a:tailEnd/>
          </a:ln>
        </p:spPr>
      </p:pic>
    </p:spTree>
    <p:extLst>
      <p:ext uri="{BB962C8B-B14F-4D97-AF65-F5344CB8AC3E}">
        <p14:creationId xmlns:p14="http://schemas.microsoft.com/office/powerpoint/2010/main" xmlns="" val="2508929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פיאה">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פיאה">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יאה">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2791</TotalTime>
  <Words>640</Words>
  <Application>Microsoft Office PowerPoint</Application>
  <PresentationFormat>Custom</PresentationFormat>
  <Paragraphs>91</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פיאה</vt:lpstr>
      <vt:lpstr>User Interface בניית ממשק משתמש</vt:lpstr>
      <vt:lpstr>תוכן עניינים</vt:lpstr>
      <vt:lpstr>חזרה ותזכורת</vt:lpstr>
      <vt:lpstr>ממשק משתמש</vt:lpstr>
      <vt:lpstr>Panel ברובופרו</vt:lpstr>
      <vt:lpstr>Panel ברובופרו - המשך</vt:lpstr>
      <vt:lpstr>Panel ברובופרו - המשך</vt:lpstr>
      <vt:lpstr>עיצוב פאנל</vt:lpstr>
      <vt:lpstr>עיצוב פאנל - המשך</vt:lpstr>
      <vt:lpstr>עיצוב פאנל - המשך</vt:lpstr>
      <vt:lpstr>עיצוב פאנל - תרגול</vt:lpstr>
      <vt:lpstr>סדר וניקיון</vt:lpstr>
    </vt:vector>
  </TitlesOfParts>
  <Company>Yaron'S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עבודה עם רובוטים  סוגי פלט שונים</dc:title>
  <dc:creator>rami1410</dc:creator>
  <cp:lastModifiedBy>Adi Itec</cp:lastModifiedBy>
  <cp:revision>166</cp:revision>
  <dcterms:created xsi:type="dcterms:W3CDTF">2017-08-08T19:01:28Z</dcterms:created>
  <dcterms:modified xsi:type="dcterms:W3CDTF">2017-12-28T14:17:51Z</dcterms:modified>
</cp:coreProperties>
</file>