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2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D0B41C-4489-42BF-8186-FD0E8FFF894A}" type="datetimeFigureOut">
              <a:rPr lang="tr-TR" smtClean="0"/>
              <a:t>18.04.2012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019B2C-9515-4BD6-94E5-4AF248D66DA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ağ Ok"/>
          <p:cNvSpPr/>
          <p:nvPr/>
        </p:nvSpPr>
        <p:spPr>
          <a:xfrm>
            <a:off x="2500298" y="285728"/>
            <a:ext cx="5000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3286116" y="3571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UZUNLUK ÖLÇÜLERİ</a:t>
            </a:r>
            <a:endParaRPr lang="tr-TR" b="1" dirty="0"/>
          </a:p>
        </p:txBody>
      </p:sp>
      <p:sp>
        <p:nvSpPr>
          <p:cNvPr id="7" name="6 Sol Ok"/>
          <p:cNvSpPr/>
          <p:nvPr/>
        </p:nvSpPr>
        <p:spPr>
          <a:xfrm>
            <a:off x="5643570" y="285728"/>
            <a:ext cx="500066" cy="484632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71472" y="1357298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Uzunluk ölçüleri temel birim metredir. Metre kısaca “m” sembolü ile gösterilir.</a:t>
            </a:r>
            <a:endParaRPr lang="tr-TR" dirty="0"/>
          </a:p>
        </p:txBody>
      </p:sp>
      <p:sp>
        <p:nvSpPr>
          <p:cNvPr id="9" name="8 Dikdörtgen"/>
          <p:cNvSpPr/>
          <p:nvPr/>
        </p:nvSpPr>
        <p:spPr>
          <a:xfrm>
            <a:off x="571472" y="1785926"/>
            <a:ext cx="7929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METRENİN ASKATLARI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Metreden küçük olan uzunlukları ölçmek için kullanılan ölçü birimlerine “metrenin askatları” denir. Bunlar, desimetre, santimetre ve milimetredir.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Desimetre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Metrenin onda birine “desimetre” denir. Desimetre kısaca “dm” sembolü ile gösterilir. 1 m = 10 dm veya 10 dm = 1 </a:t>
            </a:r>
            <a:r>
              <a:rPr lang="tr-TR" dirty="0" err="1" smtClean="0"/>
              <a:t>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Santimetre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Desimetrenin onda birine “santimetre” denir. Santimetre kısaca “cm” sembolü ile gösterilir. 1 dm = 10 cm veya 10 cm = 1 </a:t>
            </a:r>
            <a:r>
              <a:rPr lang="tr-TR" dirty="0" err="1" smtClean="0"/>
              <a:t>dm’dir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Milimetre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Santimetrenin onda birine “milimetre” denir. Milimetre kısaca “mm” sembolü ile gösterilir. 1 cm = 10 mm ve 10 mm = 1 </a:t>
            </a:r>
            <a:r>
              <a:rPr lang="tr-TR" dirty="0" err="1" smtClean="0"/>
              <a:t>cm’dir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/>
              <a:t>1 m = 10 dm 1 m = 100 cm 1 m = 1000 mm veya</a:t>
            </a:r>
            <a:br>
              <a:rPr lang="tr-TR" dirty="0" smtClean="0"/>
            </a:br>
            <a:r>
              <a:rPr lang="tr-TR" dirty="0" smtClean="0"/>
              <a:t>1 dm = 0,1 m 1cm = 0,01 m 1 mm = 0,001 m olur</a:t>
            </a:r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zenginbilgiler.com/attachments/5545d1330792708/uzunluk-l-l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64291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2071670" y="428604"/>
            <a:ext cx="4278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</a:t>
            </a:r>
            <a:r>
              <a:rPr lang="tr-TR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zunluk ölçüleri</a:t>
            </a:r>
            <a:endParaRPr lang="tr-T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500034" y="1714488"/>
            <a:ext cx="778674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 smtClean="0">
                <a:solidFill>
                  <a:srgbClr val="FF0000"/>
                </a:solidFill>
              </a:rPr>
              <a:t>METRENİN KATLARI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Metreden büyük olan uzunlukları ölçmek için kullanılan ölçü birimlerine, “metrenin katları” denir. Bunlar da dekametre, hektometre ve kilometredir.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Dekametre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Metrenin 10 katı olan uzunluk ölçü birimine, “dekametre” denir. Dekametre kısaca “dam” sembolü ile gösterilir. 1 dam = 10 </a:t>
            </a:r>
            <a:r>
              <a:rPr lang="tr-TR" dirty="0" err="1" smtClean="0"/>
              <a:t>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Hektometre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Dekametrenin 10 katı olan uzunluk ölçü birimine “hektometre” denir. Hektometre, kısaca “hm” sembolü ile gösterilir. 1 hm = 100 </a:t>
            </a:r>
            <a:r>
              <a:rPr lang="tr-TR" dirty="0" err="1" smtClean="0"/>
              <a:t>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sz="2000" dirty="0" smtClean="0">
                <a:solidFill>
                  <a:srgbClr val="FF0000"/>
                </a:solidFill>
              </a:rPr>
              <a:t>Kilometre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Hektometrenin 10 katı olan uzunluk ölçü birimine, “kilometre” denir. Kilometre, kısaca “km” sembolü ile gösterilir.   </a:t>
            </a:r>
          </a:p>
          <a:p>
            <a:r>
              <a:rPr lang="tr-TR" dirty="0" smtClean="0"/>
              <a:t>   </a:t>
            </a:r>
            <a:r>
              <a:rPr lang="tr-TR" dirty="0"/>
              <a:t>1</a:t>
            </a:r>
            <a:r>
              <a:rPr lang="tr-TR" dirty="0" smtClean="0"/>
              <a:t> km = l000 </a:t>
            </a:r>
            <a:r>
              <a:rPr lang="tr-TR" dirty="0" err="1" smtClean="0"/>
              <a:t>m’dir</a:t>
            </a:r>
            <a:r>
              <a:rPr lang="tr-TR" dirty="0" smtClean="0"/>
              <a:t>.</a:t>
            </a:r>
            <a:br>
              <a:rPr lang="tr-TR" dirty="0" smtClean="0"/>
            </a:br>
            <a:r>
              <a:rPr lang="tr-TR" dirty="0" smtClean="0"/>
              <a:t>1 km = 10 hm 1hm = 0,1 km km = 100 dam 1 dam = 0,01 km</a:t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toplumdusmani.net/sozluk_resim/pics/6973/1324996352_cdcd1e9b09babe0ca27fccb1f244a90b_326336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148547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85860"/>
            <a:ext cx="885828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tr-TR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Örnekler ve Çözümleri</a:t>
            </a: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1. 4 m = …….. dm; 4 m = 40 dm   (1 m = 10 dm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 m = …….. cm; 3 m = 300 cm   ( 1 m = 100 cm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 m = …….. mm; 5 m = 5000 mm   ( 1 m = 1000 mm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 km = ……. m; 2 km = 2000 m   ( 1 km = 1000 dam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 km = ……. dam; 4 km = 400 dam   ( 1 km = 100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 km = ……. hm; 3 km = 30 hm  ( 1 km = 10 hm olduğundan)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2. 4 km 2 hm 3 dam = ………………. m;   4000 m+200 m+30 m = 4230 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 m 3 dm = ………………………….. cm;   200 cm = 30 cm = 230 cm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 dm 2 cm 3 mm ………………….. mm;   400 mm+20 mm+3 mm = 423 mm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3. 8 mm = ………………….. dm:   0,8 cm = 0,08 dm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 cm = …………………… m;   0,5 dm = 0,05 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 m = ……………………. hm ;   0,7 dam = hm</a:t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 cm 6 dm 9 m = ……………. dam ;   0,004 dam+0,06dam+0,9 dam</a:t>
            </a:r>
            <a:r>
              <a:rPr lang="tr-TR" dirty="0">
                <a:latin typeface="Arial" charset="0"/>
              </a:rPr>
              <a:t>= 0,964 dam</a:t>
            </a: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/>
            </a:r>
            <a:br>
              <a:rPr kumimoji="0" lang="tr-TR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030" name="Picture 6" descr="Goog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75" y="-5221288"/>
            <a:ext cx="533400" cy="1905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2786050" y="285728"/>
            <a:ext cx="33836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</a:t>
            </a:r>
            <a:r>
              <a:rPr lang="tr-T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zunluk ölçüleri</a:t>
            </a:r>
            <a:endParaRPr lang="tr-TR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571472" y="1857364"/>
            <a:ext cx="81439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2000" dirty="0">
                <a:solidFill>
                  <a:srgbClr val="FF0000"/>
                </a:solidFill>
                <a:latin typeface="Arial" charset="0"/>
              </a:rPr>
              <a:t>Örnek :</a:t>
            </a:r>
            <a:r>
              <a:rPr lang="tr-TR" dirty="0">
                <a:latin typeface="Arial" charset="0"/>
              </a:rPr>
              <a:t/>
            </a:r>
            <a:br>
              <a:rPr lang="tr-TR" dirty="0">
                <a:latin typeface="Arial" charset="0"/>
              </a:rPr>
            </a:br>
            <a:r>
              <a:rPr lang="tr-TR" dirty="0">
                <a:latin typeface="Arial" charset="0"/>
              </a:rPr>
              <a:t>Bir haritanın ölçeği 1:2 000 000’dur. Bu haritada iki şehir arası 6 </a:t>
            </a:r>
            <a:r>
              <a:rPr lang="tr-TR" dirty="0" err="1">
                <a:latin typeface="Arial" charset="0"/>
              </a:rPr>
              <a:t>cm’dir</a:t>
            </a:r>
            <a:r>
              <a:rPr lang="tr-TR" dirty="0">
                <a:latin typeface="Arial" charset="0"/>
              </a:rPr>
              <a:t>. Bu iki şehir arası kaç </a:t>
            </a:r>
            <a:r>
              <a:rPr lang="tr-TR" dirty="0" err="1">
                <a:latin typeface="Arial" charset="0"/>
              </a:rPr>
              <a:t>km’dir</a:t>
            </a:r>
            <a:r>
              <a:rPr lang="tr-TR" dirty="0">
                <a:latin typeface="Arial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sz="2000" dirty="0">
                <a:solidFill>
                  <a:srgbClr val="FF0000"/>
                </a:solidFill>
                <a:latin typeface="Arial" charset="0"/>
              </a:rPr>
              <a:t>Çözüm :</a:t>
            </a:r>
            <a:r>
              <a:rPr lang="tr-TR" dirty="0">
                <a:latin typeface="Arial" charset="0"/>
              </a:rPr>
              <a:t/>
            </a:r>
            <a:br>
              <a:rPr lang="tr-TR" dirty="0">
                <a:latin typeface="Arial" charset="0"/>
              </a:rPr>
            </a:br>
            <a:r>
              <a:rPr lang="tr-TR" dirty="0">
                <a:latin typeface="Arial" charset="0"/>
              </a:rPr>
              <a:t>Haritadaki 1 cm uzunluk, gerçekte 2 000 000 </a:t>
            </a:r>
            <a:r>
              <a:rPr lang="tr-TR" dirty="0" err="1">
                <a:latin typeface="Arial" charset="0"/>
              </a:rPr>
              <a:t>cm’yi</a:t>
            </a:r>
            <a:r>
              <a:rPr lang="tr-TR" dirty="0">
                <a:latin typeface="Arial" charset="0"/>
              </a:rPr>
              <a:t> gösterir. Bu uzunluğu </a:t>
            </a:r>
            <a:r>
              <a:rPr lang="tr-TR" dirty="0" err="1">
                <a:latin typeface="Arial" charset="0"/>
              </a:rPr>
              <a:t>kam’ye</a:t>
            </a:r>
            <a:r>
              <a:rPr lang="tr-TR" dirty="0">
                <a:latin typeface="Arial" charset="0"/>
              </a:rPr>
              <a:t> çevirelim:</a:t>
            </a:r>
            <a:br>
              <a:rPr lang="tr-TR" dirty="0">
                <a:latin typeface="Arial" charset="0"/>
              </a:rPr>
            </a:br>
            <a:r>
              <a:rPr lang="tr-TR" dirty="0">
                <a:latin typeface="Arial" charset="0"/>
              </a:rPr>
              <a:t>2 000 000 cm = 20 km olur. 2 şehir arası gerçek uzunluğu; 6×20=120 km olarak bulunur.</a:t>
            </a:r>
            <a:br>
              <a:rPr lang="tr-TR" dirty="0">
                <a:latin typeface="Arial" charset="0"/>
              </a:rPr>
            </a:br>
            <a:r>
              <a:rPr lang="tr-TR" sz="2000" dirty="0">
                <a:solidFill>
                  <a:srgbClr val="FF0000"/>
                </a:solidFill>
                <a:latin typeface="Arial" charset="0"/>
              </a:rPr>
              <a:t>Örnek :</a:t>
            </a:r>
            <a:r>
              <a:rPr lang="tr-TR" dirty="0">
                <a:latin typeface="Arial" charset="0"/>
              </a:rPr>
              <a:t/>
            </a:r>
            <a:br>
              <a:rPr lang="tr-TR" dirty="0">
                <a:latin typeface="Arial" charset="0"/>
              </a:rPr>
            </a:br>
            <a:r>
              <a:rPr lang="tr-TR" dirty="0">
                <a:latin typeface="Arial" charset="0"/>
              </a:rPr>
              <a:t>Yukarıdaki örnekte gerçek uzunluk 180 km ise, bu uzunluk harita üzerinde kaç cm olarak gösterilir?</a:t>
            </a:r>
            <a:br>
              <a:rPr lang="tr-TR" dirty="0">
                <a:latin typeface="Arial" charset="0"/>
              </a:rPr>
            </a:br>
            <a:r>
              <a:rPr lang="tr-TR" sz="2000" dirty="0">
                <a:solidFill>
                  <a:srgbClr val="FF0000"/>
                </a:solidFill>
                <a:latin typeface="Arial" charset="0"/>
              </a:rPr>
              <a:t>Çözüm :</a:t>
            </a:r>
            <a:r>
              <a:rPr lang="tr-TR" dirty="0">
                <a:latin typeface="Arial" charset="0"/>
              </a:rPr>
              <a:t/>
            </a:r>
            <a:br>
              <a:rPr lang="tr-TR" dirty="0">
                <a:latin typeface="Arial" charset="0"/>
              </a:rPr>
            </a:br>
            <a:r>
              <a:rPr lang="tr-TR" dirty="0">
                <a:latin typeface="Arial" charset="0"/>
              </a:rPr>
              <a:t>180 : 20 = 9 cm olarak gösterilir. </a:t>
            </a:r>
          </a:p>
        </p:txBody>
      </p:sp>
      <p:sp>
        <p:nvSpPr>
          <p:cNvPr id="3" name="2 Dikdörtgen"/>
          <p:cNvSpPr/>
          <p:nvPr/>
        </p:nvSpPr>
        <p:spPr>
          <a:xfrm>
            <a:off x="2786050" y="428604"/>
            <a:ext cx="33836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</a:t>
            </a:r>
            <a:r>
              <a:rPr lang="tr-T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zunluk ölçüleri</a:t>
            </a:r>
            <a:endParaRPr lang="tr-TR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000100" y="1857364"/>
            <a:ext cx="64294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sz="2000" dirty="0" smtClean="0">
                <a:solidFill>
                  <a:srgbClr val="FF0000"/>
                </a:solidFill>
                <a:latin typeface="Arial" charset="0"/>
              </a:rPr>
              <a:t>ALIŞTIRMALAR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solidFill>
                  <a:srgbClr val="FF0000"/>
                </a:solidFill>
                <a:latin typeface="Arial" charset="0"/>
              </a:rPr>
              <a:t>1.</a:t>
            </a:r>
            <a:r>
              <a:rPr lang="tr-TR" dirty="0" smtClean="0">
                <a:latin typeface="Arial" charset="0"/>
              </a:rPr>
              <a:t> 12 km 5 hm 8 dam = …………………. 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solidFill>
                  <a:srgbClr val="FF0000"/>
                </a:solidFill>
                <a:latin typeface="Arial" charset="0"/>
              </a:rPr>
              <a:t>2.</a:t>
            </a:r>
            <a:r>
              <a:rPr lang="tr-TR" dirty="0" smtClean="0">
                <a:latin typeface="Arial" charset="0"/>
              </a:rPr>
              <a:t> 12dm, 1 </a:t>
            </a:r>
            <a:r>
              <a:rPr lang="tr-TR" dirty="0" err="1" smtClean="0">
                <a:latin typeface="Arial" charset="0"/>
              </a:rPr>
              <a:t>hm’den</a:t>
            </a:r>
            <a:r>
              <a:rPr lang="tr-TR" dirty="0" smtClean="0">
                <a:latin typeface="Arial" charset="0"/>
              </a:rPr>
              <a:t> ne kadar dm küçüktür?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solidFill>
                  <a:srgbClr val="FF0000"/>
                </a:solidFill>
                <a:latin typeface="Arial" charset="0"/>
              </a:rPr>
              <a:t>3.</a:t>
            </a:r>
            <a:r>
              <a:rPr lang="tr-TR" dirty="0" smtClean="0">
                <a:latin typeface="Arial" charset="0"/>
              </a:rPr>
              <a:t> 8 hm = ……….. dam = …………. m = ……………….dm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solidFill>
                  <a:srgbClr val="FF0000"/>
                </a:solidFill>
                <a:latin typeface="Arial" charset="0"/>
              </a:rPr>
              <a:t>4.</a:t>
            </a:r>
            <a:r>
              <a:rPr lang="tr-TR" dirty="0" smtClean="0">
                <a:latin typeface="Arial" charset="0"/>
              </a:rPr>
              <a:t> 7 dam 5 cm = …………………. cm</a:t>
            </a:r>
            <a:endParaRPr lang="tr-TR" dirty="0"/>
          </a:p>
        </p:txBody>
      </p:sp>
      <p:sp>
        <p:nvSpPr>
          <p:cNvPr id="3" name="2 Dikdörtgen"/>
          <p:cNvSpPr/>
          <p:nvPr/>
        </p:nvSpPr>
        <p:spPr>
          <a:xfrm>
            <a:off x="3071802" y="642918"/>
            <a:ext cx="33836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</a:t>
            </a:r>
            <a:r>
              <a:rPr lang="tr-T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zunluk ölçüleri</a:t>
            </a:r>
            <a:endParaRPr lang="tr-TR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vitaminegitim.com/EXTERNAL/BASE_URL/VIT_LO/UPLOADS/001762bf5bb63e954f455953a47d2a81/images/70825ac79da6b690bed41c4ff3953fea.jpg?x=580&amp;y=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226772" cy="4433892"/>
          </a:xfrm>
          <a:prstGeom prst="rect">
            <a:avLst/>
          </a:prstGeom>
          <a:noFill/>
        </p:spPr>
      </p:pic>
      <p:sp>
        <p:nvSpPr>
          <p:cNvPr id="6" name="5 Metin kutusu"/>
          <p:cNvSpPr txBox="1"/>
          <p:nvPr/>
        </p:nvSpPr>
        <p:spPr>
          <a:xfrm>
            <a:off x="428596" y="592933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rgbClr val="FF0000"/>
                </a:solidFill>
              </a:rPr>
              <a:t>Cevap : Metre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1.bp.blogspot.com/-RHU2HrVLDGU/T2ucYZGxzwI/AAAAAAAAFnY/46z3Ms28Wj4/s1600/Uzunluk+%C3%96l%C3%A7%C3%BCl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6500858" cy="4875643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38</Words>
  <Application>Microsoft Office PowerPoint</Application>
  <PresentationFormat>Ekran Gösterisi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Gezinti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</vt:vector>
  </TitlesOfParts>
  <Company>YÜCESOY LTD ŞTİ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YÜCESOY LTD ŞTİ</dc:creator>
  <cp:lastModifiedBy>YÜCESOY LTD ŞTİ</cp:lastModifiedBy>
  <cp:revision>3</cp:revision>
  <dcterms:created xsi:type="dcterms:W3CDTF">2012-04-18T16:11:55Z</dcterms:created>
  <dcterms:modified xsi:type="dcterms:W3CDTF">2012-04-18T16:40:58Z</dcterms:modified>
</cp:coreProperties>
</file>