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FFCC"/>
    <a:srgbClr val="FFD10D"/>
    <a:srgbClr val="FFFFFF"/>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F1753E-0BDB-4BB9-8D49-453DA1FD274C}" type="datetimeFigureOut">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CC7A2-31C8-41B6-9C24-0CF588AE2E9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1753E-0BDB-4BB9-8D49-453DA1FD274C}" type="datetimeFigureOut">
              <a:rPr lang="ru-RU" smtClean="0"/>
              <a:pPr/>
              <a:t>19.11.2020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CC7A2-31C8-41B6-9C24-0CF588AE2E9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or01.jpg"/>
          <p:cNvPicPr>
            <a:picLocks noChangeAspect="1"/>
          </p:cNvPicPr>
          <p:nvPr/>
        </p:nvPicPr>
        <p:blipFill>
          <a:blip r:embed="rId2"/>
          <a:stretch>
            <a:fillRect/>
          </a:stretch>
        </p:blipFill>
        <p:spPr>
          <a:xfrm>
            <a:off x="0" y="571500"/>
            <a:ext cx="9144000" cy="5715000"/>
          </a:xfrm>
          <a:prstGeom prst="rect">
            <a:avLst/>
          </a:prstGeom>
        </p:spPr>
      </p:pic>
      <p:sp>
        <p:nvSpPr>
          <p:cNvPr id="2" name="Заголовок 1"/>
          <p:cNvSpPr>
            <a:spLocks noGrp="1"/>
          </p:cNvSpPr>
          <p:nvPr>
            <p:ph type="ctrTitle"/>
          </p:nvPr>
        </p:nvSpPr>
        <p:spPr>
          <a:xfrm>
            <a:off x="500034" y="1285860"/>
            <a:ext cx="8458200" cy="3214710"/>
          </a:xfrm>
        </p:spPr>
        <p:txBody>
          <a:bodyPr>
            <a:noAutofit/>
          </a:bodyPr>
          <a:lstStyle/>
          <a:p>
            <a:r>
              <a:rPr lang="ru-RU" sz="8000" b="1" dirty="0" smtClean="0">
                <a:solidFill>
                  <a:srgbClr val="FF0000"/>
                </a:solidFill>
                <a:effectLst>
                  <a:outerShdw blurRad="38100" dist="38100" dir="2700000" algn="tl">
                    <a:srgbClr val="000000">
                      <a:alpha val="43137"/>
                    </a:srgbClr>
                  </a:outerShdw>
                </a:effectLst>
              </a:rPr>
              <a:t>ФИЛОСОФИЯ</a:t>
            </a:r>
            <a:br>
              <a:rPr lang="ru-RU" sz="8000" b="1" dirty="0" smtClean="0">
                <a:solidFill>
                  <a:srgbClr val="FF0000"/>
                </a:solidFill>
                <a:effectLst>
                  <a:outerShdw blurRad="38100" dist="38100" dir="2700000" algn="tl">
                    <a:srgbClr val="000000">
                      <a:alpha val="43137"/>
                    </a:srgbClr>
                  </a:outerShdw>
                </a:effectLst>
              </a:rPr>
            </a:br>
            <a:r>
              <a:rPr lang="ru-RU" sz="8000" b="1" dirty="0" smtClean="0">
                <a:solidFill>
                  <a:srgbClr val="FF0000"/>
                </a:solidFill>
                <a:effectLst>
                  <a:outerShdw blurRad="38100" dist="38100" dir="2700000" algn="tl">
                    <a:srgbClr val="000000">
                      <a:alpha val="43137"/>
                    </a:srgbClr>
                  </a:outerShdw>
                </a:effectLst>
              </a:rPr>
              <a:t>СОХРАНЕНИЯ ЖИЗНИ</a:t>
            </a:r>
            <a:endParaRPr lang="ru-RU" sz="8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285728"/>
            <a:ext cx="8072494" cy="1384995"/>
          </a:xfrm>
          <a:prstGeom prst="rect">
            <a:avLst/>
          </a:prstGeom>
          <a:noFill/>
        </p:spPr>
        <p:txBody>
          <a:bodyPr wrap="square" rtlCol="0">
            <a:spAutoFit/>
          </a:bodyPr>
          <a:lstStyle/>
          <a:p>
            <a:pPr algn="ctr"/>
            <a:r>
              <a:rPr lang="ru-RU" sz="2800" dirty="0" smtClean="0">
                <a:solidFill>
                  <a:srgbClr val="FF0000"/>
                </a:solidFill>
                <a:effectLst>
                  <a:outerShdw blurRad="38100" dist="38100" dir="2700000" algn="tl">
                    <a:srgbClr val="000000">
                      <a:alpha val="43137"/>
                    </a:srgbClr>
                  </a:outerShdw>
                </a:effectLst>
              </a:rPr>
              <a:t>Москва занимает одно из лидирующих мест в мире по числу </a:t>
            </a:r>
            <a:r>
              <a:rPr lang="ru-RU" sz="2800" b="1" dirty="0" smtClean="0">
                <a:solidFill>
                  <a:srgbClr val="FF0000"/>
                </a:solidFill>
                <a:effectLst>
                  <a:outerShdw blurRad="38100" dist="38100" dir="2700000" algn="tl">
                    <a:srgbClr val="000000">
                      <a:alpha val="43137"/>
                    </a:srgbClr>
                  </a:outerShdw>
                </a:effectLst>
              </a:rPr>
              <a:t>ДТП</a:t>
            </a:r>
            <a:r>
              <a:rPr lang="ru-RU" sz="2800" dirty="0" smtClean="0">
                <a:solidFill>
                  <a:srgbClr val="FF0000"/>
                </a:solidFill>
                <a:effectLst>
                  <a:outerShdw blurRad="38100" dist="38100" dir="2700000" algn="tl">
                    <a:srgbClr val="000000">
                      <a:alpha val="43137"/>
                    </a:srgbClr>
                  </a:outerShdw>
                </a:effectLst>
              </a:rPr>
              <a:t> </a:t>
            </a:r>
            <a:r>
              <a:rPr lang="ru-RU" sz="2800" b="1" dirty="0" smtClean="0">
                <a:solidFill>
                  <a:srgbClr val="FF0000"/>
                </a:solidFill>
                <a:effectLst>
                  <a:outerShdw blurRad="38100" dist="38100" dir="2700000" algn="tl">
                    <a:srgbClr val="000000">
                      <a:alpha val="43137"/>
                    </a:srgbClr>
                  </a:outerShdw>
                </a:effectLst>
              </a:rPr>
              <a:t>с</a:t>
            </a:r>
            <a:r>
              <a:rPr lang="ru-RU" sz="2800" dirty="0" smtClean="0">
                <a:solidFill>
                  <a:srgbClr val="FF0000"/>
                </a:solidFill>
                <a:effectLst>
                  <a:outerShdw blurRad="38100" dist="38100" dir="2700000" algn="tl">
                    <a:srgbClr val="000000">
                      <a:alpha val="43137"/>
                    </a:srgbClr>
                  </a:outerShdw>
                </a:effectLst>
              </a:rPr>
              <a:t> </a:t>
            </a:r>
            <a:r>
              <a:rPr lang="ru-RU" sz="2800" b="1" dirty="0" smtClean="0">
                <a:solidFill>
                  <a:srgbClr val="FF0000"/>
                </a:solidFill>
                <a:effectLst>
                  <a:outerShdw blurRad="38100" dist="38100" dir="2700000" algn="tl">
                    <a:srgbClr val="000000">
                      <a:alpha val="43137"/>
                    </a:srgbClr>
                  </a:outerShdw>
                </a:effectLst>
              </a:rPr>
              <a:t>участием</a:t>
            </a:r>
            <a:r>
              <a:rPr lang="ru-RU" sz="2800" dirty="0" smtClean="0">
                <a:solidFill>
                  <a:srgbClr val="FF0000"/>
                </a:solidFill>
                <a:effectLst>
                  <a:outerShdw blurRad="38100" dist="38100" dir="2700000" algn="tl">
                    <a:srgbClr val="000000">
                      <a:alpha val="43137"/>
                    </a:srgbClr>
                  </a:outerShdw>
                </a:effectLst>
              </a:rPr>
              <a:t> </a:t>
            </a:r>
            <a:r>
              <a:rPr lang="ru-RU" sz="2800" b="1" dirty="0" smtClean="0">
                <a:solidFill>
                  <a:srgbClr val="FF0000"/>
                </a:solidFill>
                <a:effectLst>
                  <a:outerShdw blurRad="38100" dist="38100" dir="2700000" algn="tl">
                    <a:srgbClr val="000000">
                      <a:alpha val="43137"/>
                    </a:srgbClr>
                  </a:outerShdw>
                </a:effectLst>
              </a:rPr>
              <a:t>пешеходов, в том числе детей пешеходов. </a:t>
            </a:r>
            <a:endParaRPr lang="ru-RU" sz="2800" dirty="0">
              <a:solidFill>
                <a:srgbClr val="FF0000"/>
              </a:solidFill>
              <a:effectLst>
                <a:outerShdw blurRad="38100" dist="38100" dir="2700000" algn="tl">
                  <a:srgbClr val="000000">
                    <a:alpha val="43137"/>
                  </a:srgbClr>
                </a:outerShdw>
              </a:effectLst>
            </a:endParaRPr>
          </a:p>
        </p:txBody>
      </p:sp>
      <p:pic>
        <p:nvPicPr>
          <p:cNvPr id="5" name="Рисунок 4" descr="dtp01.jpg"/>
          <p:cNvPicPr>
            <a:picLocks noChangeAspect="1"/>
          </p:cNvPicPr>
          <p:nvPr/>
        </p:nvPicPr>
        <p:blipFill>
          <a:blip r:embed="rId2"/>
          <a:stretch>
            <a:fillRect/>
          </a:stretch>
        </p:blipFill>
        <p:spPr>
          <a:xfrm>
            <a:off x="2748617" y="2347857"/>
            <a:ext cx="6395383" cy="4510143"/>
          </a:xfrm>
          <a:prstGeom prst="rect">
            <a:avLst/>
          </a:prstGeom>
        </p:spPr>
      </p:pic>
      <p:sp>
        <p:nvSpPr>
          <p:cNvPr id="7" name="TextBox 6"/>
          <p:cNvSpPr txBox="1"/>
          <p:nvPr/>
        </p:nvSpPr>
        <p:spPr>
          <a:xfrm>
            <a:off x="214282" y="2428868"/>
            <a:ext cx="2357454" cy="3693319"/>
          </a:xfrm>
          <a:prstGeom prst="rect">
            <a:avLst/>
          </a:prstGeom>
          <a:noFill/>
        </p:spPr>
        <p:txBody>
          <a:bodyPr wrap="square" rtlCol="0">
            <a:spAutoFit/>
          </a:bodyPr>
          <a:lstStyle/>
          <a:p>
            <a:r>
              <a:rPr lang="ru-RU" dirty="0" smtClean="0"/>
              <a:t>По статистике только в Москве в </a:t>
            </a:r>
            <a:r>
              <a:rPr lang="ru-RU" dirty="0" smtClean="0"/>
              <a:t>2019 </a:t>
            </a:r>
            <a:r>
              <a:rPr lang="ru-RU" dirty="0" smtClean="0"/>
              <a:t>году произошло</a:t>
            </a:r>
            <a:r>
              <a:rPr lang="ru-RU" b="1" dirty="0" smtClean="0"/>
              <a:t> </a:t>
            </a:r>
            <a:r>
              <a:rPr lang="ru-RU" b="1" dirty="0" smtClean="0"/>
              <a:t>16306 </a:t>
            </a:r>
            <a:r>
              <a:rPr lang="ru-RU" dirty="0" smtClean="0"/>
              <a:t>дорожно-транспортных происшествия, из которых в</a:t>
            </a:r>
            <a:r>
              <a:rPr lang="ru-RU" b="1" dirty="0" smtClean="0"/>
              <a:t> </a:t>
            </a:r>
            <a:r>
              <a:rPr lang="ru-RU" b="1" dirty="0" smtClean="0"/>
              <a:t>567</a:t>
            </a:r>
            <a:r>
              <a:rPr lang="ru-RU" b="1" dirty="0" smtClean="0"/>
              <a:t> </a:t>
            </a:r>
            <a:r>
              <a:rPr lang="ru-RU" dirty="0" smtClean="0"/>
              <a:t>ДТП пострадали дети. </a:t>
            </a:r>
            <a:r>
              <a:rPr lang="ru-RU" dirty="0" smtClean="0"/>
              <a:t>13 ребенка </a:t>
            </a:r>
            <a:r>
              <a:rPr lang="ru-RU" dirty="0" smtClean="0"/>
              <a:t>погибли, а </a:t>
            </a:r>
            <a:r>
              <a:rPr lang="ru-RU" dirty="0" smtClean="0"/>
              <a:t>597</a:t>
            </a:r>
            <a:r>
              <a:rPr lang="ru-RU" dirty="0" smtClean="0"/>
              <a:t>получили </a:t>
            </a:r>
            <a:r>
              <a:rPr lang="ru-RU" dirty="0" smtClean="0"/>
              <a:t>ранения и травмы различной тяжести.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pPr eaLnBrk="1" hangingPunct="1"/>
            <a:r>
              <a:rPr lang="ru-RU" b="1" dirty="0" smtClean="0">
                <a:solidFill>
                  <a:srgbClr val="FFFF00"/>
                </a:solidFill>
                <a:effectLst>
                  <a:outerShdw blurRad="38100" dist="38100" dir="2700000" algn="tl">
                    <a:srgbClr val="000000">
                      <a:alpha val="43137"/>
                    </a:srgbClr>
                  </a:outerShdw>
                </a:effectLst>
              </a:rPr>
              <a:t>Пострадало:</a:t>
            </a:r>
          </a:p>
        </p:txBody>
      </p:sp>
      <p:sp>
        <p:nvSpPr>
          <p:cNvPr id="5" name="Rectangle 6"/>
          <p:cNvSpPr txBox="1">
            <a:spLocks noChangeArrowheads="1"/>
          </p:cNvSpPr>
          <p:nvPr/>
        </p:nvSpPr>
        <p:spPr>
          <a:xfrm>
            <a:off x="468313" y="1628775"/>
            <a:ext cx="3225800" cy="5032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ru-RU"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66 мальчиков</a:t>
            </a:r>
          </a:p>
        </p:txBody>
      </p:sp>
      <p:sp>
        <p:nvSpPr>
          <p:cNvPr id="6" name="Rectangle 9"/>
          <p:cNvSpPr>
            <a:spLocks noChangeArrowheads="1"/>
          </p:cNvSpPr>
          <p:nvPr/>
        </p:nvSpPr>
        <p:spPr bwMode="auto">
          <a:xfrm>
            <a:off x="5572132" y="1628775"/>
            <a:ext cx="2952750" cy="519113"/>
          </a:xfrm>
          <a:prstGeom prst="rect">
            <a:avLst/>
          </a:prstGeom>
          <a:noFill/>
          <a:ln w="9525">
            <a:noFill/>
            <a:miter lim="800000"/>
            <a:headEnd/>
            <a:tailEnd/>
          </a:ln>
        </p:spPr>
        <p:txBody>
          <a:bodyPr>
            <a:spAutoFit/>
          </a:bodyPr>
          <a:lstStyle/>
          <a:p>
            <a:pPr algn="ctr"/>
            <a:r>
              <a:rPr lang="ru-RU" sz="2800" b="1" dirty="0">
                <a:solidFill>
                  <a:srgbClr val="FFFF00"/>
                </a:solidFill>
                <a:effectLst>
                  <a:outerShdw blurRad="38100" dist="38100" dir="2700000" algn="tl">
                    <a:srgbClr val="000000">
                      <a:alpha val="43137"/>
                    </a:srgbClr>
                  </a:outerShdw>
                </a:effectLst>
                <a:latin typeface="Calibri" pitchFamily="34" charset="0"/>
              </a:rPr>
              <a:t>43 девочки</a:t>
            </a:r>
          </a:p>
        </p:txBody>
      </p:sp>
      <p:pic>
        <p:nvPicPr>
          <p:cNvPr id="7" name="Picture 11" descr="new4_1"/>
          <p:cNvPicPr>
            <a:picLocks noChangeAspect="1" noChangeArrowheads="1"/>
          </p:cNvPicPr>
          <p:nvPr/>
        </p:nvPicPr>
        <p:blipFill>
          <a:blip r:embed="rId2"/>
          <a:srcRect/>
          <a:stretch>
            <a:fillRect/>
          </a:stretch>
        </p:blipFill>
        <p:spPr bwMode="auto">
          <a:xfrm>
            <a:off x="323850" y="2276475"/>
            <a:ext cx="3514725" cy="4154488"/>
          </a:xfrm>
          <a:prstGeom prst="rect">
            <a:avLst/>
          </a:prstGeom>
          <a:noFill/>
          <a:ln w="9525">
            <a:noFill/>
            <a:miter lim="800000"/>
            <a:headEnd/>
            <a:tailEnd/>
          </a:ln>
        </p:spPr>
      </p:pic>
      <p:pic>
        <p:nvPicPr>
          <p:cNvPr id="8" name="Picture 12" descr="images11"/>
          <p:cNvPicPr>
            <a:picLocks noChangeAspect="1" noChangeArrowheads="1"/>
          </p:cNvPicPr>
          <p:nvPr/>
        </p:nvPicPr>
        <p:blipFill>
          <a:blip r:embed="rId3"/>
          <a:srcRect/>
          <a:stretch>
            <a:fillRect/>
          </a:stretch>
        </p:blipFill>
        <p:spPr bwMode="auto">
          <a:xfrm>
            <a:off x="5292725" y="2276475"/>
            <a:ext cx="3411538" cy="3916363"/>
          </a:xfrm>
          <a:prstGeom prst="rect">
            <a:avLst/>
          </a:prstGeom>
          <a:noFill/>
          <a:ln w="9525">
            <a:noFill/>
            <a:miter lim="800000"/>
            <a:headEnd/>
            <a:tailEnd/>
          </a:ln>
        </p:spPr>
      </p:pic>
      <p:sp>
        <p:nvSpPr>
          <p:cNvPr id="9" name="Номер слайда 6"/>
          <p:cNvSpPr>
            <a:spLocks noGrp="1"/>
          </p:cNvSpPr>
          <p:nvPr>
            <p:ph type="sldNum" sz="quarter" idx="12"/>
          </p:nvPr>
        </p:nvSpPr>
        <p:spPr>
          <a:xfrm>
            <a:off x="6553200" y="6356350"/>
            <a:ext cx="2133600" cy="365125"/>
          </a:xfrm>
        </p:spPr>
        <p:txBody>
          <a:bodyPr/>
          <a:lstStyle/>
          <a:p>
            <a:pPr>
              <a:defRPr/>
            </a:pPr>
            <a:fld id="{C55DA1BB-1664-4074-BC88-52CE51736A16}" type="slidenum">
              <a:rPr lang="ru-RU"/>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ru-RU" sz="4000" b="1" dirty="0" smtClean="0">
                <a:solidFill>
                  <a:srgbClr val="FFD10D"/>
                </a:solidFill>
                <a:effectLst>
                  <a:outerShdw blurRad="38100" dist="38100" dir="2700000" algn="tl">
                    <a:srgbClr val="000000">
                      <a:alpha val="43137"/>
                    </a:srgbClr>
                  </a:outerShdw>
                </a:effectLst>
              </a:rPr>
              <a:t>Находились без сопровождения взрослых:</a:t>
            </a:r>
          </a:p>
        </p:txBody>
      </p:sp>
      <p:sp>
        <p:nvSpPr>
          <p:cNvPr id="8" name="Rectangle 6"/>
          <p:cNvSpPr>
            <a:spLocks noChangeArrowheads="1"/>
          </p:cNvSpPr>
          <p:nvPr/>
        </p:nvSpPr>
        <p:spPr bwMode="auto">
          <a:xfrm>
            <a:off x="769929" y="1555094"/>
            <a:ext cx="2556149" cy="523220"/>
          </a:xfrm>
          <a:prstGeom prst="rect">
            <a:avLst/>
          </a:prstGeom>
          <a:noFill/>
          <a:ln w="9525">
            <a:noFill/>
            <a:miter lim="800000"/>
            <a:headEnd/>
            <a:tailEnd/>
          </a:ln>
        </p:spPr>
        <p:txBody>
          <a:bodyPr wrap="none">
            <a:spAutoFit/>
          </a:bodyPr>
          <a:lstStyle/>
          <a:p>
            <a:pPr algn="ctr"/>
            <a:r>
              <a:rPr lang="ru-RU" sz="2800" b="1" dirty="0">
                <a:solidFill>
                  <a:srgbClr val="FFFF00"/>
                </a:solidFill>
                <a:effectLst>
                  <a:outerShdw blurRad="38100" dist="38100" dir="2700000" algn="tl">
                    <a:srgbClr val="000000">
                      <a:alpha val="43137"/>
                    </a:srgbClr>
                  </a:outerShdw>
                </a:effectLst>
                <a:latin typeface="Calibri" pitchFamily="34" charset="0"/>
              </a:rPr>
              <a:t>38 </a:t>
            </a:r>
            <a:r>
              <a:rPr lang="ru-RU" sz="2800" b="1" dirty="0" smtClean="0">
                <a:solidFill>
                  <a:srgbClr val="FFFF00"/>
                </a:solidFill>
                <a:effectLst>
                  <a:outerShdw blurRad="38100" dist="38100" dir="2700000" algn="tl">
                    <a:srgbClr val="000000">
                      <a:alpha val="43137"/>
                    </a:srgbClr>
                  </a:outerShdw>
                </a:effectLst>
              </a:rPr>
              <a:t>мальчиков</a:t>
            </a:r>
            <a:endParaRPr lang="ru-RU" sz="2800" b="1" dirty="0">
              <a:solidFill>
                <a:srgbClr val="FFFF00"/>
              </a:solidFill>
              <a:effectLst>
                <a:outerShdw blurRad="38100" dist="38100" dir="2700000" algn="tl">
                  <a:srgbClr val="000000">
                    <a:alpha val="43137"/>
                  </a:srgbClr>
                </a:outerShdw>
              </a:effectLst>
            </a:endParaRPr>
          </a:p>
        </p:txBody>
      </p:sp>
      <p:sp>
        <p:nvSpPr>
          <p:cNvPr id="9" name="Rectangle 7"/>
          <p:cNvSpPr txBox="1">
            <a:spLocks noChangeArrowheads="1"/>
          </p:cNvSpPr>
          <p:nvPr/>
        </p:nvSpPr>
        <p:spPr>
          <a:xfrm>
            <a:off x="6342093" y="1500174"/>
            <a:ext cx="2587625" cy="57150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24 девочки</a:t>
            </a:r>
          </a:p>
        </p:txBody>
      </p:sp>
      <p:pic>
        <p:nvPicPr>
          <p:cNvPr id="10" name="Picture 11" descr="906429_ya_i_anya_023"/>
          <p:cNvPicPr>
            <a:picLocks noChangeAspect="1" noChangeArrowheads="1"/>
          </p:cNvPicPr>
          <p:nvPr/>
        </p:nvPicPr>
        <p:blipFill>
          <a:blip r:embed="rId2"/>
          <a:srcRect/>
          <a:stretch>
            <a:fillRect/>
          </a:stretch>
        </p:blipFill>
        <p:spPr bwMode="auto">
          <a:xfrm>
            <a:off x="1593074" y="2143116"/>
            <a:ext cx="5957853" cy="4468815"/>
          </a:xfrm>
          <a:prstGeom prst="rect">
            <a:avLst/>
          </a:prstGeom>
          <a:noFill/>
          <a:ln w="9525">
            <a:noFill/>
            <a:miter lim="800000"/>
            <a:headEnd/>
            <a:tailEnd/>
          </a:ln>
        </p:spPr>
      </p:pic>
      <p:sp>
        <p:nvSpPr>
          <p:cNvPr id="11" name="Номер слайда 5"/>
          <p:cNvSpPr>
            <a:spLocks noGrp="1"/>
          </p:cNvSpPr>
          <p:nvPr>
            <p:ph type="sldNum" sz="quarter" idx="12"/>
          </p:nvPr>
        </p:nvSpPr>
        <p:spPr>
          <a:xfrm>
            <a:off x="6553200" y="6356350"/>
            <a:ext cx="2133600" cy="365125"/>
          </a:xfrm>
        </p:spPr>
        <p:txBody>
          <a:bodyPr/>
          <a:lstStyle/>
          <a:p>
            <a:pPr>
              <a:defRPr/>
            </a:pPr>
            <a:fld id="{3A7881CD-A61A-477F-A09C-D800384BD64A}" type="slidenum">
              <a:rPr lang="ru-RU" smtClean="0"/>
              <a:pPr>
                <a:defRPr/>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8" presetClass="entr" presetSubtype="3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out)">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b_9519.jpg"/>
          <p:cNvPicPr>
            <a:picLocks noChangeAspect="1"/>
          </p:cNvPicPr>
          <p:nvPr/>
        </p:nvPicPr>
        <p:blipFill>
          <a:blip r:embed="rId2"/>
          <a:stretch>
            <a:fillRect/>
          </a:stretch>
        </p:blipFill>
        <p:spPr>
          <a:xfrm>
            <a:off x="1428728" y="1928856"/>
            <a:ext cx="6286544" cy="4716087"/>
          </a:xfrm>
          <a:prstGeom prst="rect">
            <a:avLst/>
          </a:prstGeom>
        </p:spPr>
      </p:pic>
      <p:sp>
        <p:nvSpPr>
          <p:cNvPr id="4" name="Rectangle 2"/>
          <p:cNvSpPr>
            <a:spLocks noGrp="1" noChangeArrowheads="1"/>
          </p:cNvSpPr>
          <p:nvPr>
            <p:ph type="title"/>
          </p:nvPr>
        </p:nvSpPr>
        <p:spPr>
          <a:xfrm>
            <a:off x="428596" y="285728"/>
            <a:ext cx="8229600" cy="808023"/>
          </a:xfrm>
        </p:spPr>
        <p:txBody>
          <a:bodyPr rtlCol="0">
            <a:normAutofit fontScale="90000"/>
          </a:bodyPr>
          <a:lstStyle/>
          <a:p>
            <a:pPr eaLnBrk="1" fontAlgn="auto" hangingPunct="1">
              <a:spcAft>
                <a:spcPts val="0"/>
              </a:spcAft>
              <a:defRPr/>
            </a:pPr>
            <a:r>
              <a:rPr lang="ru-RU" sz="4000" b="1" dirty="0" smtClean="0">
                <a:solidFill>
                  <a:srgbClr val="7030A0"/>
                </a:solidFill>
                <a:effectLst>
                  <a:outerShdw blurRad="38100" dist="38100" dir="2700000" algn="tl">
                    <a:srgbClr val="000000">
                      <a:alpha val="43137"/>
                    </a:srgbClr>
                  </a:outerShdw>
                </a:effectLst>
              </a:rPr>
              <a:t>По собственной неосторожности</a:t>
            </a:r>
            <a:r>
              <a:rPr lang="ru-RU" sz="4000" b="1" dirty="0" smtClean="0">
                <a:solidFill>
                  <a:srgbClr val="7030A0"/>
                </a:solidFill>
              </a:rPr>
              <a:t>:</a:t>
            </a:r>
          </a:p>
        </p:txBody>
      </p:sp>
      <p:sp>
        <p:nvSpPr>
          <p:cNvPr id="5" name="TextBox 4"/>
          <p:cNvSpPr txBox="1"/>
          <p:nvPr/>
        </p:nvSpPr>
        <p:spPr>
          <a:xfrm>
            <a:off x="642910" y="1142984"/>
            <a:ext cx="2643206" cy="523220"/>
          </a:xfrm>
          <a:prstGeom prst="rect">
            <a:avLst/>
          </a:prstGeom>
          <a:noFill/>
        </p:spPr>
        <p:txBody>
          <a:bodyPr wrap="square" rtlCol="0">
            <a:spAutoFit/>
          </a:bodyPr>
          <a:lstStyle/>
          <a:p>
            <a:pPr algn="ctr"/>
            <a:r>
              <a:rPr lang="ru-RU" sz="2800" b="1" dirty="0" smtClean="0">
                <a:solidFill>
                  <a:srgbClr val="FF0000"/>
                </a:solidFill>
                <a:effectLst>
                  <a:outerShdw blurRad="38100" dist="38100" dir="2700000" algn="tl">
                    <a:srgbClr val="000000">
                      <a:alpha val="43137"/>
                    </a:srgbClr>
                  </a:outerShdw>
                </a:effectLst>
              </a:rPr>
              <a:t>28 мальчиков</a:t>
            </a:r>
            <a:endParaRPr lang="ru-RU"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357950" y="1214422"/>
            <a:ext cx="2128275"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rPr>
              <a:t>15 девочек</a:t>
            </a:r>
            <a:endParaRPr lang="ru-RU" sz="28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8" presetClass="entr" presetSubtype="3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out)">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8596" y="142852"/>
            <a:ext cx="8229600" cy="1143000"/>
          </a:xfrm>
        </p:spPr>
        <p:txBody>
          <a:bodyPr rtlCol="0">
            <a:normAutofit fontScale="90000"/>
          </a:bodyPr>
          <a:lstStyle/>
          <a:p>
            <a:pPr eaLnBrk="1" fontAlgn="auto" hangingPunct="1">
              <a:spcAft>
                <a:spcPts val="0"/>
              </a:spcAft>
              <a:defRPr/>
            </a:pPr>
            <a:r>
              <a:rPr lang="ru-RU" sz="4000" b="1" dirty="0" smtClean="0">
                <a:solidFill>
                  <a:srgbClr val="FF0000"/>
                </a:solidFill>
              </a:rPr>
              <a:t>Находились в сопровождении взрослых:</a:t>
            </a:r>
          </a:p>
        </p:txBody>
      </p:sp>
      <p:sp>
        <p:nvSpPr>
          <p:cNvPr id="5" name="Rectangle 3"/>
          <p:cNvSpPr txBox="1">
            <a:spLocks noChangeArrowheads="1"/>
          </p:cNvSpPr>
          <p:nvPr/>
        </p:nvSpPr>
        <p:spPr>
          <a:xfrm>
            <a:off x="6153179" y="1500174"/>
            <a:ext cx="2490787"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smtClean="0">
                <a:ln>
                  <a:noFill/>
                </a:ln>
                <a:solidFill>
                  <a:srgbClr val="7030A0"/>
                </a:solidFill>
                <a:effectLst/>
                <a:uLnTx/>
                <a:uFillTx/>
                <a:latin typeface="+mn-lt"/>
                <a:ea typeface="+mn-ea"/>
                <a:cs typeface="+mn-cs"/>
              </a:rPr>
              <a:t>9 девочек</a:t>
            </a:r>
          </a:p>
        </p:txBody>
      </p:sp>
      <p:pic>
        <p:nvPicPr>
          <p:cNvPr id="7" name="Picture 10" descr="дети переходят улицу"/>
          <p:cNvPicPr>
            <a:picLocks noGrp="1" noChangeAspect="1" noChangeArrowheads="1"/>
          </p:cNvPicPr>
          <p:nvPr>
            <p:ph sz="half" idx="4294967295"/>
          </p:nvPr>
        </p:nvPicPr>
        <p:blipFill>
          <a:blip r:embed="rId2"/>
          <a:srcRect/>
          <a:stretch>
            <a:fillRect/>
          </a:stretch>
        </p:blipFill>
        <p:spPr>
          <a:xfrm>
            <a:off x="510810" y="2214554"/>
            <a:ext cx="8122380" cy="4364046"/>
          </a:xfrm>
          <a:prstGeom prst="rect">
            <a:avLst/>
          </a:prstGeom>
          <a:noFill/>
        </p:spPr>
      </p:pic>
      <p:sp>
        <p:nvSpPr>
          <p:cNvPr id="8" name="Номер слайда 5"/>
          <p:cNvSpPr>
            <a:spLocks noGrp="1"/>
          </p:cNvSpPr>
          <p:nvPr>
            <p:ph type="sldNum" sz="quarter" idx="12"/>
          </p:nvPr>
        </p:nvSpPr>
        <p:spPr>
          <a:xfrm>
            <a:off x="6553200" y="6356350"/>
            <a:ext cx="2133600" cy="365125"/>
          </a:xfrm>
        </p:spPr>
        <p:txBody>
          <a:bodyPr/>
          <a:lstStyle/>
          <a:p>
            <a:pPr>
              <a:defRPr/>
            </a:pPr>
            <a:fld id="{932DD5D7-8983-4519-843E-81635C7F6B84}" type="slidenum">
              <a:rPr lang="ru-RU" smtClean="0"/>
              <a:pPr>
                <a:defRPr/>
              </a:pPr>
              <a:t>14</a:t>
            </a:fld>
            <a:endParaRPr lang="ru-RU"/>
          </a:p>
        </p:txBody>
      </p:sp>
      <p:sp>
        <p:nvSpPr>
          <p:cNvPr id="9" name="TextBox 8"/>
          <p:cNvSpPr txBox="1"/>
          <p:nvPr/>
        </p:nvSpPr>
        <p:spPr>
          <a:xfrm>
            <a:off x="642910" y="1500175"/>
            <a:ext cx="2786082" cy="800219"/>
          </a:xfrm>
          <a:prstGeom prst="rect">
            <a:avLst/>
          </a:prstGeom>
          <a:noFill/>
        </p:spPr>
        <p:txBody>
          <a:bodyPr wrap="square" rtlCol="0">
            <a:spAutoFit/>
          </a:bodyPr>
          <a:lstStyle/>
          <a:p>
            <a:pPr marL="0" lvl="2" algn="ctr"/>
            <a:r>
              <a:rPr lang="ru-RU" sz="2800" b="1" dirty="0" smtClean="0">
                <a:solidFill>
                  <a:srgbClr val="7030A0"/>
                </a:solidFill>
              </a:rPr>
              <a:t>7 мальчиков</a:t>
            </a: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8" presetClass="entr" presetSubtype="3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out)">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357166"/>
            <a:ext cx="8072494" cy="5693866"/>
          </a:xfrm>
          <a:prstGeom prst="rect">
            <a:avLst/>
          </a:prstGeom>
          <a:noFill/>
        </p:spPr>
        <p:txBody>
          <a:bodyPr wrap="square" rtlCol="0">
            <a:spAutoFit/>
          </a:bodyPr>
          <a:lstStyle/>
          <a:p>
            <a:pPr algn="just"/>
            <a:r>
              <a:rPr lang="ru-RU" sz="2800" b="1" dirty="0" smtClean="0">
                <a:solidFill>
                  <a:srgbClr val="0070C0"/>
                </a:solidFill>
              </a:rPr>
              <a:t>Уважаемые родители! </a:t>
            </a:r>
            <a:r>
              <a:rPr lang="ru-RU" sz="2800" dirty="0" smtClean="0">
                <a:solidFill>
                  <a:srgbClr val="0070C0"/>
                </a:solidFill>
              </a:rPr>
              <a:t>Только зная Правила дорожного движения и хорошо ориентируясь в сложных  ситуациях на улице, ваши дети будут находиться в меньшей опасности, и вы, в первую очередь,  должны помочь им в этом. Как в сложной обстановке на дороге должен поступить водитель, а как пешеход? Увы,</a:t>
            </a:r>
            <a:r>
              <a:rPr lang="en-US" sz="2800" dirty="0" smtClean="0">
                <a:solidFill>
                  <a:srgbClr val="0070C0"/>
                </a:solidFill>
              </a:rPr>
              <a:t> </a:t>
            </a:r>
            <a:r>
              <a:rPr lang="ru-RU" sz="2800" smtClean="0">
                <a:solidFill>
                  <a:srgbClr val="0070C0"/>
                </a:solidFill>
              </a:rPr>
              <a:t>чаще </a:t>
            </a:r>
            <a:r>
              <a:rPr lang="ru-RU" sz="2800" dirty="0" smtClean="0">
                <a:solidFill>
                  <a:srgbClr val="0070C0"/>
                </a:solidFill>
              </a:rPr>
              <a:t>всего в семье обращаются к этой теме только тогда, когда уже свершился факт дорожно-транспортного происшествия. Так давайте же сделаем все возможное, чтобы не допустить трагедии.</a:t>
            </a:r>
          </a:p>
          <a:p>
            <a:pPr algn="just"/>
            <a:endParaRPr lang="ru-RU"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07.jpg"/>
          <p:cNvPicPr>
            <a:picLocks noChangeAspect="1"/>
          </p:cNvPicPr>
          <p:nvPr/>
        </p:nvPicPr>
        <p:blipFill>
          <a:blip r:embed="rId2"/>
          <a:stretch>
            <a:fillRect/>
          </a:stretch>
        </p:blipFill>
        <p:spPr>
          <a:xfrm>
            <a:off x="914400" y="1142984"/>
            <a:ext cx="7315200" cy="5181600"/>
          </a:xfrm>
          <a:prstGeom prst="rect">
            <a:avLst/>
          </a:prstGeom>
        </p:spPr>
      </p:pic>
      <p:sp>
        <p:nvSpPr>
          <p:cNvPr id="5" name="TextBox 4"/>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01.jpg"/>
          <p:cNvPicPr>
            <a:picLocks noChangeAspect="1"/>
          </p:cNvPicPr>
          <p:nvPr/>
        </p:nvPicPr>
        <p:blipFill>
          <a:blip r:embed="rId2"/>
          <a:stretch>
            <a:fillRect/>
          </a:stretch>
        </p:blipFill>
        <p:spPr>
          <a:xfrm>
            <a:off x="914400" y="1104920"/>
            <a:ext cx="73152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06.jpg"/>
          <p:cNvPicPr>
            <a:picLocks noChangeAspect="1"/>
          </p:cNvPicPr>
          <p:nvPr/>
        </p:nvPicPr>
        <p:blipFill>
          <a:blip r:embed="rId2"/>
          <a:stretch>
            <a:fillRect/>
          </a:stretch>
        </p:blipFill>
        <p:spPr>
          <a:xfrm>
            <a:off x="914400" y="1182454"/>
            <a:ext cx="7315200" cy="5175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02.jpg"/>
          <p:cNvPicPr>
            <a:picLocks noChangeAspect="1"/>
          </p:cNvPicPr>
          <p:nvPr/>
        </p:nvPicPr>
        <p:blipFill>
          <a:blip r:embed="rId2"/>
          <a:stretch>
            <a:fillRect/>
          </a:stretch>
        </p:blipFill>
        <p:spPr>
          <a:xfrm>
            <a:off x="914400" y="1188550"/>
            <a:ext cx="7315200" cy="5169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00034" y="1428736"/>
            <a:ext cx="8229600" cy="4525963"/>
          </a:xfrm>
        </p:spPr>
        <p:txBody>
          <a:bodyPr/>
          <a:lstStyle/>
          <a:p>
            <a:pPr algn="ctr">
              <a:buNone/>
            </a:pPr>
            <a:r>
              <a:rPr lang="ru-RU" sz="4800" b="1" dirty="0" smtClean="0">
                <a:solidFill>
                  <a:srgbClr val="002060"/>
                </a:solidFill>
              </a:rPr>
              <a:t>Дорога…Жизнь… Как похожи два эти понятия! Дорога жизни. Жизненный путь. Как близки они друг другу!</a:t>
            </a:r>
          </a:p>
          <a:p>
            <a:pPr>
              <a:buNone/>
            </a:pP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133" y="214290"/>
            <a:ext cx="6643734" cy="646331"/>
          </a:xfrm>
          <a:prstGeom prst="rect">
            <a:avLst/>
          </a:prstGeom>
          <a:noFill/>
        </p:spPr>
        <p:txBody>
          <a:bodyPr wrap="square" rtlCol="0">
            <a:spAutoFit/>
          </a:bodyPr>
          <a:lstStyle/>
          <a:p>
            <a:pPr algn="ctr"/>
            <a:r>
              <a:rPr lang="ru-RU" sz="3600" b="1" dirty="0" smtClean="0">
                <a:solidFill>
                  <a:srgbClr val="0070C0"/>
                </a:solidFill>
              </a:rPr>
              <a:t>ПРАВИЛА ПЕШЕХОДА</a:t>
            </a:r>
            <a:endParaRPr lang="ru-RU" sz="3600" b="1" dirty="0">
              <a:solidFill>
                <a:srgbClr val="0070C0"/>
              </a:solidFill>
            </a:endParaRPr>
          </a:p>
        </p:txBody>
      </p:sp>
      <p:pic>
        <p:nvPicPr>
          <p:cNvPr id="3" name="Рисунок 2" descr="С-10.jpg"/>
          <p:cNvPicPr>
            <a:picLocks noChangeAspect="1"/>
          </p:cNvPicPr>
          <p:nvPr/>
        </p:nvPicPr>
        <p:blipFill>
          <a:blip r:embed="rId2"/>
          <a:stretch>
            <a:fillRect/>
          </a:stretch>
        </p:blipFill>
        <p:spPr>
          <a:xfrm>
            <a:off x="914400" y="1176358"/>
            <a:ext cx="73152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2066" y="411235"/>
            <a:ext cx="3714744" cy="6232475"/>
          </a:xfrm>
          <a:prstGeom prst="rect">
            <a:avLst/>
          </a:prstGeom>
        </p:spPr>
        <p:txBody>
          <a:bodyPr wrap="square">
            <a:spAutoFit/>
          </a:bodyPr>
          <a:lstStyle/>
          <a:p>
            <a:r>
              <a:rPr lang="ru-RU" sz="2100" dirty="0" smtClean="0"/>
              <a:t>Очень хочется, чтобы вы прониклись сознанием того, что накормить, одеть малыша, нацелить его на хорошие оценки так же необходимо, как научить ребёнка безопасному поведению на дороге. Чтобы за всеми этими заботами не забылось, не потерялось главное – дорога: дорога в школу, дорога домой. Важно, чтобы она привела к цели, не оборвалась в начале или на полпути.</a:t>
            </a:r>
          </a:p>
          <a:p>
            <a:r>
              <a:rPr lang="ru-RU" sz="2100" dirty="0" smtClean="0"/>
              <a:t>Какой она будет для ребенка, зависит от нас с вами, взрослых.</a:t>
            </a:r>
            <a:endParaRPr lang="ru-RU" sz="2100" dirty="0"/>
          </a:p>
        </p:txBody>
      </p:sp>
      <p:pic>
        <p:nvPicPr>
          <p:cNvPr id="3" name="Рисунок 2" descr="Obl_Vash_rebenok.jpg"/>
          <p:cNvPicPr>
            <a:picLocks noChangeAspect="1"/>
          </p:cNvPicPr>
          <p:nvPr/>
        </p:nvPicPr>
        <p:blipFill>
          <a:blip r:embed="rId2"/>
          <a:stretch>
            <a:fillRect/>
          </a:stretch>
        </p:blipFill>
        <p:spPr>
          <a:xfrm>
            <a:off x="428596" y="482482"/>
            <a:ext cx="4143404" cy="601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72560" cy="6093976"/>
          </a:xfrm>
          <a:prstGeom prst="rect">
            <a:avLst/>
          </a:prstGeom>
        </p:spPr>
        <p:txBody>
          <a:bodyPr wrap="square">
            <a:spAutoFit/>
          </a:bodyPr>
          <a:lstStyle/>
          <a:p>
            <a:pPr algn="ctr"/>
            <a:r>
              <a:rPr lang="ru-RU" sz="3000" dirty="0" smtClean="0">
                <a:solidFill>
                  <a:srgbClr val="C00000"/>
                </a:solidFill>
                <a:effectLst>
                  <a:outerShdw blurRad="38100" dist="38100" dir="2700000" algn="tl">
                    <a:srgbClr val="000000">
                      <a:alpha val="43137"/>
                    </a:srgbClr>
                  </a:outerShdw>
                </a:effectLst>
              </a:rPr>
              <a:t>Обучать ребенка  безопасному поведению на дороге необходимо через его заинтересованность данной темой. Что же делается интересного в нашей школе по данному направлению? Благодаря вашей помощи, уважаемые родители, в школе создается первый в России музей пропаганды безопасности дорожного движения, пока он небольшой, но уже сейчас не хватает места на стенде для всех имеющихся экспонатов. Однако создатели музея надеются, что со временем музей станет для наших детей клубом по интересам.</a:t>
            </a:r>
            <a:endParaRPr lang="ru-RU" sz="30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l vel.jpg"/>
          <p:cNvPicPr>
            <a:picLocks noChangeAspect="1"/>
          </p:cNvPicPr>
          <p:nvPr/>
        </p:nvPicPr>
        <p:blipFill>
          <a:blip r:embed="rId2"/>
          <a:stretch>
            <a:fillRect/>
          </a:stretch>
        </p:blipFill>
        <p:spPr>
          <a:xfrm>
            <a:off x="2000232" y="214290"/>
            <a:ext cx="3286148" cy="6376742"/>
          </a:xfrm>
          <a:prstGeom prst="rect">
            <a:avLst/>
          </a:prstGeom>
        </p:spPr>
      </p:pic>
      <p:sp>
        <p:nvSpPr>
          <p:cNvPr id="3" name="TextBox 2"/>
          <p:cNvSpPr txBox="1"/>
          <p:nvPr/>
        </p:nvSpPr>
        <p:spPr>
          <a:xfrm>
            <a:off x="5929322" y="642918"/>
            <a:ext cx="3155031" cy="1200329"/>
          </a:xfrm>
          <a:prstGeom prst="rect">
            <a:avLst/>
          </a:prstGeom>
          <a:noFill/>
        </p:spPr>
        <p:txBody>
          <a:bodyPr wrap="none" rtlCol="0">
            <a:spAutoFit/>
          </a:bodyPr>
          <a:lstStyle/>
          <a:p>
            <a:pPr algn="ctr"/>
            <a:r>
              <a:rPr lang="ru-RU" sz="2400" b="1" dirty="0" smtClean="0">
                <a:solidFill>
                  <a:srgbClr val="002060"/>
                </a:solidFill>
                <a:effectLst>
                  <a:outerShdw blurRad="38100" dist="38100" dir="2700000" algn="tl">
                    <a:srgbClr val="000000">
                      <a:alpha val="43137"/>
                    </a:srgbClr>
                  </a:outerShdw>
                </a:effectLst>
              </a:rPr>
              <a:t>СОХРАНИМ ЖИЗНЬ</a:t>
            </a:r>
          </a:p>
          <a:p>
            <a:pPr algn="ctr"/>
            <a:r>
              <a:rPr lang="ru-RU" sz="2400" b="1" dirty="0" smtClean="0">
                <a:solidFill>
                  <a:srgbClr val="002060"/>
                </a:solidFill>
                <a:effectLst>
                  <a:outerShdw blurRad="38100" dist="38100" dir="2700000" algn="tl">
                    <a:srgbClr val="000000">
                      <a:alpha val="43137"/>
                    </a:srgbClr>
                  </a:outerShdw>
                </a:effectLst>
              </a:rPr>
              <a:t>И ЗДОРОВЬЕ </a:t>
            </a:r>
          </a:p>
          <a:p>
            <a:pPr algn="ctr"/>
            <a:r>
              <a:rPr lang="ru-RU" sz="2400" b="1" smtClean="0">
                <a:solidFill>
                  <a:srgbClr val="002060"/>
                </a:solidFill>
                <a:effectLst>
                  <a:outerShdw blurRad="38100" dist="38100" dir="2700000" algn="tl">
                    <a:srgbClr val="000000">
                      <a:alpha val="43137"/>
                    </a:srgbClr>
                  </a:outerShdw>
                </a:effectLst>
              </a:rPr>
              <a:t>НАШИХ </a:t>
            </a:r>
            <a:r>
              <a:rPr lang="ru-RU" sz="2400" b="1" smtClean="0">
                <a:solidFill>
                  <a:srgbClr val="002060"/>
                </a:solidFill>
                <a:effectLst>
                  <a:outerShdw blurRad="38100" dist="38100" dir="2700000" algn="tl">
                    <a:srgbClr val="000000">
                      <a:alpha val="43137"/>
                    </a:srgbClr>
                  </a:outerShdw>
                </a:effectLst>
              </a:rPr>
              <a:t>ДЕТЕЙ !!!</a:t>
            </a:r>
            <a:endParaRPr lang="ru-RU" sz="24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1"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or02.jpg"/>
          <p:cNvPicPr>
            <a:picLocks noChangeAspect="1"/>
          </p:cNvPicPr>
          <p:nvPr/>
        </p:nvPicPr>
        <p:blipFill>
          <a:blip r:embed="rId2"/>
          <a:stretch>
            <a:fillRect/>
          </a:stretch>
        </p:blipFill>
        <p:spPr>
          <a:xfrm>
            <a:off x="0" y="-214338"/>
            <a:ext cx="9144000" cy="7072338"/>
          </a:xfrm>
          <a:prstGeom prst="rect">
            <a:avLst/>
          </a:prstGeom>
        </p:spPr>
      </p:pic>
      <p:sp>
        <p:nvSpPr>
          <p:cNvPr id="14337" name="Rectangle 1"/>
          <p:cNvSpPr>
            <a:spLocks noChangeArrowheads="1"/>
          </p:cNvSpPr>
          <p:nvPr/>
        </p:nvSpPr>
        <p:spPr bwMode="auto">
          <a:xfrm>
            <a:off x="500066" y="428604"/>
            <a:ext cx="82867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rgbClr val="FFC000"/>
                </a:solidFill>
                <a:effectLst>
                  <a:outerShdw blurRad="38100" dist="38100" dir="2700000" algn="tl">
                    <a:srgbClr val="000000">
                      <a:alpha val="43137"/>
                    </a:srgbClr>
                  </a:outerShdw>
                </a:effectLst>
                <a:latin typeface="a_CooperBlack" pitchFamily="18" charset="-52"/>
                <a:ea typeface="Calibri" pitchFamily="34" charset="0"/>
                <a:cs typeface="Times New Roman" pitchFamily="18" charset="0"/>
              </a:rPr>
              <a:t>Дорога… Реальная модель всей нашей жизни. Пример, который отражает любые жизненные ситуации и отношения. Как и в жизни, здесь есть определенные правила и законы. </a:t>
            </a:r>
            <a:endParaRPr kumimoji="0" lang="ru-RU" sz="4400" b="0" i="0" u="none" strike="noStrike" cap="none" normalizeH="0" baseline="0" dirty="0" smtClean="0">
              <a:ln>
                <a:noFill/>
              </a:ln>
              <a:solidFill>
                <a:srgbClr val="FFC000"/>
              </a:solidFill>
              <a:effectLst>
                <a:outerShdw blurRad="38100" dist="38100" dir="2700000" algn="tl">
                  <a:srgbClr val="000000">
                    <a:alpha val="43137"/>
                  </a:srgbClr>
                </a:outerShdw>
              </a:effectLst>
              <a:latin typeface="a_CooperBlack" pitchFamily="18" charset="-5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7"/>
                                        </p:tgtEl>
                                        <p:attrNameLst>
                                          <p:attrName>style.visibility</p:attrName>
                                        </p:attrNameLst>
                                      </p:cBhvr>
                                      <p:to>
                                        <p:strVal val="visible"/>
                                      </p:to>
                                    </p:set>
                                    <p:anim calcmode="discrete" valueType="clr">
                                      <p:cBhvr override="childStyle">
                                        <p:cTn id="7" dur="80"/>
                                        <p:tgtEl>
                                          <p:spTgt spid="143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gtEl>
                                        <p:attrNameLst>
                                          <p:attrName>fillcolor</p:attrName>
                                        </p:attrNameLst>
                                      </p:cBhvr>
                                      <p:tavLst>
                                        <p:tav tm="0">
                                          <p:val>
                                            <p:clrVal>
                                              <a:schemeClr val="accent2"/>
                                            </p:clrVal>
                                          </p:val>
                                        </p:tav>
                                        <p:tav tm="50000">
                                          <p:val>
                                            <p:clrVal>
                                              <a:schemeClr val="hlink"/>
                                            </p:clrVal>
                                          </p:val>
                                        </p:tav>
                                      </p:tavLst>
                                    </p:anim>
                                    <p:set>
                                      <p:cBhvr>
                                        <p:cTn id="9" dur="80"/>
                                        <p:tgtEl>
                                          <p:spTgt spid="143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olpa.jpg"/>
          <p:cNvPicPr>
            <a:picLocks noChangeAspect="1"/>
          </p:cNvPicPr>
          <p:nvPr/>
        </p:nvPicPr>
        <p:blipFill>
          <a:blip r:embed="rId2"/>
          <a:stretch>
            <a:fillRect/>
          </a:stretch>
        </p:blipFill>
        <p:spPr>
          <a:xfrm>
            <a:off x="1359592" y="0"/>
            <a:ext cx="6424816" cy="4823435"/>
          </a:xfrm>
          <a:prstGeom prst="rect">
            <a:avLst/>
          </a:prstGeom>
        </p:spPr>
      </p:pic>
      <p:sp>
        <p:nvSpPr>
          <p:cNvPr id="7" name="Выноска со стрелкой вверх 6"/>
          <p:cNvSpPr/>
          <p:nvPr/>
        </p:nvSpPr>
        <p:spPr>
          <a:xfrm>
            <a:off x="571472" y="4286256"/>
            <a:ext cx="8001056" cy="2500306"/>
          </a:xfrm>
          <a:prstGeom prst="upArrowCallout">
            <a:avLst/>
          </a:prstGeom>
          <a:solidFill>
            <a:srgbClr val="FFD10D">
              <a:alpha val="12000"/>
            </a:srgbClr>
          </a:solidFill>
          <a:ln>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Дороги бывают разные: дороги в никуда, с определенным местом назначения… Мы каждый день в пути: кто-то в пути к намеченной цели, а кто-то просто идет по течению, подчиняясь законам толпы… И на этом пути нам встречаются разные люди. Попутчики, собеседники, случайные прохожие или толпа, идущая навстречу и сметающая все на своем пути.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1.jpg"/>
          <p:cNvPicPr>
            <a:picLocks noChangeAspect="1"/>
          </p:cNvPicPr>
          <p:nvPr/>
        </p:nvPicPr>
        <p:blipFill>
          <a:blip r:embed="rId2"/>
          <a:stretch>
            <a:fillRect/>
          </a:stretch>
        </p:blipFill>
        <p:spPr>
          <a:xfrm>
            <a:off x="1143" y="0"/>
            <a:ext cx="9141714" cy="6858000"/>
          </a:xfrm>
          <a:prstGeom prst="rect">
            <a:avLst/>
          </a:prstGeom>
        </p:spPr>
      </p:pic>
      <p:sp>
        <p:nvSpPr>
          <p:cNvPr id="4" name="TextBox 3"/>
          <p:cNvSpPr txBox="1"/>
          <p:nvPr/>
        </p:nvSpPr>
        <p:spPr>
          <a:xfrm>
            <a:off x="535753" y="3903369"/>
            <a:ext cx="8072494" cy="2954655"/>
          </a:xfrm>
          <a:prstGeom prst="rect">
            <a:avLst/>
          </a:prstGeom>
          <a:noFill/>
        </p:spPr>
        <p:txBody>
          <a:bodyPr wrap="square" rtlCol="0">
            <a:spAutoFit/>
          </a:bodyPr>
          <a:lstStyle/>
          <a:p>
            <a:pPr algn="ctr"/>
            <a:r>
              <a:rPr lang="ru-RU" sz="2400" b="1" dirty="0" smtClean="0">
                <a:solidFill>
                  <a:srgbClr val="FF0000"/>
                </a:solidFill>
              </a:rPr>
              <a:t>Как сложно порой бывает сориентироваться в ситуации! Как, попав в интенсивный дорожный или жизненный поток, суметь найти свою нишу, идти в ногу со временем, соблюдать скоростной режим? Как часто в силу своей беспечности мы бываем, незащищены перед опасностью! Особенно сложно, конечно, детям.</a:t>
            </a:r>
          </a:p>
          <a:p>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rop.jpg"/>
          <p:cNvPicPr>
            <a:picLocks noChangeAspect="1"/>
          </p:cNvPicPr>
          <p:nvPr/>
        </p:nvPicPr>
        <p:blipFill>
          <a:blip r:embed="rId2"/>
          <a:stretch>
            <a:fillRect/>
          </a:stretch>
        </p:blipFill>
        <p:spPr>
          <a:xfrm>
            <a:off x="0" y="0"/>
            <a:ext cx="5356098" cy="6858000"/>
          </a:xfrm>
          <a:prstGeom prst="rect">
            <a:avLst/>
          </a:prstGeom>
        </p:spPr>
      </p:pic>
      <p:sp>
        <p:nvSpPr>
          <p:cNvPr id="4" name="TextBox 3"/>
          <p:cNvSpPr txBox="1"/>
          <p:nvPr/>
        </p:nvSpPr>
        <p:spPr>
          <a:xfrm>
            <a:off x="5643570" y="357166"/>
            <a:ext cx="3071834" cy="6494085"/>
          </a:xfrm>
          <a:prstGeom prst="rect">
            <a:avLst/>
          </a:prstGeom>
          <a:noFill/>
        </p:spPr>
        <p:txBody>
          <a:bodyPr wrap="square" rtlCol="0">
            <a:spAutoFit/>
          </a:bodyPr>
          <a:lstStyle/>
          <a:p>
            <a:r>
              <a:rPr lang="ru-RU" sz="2600" dirty="0" smtClean="0">
                <a:solidFill>
                  <a:srgbClr val="006600"/>
                </a:solidFill>
              </a:rPr>
              <a:t>Каждый выбирает свою дорогу сам. Одни пробираются узкими, непроторенными тропами, другие выбирают широкие современные магистрали, третьи сами прокладывают дорогу себе и окружающим…</a:t>
            </a:r>
          </a:p>
          <a:p>
            <a:endParaRPr lang="ru-RU" sz="2600"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259.0.123915._original.jpg"/>
          <p:cNvPicPr>
            <a:picLocks noChangeAspect="1"/>
          </p:cNvPicPr>
          <p:nvPr/>
        </p:nvPicPr>
        <p:blipFill>
          <a:blip r:embed="rId2"/>
          <a:stretch>
            <a:fillRect/>
          </a:stretch>
        </p:blipFill>
        <p:spPr>
          <a:xfrm>
            <a:off x="0" y="264339"/>
            <a:ext cx="9144000" cy="6093619"/>
          </a:xfrm>
          <a:prstGeom prst="rect">
            <a:avLst/>
          </a:prstGeom>
        </p:spPr>
      </p:pic>
      <p:sp>
        <p:nvSpPr>
          <p:cNvPr id="4" name="TextBox 3"/>
          <p:cNvSpPr txBox="1"/>
          <p:nvPr/>
        </p:nvSpPr>
        <p:spPr>
          <a:xfrm>
            <a:off x="785786" y="357166"/>
            <a:ext cx="7786742" cy="2308324"/>
          </a:xfrm>
          <a:prstGeom prst="rect">
            <a:avLst/>
          </a:prstGeom>
          <a:noFill/>
        </p:spPr>
        <p:txBody>
          <a:bodyPr wrap="square" rtlCol="0">
            <a:spAutoFit/>
          </a:bodyPr>
          <a:lstStyle/>
          <a:p>
            <a:pPr algn="ctr"/>
            <a:r>
              <a:rPr lang="ru-RU" sz="2400" dirty="0" smtClean="0">
                <a:solidFill>
                  <a:srgbClr val="002060"/>
                </a:solidFill>
              </a:rPr>
              <a:t>В наш век бешеных скоростей и загруженных трасс легко попасть в пробку или зайти в тупик, еще сложнее избежать столкновения. И тогда очень важно знать, что есть люди, готовые прийти на помощь; и помнить, что тебя ждут дома.</a:t>
            </a:r>
          </a:p>
          <a:p>
            <a:pPr algn="ctr"/>
            <a:endParaRPr lang="ru-RU"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3946.jpg"/>
          <p:cNvPicPr>
            <a:picLocks noChangeAspect="1"/>
          </p:cNvPicPr>
          <p:nvPr/>
        </p:nvPicPr>
        <p:blipFill>
          <a:blip r:embed="rId2"/>
          <a:stretch>
            <a:fillRect/>
          </a:stretch>
        </p:blipFill>
        <p:spPr>
          <a:xfrm>
            <a:off x="35655" y="428604"/>
            <a:ext cx="9108345" cy="6072230"/>
          </a:xfrm>
          <a:prstGeom prst="rect">
            <a:avLst/>
          </a:prstGeom>
        </p:spPr>
      </p:pic>
      <p:sp>
        <p:nvSpPr>
          <p:cNvPr id="4" name="TextBox 3"/>
          <p:cNvSpPr txBox="1"/>
          <p:nvPr/>
        </p:nvSpPr>
        <p:spPr>
          <a:xfrm>
            <a:off x="357158" y="500042"/>
            <a:ext cx="7786742" cy="1569660"/>
          </a:xfrm>
          <a:prstGeom prst="rect">
            <a:avLst/>
          </a:prstGeom>
          <a:solidFill>
            <a:srgbClr val="FFFFFF">
              <a:alpha val="34118"/>
            </a:srgbClr>
          </a:solidFill>
        </p:spPr>
        <p:txBody>
          <a:bodyPr wrap="square" rtlCol="0">
            <a:spAutoFit/>
          </a:bodyPr>
          <a:lstStyle/>
          <a:p>
            <a:r>
              <a:rPr lang="ru-RU" sz="2400" dirty="0" smtClean="0">
                <a:solidFill>
                  <a:srgbClr val="002060"/>
                </a:solidFill>
              </a:rPr>
              <a:t>Дорога… Это целая жизнь. Как удивительно похожи жизненные и дорожные ситуации! И готовить к ним себя и своих детей нужно с детства. </a:t>
            </a:r>
          </a:p>
          <a:p>
            <a:endParaRPr lang="ru-RU" sz="2400" dirty="0">
              <a:solidFill>
                <a:srgbClr val="FFFF00"/>
              </a:solidFill>
            </a:endParaRPr>
          </a:p>
        </p:txBody>
      </p:sp>
      <p:sp>
        <p:nvSpPr>
          <p:cNvPr id="5" name="TextBox 4"/>
          <p:cNvSpPr txBox="1"/>
          <p:nvPr/>
        </p:nvSpPr>
        <p:spPr>
          <a:xfrm>
            <a:off x="4429124" y="3784777"/>
            <a:ext cx="4500594" cy="2215991"/>
          </a:xfrm>
          <a:prstGeom prst="rect">
            <a:avLst/>
          </a:prstGeom>
          <a:solidFill>
            <a:srgbClr val="FFFFFF">
              <a:alpha val="34118"/>
            </a:srgbClr>
          </a:solidFill>
        </p:spPr>
        <p:txBody>
          <a:bodyPr wrap="square" rtlCol="0">
            <a:spAutoFit/>
          </a:bodyPr>
          <a:lstStyle/>
          <a:p>
            <a:r>
              <a:rPr lang="ru-RU" sz="2400" dirty="0" smtClean="0">
                <a:solidFill>
                  <a:srgbClr val="002060"/>
                </a:solidFill>
              </a:rPr>
              <a:t>Быть терпимым, уверенным в себе, не бояться трудностей, соблюдать правила – вот то, что поможет найти выход из любой ситуации.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4868863"/>
            <a:ext cx="8291513" cy="1989137"/>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ru-RU"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Анализ</a:t>
            </a:r>
            <a:br>
              <a:rPr kumimoji="0" lang="ru-RU"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br>
            <a:r>
              <a:rPr kumimoji="0" lang="ru-RU"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детского дорожно-транспортного травматизма </a:t>
            </a: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ru-RU"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за 11 месяцев </a:t>
            </a:r>
            <a:r>
              <a:rPr kumimoji="0" lang="ru-RU"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2019г</a:t>
            </a:r>
            <a:r>
              <a:rPr kumimoji="0" lang="ru-RU"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a:t>
            </a:r>
          </a:p>
        </p:txBody>
      </p:sp>
      <p:pic>
        <p:nvPicPr>
          <p:cNvPr id="8" name="Picture 4" descr="h_112604"/>
          <p:cNvPicPr>
            <a:picLocks noChangeAspect="1" noChangeArrowheads="1"/>
          </p:cNvPicPr>
          <p:nvPr/>
        </p:nvPicPr>
        <p:blipFill>
          <a:blip r:embed="rId2"/>
          <a:srcRect/>
          <a:stretch>
            <a:fillRect/>
          </a:stretch>
        </p:blipFill>
        <p:spPr bwMode="auto">
          <a:xfrm>
            <a:off x="0" y="404813"/>
            <a:ext cx="9144000" cy="427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643</Words>
  <Application>Microsoft Office PowerPoint</Application>
  <PresentationFormat>Экран (4:3)</PresentationFormat>
  <Paragraphs>40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ФИЛОСОФИЯ СОХРАНЕНИЯ ЖИЗНИ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Пострадало:</vt:lpstr>
      <vt:lpstr>Находились без сопровождения взрослых:</vt:lpstr>
      <vt:lpstr>По собственной неосторожности:</vt:lpstr>
      <vt:lpstr>Находились в сопровождении взрослых: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Sentrepropagande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Pavlik</dc:creator>
  <cp:lastModifiedBy>Алексей</cp:lastModifiedBy>
  <cp:revision>140</cp:revision>
  <dcterms:created xsi:type="dcterms:W3CDTF">2009-01-26T07:43:44Z</dcterms:created>
  <dcterms:modified xsi:type="dcterms:W3CDTF">2020-11-19T13:04:26Z</dcterms:modified>
</cp:coreProperties>
</file>