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 id="279" r:id="rId24"/>
    <p:sldId id="280" r:id="rId25"/>
    <p:sldId id="281" r:id="rId26"/>
    <p:sldId id="277"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00091A"/>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620" y="-3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23.11.2020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23.11.2020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23.11.2020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23.11.2020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23.11.2020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23.11.2020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23.11.2020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23.11.2020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23.11.2020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23.11.2020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23.11.2020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23.11.2020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5.jpeg"/><Relationship Id="rId5" Type="http://schemas.microsoft.com/office/2007/relationships/hdphoto" Target="../media/hdphoto3.wdp"/><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5.wdp"/><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5" Type="http://schemas.microsoft.com/office/2007/relationships/hdphoto" Target="../media/hdphoto4.wdp"/><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jpeg"/><Relationship Id="rId1" Type="http://schemas.openxmlformats.org/officeDocument/2006/relationships/slideLayout" Target="../slideLayouts/slideLayout7.xml"/><Relationship Id="rId6" Type="http://schemas.microsoft.com/office/2007/relationships/hdphoto" Target="../media/hdphoto6.wdp"/><Relationship Id="rId5" Type="http://schemas.openxmlformats.org/officeDocument/2006/relationships/image" Target="../media/image21.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25.jpeg"/><Relationship Id="rId5" Type="http://schemas.microsoft.com/office/2007/relationships/hdphoto" Target="../media/hdphoto7.wdp"/><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jpeg"/><Relationship Id="rId1" Type="http://schemas.openxmlformats.org/officeDocument/2006/relationships/slideLayout" Target="../slideLayouts/slideLayout7.xml"/><Relationship Id="rId5" Type="http://schemas.microsoft.com/office/2007/relationships/hdphoto" Target="../media/hdphoto8.wdp"/><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36.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35.jpeg"/><Relationship Id="rId5" Type="http://schemas.microsoft.com/office/2007/relationships/hdphoto" Target="../media/hdphoto9.wdp"/><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4.xml.rels><?xml version="1.0" encoding="UTF-8" standalone="yes"?>
<Relationships xmlns="http://schemas.openxmlformats.org/package/2006/relationships"><Relationship Id="rId8" Type="http://schemas.openxmlformats.org/officeDocument/2006/relationships/image" Target="../media/image47.jpeg"/><Relationship Id="rId3" Type="http://schemas.microsoft.com/office/2007/relationships/hdphoto" Target="../media/hdphoto2.wdp"/><Relationship Id="rId7" Type="http://schemas.openxmlformats.org/officeDocument/2006/relationships/image" Target="../media/image46.jpeg"/><Relationship Id="rId12" Type="http://schemas.openxmlformats.org/officeDocument/2006/relationships/image" Target="../media/image51.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45.jpeg"/><Relationship Id="rId11" Type="http://schemas.openxmlformats.org/officeDocument/2006/relationships/image" Target="../media/image50.jpeg"/><Relationship Id="rId5" Type="http://schemas.openxmlformats.org/officeDocument/2006/relationships/image" Target="../media/image44.jpeg"/><Relationship Id="rId10" Type="http://schemas.openxmlformats.org/officeDocument/2006/relationships/image" Target="../media/image49.jpeg"/><Relationship Id="rId4" Type="http://schemas.openxmlformats.org/officeDocument/2006/relationships/image" Target="../media/image43.jpeg"/><Relationship Id="rId9" Type="http://schemas.openxmlformats.org/officeDocument/2006/relationships/image" Target="../media/image48.jpeg"/></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e-history.kz/media/upload/2065/2015/02/11/e5ad65490dfbe0e479d4b9a0800831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63"/>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651" y="33148"/>
            <a:ext cx="9140349" cy="2554545"/>
          </a:xfrm>
          <a:prstGeom prst="rect">
            <a:avLst/>
          </a:prstGeom>
          <a:noFill/>
        </p:spPr>
        <p:txBody>
          <a:bodyPr wrap="square" rtlCol="0">
            <a:spAutoFit/>
          </a:bodyPr>
          <a:lstStyle/>
          <a:p>
            <a:pPr algn="ctr"/>
            <a:r>
              <a:rPr lang="ru-RU" sz="4000" b="1" dirty="0" smtClean="0">
                <a:solidFill>
                  <a:schemeClr val="bg1"/>
                </a:solidFill>
                <a:latin typeface="Times New Roman" pitchFamily="18" charset="0"/>
                <a:cs typeface="Times New Roman" pitchFamily="18" charset="0"/>
              </a:rPr>
              <a:t> НАУЧНЫЙ ПРОЕКТ</a:t>
            </a:r>
            <a:endParaRPr lang="ru-RU" sz="4000" b="1" dirty="0">
              <a:solidFill>
                <a:schemeClr val="bg1"/>
              </a:solidFill>
              <a:latin typeface="Times New Roman" pitchFamily="18" charset="0"/>
              <a:cs typeface="Times New Roman" pitchFamily="18" charset="0"/>
            </a:endParaRPr>
          </a:p>
          <a:p>
            <a:endParaRPr lang="ru-RU" sz="4000" b="1" dirty="0" smtClean="0">
              <a:solidFill>
                <a:schemeClr val="bg1"/>
              </a:solidFill>
              <a:latin typeface="Times New Roman" pitchFamily="18" charset="0"/>
              <a:cs typeface="Times New Roman" pitchFamily="18" charset="0"/>
            </a:endParaRPr>
          </a:p>
          <a:p>
            <a:pPr algn="ctr"/>
            <a:r>
              <a:rPr lang="ru-RU" sz="4000" b="1" dirty="0" smtClean="0">
                <a:solidFill>
                  <a:schemeClr val="bg1"/>
                </a:solidFill>
                <a:latin typeface="Times New Roman" pitchFamily="18" charset="0"/>
                <a:cs typeface="Times New Roman" pitchFamily="18" charset="0"/>
              </a:rPr>
              <a:t>«НАУКА И </a:t>
            </a:r>
            <a:r>
              <a:rPr lang="ru-RU" sz="4000" b="1" dirty="0" smtClean="0">
                <a:solidFill>
                  <a:schemeClr val="bg1"/>
                </a:solidFill>
                <a:latin typeface="Times New Roman" pitchFamily="18" charset="0"/>
                <a:cs typeface="Times New Roman" pitchFamily="18" charset="0"/>
              </a:rPr>
              <a:t>ИСКУССТВО </a:t>
            </a:r>
            <a:r>
              <a:rPr lang="ru-RU" sz="4000" b="1" dirty="0" smtClean="0">
                <a:solidFill>
                  <a:schemeClr val="bg1"/>
                </a:solidFill>
                <a:latin typeface="Times New Roman" pitchFamily="18" charset="0"/>
                <a:cs typeface="Times New Roman" pitchFamily="18" charset="0"/>
              </a:rPr>
              <a:t>ВО ВРЕМЯ ВОЙНЫ»</a:t>
            </a:r>
            <a:r>
              <a:rPr lang="ru-RU" sz="4000" dirty="0" smtClean="0">
                <a:solidFill>
                  <a:schemeClr val="bg1"/>
                </a:solidFill>
              </a:rPr>
              <a:t>.</a:t>
            </a:r>
            <a:endParaRPr lang="ru-RU" sz="4000" dirty="0">
              <a:solidFill>
                <a:schemeClr val="bg1"/>
              </a:solidFill>
            </a:endParaRPr>
          </a:p>
        </p:txBody>
      </p:sp>
      <p:sp>
        <p:nvSpPr>
          <p:cNvPr id="3" name="TextBox 2"/>
          <p:cNvSpPr txBox="1"/>
          <p:nvPr/>
        </p:nvSpPr>
        <p:spPr>
          <a:xfrm>
            <a:off x="5220072" y="5201617"/>
            <a:ext cx="3672408" cy="1384995"/>
          </a:xfrm>
          <a:prstGeom prst="rect">
            <a:avLst/>
          </a:prstGeom>
          <a:noFill/>
        </p:spPr>
        <p:txBody>
          <a:bodyPr wrap="square" rtlCol="0">
            <a:spAutoFit/>
          </a:bodyPr>
          <a:lstStyle/>
          <a:p>
            <a:pPr algn="ctr"/>
            <a:r>
              <a:rPr lang="ru-RU" sz="2800" b="1" dirty="0" smtClean="0">
                <a:solidFill>
                  <a:schemeClr val="bg1"/>
                </a:solidFill>
                <a:latin typeface="Times New Roman" pitchFamily="18" charset="0"/>
                <a:cs typeface="Times New Roman" pitchFamily="18" charset="0"/>
              </a:rPr>
              <a:t>Работу выполнил</a:t>
            </a:r>
          </a:p>
          <a:p>
            <a:pPr algn="ctr"/>
            <a:r>
              <a:rPr lang="ru-RU" sz="2800" b="1">
                <a:solidFill>
                  <a:schemeClr val="bg1"/>
                </a:solidFill>
                <a:latin typeface="Times New Roman" pitchFamily="18" charset="0"/>
                <a:cs typeface="Times New Roman" pitchFamily="18" charset="0"/>
              </a:rPr>
              <a:t>у</a:t>
            </a:r>
            <a:r>
              <a:rPr lang="ru-RU" sz="2800" b="1" smtClean="0">
                <a:solidFill>
                  <a:schemeClr val="bg1"/>
                </a:solidFill>
                <a:latin typeface="Times New Roman" pitchFamily="18" charset="0"/>
                <a:cs typeface="Times New Roman" pitchFamily="18" charset="0"/>
              </a:rPr>
              <a:t>ченик 2 </a:t>
            </a:r>
            <a:r>
              <a:rPr lang="ru-RU" sz="2800" b="1" dirty="0" smtClean="0">
                <a:solidFill>
                  <a:schemeClr val="bg1"/>
                </a:solidFill>
                <a:latin typeface="Times New Roman" pitchFamily="18" charset="0"/>
                <a:cs typeface="Times New Roman" pitchFamily="18" charset="0"/>
              </a:rPr>
              <a:t>«а» класса</a:t>
            </a:r>
          </a:p>
          <a:p>
            <a:pPr algn="ctr"/>
            <a:r>
              <a:rPr lang="ru-RU" sz="2800" b="1" dirty="0" smtClean="0">
                <a:solidFill>
                  <a:schemeClr val="bg1"/>
                </a:solidFill>
                <a:latin typeface="Times New Roman" pitchFamily="18" charset="0"/>
                <a:cs typeface="Times New Roman" pitchFamily="18" charset="0"/>
              </a:rPr>
              <a:t>Суздальцев Ярослав</a:t>
            </a:r>
            <a:endParaRPr lang="ru-RU" sz="28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493767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img-fotki.yandex.ru/get/6731/199203331.97/0_aa178_bd281655_orig"/>
          <p:cNvPicPr>
            <a:picLocks noChangeAspect="1" noChangeArrowheads="1" noCrop="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1" y="0"/>
            <a:ext cx="919302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0" y="-79653"/>
            <a:ext cx="9144000" cy="7109639"/>
          </a:xfrm>
          <a:prstGeom prst="rect">
            <a:avLst/>
          </a:prstGeom>
        </p:spPr>
        <p:txBody>
          <a:bodyPr wrap="square">
            <a:spAutoFit/>
          </a:bodyPr>
          <a:lstStyle/>
          <a:p>
            <a:pPr algn="ctr"/>
            <a:r>
              <a:rPr lang="ru-RU" sz="2400" b="1" dirty="0" smtClean="0">
                <a:solidFill>
                  <a:schemeClr val="bg1"/>
                </a:solidFill>
                <a:latin typeface="Arial Black" pitchFamily="34" charset="0"/>
              </a:rPr>
              <a:t>  На </a:t>
            </a:r>
            <a:r>
              <a:rPr lang="ru-RU" sz="2400" b="1" dirty="0">
                <a:solidFill>
                  <a:schemeClr val="bg1"/>
                </a:solidFill>
                <a:latin typeface="Arial Black" pitchFamily="34" charset="0"/>
              </a:rPr>
              <a:t>рассвете 22 июня 1941 года без объявления войны, германская армия обрушилась </a:t>
            </a:r>
            <a:r>
              <a:rPr lang="ru-RU" sz="2400" b="1" dirty="0" smtClean="0">
                <a:solidFill>
                  <a:schemeClr val="bg1"/>
                </a:solidFill>
                <a:latin typeface="Arial Black" pitchFamily="34" charset="0"/>
              </a:rPr>
              <a:t>на </a:t>
            </a:r>
            <a:r>
              <a:rPr lang="ru-RU" sz="2400" b="1" dirty="0">
                <a:solidFill>
                  <a:schemeClr val="bg1"/>
                </a:solidFill>
                <a:latin typeface="Arial Black" pitchFamily="34" charset="0"/>
              </a:rPr>
              <a:t>советскую землю. Тысячи артиллерийских орудий открыли огонь по советской территории. Авиация атаковала аэродромы, военные  гарнизоны, узлы </a:t>
            </a:r>
            <a:r>
              <a:rPr lang="ru-RU" sz="2400" b="1" dirty="0" smtClean="0">
                <a:solidFill>
                  <a:schemeClr val="bg1"/>
                </a:solidFill>
                <a:latin typeface="Arial Black" pitchFamily="34" charset="0"/>
              </a:rPr>
              <a:t>связи. </a:t>
            </a:r>
            <a:r>
              <a:rPr lang="ru-RU" sz="2400" b="1" dirty="0">
                <a:solidFill>
                  <a:schemeClr val="bg1"/>
                </a:solidFill>
                <a:latin typeface="Arial Black" pitchFamily="34" charset="0"/>
              </a:rPr>
              <a:t>Началась Великая Отечественная </a:t>
            </a:r>
            <a:r>
              <a:rPr lang="ru-RU" sz="2400" b="1" dirty="0" smtClean="0">
                <a:solidFill>
                  <a:schemeClr val="bg1"/>
                </a:solidFill>
                <a:latin typeface="Arial Black" pitchFamily="34" charset="0"/>
              </a:rPr>
              <a:t>война. </a:t>
            </a:r>
            <a:r>
              <a:rPr lang="ru-RU" sz="2400" b="1" dirty="0">
                <a:solidFill>
                  <a:schemeClr val="bg1"/>
                </a:solidFill>
                <a:latin typeface="Arial Black" pitchFamily="34" charset="0"/>
              </a:rPr>
              <a:t>Она продолжалась 1418 дней и ночей - почти 4 героических и трагических года.  В это тяжелое время  трудился весь советский народ. Усиленные работы проводились как на фронте, так и в тылу.  В эти дни вместе с советским народом и его героической армией сражались и люди </a:t>
            </a:r>
            <a:r>
              <a:rPr lang="ru-RU" sz="2400" b="1" dirty="0" smtClean="0">
                <a:solidFill>
                  <a:schemeClr val="bg1"/>
                </a:solidFill>
                <a:latin typeface="Arial Black" pitchFamily="34" charset="0"/>
              </a:rPr>
              <a:t>науки и культуры, </a:t>
            </a:r>
            <a:r>
              <a:rPr lang="ru-RU" sz="2400" b="1" dirty="0">
                <a:solidFill>
                  <a:schemeClr val="bg1"/>
                </a:solidFill>
                <a:latin typeface="Arial Black" pitchFamily="34" charset="0"/>
              </a:rPr>
              <a:t>бесконечно преданные своему делу и великой Родине. Все основные направления научных исследований были </a:t>
            </a:r>
            <a:r>
              <a:rPr lang="ru-RU" sz="2400" b="1" dirty="0" smtClean="0">
                <a:solidFill>
                  <a:schemeClr val="bg1"/>
                </a:solidFill>
                <a:latin typeface="Arial Black" pitchFamily="34" charset="0"/>
              </a:rPr>
              <a:t>направленны </a:t>
            </a:r>
            <a:r>
              <a:rPr lang="ru-RU" sz="2400" b="1" dirty="0">
                <a:solidFill>
                  <a:schemeClr val="bg1"/>
                </a:solidFill>
                <a:latin typeface="Arial Black" pitchFamily="34" charset="0"/>
              </a:rPr>
              <a:t>на разгром врага. </a:t>
            </a:r>
            <a:r>
              <a:rPr lang="ru-RU" sz="2400" b="1" dirty="0" smtClean="0">
                <a:solidFill>
                  <a:schemeClr val="bg1"/>
                </a:solidFill>
                <a:latin typeface="Arial Black" pitchFamily="34" charset="0"/>
              </a:rPr>
              <a:t>Ученые-химики, физики </a:t>
            </a:r>
            <a:r>
              <a:rPr lang="ru-RU" sz="2400" b="1" dirty="0">
                <a:solidFill>
                  <a:schemeClr val="bg1"/>
                </a:solidFill>
                <a:latin typeface="Arial Black" pitchFamily="34" charset="0"/>
              </a:rPr>
              <a:t>играли очень важную роль в научно- изобретательской  деятельности.  </a:t>
            </a:r>
          </a:p>
          <a:p>
            <a:endParaRPr lang="ru-RU" sz="2400" b="1" dirty="0">
              <a:latin typeface="Arial Black" pitchFamily="34" charset="0"/>
            </a:endParaRPr>
          </a:p>
        </p:txBody>
      </p:sp>
    </p:spTree>
    <p:extLst>
      <p:ext uri="{BB962C8B-B14F-4D97-AF65-F5344CB8AC3E}">
        <p14:creationId xmlns:p14="http://schemas.microsoft.com/office/powerpoint/2010/main" val="352823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descr="http://static.eva.ru/eva/390000-400000/395623/channel/4523058099610632.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l="9666" r="7313"/>
          <a:stretch/>
        </p:blipFill>
        <p:spPr bwMode="auto">
          <a:xfrm>
            <a:off x="-1" y="-7366"/>
            <a:ext cx="9143999" cy="688381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0" y="0"/>
            <a:ext cx="9144000" cy="954107"/>
          </a:xfrm>
          <a:prstGeom prst="rect">
            <a:avLst/>
          </a:prstGeom>
        </p:spPr>
        <p:txBody>
          <a:bodyPr wrap="square">
            <a:spAutoFit/>
          </a:bodyPr>
          <a:lstStyle/>
          <a:p>
            <a:pPr algn="ctr"/>
            <a:r>
              <a:rPr lang="ru-RU" sz="2800" b="1" dirty="0" smtClean="0">
                <a:solidFill>
                  <a:schemeClr val="bg1"/>
                </a:solidFill>
                <a:latin typeface="Arial Black" pitchFamily="34" charset="0"/>
              </a:rPr>
              <a:t>Химическая и медицинская </a:t>
            </a:r>
            <a:r>
              <a:rPr lang="ru-RU" sz="2800" b="1" dirty="0">
                <a:solidFill>
                  <a:schemeClr val="bg1"/>
                </a:solidFill>
                <a:latin typeface="Arial Black" pitchFamily="34" charset="0"/>
              </a:rPr>
              <a:t>промышленность </a:t>
            </a:r>
            <a:r>
              <a:rPr lang="ru-RU" sz="2800" b="1" dirty="0" smtClean="0">
                <a:solidFill>
                  <a:schemeClr val="bg1"/>
                </a:solidFill>
                <a:latin typeface="Arial Black" pitchFamily="34" charset="0"/>
              </a:rPr>
              <a:t>во время </a:t>
            </a:r>
            <a:r>
              <a:rPr lang="ru-RU" sz="2800" b="1" dirty="0">
                <a:solidFill>
                  <a:schemeClr val="bg1"/>
                </a:solidFill>
                <a:latin typeface="Arial Black" pitchFamily="34" charset="0"/>
              </a:rPr>
              <a:t>войны.  </a:t>
            </a:r>
          </a:p>
        </p:txBody>
      </p:sp>
      <p:sp>
        <p:nvSpPr>
          <p:cNvPr id="3" name="Прямоугольник 2"/>
          <p:cNvSpPr/>
          <p:nvPr/>
        </p:nvSpPr>
        <p:spPr>
          <a:xfrm>
            <a:off x="-2" y="764704"/>
            <a:ext cx="9144001" cy="3416320"/>
          </a:xfrm>
          <a:prstGeom prst="rect">
            <a:avLst/>
          </a:prstGeom>
        </p:spPr>
        <p:txBody>
          <a:bodyPr wrap="square">
            <a:spAutoFit/>
          </a:bodyPr>
          <a:lstStyle/>
          <a:p>
            <a:r>
              <a:rPr lang="ru-RU" dirty="0">
                <a:solidFill>
                  <a:schemeClr val="bg1"/>
                </a:solidFill>
                <a:latin typeface="Arial Black" pitchFamily="34" charset="0"/>
              </a:rPr>
              <a:t>Быстрыми темпами развернулось строительство химических заводов. При </a:t>
            </a:r>
            <a:r>
              <a:rPr lang="ru-RU" dirty="0" smtClean="0">
                <a:solidFill>
                  <a:schemeClr val="bg1"/>
                </a:solidFill>
                <a:latin typeface="Arial Black" pitchFamily="34" charset="0"/>
              </a:rPr>
              <a:t>активном </a:t>
            </a:r>
            <a:r>
              <a:rPr lang="ru-RU" dirty="0">
                <a:solidFill>
                  <a:schemeClr val="bg1"/>
                </a:solidFill>
                <a:latin typeface="Arial Black" pitchFamily="34" charset="0"/>
              </a:rPr>
              <a:t>участии ученых-химиков научных центров Урала, Сибири, Казахстана и Средней Азии в 1943 г. было выпущено химических продуктов для военных нужд больше, чем в довоенное время. Так, вдвое увеличилась выработка наркозов и </a:t>
            </a:r>
            <a:r>
              <a:rPr lang="ru-RU" dirty="0" smtClean="0">
                <a:solidFill>
                  <a:schemeClr val="bg1"/>
                </a:solidFill>
                <a:latin typeface="Arial Black" pitchFamily="34" charset="0"/>
              </a:rPr>
              <a:t>обезболивающих </a:t>
            </a:r>
            <a:r>
              <a:rPr lang="ru-RU" dirty="0">
                <a:solidFill>
                  <a:schemeClr val="bg1"/>
                </a:solidFill>
                <a:latin typeface="Arial Black" pitchFamily="34" charset="0"/>
              </a:rPr>
              <a:t>лекарств.  </a:t>
            </a:r>
            <a:endParaRPr lang="ru-RU" dirty="0" smtClean="0">
              <a:solidFill>
                <a:schemeClr val="bg1"/>
              </a:solidFill>
              <a:latin typeface="Arial Black" pitchFamily="34" charset="0"/>
            </a:endParaRPr>
          </a:p>
          <a:p>
            <a:endParaRPr lang="ru-RU" dirty="0">
              <a:solidFill>
                <a:schemeClr val="bg1"/>
              </a:solidFill>
              <a:latin typeface="Arial Black" pitchFamily="34" charset="0"/>
            </a:endParaRPr>
          </a:p>
          <a:p>
            <a:r>
              <a:rPr lang="ru-RU" dirty="0" smtClean="0">
                <a:solidFill>
                  <a:schemeClr val="bg1"/>
                </a:solidFill>
                <a:latin typeface="Arial Black" pitchFamily="34" charset="0"/>
              </a:rPr>
              <a:t>Было </a:t>
            </a:r>
            <a:r>
              <a:rPr lang="ru-RU" dirty="0">
                <a:solidFill>
                  <a:schemeClr val="bg1"/>
                </a:solidFill>
                <a:latin typeface="Arial Black" pitchFamily="34" charset="0"/>
              </a:rPr>
              <a:t>налажено производство </a:t>
            </a:r>
            <a:r>
              <a:rPr lang="ru-RU" dirty="0" err="1">
                <a:solidFill>
                  <a:schemeClr val="bg1"/>
                </a:solidFill>
                <a:latin typeface="Arial Black" pitchFamily="34" charset="0"/>
              </a:rPr>
              <a:t>авиаброни</a:t>
            </a:r>
            <a:r>
              <a:rPr lang="ru-RU" dirty="0">
                <a:solidFill>
                  <a:schemeClr val="bg1"/>
                </a:solidFill>
                <a:latin typeface="Arial Black" pitchFamily="34" charset="0"/>
              </a:rPr>
              <a:t>, высококачественных лаков для покрытия техники, эмалей для военных самолетов</a:t>
            </a:r>
            <a:r>
              <a:rPr lang="ru-RU" dirty="0" smtClean="0">
                <a:solidFill>
                  <a:schemeClr val="bg1"/>
                </a:solidFill>
                <a:latin typeface="Arial Black" pitchFamily="34" charset="0"/>
              </a:rPr>
              <a:t>. Увеличилась </a:t>
            </a:r>
            <a:r>
              <a:rPr lang="ru-RU" dirty="0">
                <a:solidFill>
                  <a:schemeClr val="bg1"/>
                </a:solidFill>
                <a:latin typeface="Arial Black" pitchFamily="34" charset="0"/>
              </a:rPr>
              <a:t>работа по добычи нефти. </a:t>
            </a:r>
          </a:p>
          <a:p>
            <a:endParaRPr lang="ru-RU" dirty="0">
              <a:solidFill>
                <a:schemeClr val="bg1"/>
              </a:solidFill>
              <a:latin typeface="Arial Black" pitchFamily="34" charset="0"/>
            </a:endParaRPr>
          </a:p>
          <a:p>
            <a:endParaRPr lang="ru-RU" dirty="0">
              <a:solidFill>
                <a:schemeClr val="bg1"/>
              </a:solidFill>
              <a:latin typeface="Arial Black" pitchFamily="34" charset="0"/>
            </a:endParaRPr>
          </a:p>
        </p:txBody>
      </p:sp>
      <p:pic>
        <p:nvPicPr>
          <p:cNvPr id="10242" name="Picture 2" descr="http://my-old-kupavna.ucoz.ru/_pu/4/66629779.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t="3853" b="4180"/>
          <a:stretch/>
        </p:blipFill>
        <p:spPr bwMode="auto">
          <a:xfrm>
            <a:off x="-11074" y="3429000"/>
            <a:ext cx="5954798" cy="34684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44" name="Picture 4" descr="http://cs10431.vk.me/v10431537/355/NapYhkP720k.jpg"/>
          <p:cNvPicPr>
            <a:picLocks noChangeAspect="1" noChangeArrowheads="1"/>
          </p:cNvPicPr>
          <p:nvPr/>
        </p:nvPicPr>
        <p:blipFill rotWithShape="1">
          <a:blip r:embed="rId6">
            <a:extLst>
              <a:ext uri="{28A0092B-C50C-407E-A947-70E740481C1C}">
                <a14:useLocalDpi xmlns:a14="http://schemas.microsoft.com/office/drawing/2010/main" val="0"/>
              </a:ext>
            </a:extLst>
          </a:blip>
          <a:srcRect l="5313" t="-7748" r="7593" b="7748"/>
          <a:stretch/>
        </p:blipFill>
        <p:spPr bwMode="auto">
          <a:xfrm rot="572019">
            <a:off x="5746530" y="3410758"/>
            <a:ext cx="3484179" cy="2714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62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http://static.eva.ru/eva/390000-400000/395623/channel/4523058099610632.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l="9666" r="7313"/>
          <a:stretch/>
        </p:blipFill>
        <p:spPr bwMode="auto">
          <a:xfrm>
            <a:off x="-1" y="-7366"/>
            <a:ext cx="9143999" cy="688381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3656" y="-7366"/>
            <a:ext cx="9110341" cy="3754874"/>
          </a:xfrm>
          <a:prstGeom prst="rect">
            <a:avLst/>
          </a:prstGeom>
        </p:spPr>
        <p:txBody>
          <a:bodyPr wrap="square">
            <a:spAutoFit/>
          </a:bodyPr>
          <a:lstStyle/>
          <a:p>
            <a:r>
              <a:rPr lang="ru-RU" sz="2000" dirty="0">
                <a:solidFill>
                  <a:schemeClr val="bg1"/>
                </a:solidFill>
                <a:latin typeface="Arial Black" pitchFamily="34" charset="0"/>
              </a:rPr>
              <a:t>Великая Отечественная война имела тяжелые последствия для промышленности </a:t>
            </a:r>
            <a:r>
              <a:rPr lang="ru-RU" sz="2000" dirty="0" smtClean="0">
                <a:solidFill>
                  <a:schemeClr val="bg1"/>
                </a:solidFill>
                <a:latin typeface="Arial Black" pitchFamily="34" charset="0"/>
              </a:rPr>
              <a:t>СССР, очень многие заводы были захвачены и разрушены.</a:t>
            </a:r>
          </a:p>
          <a:p>
            <a:r>
              <a:rPr lang="ru-RU" sz="2000" dirty="0" smtClean="0">
                <a:solidFill>
                  <a:schemeClr val="bg1"/>
                </a:solidFill>
                <a:latin typeface="Arial Black" pitchFamily="34" charset="0"/>
              </a:rPr>
              <a:t>Была </a:t>
            </a:r>
            <a:r>
              <a:rPr lang="ru-RU" sz="2000" dirty="0">
                <a:solidFill>
                  <a:schemeClr val="bg1"/>
                </a:solidFill>
                <a:latin typeface="Arial Black" pitchFamily="34" charset="0"/>
              </a:rPr>
              <a:t>поставлена важнейшая государственная задача: в короткие сроки наладить производство вооружения – танков, кораблей, подводных лодок, пушек, самолетов. </a:t>
            </a:r>
            <a:endParaRPr lang="ru-RU" sz="2000" dirty="0" smtClean="0">
              <a:solidFill>
                <a:schemeClr val="bg1"/>
              </a:solidFill>
              <a:latin typeface="Arial Black" pitchFamily="34" charset="0"/>
            </a:endParaRPr>
          </a:p>
          <a:p>
            <a:r>
              <a:rPr lang="ru-RU" sz="2000" dirty="0" smtClean="0">
                <a:solidFill>
                  <a:schemeClr val="bg1"/>
                </a:solidFill>
                <a:latin typeface="Arial Black" pitchFamily="34" charset="0"/>
              </a:rPr>
              <a:t>Инженерам нужно было:</a:t>
            </a:r>
            <a:endParaRPr lang="ru-RU" sz="2000" dirty="0">
              <a:solidFill>
                <a:schemeClr val="bg1"/>
              </a:solidFill>
              <a:latin typeface="Arial Black" pitchFamily="34" charset="0"/>
            </a:endParaRPr>
          </a:p>
          <a:p>
            <a:r>
              <a:rPr lang="ru-RU" sz="2000" dirty="0">
                <a:solidFill>
                  <a:schemeClr val="bg1"/>
                </a:solidFill>
                <a:latin typeface="Arial Black" pitchFamily="34" charset="0"/>
              </a:rPr>
              <a:t> </a:t>
            </a:r>
            <a:r>
              <a:rPr lang="ru-RU" sz="2000" dirty="0" smtClean="0">
                <a:solidFill>
                  <a:schemeClr val="bg1"/>
                </a:solidFill>
                <a:latin typeface="Arial Black" pitchFamily="34" charset="0"/>
              </a:rPr>
              <a:t>- разработать специальный метал </a:t>
            </a:r>
            <a:r>
              <a:rPr lang="ru-RU" sz="2000" dirty="0">
                <a:solidFill>
                  <a:schemeClr val="bg1"/>
                </a:solidFill>
                <a:latin typeface="Arial Black" pitchFamily="34" charset="0"/>
              </a:rPr>
              <a:t>для брони пушек, танков, самолетов; </a:t>
            </a:r>
          </a:p>
          <a:p>
            <a:r>
              <a:rPr lang="ru-RU" sz="2000" dirty="0">
                <a:solidFill>
                  <a:schemeClr val="bg1"/>
                </a:solidFill>
                <a:latin typeface="Arial Black" pitchFamily="34" charset="0"/>
              </a:rPr>
              <a:t> </a:t>
            </a:r>
            <a:r>
              <a:rPr lang="ru-RU" sz="2000" dirty="0" smtClean="0">
                <a:solidFill>
                  <a:schemeClr val="bg1"/>
                </a:solidFill>
                <a:latin typeface="Arial Black" pitchFamily="34" charset="0"/>
              </a:rPr>
              <a:t>- изготовить </a:t>
            </a:r>
            <a:r>
              <a:rPr lang="ru-RU" sz="2000" dirty="0">
                <a:solidFill>
                  <a:schemeClr val="bg1"/>
                </a:solidFill>
                <a:latin typeface="Arial Black" pitchFamily="34" charset="0"/>
              </a:rPr>
              <a:t>оборудование для  сборки конструкций – пушек, танков, самолетов.</a:t>
            </a:r>
          </a:p>
          <a:p>
            <a:endParaRPr lang="ru-RU" dirty="0"/>
          </a:p>
        </p:txBody>
      </p:sp>
      <p:pic>
        <p:nvPicPr>
          <p:cNvPr id="12290" name="Picture 2" descr="http://waralbum.ru/wp-content/uploads/yapb_cache/sgr_swh09_42.5kzkv9h1i78k48ko4c0gw88ww.ejcuplo1l0oo0sk8c40s8osc4.th.jpeg"/>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57486" y="3559046"/>
            <a:ext cx="4747626" cy="33174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9512" y="6130170"/>
            <a:ext cx="4392486" cy="707886"/>
          </a:xfrm>
          <a:prstGeom prst="rect">
            <a:avLst/>
          </a:prstGeom>
          <a:noFill/>
        </p:spPr>
        <p:txBody>
          <a:bodyPr wrap="square" rtlCol="0">
            <a:spAutoFit/>
          </a:bodyPr>
          <a:lstStyle/>
          <a:p>
            <a:r>
              <a:rPr lang="ru-RU" sz="2000" b="1" dirty="0" smtClean="0">
                <a:latin typeface="Arial Black" pitchFamily="34" charset="0"/>
              </a:rPr>
              <a:t>Немецкая пехота у разрушенного завода</a:t>
            </a:r>
            <a:endParaRPr lang="ru-RU" sz="2000" b="1" dirty="0">
              <a:latin typeface="Arial Black" pitchFamily="34" charset="0"/>
            </a:endParaRPr>
          </a:p>
        </p:txBody>
      </p:sp>
      <p:pic>
        <p:nvPicPr>
          <p:cNvPr id="12292" name="Picture 4" descr="http://www.otvoyna.ru/pic/stal1.jpg"/>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695733" y="3246123"/>
            <a:ext cx="4425602" cy="352625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805112" y="6126047"/>
            <a:ext cx="3550536" cy="646331"/>
          </a:xfrm>
          <a:prstGeom prst="rect">
            <a:avLst/>
          </a:prstGeom>
          <a:noFill/>
        </p:spPr>
        <p:txBody>
          <a:bodyPr wrap="square" rtlCol="0">
            <a:spAutoFit/>
          </a:bodyPr>
          <a:lstStyle/>
          <a:p>
            <a:r>
              <a:rPr lang="ru-RU" b="1" dirty="0" smtClean="0">
                <a:solidFill>
                  <a:schemeClr val="bg1"/>
                </a:solidFill>
                <a:latin typeface="Arial Black" pitchFamily="34" charset="0"/>
              </a:rPr>
              <a:t>Разрушенный металлургический завод</a:t>
            </a:r>
            <a:endParaRPr lang="ru-RU" b="1" dirty="0">
              <a:solidFill>
                <a:schemeClr val="bg1"/>
              </a:solidFill>
              <a:latin typeface="Arial Black" pitchFamily="34" charset="0"/>
            </a:endParaRPr>
          </a:p>
        </p:txBody>
      </p:sp>
    </p:spTree>
    <p:extLst>
      <p:ext uri="{BB962C8B-B14F-4D97-AF65-F5344CB8AC3E}">
        <p14:creationId xmlns:p14="http://schemas.microsoft.com/office/powerpoint/2010/main" val="98945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ttp://static.eva.ru/eva/390000-400000/395623/channel/4523058099610632.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l="9666" r="7313"/>
          <a:stretch/>
        </p:blipFill>
        <p:spPr bwMode="auto">
          <a:xfrm>
            <a:off x="-1" y="-7366"/>
            <a:ext cx="9143999" cy="688381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0" y="0"/>
            <a:ext cx="9144000" cy="3108543"/>
          </a:xfrm>
          <a:prstGeom prst="rect">
            <a:avLst/>
          </a:prstGeom>
        </p:spPr>
        <p:txBody>
          <a:bodyPr wrap="square">
            <a:spAutoFit/>
          </a:bodyPr>
          <a:lstStyle/>
          <a:p>
            <a:pPr algn="ctr"/>
            <a:r>
              <a:rPr lang="ru-RU" sz="2800" dirty="0">
                <a:solidFill>
                  <a:schemeClr val="bg1"/>
                </a:solidFill>
                <a:latin typeface="Arial Black" pitchFamily="34" charset="0"/>
              </a:rPr>
              <a:t>Многие ученые-химики создавали лекарственные препараты, необходимые для лечения </a:t>
            </a:r>
            <a:r>
              <a:rPr lang="ru-RU" sz="2800" dirty="0" smtClean="0">
                <a:solidFill>
                  <a:schemeClr val="bg1"/>
                </a:solidFill>
                <a:latin typeface="Arial Black" pitchFamily="34" charset="0"/>
              </a:rPr>
              <a:t>раненых. Так ученым М</a:t>
            </a:r>
            <a:r>
              <a:rPr lang="ru-RU" sz="2800" dirty="0">
                <a:solidFill>
                  <a:schemeClr val="bg1"/>
                </a:solidFill>
                <a:latin typeface="Arial Black" pitchFamily="34" charset="0"/>
              </a:rPr>
              <a:t>. Ф. </a:t>
            </a:r>
            <a:r>
              <a:rPr lang="ru-RU" sz="2800" dirty="0" err="1">
                <a:solidFill>
                  <a:schemeClr val="bg1"/>
                </a:solidFill>
                <a:latin typeface="Arial Black" pitchFamily="34" charset="0"/>
              </a:rPr>
              <a:t>Шостаковским</a:t>
            </a:r>
            <a:r>
              <a:rPr lang="ru-RU" sz="2800" dirty="0" smtClean="0">
                <a:solidFill>
                  <a:schemeClr val="bg1"/>
                </a:solidFill>
                <a:latin typeface="Arial Black" pitchFamily="34" charset="0"/>
              </a:rPr>
              <a:t>, был разработан </a:t>
            </a:r>
            <a:r>
              <a:rPr lang="en-US" sz="2800" dirty="0">
                <a:solidFill>
                  <a:schemeClr val="bg1"/>
                </a:solidFill>
                <a:latin typeface="Arial Black" pitchFamily="34" charset="0"/>
              </a:rPr>
              <a:t>«</a:t>
            </a:r>
            <a:r>
              <a:rPr lang="ru-RU" sz="2800" dirty="0" smtClean="0">
                <a:solidFill>
                  <a:schemeClr val="bg1"/>
                </a:solidFill>
                <a:latin typeface="Arial Black" pitchFamily="34" charset="0"/>
              </a:rPr>
              <a:t>бальзам», который назвали в его честь, это была </a:t>
            </a:r>
            <a:r>
              <a:rPr lang="ru-RU" sz="2800" dirty="0">
                <a:solidFill>
                  <a:schemeClr val="bg1"/>
                </a:solidFill>
                <a:latin typeface="Arial Black" pitchFamily="34" charset="0"/>
              </a:rPr>
              <a:t>густая вязкая </a:t>
            </a:r>
            <a:r>
              <a:rPr lang="ru-RU" sz="2800" dirty="0" smtClean="0">
                <a:solidFill>
                  <a:schemeClr val="bg1"/>
                </a:solidFill>
                <a:latin typeface="Arial Black" pitchFamily="34" charset="0"/>
              </a:rPr>
              <a:t>жидкость, </a:t>
            </a:r>
            <a:r>
              <a:rPr lang="ru-RU" sz="2800" dirty="0">
                <a:solidFill>
                  <a:schemeClr val="bg1"/>
                </a:solidFill>
                <a:latin typeface="Arial Black" pitchFamily="34" charset="0"/>
              </a:rPr>
              <a:t>для заживления </a:t>
            </a:r>
            <a:r>
              <a:rPr lang="ru-RU" sz="2800" dirty="0" smtClean="0">
                <a:solidFill>
                  <a:schemeClr val="bg1"/>
                </a:solidFill>
                <a:latin typeface="Arial Black" pitchFamily="34" charset="0"/>
              </a:rPr>
              <a:t>ран</a:t>
            </a:r>
            <a:r>
              <a:rPr lang="ru-RU" sz="2800" dirty="0">
                <a:solidFill>
                  <a:schemeClr val="bg1"/>
                </a:solidFill>
                <a:latin typeface="Arial Black" pitchFamily="34" charset="0"/>
              </a:rPr>
              <a:t>.</a:t>
            </a:r>
            <a:endParaRPr lang="en-US" sz="2800" dirty="0">
              <a:solidFill>
                <a:schemeClr val="bg1"/>
              </a:solidFill>
              <a:latin typeface="Arial Black" pitchFamily="34" charset="0"/>
            </a:endParaRPr>
          </a:p>
        </p:txBody>
      </p:sp>
      <p:pic>
        <p:nvPicPr>
          <p:cNvPr id="13314" name="Picture 2" descr="http://irkipedia.ru/sites/default/files/3_-_kopiya_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856" y="2545275"/>
            <a:ext cx="3752071" cy="43127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3316" name="Picture 4" descr="http://footage.framepool.com/shotimg/226370168-thomas-alva-edison-laboratorio-quimico-frasco-de-laboratorio-pionero.jpg"/>
          <p:cNvPicPr>
            <a:picLocks noChangeAspect="1" noChangeArrowheads="1"/>
          </p:cNvPicPr>
          <p:nvPr/>
        </p:nvPicPr>
        <p:blipFill rotWithShape="1">
          <a:blip r:embed="rId5">
            <a:extLst>
              <a:ext uri="{28A0092B-C50C-407E-A947-70E740481C1C}">
                <a14:useLocalDpi xmlns:a14="http://schemas.microsoft.com/office/drawing/2010/main" val="0"/>
              </a:ext>
            </a:extLst>
          </a:blip>
          <a:srcRect l="11233" r="11942"/>
          <a:stretch/>
        </p:blipFill>
        <p:spPr bwMode="auto">
          <a:xfrm>
            <a:off x="4102770" y="3329608"/>
            <a:ext cx="4818993" cy="35283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9866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http://static.eva.ru/eva/390000-400000/395623/channel/4523058099610632.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l="9666" r="7313"/>
          <a:stretch/>
        </p:blipFill>
        <p:spPr bwMode="auto">
          <a:xfrm>
            <a:off x="-1" y="-7366"/>
            <a:ext cx="9143999" cy="688381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2030" y="-7366"/>
            <a:ext cx="9131968" cy="2554545"/>
          </a:xfrm>
          <a:prstGeom prst="rect">
            <a:avLst/>
          </a:prstGeom>
        </p:spPr>
        <p:txBody>
          <a:bodyPr wrap="square">
            <a:spAutoFit/>
          </a:bodyPr>
          <a:lstStyle/>
          <a:p>
            <a:pPr algn="ctr"/>
            <a:r>
              <a:rPr lang="ru-RU" sz="2000" dirty="0">
                <a:solidFill>
                  <a:schemeClr val="bg1"/>
                </a:solidFill>
                <a:latin typeface="Arial Black" pitchFamily="34" charset="0"/>
              </a:rPr>
              <a:t>В годы Великой Отечественной войны многие тысячи раненых обязаны своим спасением </a:t>
            </a:r>
            <a:r>
              <a:rPr lang="ru-RU" sz="2000" dirty="0" smtClean="0">
                <a:solidFill>
                  <a:schemeClr val="bg1"/>
                </a:solidFill>
                <a:latin typeface="Arial Black" pitchFamily="34" charset="0"/>
              </a:rPr>
              <a:t>И.Я </a:t>
            </a:r>
            <a:r>
              <a:rPr lang="ru-RU" sz="2000" dirty="0" err="1" smtClean="0">
                <a:solidFill>
                  <a:schemeClr val="bg1"/>
                </a:solidFill>
                <a:latin typeface="Arial Black" pitchFamily="34" charset="0"/>
              </a:rPr>
              <a:t>Постовский</a:t>
            </a:r>
            <a:r>
              <a:rPr lang="ru-RU" sz="2000" dirty="0">
                <a:solidFill>
                  <a:schemeClr val="bg1"/>
                </a:solidFill>
                <a:latin typeface="Arial Black" pitchFamily="34" charset="0"/>
              </a:rPr>
              <a:t> </a:t>
            </a:r>
            <a:r>
              <a:rPr lang="ru-RU" sz="2000" dirty="0" smtClean="0">
                <a:solidFill>
                  <a:schemeClr val="bg1"/>
                </a:solidFill>
                <a:latin typeface="Arial Black" pitchFamily="34" charset="0"/>
              </a:rPr>
              <a:t>т.к. он усовершенствовал известное обезболивающее сделав его более эффективным. Это лекарство выпускалась в годы войны только лишь на одном заводе в Свердловске. Так же он разработал препарат который назвали «паста </a:t>
            </a:r>
            <a:r>
              <a:rPr lang="ru-RU" sz="2000" dirty="0" err="1" smtClean="0">
                <a:solidFill>
                  <a:schemeClr val="bg1"/>
                </a:solidFill>
                <a:latin typeface="Arial Black" pitchFamily="34" charset="0"/>
              </a:rPr>
              <a:t>Постовского</a:t>
            </a:r>
            <a:r>
              <a:rPr lang="ru-RU" sz="2000" dirty="0" smtClean="0">
                <a:solidFill>
                  <a:schemeClr val="bg1"/>
                </a:solidFill>
                <a:latin typeface="Arial Black" pitchFamily="34" charset="0"/>
              </a:rPr>
              <a:t>» для ран которые плохо заживали. Это средство и сегодня используют в медицине.</a:t>
            </a:r>
            <a:endParaRPr lang="ru-RU" sz="2000" dirty="0">
              <a:solidFill>
                <a:schemeClr val="bg1"/>
              </a:solidFill>
              <a:latin typeface="Arial Black" pitchFamily="34" charset="0"/>
            </a:endParaRPr>
          </a:p>
        </p:txBody>
      </p:sp>
      <p:pic>
        <p:nvPicPr>
          <p:cNvPr id="14340" name="Picture 4" descr="https://upload.wikimedia.org/wikipedia/ru/thumb/a/a3/%D0%98%D1%81%D0%B0%D0%B0%D0%BA_%D0%AF%D0%BA%D0%BE%D0%B2%D0%BB%D0%B5%D0%B2%D0%B8%D1%87_%D0%9F%D0%BE%D1%81%D1%82%D0%BE%D0%B2%D1%81%D0%BA%D0%B8%D0%B9.jpg/250px-%D0%98%D1%81%D0%B0%D0%B0%D0%BA_%D0%AF%D0%BA%D0%BE%D0%B2%D0%BB%D0%B5%D0%B2%D0%B8%D1%87_%D0%9F%D0%BE%D1%81%D1%82%D0%BE%D0%B2%D1%81%D0%BA%D0%B8%D0%B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84" y="2526021"/>
            <a:ext cx="3168352" cy="4258266"/>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http://www.rolfellinghaus.homepage.t-online.de/b2_hlvdt/150Ele17.jpg"/>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3347864" y="2843166"/>
            <a:ext cx="5636581"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327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http://static.eva.ru/eva/390000-400000/395623/channel/4523058099610632.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l="9666" r="7313"/>
          <a:stretch/>
        </p:blipFill>
        <p:spPr bwMode="auto">
          <a:xfrm>
            <a:off x="-1" y="-7366"/>
            <a:ext cx="9143999" cy="688381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 y="188640"/>
            <a:ext cx="4788026" cy="5909310"/>
          </a:xfrm>
          <a:prstGeom prst="rect">
            <a:avLst/>
          </a:prstGeom>
        </p:spPr>
        <p:txBody>
          <a:bodyPr wrap="square">
            <a:spAutoFit/>
          </a:bodyPr>
          <a:lstStyle/>
          <a:p>
            <a:pPr algn="ctr"/>
            <a:r>
              <a:rPr lang="ru-RU" sz="2000" dirty="0">
                <a:solidFill>
                  <a:schemeClr val="bg1"/>
                </a:solidFill>
                <a:latin typeface="Arial Black" pitchFamily="34" charset="0"/>
              </a:rPr>
              <a:t>Кроме </a:t>
            </a:r>
            <a:r>
              <a:rPr lang="ru-RU" sz="2000" dirty="0" smtClean="0">
                <a:solidFill>
                  <a:schemeClr val="bg1"/>
                </a:solidFill>
                <a:latin typeface="Arial Black" pitchFamily="34" charset="0"/>
              </a:rPr>
              <a:t>обезболивающих препаратов </a:t>
            </a:r>
            <a:r>
              <a:rPr lang="ru-RU" sz="2000" dirty="0">
                <a:solidFill>
                  <a:schemeClr val="bg1"/>
                </a:solidFill>
                <a:latin typeface="Arial Black" pitchFamily="34" charset="0"/>
              </a:rPr>
              <a:t>для лечения раненых большую роль сыграли антибиотики. Первый антибиотик – пенициллин – был открыт в 1928 г. английским ученым </a:t>
            </a:r>
            <a:r>
              <a:rPr lang="ru-RU" sz="2000" dirty="0" smtClean="0">
                <a:solidFill>
                  <a:schemeClr val="bg1"/>
                </a:solidFill>
                <a:latin typeface="Arial Black" pitchFamily="34" charset="0"/>
              </a:rPr>
              <a:t>А. Флемингом</a:t>
            </a:r>
            <a:r>
              <a:rPr lang="ru-RU" sz="2000" dirty="0">
                <a:solidFill>
                  <a:schemeClr val="bg1"/>
                </a:solidFill>
                <a:latin typeface="Arial Black" pitchFamily="34" charset="0"/>
              </a:rPr>
              <a:t>. В Советском Союзе впервые пенициллин </a:t>
            </a:r>
            <a:r>
              <a:rPr lang="ru-RU" sz="2000" dirty="0" smtClean="0">
                <a:solidFill>
                  <a:schemeClr val="bg1"/>
                </a:solidFill>
                <a:latin typeface="Arial Black" pitchFamily="34" charset="0"/>
              </a:rPr>
              <a:t> </a:t>
            </a:r>
            <a:r>
              <a:rPr lang="ru-RU" sz="2000" dirty="0">
                <a:solidFill>
                  <a:schemeClr val="bg1"/>
                </a:solidFill>
                <a:latin typeface="Arial Black" pitchFamily="34" charset="0"/>
              </a:rPr>
              <a:t>был </a:t>
            </a:r>
            <a:r>
              <a:rPr lang="ru-RU" sz="2000" dirty="0" smtClean="0">
                <a:solidFill>
                  <a:schemeClr val="bg1"/>
                </a:solidFill>
                <a:latin typeface="Arial Black" pitchFamily="34" charset="0"/>
              </a:rPr>
              <a:t>усовершенствован </a:t>
            </a:r>
            <a:r>
              <a:rPr lang="ru-RU" sz="2000" dirty="0">
                <a:solidFill>
                  <a:schemeClr val="bg1"/>
                </a:solidFill>
                <a:latin typeface="Arial Black" pitchFamily="34" charset="0"/>
              </a:rPr>
              <a:t>ученым-микробиологом Зинаидой </a:t>
            </a:r>
            <a:r>
              <a:rPr lang="ru-RU" sz="2000" dirty="0" smtClean="0">
                <a:solidFill>
                  <a:schemeClr val="bg1"/>
                </a:solidFill>
                <a:latin typeface="Arial Black" pitchFamily="34" charset="0"/>
              </a:rPr>
              <a:t> </a:t>
            </a:r>
            <a:r>
              <a:rPr lang="ru-RU" sz="2000" dirty="0">
                <a:solidFill>
                  <a:schemeClr val="bg1"/>
                </a:solidFill>
                <a:latin typeface="Arial Black" pitchFamily="34" charset="0"/>
              </a:rPr>
              <a:t>Ермоловой в 1942 г</a:t>
            </a:r>
            <a:r>
              <a:rPr lang="ru-RU" sz="2000" dirty="0" smtClean="0">
                <a:solidFill>
                  <a:schemeClr val="bg1"/>
                </a:solidFill>
                <a:latin typeface="Arial Black" pitchFamily="34" charset="0"/>
              </a:rPr>
              <a:t>.</a:t>
            </a:r>
          </a:p>
          <a:p>
            <a:pPr algn="ctr"/>
            <a:r>
              <a:rPr lang="ru-RU" sz="2000" dirty="0">
                <a:solidFill>
                  <a:schemeClr val="bg1"/>
                </a:solidFill>
                <a:latin typeface="Arial Black" pitchFamily="34" charset="0"/>
              </a:rPr>
              <a:t>Благодаря противомикробному действию антибиотиков во время войны и в мирное время были спасены десятки тысяч жизней </a:t>
            </a:r>
            <a:r>
              <a:rPr lang="ru-RU" sz="2000" dirty="0" smtClean="0">
                <a:solidFill>
                  <a:schemeClr val="bg1"/>
                </a:solidFill>
                <a:latin typeface="Arial Black" pitchFamily="34" charset="0"/>
              </a:rPr>
              <a:t>при </a:t>
            </a:r>
            <a:r>
              <a:rPr lang="ru-RU" sz="2000" dirty="0">
                <a:solidFill>
                  <a:schemeClr val="bg1"/>
                </a:solidFill>
                <a:latin typeface="Arial Black" pitchFamily="34" charset="0"/>
              </a:rPr>
              <a:t>опасных заболеваниях.</a:t>
            </a:r>
          </a:p>
          <a:p>
            <a:endParaRPr lang="ru-RU" dirty="0"/>
          </a:p>
        </p:txBody>
      </p:sp>
      <p:pic>
        <p:nvPicPr>
          <p:cNvPr id="15362" name="Picture 2" descr="http://upload.wikimedia.org/wikipedia/ru/d/da/%D0%95%D1%80%D0%BC%D0%BE%D0%BB%D1%8C%D0%B5%D0%B2%D0%B0_%D0%97%D0%B8%D0%BD%D0%B0%D0%B8%D0%B4%D0%B0_%D0%92%D0%B8%D1%81%D1%81%D0%B0%D1%80%D0%B8%D0%BE%D0%BD%D0%BE%D0%B2%D0%BD%D0%B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4615" y="-59454"/>
            <a:ext cx="2866570" cy="3908398"/>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be.convdocs.org/pars_docs/refs/9/8090/8090_html_m1f76651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45287" y="3139363"/>
            <a:ext cx="2771797" cy="3718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187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static.eva.ru/eva/390000-400000/395623/channel/4523058099610632.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l="9666" r="7313"/>
          <a:stretch/>
        </p:blipFill>
        <p:spPr bwMode="auto">
          <a:xfrm>
            <a:off x="-1" y="-7366"/>
            <a:ext cx="9143999" cy="688381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0" y="46999"/>
            <a:ext cx="8820472" cy="584775"/>
          </a:xfrm>
          <a:prstGeom prst="rect">
            <a:avLst/>
          </a:prstGeom>
        </p:spPr>
        <p:txBody>
          <a:bodyPr wrap="square">
            <a:spAutoFit/>
          </a:bodyPr>
          <a:lstStyle/>
          <a:p>
            <a:pPr algn="ctr"/>
            <a:r>
              <a:rPr lang="ru-RU" sz="3200" b="1" dirty="0" smtClean="0">
                <a:solidFill>
                  <a:schemeClr val="bg1"/>
                </a:solidFill>
                <a:latin typeface="Arial Black" pitchFamily="34" charset="0"/>
              </a:rPr>
              <a:t>Разработки </a:t>
            </a:r>
            <a:r>
              <a:rPr lang="ru-RU" sz="3200" b="1" dirty="0">
                <a:solidFill>
                  <a:schemeClr val="bg1"/>
                </a:solidFill>
                <a:latin typeface="Arial Black" pitchFamily="34" charset="0"/>
              </a:rPr>
              <a:t>в области металлургии.</a:t>
            </a:r>
          </a:p>
        </p:txBody>
      </p:sp>
      <p:sp>
        <p:nvSpPr>
          <p:cNvPr id="3" name="Прямоугольник 2"/>
          <p:cNvSpPr/>
          <p:nvPr/>
        </p:nvSpPr>
        <p:spPr>
          <a:xfrm>
            <a:off x="31090" y="856357"/>
            <a:ext cx="4900950" cy="6001643"/>
          </a:xfrm>
          <a:prstGeom prst="rect">
            <a:avLst/>
          </a:prstGeom>
        </p:spPr>
        <p:txBody>
          <a:bodyPr wrap="square">
            <a:spAutoFit/>
          </a:bodyPr>
          <a:lstStyle/>
          <a:p>
            <a:r>
              <a:rPr lang="ru-RU" dirty="0"/>
              <a:t> </a:t>
            </a:r>
            <a:r>
              <a:rPr lang="ru-RU" sz="2400" dirty="0">
                <a:solidFill>
                  <a:schemeClr val="bg1"/>
                </a:solidFill>
                <a:latin typeface="Arial Black" pitchFamily="34" charset="0"/>
              </a:rPr>
              <a:t>В </a:t>
            </a:r>
            <a:r>
              <a:rPr lang="ru-RU" sz="2400" dirty="0" smtClean="0">
                <a:solidFill>
                  <a:schemeClr val="bg1"/>
                </a:solidFill>
                <a:latin typeface="Arial Black" pitchFamily="34" charset="0"/>
              </a:rPr>
              <a:t>области металлургии </a:t>
            </a:r>
            <a:r>
              <a:rPr lang="ru-RU" sz="2400" dirty="0">
                <a:solidFill>
                  <a:schemeClr val="bg1"/>
                </a:solidFill>
                <a:latin typeface="Arial Black" pitchFamily="34" charset="0"/>
              </a:rPr>
              <a:t>учеными была разработана специальная очень прочная сталь. </a:t>
            </a:r>
          </a:p>
          <a:p>
            <a:endParaRPr lang="ru-RU" sz="2400" dirty="0">
              <a:solidFill>
                <a:schemeClr val="bg1"/>
              </a:solidFill>
              <a:latin typeface="Arial Black" pitchFamily="34" charset="0"/>
            </a:endParaRPr>
          </a:p>
          <a:p>
            <a:r>
              <a:rPr lang="ru-RU" sz="2400" dirty="0">
                <a:solidFill>
                  <a:schemeClr val="bg1"/>
                </a:solidFill>
                <a:latin typeface="Arial Black" pitchFamily="34" charset="0"/>
              </a:rPr>
              <a:t>  </a:t>
            </a:r>
            <a:r>
              <a:rPr lang="ru-RU" sz="2400" dirty="0" smtClean="0">
                <a:solidFill>
                  <a:schemeClr val="bg1"/>
                </a:solidFill>
                <a:latin typeface="Arial Black" pitchFamily="34" charset="0"/>
              </a:rPr>
              <a:t>Зимой </a:t>
            </a:r>
            <a:r>
              <a:rPr lang="ru-RU" sz="2400" dirty="0">
                <a:solidFill>
                  <a:schemeClr val="bg1"/>
                </a:solidFill>
                <a:latin typeface="Arial Black" pitchFamily="34" charset="0"/>
              </a:rPr>
              <a:t>1941 г. под руководством академика </a:t>
            </a:r>
            <a:r>
              <a:rPr lang="ru-RU" sz="2400" dirty="0" err="1">
                <a:solidFill>
                  <a:schemeClr val="bg1"/>
                </a:solidFill>
                <a:latin typeface="Arial Black" pitchFamily="34" charset="0"/>
              </a:rPr>
              <a:t>Е.О.Патона</a:t>
            </a:r>
            <a:r>
              <a:rPr lang="ru-RU" sz="2400" dirty="0">
                <a:solidFill>
                  <a:schemeClr val="bg1"/>
                </a:solidFill>
                <a:latin typeface="Arial Black" pitchFamily="34" charset="0"/>
              </a:rPr>
              <a:t> был разработан новый быстрый метод автоматической сварки. Сварка стальных конструкций этим методом позволила в короткие сроки  наладить производство танков Т-34.</a:t>
            </a:r>
          </a:p>
        </p:txBody>
      </p:sp>
      <p:pic>
        <p:nvPicPr>
          <p:cNvPr id="16386" name="Picture 2" descr="http://www.biograph-soldat.ru/LEGEND/IMAGES/paton-001.jpg"/>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5646871" y="640978"/>
            <a:ext cx="2994840" cy="3518939"/>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cdn.topwar.ru/uploads/posts/2011-04/1304174853_1295546699_t-34-8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28956" y="4090924"/>
            <a:ext cx="3630671" cy="2767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9770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http://static.eva.ru/eva/390000-400000/395623/channel/4523058099610632.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l="9666" r="7313"/>
          <a:stretch/>
        </p:blipFill>
        <p:spPr bwMode="auto">
          <a:xfrm>
            <a:off x="-1" y="-7366"/>
            <a:ext cx="9143999" cy="6883816"/>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2" descr="http://vspomniv.ru/userfiles/i_16_000.jpg"/>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1196785">
            <a:off x="4520758" y="3389749"/>
            <a:ext cx="4499694" cy="302379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0" y="-76411"/>
            <a:ext cx="6156176" cy="7109639"/>
          </a:xfrm>
          <a:prstGeom prst="rect">
            <a:avLst/>
          </a:prstGeom>
        </p:spPr>
        <p:txBody>
          <a:bodyPr wrap="square">
            <a:spAutoFit/>
          </a:bodyPr>
          <a:lstStyle/>
          <a:p>
            <a:r>
              <a:rPr lang="ru-RU" sz="2400" dirty="0">
                <a:solidFill>
                  <a:schemeClr val="bg1"/>
                </a:solidFill>
                <a:latin typeface="Arial Black" pitchFamily="34" charset="0"/>
              </a:rPr>
              <a:t>До войны алюминий использовали при производстве бытовых изделий. В предвоенные годы возникла острая необходимость в создании легких </a:t>
            </a:r>
            <a:r>
              <a:rPr lang="ru-RU" sz="2400" dirty="0" err="1">
                <a:solidFill>
                  <a:schemeClr val="bg1"/>
                </a:solidFill>
                <a:latin typeface="Arial Black" pitchFamily="34" charset="0"/>
              </a:rPr>
              <a:t>металлосплавов</a:t>
            </a:r>
            <a:r>
              <a:rPr lang="ru-RU" sz="2400" dirty="0">
                <a:solidFill>
                  <a:schemeClr val="bg1"/>
                </a:solidFill>
                <a:latin typeface="Arial Black" pitchFamily="34" charset="0"/>
              </a:rPr>
              <a:t> для производства самолетов и некоторых частей корпусов кораблей и подводных лодок. Сам алюминий, не обладал необходимыми для изготовления оболочек самолетов и конструкций кораблей прочностными свойствами. Однако исследования советских ученых  позволили разработать сплавы которые и стали тем материалом который использовали во время войны.</a:t>
            </a:r>
          </a:p>
        </p:txBody>
      </p:sp>
    </p:spTree>
    <p:extLst>
      <p:ext uri="{BB962C8B-B14F-4D97-AF65-F5344CB8AC3E}">
        <p14:creationId xmlns:p14="http://schemas.microsoft.com/office/powerpoint/2010/main" val="38755650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http://static.eva.ru/eva/390000-400000/395623/channel/4523058099610632.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l="9666" r="7313"/>
          <a:stretch/>
        </p:blipFill>
        <p:spPr bwMode="auto">
          <a:xfrm>
            <a:off x="-1" y="-7366"/>
            <a:ext cx="9143999" cy="688381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4520" y="-7366"/>
            <a:ext cx="9129478" cy="3170099"/>
          </a:xfrm>
          <a:prstGeom prst="rect">
            <a:avLst/>
          </a:prstGeom>
        </p:spPr>
        <p:txBody>
          <a:bodyPr wrap="square">
            <a:spAutoFit/>
          </a:bodyPr>
          <a:lstStyle/>
          <a:p>
            <a:pPr algn="ctr"/>
            <a:r>
              <a:rPr lang="ru-RU" sz="2000" dirty="0" smtClean="0">
                <a:solidFill>
                  <a:schemeClr val="bg1"/>
                </a:solidFill>
                <a:latin typeface="Arial Black" pitchFamily="34" charset="0"/>
              </a:rPr>
              <a:t>   Для </a:t>
            </a:r>
            <a:r>
              <a:rPr lang="ru-RU" sz="2000" dirty="0">
                <a:solidFill>
                  <a:schemeClr val="bg1"/>
                </a:solidFill>
                <a:latin typeface="Arial Black" pitchFamily="34" charset="0"/>
              </a:rPr>
              <a:t>борьбы с танками и бронемашинами с самого начала Великой Отечественной войны широко применяли различные зажигательные смеси. В начальный период войны при </a:t>
            </a:r>
            <a:r>
              <a:rPr lang="ru-RU" sz="2000" dirty="0" smtClean="0">
                <a:solidFill>
                  <a:schemeClr val="bg1"/>
                </a:solidFill>
                <a:latin typeface="Arial Black" pitchFamily="34" charset="0"/>
              </a:rPr>
              <a:t>нехватке противотанковых </a:t>
            </a:r>
            <a:r>
              <a:rPr lang="ru-RU" sz="2000" dirty="0">
                <a:solidFill>
                  <a:schemeClr val="bg1"/>
                </a:solidFill>
                <a:latin typeface="Arial Black" pitchFamily="34" charset="0"/>
              </a:rPr>
              <a:t>средств советскими войсками широко применялись </a:t>
            </a:r>
            <a:r>
              <a:rPr lang="en-US" sz="2000" dirty="0">
                <a:solidFill>
                  <a:schemeClr val="bg1"/>
                </a:solidFill>
                <a:latin typeface="Arial Black" pitchFamily="34" charset="0"/>
              </a:rPr>
              <a:t>«</a:t>
            </a:r>
            <a:r>
              <a:rPr lang="ru-RU" sz="2000" dirty="0">
                <a:solidFill>
                  <a:schemeClr val="bg1"/>
                </a:solidFill>
                <a:latin typeface="Arial Black" pitchFamily="34" charset="0"/>
              </a:rPr>
              <a:t>зажигательные бутылки</a:t>
            </a:r>
            <a:r>
              <a:rPr lang="en-US" sz="2000" dirty="0">
                <a:solidFill>
                  <a:schemeClr val="bg1"/>
                </a:solidFill>
                <a:latin typeface="Arial Black" pitchFamily="34" charset="0"/>
              </a:rPr>
              <a:t>». </a:t>
            </a:r>
            <a:r>
              <a:rPr lang="ru-RU" sz="2000" dirty="0">
                <a:solidFill>
                  <a:schemeClr val="bg1"/>
                </a:solidFill>
                <a:latin typeface="Arial Black" pitchFamily="34" charset="0"/>
              </a:rPr>
              <a:t>На фронт даже </a:t>
            </a:r>
            <a:r>
              <a:rPr lang="ru-RU" sz="2000" dirty="0" smtClean="0">
                <a:solidFill>
                  <a:schemeClr val="bg1"/>
                </a:solidFill>
                <a:latin typeface="Arial Black" pitchFamily="34" charset="0"/>
              </a:rPr>
              <a:t>поставлялись специально </a:t>
            </a:r>
            <a:r>
              <a:rPr lang="ru-RU" sz="2000" dirty="0">
                <a:solidFill>
                  <a:schemeClr val="bg1"/>
                </a:solidFill>
                <a:latin typeface="Arial Black" pitchFamily="34" charset="0"/>
              </a:rPr>
              <a:t>литровые стеклянные бутылки </a:t>
            </a:r>
            <a:r>
              <a:rPr lang="ru-RU" sz="2000" dirty="0" smtClean="0">
                <a:solidFill>
                  <a:schemeClr val="bg1"/>
                </a:solidFill>
                <a:latin typeface="Arial Black" pitchFamily="34" charset="0"/>
              </a:rPr>
              <a:t>в которых </a:t>
            </a:r>
            <a:r>
              <a:rPr lang="ru-RU" sz="2000" dirty="0">
                <a:solidFill>
                  <a:schemeClr val="bg1"/>
                </a:solidFill>
                <a:latin typeface="Arial Black" pitchFamily="34" charset="0"/>
              </a:rPr>
              <a:t>был </a:t>
            </a:r>
            <a:r>
              <a:rPr lang="ru-RU" sz="2000" dirty="0" smtClean="0">
                <a:solidFill>
                  <a:schemeClr val="bg1"/>
                </a:solidFill>
                <a:latin typeface="Arial Black" pitchFamily="34" charset="0"/>
              </a:rPr>
              <a:t>бензин или керосин. При возгорании </a:t>
            </a:r>
            <a:r>
              <a:rPr lang="ru-RU" sz="2000" dirty="0">
                <a:solidFill>
                  <a:schemeClr val="bg1"/>
                </a:solidFill>
                <a:latin typeface="Arial Black" pitchFamily="34" charset="0"/>
              </a:rPr>
              <a:t>выделялся обильный белый дым который закрывал видимость противнику</a:t>
            </a:r>
            <a:endParaRPr lang="en-US" sz="2000" dirty="0">
              <a:solidFill>
                <a:schemeClr val="bg1"/>
              </a:solidFill>
              <a:latin typeface="Arial Black" pitchFamily="34" charset="0"/>
            </a:endParaRPr>
          </a:p>
          <a:p>
            <a:pPr algn="ctr"/>
            <a:endParaRPr lang="ru-RU" sz="2000" dirty="0"/>
          </a:p>
        </p:txBody>
      </p:sp>
      <p:pic>
        <p:nvPicPr>
          <p:cNvPr id="18434" name="Picture 2" descr="http://cdn.topwar.ru/uploads/posts/2012-05/1336531297_molotov.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41" y="2852936"/>
            <a:ext cx="4964954" cy="4005064"/>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http://cdn.topwar.ru/uploads/posts/2014-02/1393562643_molotkok.jpg"/>
          <p:cNvPicPr>
            <a:picLocks noChangeAspect="1" noChangeArrowheads="1"/>
          </p:cNvPicPr>
          <p:nvPr/>
        </p:nvPicPr>
        <p:blipFill rotWithShape="1">
          <a:blip r:embed="rId5">
            <a:extLst>
              <a:ext uri="{28A0092B-C50C-407E-A947-70E740481C1C}">
                <a14:useLocalDpi xmlns:a14="http://schemas.microsoft.com/office/drawing/2010/main" val="0"/>
              </a:ext>
            </a:extLst>
          </a:blip>
          <a:srcRect l="8351"/>
          <a:stretch/>
        </p:blipFill>
        <p:spPr bwMode="auto">
          <a:xfrm>
            <a:off x="4943613" y="3789040"/>
            <a:ext cx="4200385" cy="3093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83815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http://static.eva.ru/eva/390000-400000/395623/channel/4523058099610632.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l="9666" r="7313"/>
          <a:stretch/>
        </p:blipFill>
        <p:spPr bwMode="auto">
          <a:xfrm>
            <a:off x="-1" y="-7366"/>
            <a:ext cx="9143999" cy="688381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0" y="0"/>
            <a:ext cx="4788024" cy="7017306"/>
          </a:xfrm>
          <a:prstGeom prst="rect">
            <a:avLst/>
          </a:prstGeom>
        </p:spPr>
        <p:txBody>
          <a:bodyPr wrap="square">
            <a:spAutoFit/>
          </a:bodyPr>
          <a:lstStyle/>
          <a:p>
            <a:r>
              <a:rPr lang="ru-RU" sz="2400" dirty="0">
                <a:solidFill>
                  <a:schemeClr val="bg1"/>
                </a:solidFill>
                <a:latin typeface="Arial Black" pitchFamily="34" charset="0"/>
              </a:rPr>
              <a:t>Николай Дмитриевич Зелинский был замечательным ученым-химиком. В годы войны он усовершенствовал  противогаз, который им же и был изобретён ранее.</a:t>
            </a:r>
          </a:p>
          <a:p>
            <a:endParaRPr lang="ru-RU" sz="2400" dirty="0">
              <a:solidFill>
                <a:schemeClr val="bg1"/>
              </a:solidFill>
              <a:latin typeface="Arial Black" pitchFamily="34" charset="0"/>
            </a:endParaRPr>
          </a:p>
          <a:p>
            <a:r>
              <a:rPr lang="ru-RU" sz="2400" dirty="0">
                <a:solidFill>
                  <a:schemeClr val="bg1"/>
                </a:solidFill>
                <a:latin typeface="Arial Black" pitchFamily="34" charset="0"/>
              </a:rPr>
              <a:t>Зелинскому удалось улучшить качество бензина. Этого он добился путём очищения.</a:t>
            </a:r>
          </a:p>
          <a:p>
            <a:r>
              <a:rPr lang="ru-RU" sz="2400" dirty="0">
                <a:solidFill>
                  <a:schemeClr val="bg1"/>
                </a:solidFill>
                <a:latin typeface="Arial Black" pitchFamily="34" charset="0"/>
              </a:rPr>
              <a:t>Новый бензин дал возможность резко увеличить мощность моторов и скорость самолетов. </a:t>
            </a:r>
          </a:p>
          <a:p>
            <a:endParaRPr lang="ru-RU" dirty="0"/>
          </a:p>
        </p:txBody>
      </p:sp>
      <p:pic>
        <p:nvPicPr>
          <p:cNvPr id="19460" name="Picture 4" descr="http://www.chem.msu.ru/rus/history/acad/zelinski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7366"/>
            <a:ext cx="3047896" cy="3894534"/>
          </a:xfrm>
          <a:prstGeom prst="rect">
            <a:avLst/>
          </a:prstGeom>
          <a:noFill/>
          <a:extLst>
            <a:ext uri="{909E8E84-426E-40DD-AFC4-6F175D3DCCD1}">
              <a14:hiddenFill xmlns:a14="http://schemas.microsoft.com/office/drawing/2010/main">
                <a:solidFill>
                  <a:srgbClr val="FFFFFF"/>
                </a:solidFill>
              </a14:hiddenFill>
            </a:ext>
          </a:extLst>
        </p:spPr>
      </p:pic>
      <p:pic>
        <p:nvPicPr>
          <p:cNvPr id="19462" name="Picture 6" descr="http://dailyherofor.me/upload/medialibrary/95d/95d26cc13eadbd83ed84c38e4253902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4438649"/>
            <a:ext cx="3810000" cy="2419351"/>
          </a:xfrm>
          <a:prstGeom prst="rect">
            <a:avLst/>
          </a:prstGeom>
          <a:noFill/>
          <a:extLst>
            <a:ext uri="{909E8E84-426E-40DD-AFC4-6F175D3DCCD1}">
              <a14:hiddenFill xmlns:a14="http://schemas.microsoft.com/office/drawing/2010/main">
                <a:solidFill>
                  <a:srgbClr val="FFFFFF"/>
                </a:solidFill>
              </a14:hiddenFill>
            </a:ext>
          </a:extLst>
        </p:spPr>
      </p:pic>
      <p:pic>
        <p:nvPicPr>
          <p:cNvPr id="19464" name="Picture 8" descr="http://tank.uw.ru/images/upload/3130/ru/gas-11.jpg"/>
          <p:cNvPicPr>
            <a:picLocks noChangeAspect="1" noChangeArrowheads="1"/>
          </p:cNvPicPr>
          <p:nvPr/>
        </p:nvPicPr>
        <p:blipFill rotWithShape="1">
          <a:blip r:embed="rId6">
            <a:extLst>
              <a:ext uri="{28A0092B-C50C-407E-A947-70E740481C1C}">
                <a14:useLocalDpi xmlns:a14="http://schemas.microsoft.com/office/drawing/2010/main" val="0"/>
              </a:ext>
            </a:extLst>
          </a:blip>
          <a:srcRect r="42802"/>
          <a:stretch/>
        </p:blipFill>
        <p:spPr bwMode="auto">
          <a:xfrm>
            <a:off x="4536578" y="2708920"/>
            <a:ext cx="2985545" cy="32099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07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g-fotki.yandex.ru/get/6731/199203331.97/0_aa178_bd281655_orig"/>
          <p:cNvPicPr>
            <a:picLocks noChangeAspect="1" noChangeArrowheads="1" noCrop="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1" y="0"/>
            <a:ext cx="919302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765" y="879315"/>
            <a:ext cx="9144000" cy="6124754"/>
          </a:xfrm>
          <a:prstGeom prst="rect">
            <a:avLst/>
          </a:prstGeom>
          <a:noFill/>
        </p:spPr>
        <p:txBody>
          <a:bodyPr wrap="square" rtlCol="0">
            <a:spAutoFit/>
          </a:bodyPr>
          <a:lstStyle/>
          <a:p>
            <a:r>
              <a:rPr lang="ru-RU" sz="6600" b="1" dirty="0" smtClean="0">
                <a:solidFill>
                  <a:schemeClr val="bg1"/>
                </a:solidFill>
                <a:latin typeface="Arial Black" pitchFamily="34" charset="0"/>
              </a:rPr>
              <a:t>Цель проекта: </a:t>
            </a:r>
          </a:p>
          <a:p>
            <a:endParaRPr lang="ru-RU" sz="6600" b="1" dirty="0" smtClean="0">
              <a:solidFill>
                <a:schemeClr val="bg1"/>
              </a:solidFill>
              <a:latin typeface="Arial Black" pitchFamily="34" charset="0"/>
            </a:endParaRPr>
          </a:p>
          <a:p>
            <a:endParaRPr lang="ru-RU" sz="4400" b="1" dirty="0" smtClean="0">
              <a:solidFill>
                <a:schemeClr val="bg1"/>
              </a:solidFill>
            </a:endParaRPr>
          </a:p>
          <a:p>
            <a:pPr algn="ctr"/>
            <a:r>
              <a:rPr lang="ru-RU" sz="5400" b="1" dirty="0" smtClean="0">
                <a:solidFill>
                  <a:schemeClr val="bg1"/>
                </a:solidFill>
                <a:latin typeface="Arial Black" pitchFamily="34" charset="0"/>
              </a:rPr>
              <a:t>Изучить интересные факты о науке и искусстве во время войны.</a:t>
            </a:r>
            <a:endParaRPr lang="ru-RU" sz="5400" b="1" dirty="0">
              <a:solidFill>
                <a:schemeClr val="bg1"/>
              </a:solidFill>
              <a:latin typeface="Arial Black" pitchFamily="34" charset="0"/>
            </a:endParaRPr>
          </a:p>
        </p:txBody>
      </p:sp>
    </p:spTree>
    <p:extLst>
      <p:ext uri="{BB962C8B-B14F-4D97-AF65-F5344CB8AC3E}">
        <p14:creationId xmlns:p14="http://schemas.microsoft.com/office/powerpoint/2010/main" val="1981631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http://static.eva.ru/eva/390000-400000/395623/channel/4523058099610632.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l="9666" r="7313"/>
          <a:stretch/>
        </p:blipFill>
        <p:spPr bwMode="auto">
          <a:xfrm>
            <a:off x="-1" y="-7366"/>
            <a:ext cx="9143999" cy="6883816"/>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http://images.myshared.ru/5/423442/slide_5.jpg"/>
          <p:cNvPicPr>
            <a:picLocks noChangeAspect="1" noChangeArrowheads="1"/>
          </p:cNvPicPr>
          <p:nvPr/>
        </p:nvPicPr>
        <p:blipFill rotWithShape="1">
          <a:blip r:embed="rId4">
            <a:extLst>
              <a:ext uri="{28A0092B-C50C-407E-A947-70E740481C1C}">
                <a14:useLocalDpi xmlns:a14="http://schemas.microsoft.com/office/drawing/2010/main" val="0"/>
              </a:ext>
            </a:extLst>
          </a:blip>
          <a:srcRect l="2954" t="6816" r="34805" b="42129"/>
          <a:stretch/>
        </p:blipFill>
        <p:spPr bwMode="auto">
          <a:xfrm>
            <a:off x="3465847" y="3359063"/>
            <a:ext cx="5691352" cy="3501363"/>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5252" y="235131"/>
            <a:ext cx="4323217" cy="6247864"/>
          </a:xfrm>
          <a:prstGeom prst="rect">
            <a:avLst/>
          </a:prstGeom>
        </p:spPr>
        <p:txBody>
          <a:bodyPr wrap="square">
            <a:spAutoFit/>
          </a:bodyPr>
          <a:lstStyle/>
          <a:p>
            <a:r>
              <a:rPr lang="ru-RU" dirty="0"/>
              <a:t> </a:t>
            </a:r>
            <a:r>
              <a:rPr lang="ru-RU" dirty="0" smtClean="0"/>
              <a:t>  </a:t>
            </a:r>
            <a:r>
              <a:rPr lang="ru-RU" sz="2000" dirty="0" smtClean="0">
                <a:solidFill>
                  <a:schemeClr val="bg1"/>
                </a:solidFill>
                <a:latin typeface="Arial Black" pitchFamily="34" charset="0"/>
              </a:rPr>
              <a:t>Известно</a:t>
            </a:r>
            <a:r>
              <a:rPr lang="ru-RU" sz="2000" dirty="0">
                <a:solidFill>
                  <a:schemeClr val="bg1"/>
                </a:solidFill>
                <a:latin typeface="Arial Black" pitchFamily="34" charset="0"/>
              </a:rPr>
              <a:t>, какое значение для блокадного Ленинграда имела Дорога жизни, проложенная по льду Ладожского озера. Но сколько подготовительных работ было проведено, прежде чем она начала действовать! Исследованием свойств льда занималась группа ученых под руководством </a:t>
            </a:r>
            <a:r>
              <a:rPr lang="ru-RU" sz="2000" dirty="0" smtClean="0">
                <a:solidFill>
                  <a:schemeClr val="bg1"/>
                </a:solidFill>
                <a:latin typeface="Arial Black" pitchFamily="34" charset="0"/>
              </a:rPr>
              <a:t> </a:t>
            </a:r>
            <a:r>
              <a:rPr lang="ru-RU" sz="2000" dirty="0">
                <a:solidFill>
                  <a:schemeClr val="bg1"/>
                </a:solidFill>
                <a:latin typeface="Arial Black" pitchFamily="34" charset="0"/>
              </a:rPr>
              <a:t>П. П. </a:t>
            </a:r>
            <a:r>
              <a:rPr lang="ru-RU" sz="2000" dirty="0" err="1">
                <a:solidFill>
                  <a:schemeClr val="bg1"/>
                </a:solidFill>
                <a:latin typeface="Arial Black" pitchFamily="34" charset="0"/>
              </a:rPr>
              <a:t>Кобеко</a:t>
            </a:r>
            <a:r>
              <a:rPr lang="ru-RU" sz="2000" dirty="0">
                <a:solidFill>
                  <a:schemeClr val="bg1"/>
                </a:solidFill>
                <a:latin typeface="Arial Black" pitchFamily="34" charset="0"/>
              </a:rPr>
              <a:t>. Для </a:t>
            </a:r>
            <a:r>
              <a:rPr lang="en-US" sz="2000" dirty="0">
                <a:solidFill>
                  <a:schemeClr val="bg1"/>
                </a:solidFill>
                <a:latin typeface="Arial Black" pitchFamily="34" charset="0"/>
              </a:rPr>
              <a:t>«</a:t>
            </a:r>
            <a:r>
              <a:rPr lang="ru-RU" sz="2000" dirty="0">
                <a:solidFill>
                  <a:schemeClr val="bg1"/>
                </a:solidFill>
                <a:latin typeface="Arial Black" pitchFamily="34" charset="0"/>
              </a:rPr>
              <a:t>ремонта</a:t>
            </a:r>
            <a:r>
              <a:rPr lang="en-US" sz="2000" dirty="0">
                <a:solidFill>
                  <a:schemeClr val="bg1"/>
                </a:solidFill>
                <a:latin typeface="Arial Black" pitchFamily="34" charset="0"/>
              </a:rPr>
              <a:t>» </a:t>
            </a:r>
            <a:r>
              <a:rPr lang="ru-RU" sz="2000" dirty="0">
                <a:solidFill>
                  <a:schemeClr val="bg1"/>
                </a:solidFill>
                <a:latin typeface="Arial Black" pitchFamily="34" charset="0"/>
              </a:rPr>
              <a:t>дороги при нарушении ледяного покрова они поставили условия смерзания льда и металла, рассчитали движение машин с любыми грузами.</a:t>
            </a:r>
          </a:p>
          <a:p>
            <a:endParaRPr lang="ru-RU" sz="2000" dirty="0">
              <a:solidFill>
                <a:schemeClr val="bg1"/>
              </a:solidFill>
              <a:latin typeface="Arial Black" pitchFamily="34" charset="0"/>
            </a:endParaRPr>
          </a:p>
        </p:txBody>
      </p:sp>
      <p:pic>
        <p:nvPicPr>
          <p:cNvPr id="20482" name="Picture 2" descr="http://www.pravoslavie.ru/sas/image/101011/101110.b.jpg"/>
          <p:cNvPicPr>
            <a:picLocks noChangeAspect="1" noChangeArrowheads="1"/>
          </p:cNvPicPr>
          <p:nvPr/>
        </p:nvPicPr>
        <p:blipFill rotWithShape="1">
          <a:blip r:embed="rId5">
            <a:extLst>
              <a:ext uri="{28A0092B-C50C-407E-A947-70E740481C1C}">
                <a14:useLocalDpi xmlns:a14="http://schemas.microsoft.com/office/drawing/2010/main" val="0"/>
              </a:ext>
            </a:extLst>
          </a:blip>
          <a:srcRect r="7824"/>
          <a:stretch/>
        </p:blipFill>
        <p:spPr bwMode="auto">
          <a:xfrm>
            <a:off x="4315149" y="22844"/>
            <a:ext cx="4828849" cy="36385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97264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static.eva.ru/eva/390000-400000/395623/channel/4523058099610632.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l="9666" r="7313"/>
          <a:stretch/>
        </p:blipFill>
        <p:spPr bwMode="auto">
          <a:xfrm>
            <a:off x="-1" y="-7366"/>
            <a:ext cx="9143999" cy="6883816"/>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http://timer-odessa.net/uploads/2012/05/13363902448581.jpg"/>
          <p:cNvPicPr>
            <a:picLocks noChangeAspect="1" noChangeArrowheads="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14727" r="15938"/>
          <a:stretch/>
        </p:blipFill>
        <p:spPr bwMode="auto">
          <a:xfrm>
            <a:off x="5453987" y="3295649"/>
            <a:ext cx="3704897" cy="35623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1099" y="-7366"/>
            <a:ext cx="9144000" cy="3785652"/>
          </a:xfrm>
          <a:prstGeom prst="rect">
            <a:avLst/>
          </a:prstGeom>
        </p:spPr>
        <p:txBody>
          <a:bodyPr wrap="square">
            <a:spAutoFit/>
          </a:bodyPr>
          <a:lstStyle/>
          <a:p>
            <a:r>
              <a:rPr lang="ru-RU" sz="2400" dirty="0" smtClean="0">
                <a:solidFill>
                  <a:schemeClr val="bg1"/>
                </a:solidFill>
                <a:latin typeface="Arial Black" pitchFamily="34" charset="0"/>
              </a:rPr>
              <a:t>В истории войны было и такое, что </a:t>
            </a:r>
            <a:r>
              <a:rPr lang="ru-RU" sz="2400" dirty="0">
                <a:solidFill>
                  <a:schemeClr val="bg1"/>
                </a:solidFill>
                <a:latin typeface="Arial Black" pitchFamily="34" charset="0"/>
              </a:rPr>
              <a:t>к</a:t>
            </a:r>
            <a:r>
              <a:rPr lang="ru-RU" sz="2400" dirty="0" smtClean="0">
                <a:solidFill>
                  <a:schemeClr val="bg1"/>
                </a:solidFill>
                <a:latin typeface="Arial Black" pitchFamily="34" charset="0"/>
              </a:rPr>
              <a:t>огда враг уничтожал </a:t>
            </a:r>
            <a:r>
              <a:rPr lang="ru-RU" sz="2400" dirty="0">
                <a:solidFill>
                  <a:schemeClr val="bg1"/>
                </a:solidFill>
                <a:latin typeface="Arial Black" pitchFamily="34" charset="0"/>
              </a:rPr>
              <a:t>и </a:t>
            </a:r>
            <a:r>
              <a:rPr lang="ru-RU" sz="2400" dirty="0" smtClean="0">
                <a:solidFill>
                  <a:schemeClr val="bg1"/>
                </a:solidFill>
                <a:latin typeface="Arial Black" pitchFamily="34" charset="0"/>
              </a:rPr>
              <a:t>захватывал тяжёлую технику и её не хватало, то </a:t>
            </a:r>
            <a:r>
              <a:rPr lang="ru-RU" sz="2400" dirty="0">
                <a:solidFill>
                  <a:schemeClr val="bg1"/>
                </a:solidFill>
                <a:latin typeface="Arial Black" pitchFamily="34" charset="0"/>
              </a:rPr>
              <a:t>советским солдатам и конструкторам приходилось импровизировать. Так, благодаря смекалке советских конструкторов появился импровизированный </a:t>
            </a:r>
            <a:r>
              <a:rPr lang="ru-RU" sz="2400" dirty="0" smtClean="0">
                <a:solidFill>
                  <a:schemeClr val="bg1"/>
                </a:solidFill>
                <a:latin typeface="Arial Black" pitchFamily="34" charset="0"/>
              </a:rPr>
              <a:t>броне трактор или танк </a:t>
            </a:r>
            <a:r>
              <a:rPr lang="ru-RU" sz="2400" dirty="0">
                <a:solidFill>
                  <a:schemeClr val="bg1"/>
                </a:solidFill>
                <a:latin typeface="Arial Black" pitchFamily="34" charset="0"/>
              </a:rPr>
              <a:t>«НИ-1</a:t>
            </a:r>
            <a:r>
              <a:rPr lang="ru-RU" sz="2400" dirty="0" smtClean="0">
                <a:solidFill>
                  <a:schemeClr val="bg1"/>
                </a:solidFill>
                <a:latin typeface="Arial Black" pitchFamily="34" charset="0"/>
              </a:rPr>
              <a:t>», название которое расшифровывалось как «На </a:t>
            </a:r>
            <a:r>
              <a:rPr lang="ru-RU" sz="2400" dirty="0">
                <a:solidFill>
                  <a:schemeClr val="bg1"/>
                </a:solidFill>
                <a:latin typeface="Arial Black" pitchFamily="34" charset="0"/>
              </a:rPr>
              <a:t>испуг</a:t>
            </a:r>
            <a:r>
              <a:rPr lang="ru-RU" sz="2400" dirty="0" smtClean="0">
                <a:solidFill>
                  <a:schemeClr val="bg1"/>
                </a:solidFill>
                <a:latin typeface="Arial Black" pitchFamily="34" charset="0"/>
              </a:rPr>
              <a:t>». Это был </a:t>
            </a:r>
            <a:r>
              <a:rPr lang="ru-RU" sz="2400" dirty="0">
                <a:solidFill>
                  <a:schemeClr val="bg1"/>
                </a:solidFill>
                <a:latin typeface="Arial Black" pitchFamily="34" charset="0"/>
              </a:rPr>
              <a:t>обычный гусеничный трактор, который обшивался бронированными листами. В качестве вооружения устанавливались </a:t>
            </a:r>
            <a:r>
              <a:rPr lang="ru-RU" sz="2400" dirty="0" smtClean="0">
                <a:solidFill>
                  <a:schemeClr val="bg1"/>
                </a:solidFill>
                <a:latin typeface="Arial Black" pitchFamily="34" charset="0"/>
              </a:rPr>
              <a:t>пулеметы.  </a:t>
            </a:r>
            <a:endParaRPr lang="ru-RU" sz="2400" dirty="0">
              <a:solidFill>
                <a:schemeClr val="bg1"/>
              </a:solidFill>
              <a:latin typeface="Arial Black" pitchFamily="34" charset="0"/>
            </a:endParaRPr>
          </a:p>
        </p:txBody>
      </p:sp>
      <p:pic>
        <p:nvPicPr>
          <p:cNvPr id="21506" name="Picture 2" descr="https://upload.wikimedia.org/wikipedia/ru/thumb/6/60/%D0%91%D1%80%D0%BE%D0%BD%D0%B5%D1%82%D1%80%D0%B0%D0%BA%D1%82%D0%BE%D1%80_%D0%9D%D0%98-1.jpg/250px-%D0%91%D1%80%D0%BE%D0%BD%D0%B5%D1%82%D1%80%D0%B0%D0%BA%D1%82%D0%BE%D1%80_%D0%9D%D0%98-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920" y="3778286"/>
            <a:ext cx="2485381" cy="3111698"/>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http://dumskaya.net/pics1/a0-1365589187.jpg"/>
          <p:cNvPicPr>
            <a:picLocks noChangeAspect="1" noChangeArrowheads="1"/>
          </p:cNvPicPr>
          <p:nvPr/>
        </p:nvPicPr>
        <p:blipFill rotWithShape="1">
          <a:blip r:embed="rId7">
            <a:extLst>
              <a:ext uri="{28A0092B-C50C-407E-A947-70E740481C1C}">
                <a14:useLocalDpi xmlns:a14="http://schemas.microsoft.com/office/drawing/2010/main" val="0"/>
              </a:ext>
            </a:extLst>
          </a:blip>
          <a:srcRect l="22326" t="8611" r="12357" b="5992"/>
          <a:stretch/>
        </p:blipFill>
        <p:spPr bwMode="auto">
          <a:xfrm>
            <a:off x="2505915" y="3715450"/>
            <a:ext cx="3421919" cy="3237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15574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http://static.eva.ru/eva/390000-400000/395623/channel/4523058099610632.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l="9666" r="7313"/>
          <a:stretch/>
        </p:blipFill>
        <p:spPr bwMode="auto">
          <a:xfrm>
            <a:off x="-1" y="-25816"/>
            <a:ext cx="9143999" cy="688381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0" y="4770"/>
            <a:ext cx="4572000" cy="4524315"/>
          </a:xfrm>
          <a:prstGeom prst="rect">
            <a:avLst/>
          </a:prstGeom>
        </p:spPr>
        <p:txBody>
          <a:bodyPr>
            <a:spAutoFit/>
          </a:bodyPr>
          <a:lstStyle/>
          <a:p>
            <a:r>
              <a:rPr lang="ru-RU" dirty="0" smtClean="0"/>
              <a:t>  </a:t>
            </a:r>
            <a:r>
              <a:rPr lang="ru-RU" sz="2400" b="1" dirty="0" smtClean="0">
                <a:solidFill>
                  <a:schemeClr val="bg1"/>
                </a:solidFill>
                <a:latin typeface="Arial Black" pitchFamily="34" charset="0"/>
              </a:rPr>
              <a:t>Важное </a:t>
            </a:r>
            <a:r>
              <a:rPr lang="ru-RU" sz="2400" b="1" dirty="0">
                <a:solidFill>
                  <a:schemeClr val="bg1"/>
                </a:solidFill>
                <a:latin typeface="Arial Black" pitchFamily="34" charset="0"/>
              </a:rPr>
              <a:t>значение в годы войны приобрела поэзия. Особой популярностью пользовались </a:t>
            </a:r>
            <a:r>
              <a:rPr lang="ru-RU" sz="2400" b="1" dirty="0" smtClean="0">
                <a:solidFill>
                  <a:schemeClr val="bg1"/>
                </a:solidFill>
                <a:latin typeface="Arial Black" pitchFamily="34" charset="0"/>
              </a:rPr>
              <a:t>песни по сколько песня на фронте и в тылу поднимала боевой дух, давала веру и надежду людям в лучшее и в непременную победу!</a:t>
            </a:r>
            <a:r>
              <a:rPr lang="ru-RU" sz="2400" b="1" dirty="0">
                <a:solidFill>
                  <a:schemeClr val="bg1"/>
                </a:solidFill>
                <a:latin typeface="Arial Black" pitchFamily="34" charset="0"/>
              </a:rPr>
              <a:t/>
            </a:r>
            <a:br>
              <a:rPr lang="ru-RU" sz="2400" b="1" dirty="0">
                <a:solidFill>
                  <a:schemeClr val="bg1"/>
                </a:solidFill>
                <a:latin typeface="Arial Black" pitchFamily="34" charset="0"/>
              </a:rPr>
            </a:br>
            <a:endParaRPr lang="ru-RU" sz="2400" b="1" dirty="0">
              <a:solidFill>
                <a:schemeClr val="bg1"/>
              </a:solidFill>
              <a:latin typeface="Arial Black" pitchFamily="34" charset="0"/>
            </a:endParaRPr>
          </a:p>
        </p:txBody>
      </p:sp>
      <p:sp>
        <p:nvSpPr>
          <p:cNvPr id="4" name="AutoShape 2" descr="data:image/jpeg;base64,/9j/4AAQSkZJRgABAQAAAQABAAD/2wCEAAkGBxQTEhUTExQWFRQXGB4YGRgYGBwbIBoeIBwdHx8aGx4eHCgmHiAmIBwgIjEhJSksLi4uHyAzODMsNygtLisBCgoKDQwMFAwMFCsZIBkrKysrKysrKysrKysrKysrKysrKysrKysrKysrKysrKysrKysrKysrKysrKysrKysrK//AABEIAMIBAwMBIgACEQEDEQH/xAAcAAABBQEBAQAAAAAAAAAAAAAFAAMEBgcCAQj/xABHEAABAwIEAwUFBgQBCwQDAAABAgMRACEEEjFBBVFhBhMicYEyQpGh8AcUI7HB0VJi4fHTFhckM0NUcnOSk8M0gqLSFVOz/8QAFQEBAQAAAAAAAAAAAAAAAAAAAAH/xAAUEQEAAAAAAAAAAAAAAAAAAAAA/9oADAMBAAIRAxEAPwDcaVYGn7ZeIbowkf8ALc/xqfX9sON2ThU+bbh/8woN1pVjWF+0XiqwVJYZWnmnDP8AzPeEU9gPtMxqj4m2esNrEdILk/WlBr9KsfxH2m40K8LbEdUKn/8ArTTv2oY4apw4821/4tBstKsV/wA6+Nn2MP8A9Cx/5ako+0/GTBRh7aw2v/Et/eg2GlWRf5zMZMZMP/0L/wASib3b3EhsqysyB/CqPkug0qlWU4f7RMWpWX/RpOnhXfl/tLV259oOLmww8TE5VnQ398UGp0qy9H2g4mw/AUeiFfD/AFmvnFSx22xMTlZiY9lU/DPQaLSrOT28f1AaI6oWL8h4r00x9oGIJOZDQGxyqPx8dBpdKs6c7a4pMWYMkCAlRI5z47U4rtriAD4GyRvlMA8iM9BoNKsyxHb3Fg+Ftop55Ff/AH/Kmx9oGLmMrGoB8Kv8Sg1GlVC4v22daCMgbWVJnPlUBPLLmmR50Bc+0jGCYQwSP5F8/wDmdRQa3SrGVfapjQfYw5HPIv1/2k09h/tKx6wSG8PbX8Nz0v3nQ0GwUqxVX2qY/UIwxEwfw1+n+1r3/Onjv4MN6tuc/wDmfCg2mlWI/wCdjHROXCz/AMtwf+Wo5+1/H/wYX/tuev8AtaDdqVYMfthx8+zhY3/Cc9Y/Gpz/ADu8QMkIwsTb8Nz/ABaDdaVYK79sXEPdRhfVpz/GFNK+2XiIPsYT/tOf41Bv9KsEa+2PiBE5ML/2nP8AGpUFA4c0lTiUqUUJKgFKAuE+8R8DV3wHEGW1FOGTkbAlWinHDoCVKBtvGg2FUULPOpYxgRZIvp/Sg07B9oHVqgRA2UoqMf8AutUjj2HbU2l1ESfCuD08OnUG/lWecJHeOBDi1hStEITJPSdvSrHwvG4ZkqdaOdC4bPeAnKQSTrIE2v0oBPEnSlY6p59abwTLr60oaSVLOgG4GpvoIvJsKs/EcBhcW2pbJQl5CSQEH2oubXA9Kg9mMSE4XEZJSVqShShqlEEqgkWF9OcUD2G7Kvquh3DkAnOoL3G2bLE9BXPE+zTiPEHEuk3ESJ2OUmxPS1OM8bcEIQ5kbSIShMJEciYk+dFE8aChDruZI1BvJ/ed6CrYSM0RG3lteiz7KlIPdpUT/KCfkL03iWEHFkBRDa8q0nkkibdbfGrBiOMJAIaX3SYypymDNpkxYq/i1ttQB2OyGJCSvuiNyFLAV1IH9qGHDrCvGkDLsYn1onguPpaIKFrWoHSc/wAgLmve1nFWHy26wSlRBDicpEKERr9CgEd9eDb0uZqdhsQQITAJGo69elCBc3EbXtr9CprGDJ0Ig8zcbWoJC8UVeBSp6kaRpTMFIJSDJv8A3o3guDuBObISCbSQk63HjIkeQrk8PfzQW1yTIyhRED/gn4eVAJZfcRBGXWDMefw6074nFKOl5+hRnCdlXlHKUrEmFKLaxaZkSOVWfBcKwrSshbkpEyskkyfMDXlpQUf7sYgW3gHnuKaQyCgnRQ/P6HxFXjiHBUGVI8BO0yn0m4+dVPGkGZMHQm2gjWgHsmVjMYG9QsXBkG5mxB/Wd6lZEFPgUJBykKtMmPCNTqOtXDhyEMNgZJnRMJSIn2nFGSZ1NoAi2tBmq8CUglSFAT7UGD66VI4Q28sLSwlap1yibX1O2o33rRGMaXVBsAtqSIRkX/D7tkgEHp51D4ziu5Cspg+0EpACQJMGN1k9PjQAMH2LcS2Xn1IaaGqc0qN/ZEWBiRrT74wb0BTCUpmEBuUGJ3KSJ6zO3Omn8cttnIuStRK1JJunkkjYgXj9DQ9LwgAkJjqLfLX9+goHsV2eYulD6k8u8Rmte2YESJ6aVXeJ9nnGk95KVtzGdBJAuYzA3TpvbrRDEYwaA+s/VqiHiykGRfwkEaSCOo6/M0AdKsuonevEu9IFO4toJNpIIzJPMRHxtBphjQ8vrSgZeWJj6/KmViZ5H6/SnVIFzyO3L4/pUd1Xw8t6B5k2+ude11hUSkev50qiPUJCrb+QF/OpuHR4gcqjB0ItHnRPiHZ9qfA4hkwDldcGhGkDxJg7ETUljhammh4kkqOZJE3ABA12uY9Kqp/Z57GvnOwlKi3lgkJAEncnXyBoviez+Od/CcQwEhRWnMAADBkQOc2B5G9qgYTiqsHhGmGlJbddzuLWqTlExtOw0ikzxlDY8P47hiXFlSsxv7Cdtbm2pFAS4v2SebHe/hhDaUrlCQFAj2k21GtztVPeQoIUlpRGZQJBB9PjyqxnEJVDrTZQsXVlMJWP4VpJymdJsdKncJ7PNwp15UIupICsuVJNipUe0R7KQJgSSLCgpjHBXy4lKm1kK32+MU5hOCOLCpbWiAfGdJ/foK0PBvYVp0d33qyZKM7hOkW8IsPOpbuFwypStC21Lkyl1czrZKzB0O0UFI4PwhbikG6YtKtwkXgQSY5xAjWp2L7HqJAS4EIgBaStRzke9MWncbbV3xPH/c8Q9mlxbiUBtWpUi5jWUySAfKpOFwHFHUZ+7bR7wSo5VG3y03oDXCGHmWSlC8G0pKhY6KbMgySJmfjUbtD2RW48Vo7sBSQVqzADNGiU7Cdzz9KD4btGQpOHxDakOoWFAiLJ94gnYg7a0fT2hbQstsIU+r+EIznnJMGKCs4jss8hYzJGQ6rT4gABJJtM8rawKndlsahxLq0NISG4DRWL5jfOsj2j/LoKN4niwKFJeZW0tQkLKICYi6jprl1/WqIrGeMstN5H3F5VDNLfVSU+7OtBY8Q+lK87r5JUZk3PoDZO9qn8M4slOXu3fDYmTqdJIn10pjA9gAHG1OOoVOs+MqG9jZPOYoD2g7KOtJW6haFBLgCSgwbqj2eh3oLurtbhkEtqWoQTMyYIJ85v+lc8WeDral4d0pSpBKlNjMQtMHTbMmZHMA669YxGL7llsPYNZKSl1K4IVexHpz3oZwHABjiDiUqDbKWwpxIUZzHQJ3ueVAJ7/FtuoZWMxcIISCAQVRG9vPQVZMb2UW4Vd280nWUqSqdt+nOKOO49UFZ/DmAJABgTF9b63PwoOeNgLCScx9y+kjeenL9qCi8Z4I/hXE96M2ikqScySAeZg2tIjen3OLLeVdfdpnKBGYn003FXLtgA5hS6kXQpKlAQbaFRAP8AS1V/gLOISCG2JSohYU4AkA7FJVHIWHXWgiYN4YbvXCpRUPw/HAyzqU7zaPjQDEdoM2ZQAKiQR4eRsbjl8/KtA4h2fXiHmvvbjOVJKygZsp1EAlIB8UWn86cx3ZxtBsgaSCAD8BQZM5xEk+I+I6z8vlTLr+a87Cd+Uaf0qwdp+C5VyUxMmNIHX41XEcIcUQG5UYnLIk/8IJBJA2AmgYcnY6ftTMwemnP865bdIlJ2+vh/WngoHb+t9KAj2cwRxOdrOlKgM6c2nIpB92ZF4plzAONqUhaFIWNQeWxGxHUTS4W73alKnbXbWbjew+dFeLcT71gIIlSYUlU35KTPLp0FBWXUQCNxyqHF/r61qXiTN4gHSmiImfr5UHTSrf1617TrChA/f+lKoguylBVZIUpSpKlXJkyevSrSrCvLT+EwtQTZJiAfJSoB/pVe4DhChYxJbU4y0ZlQhJXslVhmufkJq2/5RZyn8SZN0qBhIt8em3yqqBYjsxiDZTjTjyZJQlyVXvyCR8elReIcNxOH8TmHcSIjMYjyJBMX51YsJ2hThgtAUCuZKrECSScqQNQDqSeldq7ZqcSUZO9zDKUqQMi45g/O9gDFBVGOJuBJKe7TOl9fL51Z2eN520kSBGqhAISEjrcxz3qBx7FYRIZQWFIU2CohJT7wBygmSYUCCD8TNVRha3EpaBMd5eD/ABZRb4E+tBfcJx9ROTDsrfVF8gOUedrQeZFPP8VxDIzv4FUC976aGxkaU/wriasGRh8LhpNipSz7QtK+gopjON4v7wplzDJWkKygg/MHyvpQVHEY9nE4rDYkq8IQpKwbFBSfDJi5GY36UeU7gUF1S3H3kuDupEqyqImR1EgZvzvVE49hO4xLiEmASTliBBO3Mdee1e4FxpafEpLZGoWtaQeoym5oLVxRjC4n7s0lxTZadCHVuBNkqsNDGoSNd6unAeyeHwyEqOZxZhQDgHhJvmypkFV+o8qyTF49CUKSxdAHiIkZ/wCICZsRa9X7j/bAs9UqEJFxIInw+UxPS3KguauJpEpSJUNJ8RJPU9OVN90l6BiW2ypMlKgIKeUGJB8v6VnzXHsY9AZbQhMT+IoXmbybm5tXLvFuIMiXENqRoQDJj0M+tAf4twpDQdKlpW24kAlYUogSbZU6QQZ6igjbTaSjxeDLJyhSQGwbrhW419KhcX7VKWywvDlba0lxJnkcltLjzp7sm466vvXVFZNk2BsNfT+tBMxuGwiO8c+9heYSUpWCpzcZhltfWI0qTwbiYDBdWJsPZSLJFgSTrJMTTnGcW6jKnChhsEStRQFK6JSmIiIM01gMbnC2cSpkh9IQVNo7tUTEKElO58QiOVBH4YTxB2cQ6ppC/wDVoTcuDQ30BtRJvgvDnZaZVKkSCVFWaRYiTE+VLAPYPChsraJdw6U51pGhFgQCbny0FdYTi2BzBYwqc65WlXhUrW5WJIQqb66cqCvYDvsHjFJSs/d0khwriAm5Mn1t1o+122aNkpLhSZJCSox58tLRQPtskLSVNypS1hK7HKlO0HmTAPp1on2TxuIbwq+4wrR7tSU+KZWTmzTzgAHXcCgI4rH/AP5BkpbkKbWlQBAHiOYRtNpOlFOHYNTSfxHCpYMmUxB3iNrTyufKgHE+N4kNScOyx7ylqJJBsJSmNYm5Ntqi4TtitaR3kW0UBM/lB+ulB72iwgxC8wlKQINtQOu9A3uFdw73gT+GhFlKHvWVbeLCrHj+KZk3KYjnE1VcfjMQ8Ahw/hpuAABmiwUTvp+tBSMavMpVtSTHmaZRmkJAkmyQBPoBvRDiPDlpKjED65aelP8AC3nGfGBlzgeKxlM2jlzkRp6UEHE4d1owr3TBEg3iY8xUpaSW81ttLWqcvELdKW0IBC5CzHs6yR6HU6U9jeErZRdJy2vrr+R6Ggrj4qEtc1OxAt++3S9RFJgxM/XlQPsafXOvK6Z0pVEWDDqfWpK38QcgUAc7xUlR5ATfaBFM47iKELUPbXMW0B0+Ej8qur3ZV1KUuZGmAkR+Iq8DewMTfUz8L1jh/Z5DqlLztt5VAFLhKQq+qDooHnpVUL79wDPATOkAg/lXbXFn0iQsa2lOuomdv1q4cV4illpLSsOFJWcqV5pb/wCoSKH8W45g+6Q2MKrvEGdQUlMQqCDcaGgruI4kX1pKgM5EKUN4/I8zRrA4VKAcjZVYSYJvPhkj2YtbnFBuFYOV5x4QZy9AND9fpVgSe7SAp1S1K8IBMATJEJTA0m5HLrQEMF2lxKkltJACAbhINxoVcxPWmF9qsYQpSnQSokKICR0Gnvcqqa8cplZUkRJtNxPrv8IrxWPexBCIA8gkHlsBt+poD/ECt1kPLOYphBVaQkmRMa+KfjVbdwyhofD+X1rV44XiUtNDDnLLgi4906k9ToB+1C+O9nHmD3oleHEEEXyT/ERv1+IBoBLmELbdynMu1omJ1H6xtVh4HwzvcQHnSCkAZk6kkDYHQR6cqBqwLqgMjLrhKrBCSRzEkggC/wCdHXW38G0hRAbcWrKQIkTzi02j1oLJxTBYDEuBCVrCwZUUCQkAaqKrJAFMcU4Jhe9QRipSpAKROYSBB8QMCdbjyodw1hLiS606tLgBzIQtIIG5UlRTmBO2YUHXhskAqKSpRyJgGP5yAo89z/UIbZzDui20GgScx1WZ9oq1Gm0bbUR4Z2gfwxPejvWNsoAUn4DToRSHBnmyk92XEqES2lStBMKEEp8tKO4Dsg+6hKlZW0kSAr2iLESkAR6melAl8QChnQsFJSkhQjrr189qqHEOIqLilTGUpt6/v+tXnEdgnQgpbdaCjcShSUqNrKVmMW5A6032c7GspdX36FOqbguFdkhR0QEiZteb2jmKCIeKpDbTmKSpKHEglRQFQoaKAOyhXuJ4+06kYfDFS1b+FKYF+Vgkak+VH8fgmnkuJWpSw5IhKVFKJsCCUgDQW25QKB9nuMYfD58InDhp5RKQvP3gcG0qIBBPKIuaCwYLhRVhloKgEJ8SnDAkgSVmdEpAEDpeguA+9TDWKQ40Tp3gRn/muJSP2q34hsqQ2wQBmIcem3hBFj5kAX2Bom4tpcoU22puNCkEEW5iOQoKchGJUru3JMCcxukR1OsigPHcOkKSLApTJCQLf3+udX7AcOwoBLTZSlwEJSFqCbalCc0J9BWV9sEpwz6kNFeUfxEKPlO4oEXUkwpWRUeERM/CiuBwqUIJzA8yo2H7CqicYSkFJGp1tAHvRyuND8Km8MwbuLWAVKUlFlLNm0dABGZR2FBYO4bxOZDagoJ9pfug8kncnpamncBh0t/d0AqsPOdjPO5oh93Cv9Hw48EXV5ak7H4UW4XwNpu2WToVKBMkTc7bA0FFwmALKi2CC5JB/lTv6n9udWvANFtEmDaMqgSkzYDy571P4ypkuJQEAuR4lpgBtMaqvF9QJJ30FxOLdFsi/euoggE7JCpve9poI3E33Wo/Cw7on2MxknkmUkSAara8Ph8YrK2w4w/sBBTO8xaOtqd7QYxSVpPskc7gzvyJMbU3gcQqENzGbxLWT7M733O1ACxPDXGlFtbZCkm9p1vMi2hmlRfjCiXlHwgWiRJiBBJvqL617UQZ4nxF3EuttHMpJzGAYmOc7DWSYolh8O4PEt1ISRYHKo+niASPj5VVsRiolSkqBiCCSCQTPPSQPnUM8RSDICUnn9fGqq9vNMTCO8BVKVJQAUqv7eUAXB3TeqNxZoF5banPEkxIQOVs0dCDT+H7Rd0ZCrm5j8heha8XnxKnlAlJVInoN/WguGA4WGPEtSCoJ8KQbJGgmeZ50SGMAVdKE36D576/2qpvcZym5JG/i8+lSezuCcxzuXMpDCfbXN43v+tBYsZxrCq/CeIKTaCqdY0HunaaEscIQ2StBQtvUOGZTEFSTB9ozodbdavvB8Tw1ChhGMMlwqT7WRJC+eZSrn1rNe0LaUvKLKFtMOqzFpY9laTf0MgwdKAzwxovuKQkJAiXVnRIHug7BI3HM1deEst90EF1biT7KlogwCSM2uoNibmRNV/svgyjBohKFLxK1NqkQAkTmCiARBgg2mIotjOKJRI7wZQZUuIkySTpeTNgfWgtzQQbKB5DxHbQ1V+1HZVK0OQV5SJB9oBQiOqSTpqPjXPBsVisSM2GaShsGA6+TBjdKRdX5HmNijwx2GQpwvNYkJEloNlBIGuUhRv0NBhGMwDyVAC8iywRB65vPUnSrj2Y7OFORxS0rUq2YEKgdLxtUDtdiQ88S0QMOttLqUHUFQ8QA6EGAKDYHiT+CcBbNtVIPsq5iOvxoNgYdSyypRXBQoGBqUg6dCbgiaE4LH43iBV91SGmwY71dhrBixKogfCqhxPtGHmVqHhNjE6yklURE6Ees1pHBuHrXhmktvBtpCRdK1BQIF5AgH1kdKCHxDCcRwwBzsv/AMubKo8wlKoCrbT5V1wjtYjFIU0sFt4T4VAg2jw+c0QZ4rhMUswl/MlOVTqULSkhJv4hFtdetVftphmmsbh8QyPA74VlJNyIyq8x84FBOxRLqu7TJSkCwtKuvMRtFM8V7NBxpUz3hyhJ3EX/ADNd8HdDRJsV5hrsIN7azpFGDiQtRBM6dJHwHzoIfBeHOdyrv1lxwkIKiROQXAJEWvRjGLSlsJSsBShA6kjkeo1jeobnESpYSoQk6EgXBsCQBYW/tSYIZdClFbz6x+G0hAGRMHxqJJyi0BSiALgAk3CRguGqbT4zJCQkTAyiLaG2870A41wMYppaYhaipII2VtM2vao/a7t1iMKUp7tgLN8mZbhSP5yMonyJqvcO4jxHiKkgKytz4imGxE+yVCCdI1J0oPeznZZakKDraUokBSlAFRyx4UE6D+bzF6s/3RAAZZGWLJFyfkDPnRM4jDYRrJi30OLH+zZlRjaVEzafaJHyqr8Y+0kplODaSyDbMQCs3MT8+cTQW/BcEW2gFxxLQMBMmFKJ0GU7nSOunMUxxVvI73ZCltJkA7gg+LWcpNiTpvWaYri7jqitxxxS7GSoki+o8joKmvPnvBiUqCVKkymBlvC4mB7RBjSDyoJuN4Xj21lZUlckqIgEEn2hzkaT1tSw/FZISVdy4dW1qBCvI6Gf4VQb77HsPjlOJKTHeIACk2iDukTGWOWhtexMDjPCU4gKGWVG8x+mmlvhQNYhtopIfCURfxXRNjNzKJ/lm3nVf4k20VDuioQAQFkBszooFUEjlrXn+TS8wSpxS0j3VTAjaDNtbefWjjXCGltpZIyqRdK4EJV15pOkaUFXeUgGO9KtLjNGm35UqYx0tuKbWUhSTBEflfTl0pVEMYJDmIUStxSjoCpU28z1qaOzipAzpE6Sbm17eVCcHi1JBAMDU+fMUTwWHLiVqCipRERAMD108xVVI4twVDCly6lXgC0iQZkaTzBoKlyL6jcfqPrepCcMEqQ0oG4mARbp060Xx3A0FpK8P4VCQoGSk+SjvrtHlQBsEyp5YbRckGBueg6mtM7HlvCgtOjcZp10khQ8jWVplCoUnKocpBE72PzqwIxr7Cfxipea2ZRzTpuZO1Bqbva3DNqX3CGAUoH+sc7srOyUWMfDeqd2s7RHGMKWWEtlCkqzDVKycsFUAKzAzG0V52e7QspEOKsScqghKimdbK6SZkUxj8WnEFGHghCcy1HIlKiAqzisogEJEAbpyEi5oOuz3FShkNzCc2VRUogwSV5hskhWYgj+WoPDB98xSWwCGERaTcDSbwZ1qUhDSWVfiEqUlQQMuaw94hInL1NTeyPDQhoPFQ8SQrXQXBSfUTHWgveJ423hW8sZ1gD8NIJgTAJgEDzMCajP9qXEBlS8NDbqSsSpKDb3ZXACpvBOl70M4nxzCJRlQ2lbpIILg8KditSRGaNgbExQvH9v3SQ2UtobSrN3k94bT7sAGTtG+1BXeODunFKQCGxEA6hKhmT8M0elCsTChJva4O5/WjPaLi/fuBwRK0AKyJjNBI+Jt5QKralZFeIEpnSSLDUdOVByr8OOpg2Bi+3kRodb1pHZvH90e5U4Cg+JKvdvdJMGCJsaonGC0S4UpsQMozKlBy3872B5ctoXDMU4HEhJkTABP5cpvQblh86k90VPrcBMrYlATIGgAAiRbOFTJoJ9oLwabS3lEApgnbrOxtHrVXb7RcSCQ0guBER4RJja4n41Iw3aheHa7vJh8QVArW4sd4dT4TqLCD60E/ArcWhKsi1oWmUkIJBIsSCJ0MUY4cMQp1OZhxCEjOXFphMAT72hOnrVTxfb3HO+HvChET4QE6QRebXG1M/5WYlSrqSTa5mYBCSJzEnny8qC94Zt1GTKWj+E0DKzIUhkZh4UmUlWwNyNdajsccQxlLmIbUVnO6EiVCTe5WSQkQAAmBNorOcZxVSrFSiCQYJMDKqxidYtO4FQ8WoqUTIM5hO176dYmPKgtnEOKYRLxd+798qQSXCV6T4QFEASkjY3FBOJ9onHFXJAEDKIAlOhsALg8tPOgxXzJtBudiMp+uletnMMqp9n/wCSbcuUUHTmKKc4FyrxZtDBv+sa0ylWg9dvU+op7DvNxmU2VkWAkiCrQ2IuDI3F9DoYHeX8+lA8pz4Xg79PzotwLEiFNmDHiSCAqbeKLXtfpA60JRhnFI70IUUA5SuLBR0SToDHrTmAVkcBHtC8G8ga25f1oLThVKSDYgoGVK0pi40JST4kqEhXOeYFFC+Vg+FTboIzAG6VGIH8yTByka6WUCKr5cGaYACkgiZJ18NwZtz6HpHuOxpUUuKeQlQSUhME94DZSFx7pjbTXWKCa/xLObqAIidbE63EbAGetSmFWmQSm86TOgiBJ0+dCsyVtl5lNyYKdSkxoYgqMaK3E8r197iygqQbfWnTXTnQGeLuAuqO9ptvlE7c6VCHsSlZzKRcgTfoBvNKoiJw3D50GBGVUa7kDS2hplWAeSSACNZOnxp7D45ULyAJzqBMEwn6tTzCVImV58+szYxb9v7VVRkIKSAkhSwZOpHkYq0pxps0M7ioEobTm05mIT5SKhcIZbJKnEwg2TcgA87abVZuCOHxNJISBBKiBIvMLA9qdiLETpQdcL4VBPfJgqHhBOaNSZjeL2qZieHNttEuuSwBoQDMe6N83L1rvh+C4jinO9ZaaQwhSggvGCsCUk7kT5RU/EdjHXVheIW0EAiG2yTGkk5gMyhpJoM1xmAQbYdtZUuYbSouKCZvtuBB1vIBtVo4awzhEJT7T7ikl0NIW4W2xcIIbzEKOpBMbbCr6xhsKAG2EFCTrkkTzznXneZ1qSy8hHhSlKN8qAkCbgzA1negr/DMG0WitpKYUSJKMqhN1oMiRBUQLculVvjHCiyFrbMpUoZ9ik3AJjSbVo2FxiFlQBEqgpk8hBIHQgf9VBOIusNlQedQi2U94oDwyReRuPzoM4GG75Y7wgAWmYBOsE7CizvChZJYbQmwKi+VnzSiYzedV3i7jYcIYdKkSQbEC/nHW+mlddnmiXAq/Q8zttFBe+K8BwIwrYEtvJAhxN1XNyuDdBJiTpYSDE55xPCraUpvwOKVIkSSI94AwQfMaaaTRHHO4hsqezFa0k+K6Va+IFBnMgydNPImhfA0LfxIBnxhU6wBBJjoBNqBOYBxZDaEypUAQdYHTXWTGlW3sn2LOdSnsveJiGlHUEjMojUgzAq1cOwDbIGQAZk3UqZlMERGggGwidTUzH8KDziVpWUOokpWg3jKRpy3I0NBAxCAFDC4UdytUKWrLlKEC5mxlSjYCNJ5UD+0LhYbUyvN7YUFGAmSmIJG1lcqtfDuG92CcxW6VSpxUZl2HK0DQDkKr/2llSsG2satupkzcAgpMHW5It0oKUhKB7RAEWUBOYkWBA8/nUHOdSNRra22vrTzywE6eG4m5sB0nUWnrUFxwgAagE/paPUUD6lZjym/xH7im1qAgzyPwMfrTalRJkWPlEGR6RXC1TbW5+ESPz+VA4n+G5MEab6/U0guZV5Ljysqmm3NVDmDTsgHyMehEj50HqfbgCEq0vz+Wt6hLJBuNLEfpUlSQUi3snKdrGm8WokgjfXzFvrTXeg9OJUEkSooUrNlCvDI0P6TEx8KfYWQQtQypgoCm06wnWAbk2lQ5zUFGsfl+vwqUpskhwoKG1E5ACSm1jGYm4tPmKCwcL4k20ZdZS6kQMpJGXMRBsZsbf8Aum9qLYfgv3nvPu+RwKhQQYzoFgQM3tCwum/MCq2G1LOQAAuHKAiTrAgTJO2+9XLsh2GeQUuP4gMgXyohSj5n2QPjQC1cAVhHM5UW1G2QpUErFzB5xzBJGvMUP7QcCKgXGhKpGZAF51kDc3m2oEjcVq+K7QMspLSCpxRsc3inz2joKrHEuz7SScThUhu2Z1gCyhqVJT7qxqBodLTNBl4ZG6r0qOccfCnlHMVSEwYJtlEXkzbea9qIrCEKQrKtCkKHtJUFJI8wenOpCWy4oRYkiPMxoPrSiWPcZeIUk4du/wD+xxSiMoGUzJ1BItvFRmnEMqnvJUJFkqnrZQAFqqri2yylIQCoNpSJVa8T89ZNJriCC0pLak5U/wAJGnPmfrSqrhsS4/PdpUZJAE+yBFzyFGsF2LSU5l4kAm57uCB5k6+lBdOyPata0fd0JzZNXDOhkiIsVa231qwPYbOMy5PNIkESTrB8r0G4BwoYRgNJ8RUSSopmSbyodBA6U8/ji2ZW6JHshCQJGsacxF/2oO3HwAS0mAPbTvHONx60PXxROYgaZSRl5b6eXLeliOJoUe8CVoI98CU35gafXWqi5i5xOVsiFoUQAdCTcSNpE9JoLFxzgofYaBJSrKMsSDJMm88gBFDuG9mWG2kOLBW5clREn2rRJ2H96kcU7QhxeQWAGUReZIG+9MniS1KMCBOUfXLSg74nhQpIMpymwC0gnMAfZMRFQuBMKWhK3DKmyUgwLQd+sR8aNgEgFVxfKnU8qGcQKsO4rEJILJIQtBFyQLqTY3AN6AjjOHqchwFuSmSlQBC9QYXqkHnBHSq3wp4sunKkpScyFZzGREjMn/iJKRPLTWrevFgAQQQGsyTY2JtPnB0jehfaPBsDulLSpZVAUlAJJgagJvMbnQRQTFYlaGpQPCkjRWYJG+pk2M+nnRFnHwU3gk2ne30PhzqsM/hgthYdYWClpak3SdO6c3ChESda8wuNlpKpOdtQC/MW1oLg64VDw5SoSYJIjaTN+Q3oJ2oUpeCxCVJkpTNjF0kKJIPKDXaMUACTHiAtPIjbl186a4jiM6Fo1CkKRb+ZJGn5UGYumW0i8eZ0gwbaVyXiRG9j+vO2leE6CwOo0578/wC9eoJ9rSZvtY7elB4lVvh+qa8S4JuRt8RY16FAc9x8v3FcEEnmT+on8xQepTBv1HwrsX3uU/NO4+tq5nQ7mD5bGu0CLk+yoW6HWgeb8SoMQ4I1OtR2/wCE8/Wf2rtaomJlJkXO+prrGL8QWPeAPkenK4+dBEiNfL6FjXbT0RKiYIKG8pUkkm8iQAOe5mOo8eTpA1uPr4U01iMpkAK5BQkfX60FswWPawgKgn/Sb5iQUhE3KGxtsJ5U5wV3HY1RDJUG5IK1KhCbX38R6AKPlQDhhaSpLuKBcBPszeRcKVBuDRnHdrXHQlvDIy5bJS2mwGlgNBQaHgcLheHol5zvnfeUPySmTGlQ3O0wWsqA7tEXKk5Z9DVe7NcHUVpf4ksJQASllR8RJNlKgxAj2TrauO2vaZCiG8MhKWUe0qIFvd/cUFX4ljD3rhROQqJTNoTNhbkLV7QsOZvFzJ2615URCaxVtAfT5V13ylnqelydvnFRmwdRRDhDX4gVEhIKz6af/Iiqq7cBLbOHyJEuLJC1HUwYhPJOo6xO9WHheHkgGyEQVcrEeHXfXrVXwywykEgylPz109auHAWiloJcbzrUS4rWEkiwIGtgBHSg74hxdbhIbVkG5uSdBflUf7s+AogLXPNEjYbkf0jaiGJeeTIaZU2m90Jvf5jnQPHEGSvvkkCxUknpfmL/ADoHsQgNeK7K49iQQeupiqww6C47iCfFGQWAiRdRO6tvWovGltoBv44uUE35SDUJkkNlMkqJ2BOtpoCOCROVR0Jzx0EhPzM+lFuHkWnQ7kctSPy86EgpJKQZEhI/4QIt6zU9DiQSVHoANhyjn0oDf3mTCScwhKQRJv6/UU84tKlqRq2yjJOxWq6jG8afGgScd3ILkS4fC2nqbE76A1BexxyBpKpCfaP8SiZPU3tFBO4WQklCcxS44lKRI9kEkgEmwuaumBV/pRSST4B1gT52jmKoKcSEvkAWaTkGhOb3lR8tNKvfZDIttTuVMqVBJ/ltA0tqaAH2sT3C5CiO8kd4RnSVbJdTEyPdcFwBF4iqvh8RKlCRzVlNjMjNbYH860Ptdhmn2FwpJUBPgmIFxMab361mDOPSm+QQQQQQYywRqDPOgsCMUcgzKnJ4YG5HTyk10vGqygmwieUwJsNaC4DGjMAEm+kSAbkSZ0m1FEhBSn8NAKhJXJK8wJBETAEBPu3nWgqy0FK18wSI31pts3G3ij4ipvEEy8ozAJsdtBf5VCEgEEaEH4HSg8BImdjPqCD+Vd5svpvroQf1rxwidNTB/T8xTa0iPOLfEH8xQduE36yP1r1q5IsZTp6TbrTeffyNx8a7Y1SesdPL8qBxJGYfzJvFr0mkS2QbFB+UX32gfHzrnuyAQNUqt608yqHBJsryjrb40EVySiJukz5g6/MfnUUKueZ3+uv1epjrWVRBtsf1qOrDKuQLAST5bz9XoGFJBO4Gu5+FFMBj3wuGRCgIITAPqbdDzvQwq+vh+1eN9Doed/OgJvKfWfxXAkA3lV7evSonFcaFpQhAhCdb6nrUJy+569b6U0pJBifh50BXC5SkaClTbSTAjSlUQ2xgyVJEhSlTYSb8z5UR4Rh8uaTMkAnoDJ/t5V5hTlTCCUg3IQMyojc6C1S2PCmb7nxEEybfXpVVNwJDmIBWfAg51wJFpygc5MVY8Zj33I7sBtGoK1pRrvcyfSq52XfgukpSSSkyYgRJJV9axRLE4vB4hRzsLddsCWt/Ua70BprjbuHErxLToiyRCjJ5KtA6/Kq5xPt9ixKS0lA2sbjnN52vUtXZlhQ/1L7MiUpVBWbn3ZzT6WoTxfgoQ2rK6opFsjqYOwlB/QUAtfDMS/8Aiho5V3kFIn0kW6xFGuHdksTrKUSIusExztMiiDD7iUpS2qMqfOYFx8DRnC48qyyognUGBP1+hoADnZJ3YpIjWY6/w3+NMHsniRN0zuAr16c+dXJWIB1uRa3TeomKxCtQqIA206EeV/WgrQ4A+htSiQHMwSmVpkIi6hJ1Jga2+dNcP4dDiS8cjbcKABSorVqBINhuT0qfxBZUfFIPI362vMUMyQoctL721oGeF8S9qO6U4VFUrEEzJgKBBSetxWmdmsMoMIM5QRJAF5M87b69KzvBoZWjKjDqNvaDZUDOp2PqDVq7O8bW6nuySlSdSBcjSegG9BdyARCkWT7yjB2Eg6+lZZ237O/d3A60AGVmB/IrdJtGUzIje1quy0tpQpbzsJTclSo2m5ncbeVVrGdusIZbU264yrwkwkCP+AnTzvQQOA8B7xtLpJGb2UgagHUk2EmY8qZ4hhsilpSqQPCCTqo6wNAJqwYfjGHTh5YUVWyoTEFAAgAzuB+c6UDwjaVuthRBg5pO3NRnZKcyjtpQCu0TKUuNpB8QbTnEJSASJAgAD2SD670MeBUSbGRJ6SnlfWKJ8c/FzvTOZ0gWgiRmAIM6AxY0OSoJyqIB9255iNtxJ+VA056XAOvTWuTbX09bj8j1pwosOYkX5jauEiR5QNORj8jQNhNo8x+o/aninUaWCv7VymxPQj5W/OK6SmCL2MjWZv8AQoHpBVt4k/Om1E5QSD4FEG0zvyt/euM0pTuQdOXKnEqJURspIPrEfnQLFgrAcEyY+I1HwvXWGdzJyECDrcC1rSd9451y0QW1osSnxXtpb8oqGDsb7jab9KCO4ozFhG8ev1blSThyRPXSCN4j9akvxmkxcCJOtcNOGSLft0+udBHUmCdwNPXam3QSQAZ28xz/ACqSpyZAuTt1kU792VlBywQYg2mTbX4fCg9ZV4RJ+vSlSYZUlICgQd9fOlURaUdjcegf+gfckWbJCUoMmTAV4wdQDpUtPYrHKIBw7rbYAkBEzA0SNvM6V9EUqqsEY7NYoJKDgHQ3Nkjf+ZRkyST8hVg4bwnFIbASytmbZUNKlKeUzBPW8ctq1ulQZQeGOoBAwb6pMnKkgnqolQJMdd7RULiHBHnm1j7k6kgeEKQSZ6GTB6yK2SlQYMx2YxoIP3Z0Xuct7RfWiSOA4r/d3R5IV+/z+VbPSoMdVwTEz/6d3r4DfzqMvgGLJJGHd/6DfzGn0K2ulQYkvs9izBGHesZAKTb9wahudlMXIjDPZbe5cdP61vNKgyLh+AxDKAVYTFOqPuJSPD1UpahPkLU1xbgjzgS+xhMQ06DCkFEFafNBKZHnWxUqD5+492c4jiXEoOFfDCAIsACd1EST09KMM/Zs0pqFofQuNQ0o3jcZYN62mlQYJw3sfi2AtAYcUCr2gggG3tDcfI0wz2VxwLq1YV4qIKG0wICTYqmbSLc6+gqVBgq+yeKOES191eCy4VrhEkbASSJEUKd7BY6LMOnSxSRoDrE3v86+j6VB83I7FY/fCPTmnQbgzvzNef5C47/dXRJ/hG4M77GK+kqVB81/5DcQ/wB1d390G9uvO1eL7EcQ2wb14Og9fer6VpUHzUvsRxAhUYR0WAEgdDsdNqR7F8RzIIwTwgbRa82vX0rSoPmhnsTxALVOCdUkg3ITN0n+byqMexPEzJ+4Oi8wAn96+oKVB80I7BY8pBVhXp/hCRt/MVfpvtSX2Kxw9nh7yot4svx9uvpelQfMTnZDixiMC6mP4Qn/AO1NtdhOKZgr7o8IM3j9FRX1DSoPnfE9jscpRV91dvHu9POlX0RSoFSpUqBUqVKgVKlSoFSpUqBUqVKgVKlSoFSpUqBUqVKgVKlSoFSpUqBUqVKgVKlSoFSpUqBUqVKgVKlSoFSpUqBUqVKg/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4" descr="data:image/jpeg;base64,/9j/4AAQSkZJRgABAQAAAQABAAD/2wCEAAkGBxQTEhUTExQWFRQXGB4YGRgYGBwbIBoeIBwdHx8aGx4eHCgmHiAmIBwgIjEhJSksLi4uHyAzODMsNygtLisBCgoKDQwMFAwMFCsZIBkrKysrKysrKysrKysrKysrKysrKysrKysrKysrKysrKysrKysrKysrKysrKysrKysrK//AABEIAMIBAwMBIgACEQEDEQH/xAAcAAABBQEBAQAAAAAAAAAAAAAFAAMEBgcCAQj/xABHEAABAwIEAwUFBgQBCwQDAAABAgMRACEEEjFBBVFhBhMicYEyQpGh8AcUI7HB0VJi4fHTFhckM0NUcnOSk8M0gqLSFVOz/8QAFQEBAQAAAAAAAAAAAAAAAAAAAAH/xAAUEQEAAAAAAAAAAAAAAAAAAAAA/9oADAMBAAIRAxEAPwDcaVYGn7ZeIbowkf8ALc/xqfX9sON2ThU+bbh/8woN1pVjWF+0XiqwVJYZWnmnDP8AzPeEU9gPtMxqj4m2esNrEdILk/WlBr9KsfxH2m40K8LbEdUKn/8ArTTv2oY4apw4821/4tBstKsV/wA6+Nn2MP8A9Cx/5ako+0/GTBRh7aw2v/Et/eg2GlWRf5zMZMZMP/0L/wASib3b3EhsqysyB/CqPkug0qlWU4f7RMWpWX/RpOnhXfl/tLV259oOLmww8TE5VnQ398UGp0qy9H2g4mw/AUeiFfD/AFmvnFSx22xMTlZiY9lU/DPQaLSrOT28f1AaI6oWL8h4r00x9oGIJOZDQGxyqPx8dBpdKs6c7a4pMWYMkCAlRI5z47U4rtriAD4GyRvlMA8iM9BoNKsyxHb3Fg+Ftop55Ff/AH/Kmx9oGLmMrGoB8Kv8Sg1GlVC4v22daCMgbWVJnPlUBPLLmmR50Bc+0jGCYQwSP5F8/wDmdRQa3SrGVfapjQfYw5HPIv1/2k09h/tKx6wSG8PbX8Nz0v3nQ0GwUqxVX2qY/UIwxEwfw1+n+1r3/Onjv4MN6tuc/wDmfCg2mlWI/wCdjHROXCz/AMtwf+Wo5+1/H/wYX/tuev8AtaDdqVYMfthx8+zhY3/Cc9Y/Gpz/ADu8QMkIwsTb8Nz/ABaDdaVYK79sXEPdRhfVpz/GFNK+2XiIPsYT/tOf41Bv9KsEa+2PiBE5ML/2nP8AGpUFA4c0lTiUqUUJKgFKAuE+8R8DV3wHEGW1FOGTkbAlWinHDoCVKBtvGg2FUULPOpYxgRZIvp/Sg07B9oHVqgRA2UoqMf8AutUjj2HbU2l1ESfCuD08OnUG/lWecJHeOBDi1hStEITJPSdvSrHwvG4ZkqdaOdC4bPeAnKQSTrIE2v0oBPEnSlY6p59abwTLr60oaSVLOgG4GpvoIvJsKs/EcBhcW2pbJQl5CSQEH2oubXA9Kg9mMSE4XEZJSVqShShqlEEqgkWF9OcUD2G7Kvquh3DkAnOoL3G2bLE9BXPE+zTiPEHEuk3ESJ2OUmxPS1OM8bcEIQ5kbSIShMJEciYk+dFE8aChDruZI1BvJ/ed6CrYSM0RG3lteiz7KlIPdpUT/KCfkL03iWEHFkBRDa8q0nkkibdbfGrBiOMJAIaX3SYypymDNpkxYq/i1ttQB2OyGJCSvuiNyFLAV1IH9qGHDrCvGkDLsYn1onguPpaIKFrWoHSc/wAgLmve1nFWHy26wSlRBDicpEKERr9CgEd9eDb0uZqdhsQQITAJGo69elCBc3EbXtr9CprGDJ0Ig8zcbWoJC8UVeBSp6kaRpTMFIJSDJv8A3o3guDuBObISCbSQk63HjIkeQrk8PfzQW1yTIyhRED/gn4eVAJZfcRBGXWDMefw6074nFKOl5+hRnCdlXlHKUrEmFKLaxaZkSOVWfBcKwrSshbkpEyskkyfMDXlpQUf7sYgW3gHnuKaQyCgnRQ/P6HxFXjiHBUGVI8BO0yn0m4+dVPGkGZMHQm2gjWgHsmVjMYG9QsXBkG5mxB/Wd6lZEFPgUJBykKtMmPCNTqOtXDhyEMNgZJnRMJSIn2nFGSZ1NoAi2tBmq8CUglSFAT7UGD66VI4Q28sLSwlap1yibX1O2o33rRGMaXVBsAtqSIRkX/D7tkgEHp51D4ziu5Cspg+0EpACQJMGN1k9PjQAMH2LcS2Xn1IaaGqc0qN/ZEWBiRrT74wb0BTCUpmEBuUGJ3KSJ6zO3Omn8cttnIuStRK1JJunkkjYgXj9DQ9LwgAkJjqLfLX9+goHsV2eYulD6k8u8Rmte2YESJ6aVXeJ9nnGk95KVtzGdBJAuYzA3TpvbrRDEYwaA+s/VqiHiykGRfwkEaSCOo6/M0AdKsuonevEu9IFO4toJNpIIzJPMRHxtBphjQ8vrSgZeWJj6/KmViZ5H6/SnVIFzyO3L4/pUd1Xw8t6B5k2+ude11hUSkev50qiPUJCrb+QF/OpuHR4gcqjB0ItHnRPiHZ9qfA4hkwDldcGhGkDxJg7ETUljhammh4kkqOZJE3ABA12uY9Kqp/Z57GvnOwlKi3lgkJAEncnXyBoviez+Od/CcQwEhRWnMAADBkQOc2B5G9qgYTiqsHhGmGlJbddzuLWqTlExtOw0ikzxlDY8P47hiXFlSsxv7Cdtbm2pFAS4v2SebHe/hhDaUrlCQFAj2k21GtztVPeQoIUlpRGZQJBB9PjyqxnEJVDrTZQsXVlMJWP4VpJymdJsdKncJ7PNwp15UIupICsuVJNipUe0R7KQJgSSLCgpjHBXy4lKm1kK32+MU5hOCOLCpbWiAfGdJ/foK0PBvYVp0d33qyZKM7hOkW8IsPOpbuFwypStC21Lkyl1czrZKzB0O0UFI4PwhbikG6YtKtwkXgQSY5xAjWp2L7HqJAS4EIgBaStRzke9MWncbbV3xPH/c8Q9mlxbiUBtWpUi5jWUySAfKpOFwHFHUZ+7bR7wSo5VG3y03oDXCGHmWSlC8G0pKhY6KbMgySJmfjUbtD2RW48Vo7sBSQVqzADNGiU7Cdzz9KD4btGQpOHxDakOoWFAiLJ94gnYg7a0fT2hbQstsIU+r+EIznnJMGKCs4jss8hYzJGQ6rT4gABJJtM8rawKndlsahxLq0NISG4DRWL5jfOsj2j/LoKN4niwKFJeZW0tQkLKICYi6jprl1/WqIrGeMstN5H3F5VDNLfVSU+7OtBY8Q+lK87r5JUZk3PoDZO9qn8M4slOXu3fDYmTqdJIn10pjA9gAHG1OOoVOs+MqG9jZPOYoD2g7KOtJW6haFBLgCSgwbqj2eh3oLurtbhkEtqWoQTMyYIJ85v+lc8WeDral4d0pSpBKlNjMQtMHTbMmZHMA669YxGL7llsPYNZKSl1K4IVexHpz3oZwHABjiDiUqDbKWwpxIUZzHQJ3ueVAJ7/FtuoZWMxcIISCAQVRG9vPQVZMb2UW4Vd280nWUqSqdt+nOKOO49UFZ/DmAJABgTF9b63PwoOeNgLCScx9y+kjeenL9qCi8Z4I/hXE96M2ikqScySAeZg2tIjen3OLLeVdfdpnKBGYn003FXLtgA5hS6kXQpKlAQbaFRAP8AS1V/gLOISCG2JSohYU4AkA7FJVHIWHXWgiYN4YbvXCpRUPw/HAyzqU7zaPjQDEdoM2ZQAKiQR4eRsbjl8/KtA4h2fXiHmvvbjOVJKygZsp1EAlIB8UWn86cx3ZxtBsgaSCAD8BQZM5xEk+I+I6z8vlTLr+a87Cd+Uaf0qwdp+C5VyUxMmNIHX41XEcIcUQG5UYnLIk/8IJBJA2AmgYcnY6ftTMwemnP865bdIlJ2+vh/WngoHb+t9KAj2cwRxOdrOlKgM6c2nIpB92ZF4plzAONqUhaFIWNQeWxGxHUTS4W73alKnbXbWbjew+dFeLcT71gIIlSYUlU35KTPLp0FBWXUQCNxyqHF/r61qXiTN4gHSmiImfr5UHTSrf1617TrChA/f+lKoguylBVZIUpSpKlXJkyevSrSrCvLT+EwtQTZJiAfJSoB/pVe4DhChYxJbU4y0ZlQhJXslVhmufkJq2/5RZyn8SZN0qBhIt8em3yqqBYjsxiDZTjTjyZJQlyVXvyCR8elReIcNxOH8TmHcSIjMYjyJBMX51YsJ2hThgtAUCuZKrECSScqQNQDqSeldq7ZqcSUZO9zDKUqQMi45g/O9gDFBVGOJuBJKe7TOl9fL51Z2eN520kSBGqhAISEjrcxz3qBx7FYRIZQWFIU2CohJT7wBygmSYUCCD8TNVRha3EpaBMd5eD/ABZRb4E+tBfcJx9ROTDsrfVF8gOUedrQeZFPP8VxDIzv4FUC976aGxkaU/wriasGRh8LhpNipSz7QtK+gopjON4v7wplzDJWkKygg/MHyvpQVHEY9nE4rDYkq8IQpKwbFBSfDJi5GY36UeU7gUF1S3H3kuDupEqyqImR1EgZvzvVE49hO4xLiEmASTliBBO3Mdee1e4FxpafEpLZGoWtaQeoym5oLVxRjC4n7s0lxTZadCHVuBNkqsNDGoSNd6unAeyeHwyEqOZxZhQDgHhJvmypkFV+o8qyTF49CUKSxdAHiIkZ/wCICZsRa9X7j/bAs9UqEJFxIInw+UxPS3KguauJpEpSJUNJ8RJPU9OVN90l6BiW2ypMlKgIKeUGJB8v6VnzXHsY9AZbQhMT+IoXmbybm5tXLvFuIMiXENqRoQDJj0M+tAf4twpDQdKlpW24kAlYUogSbZU6QQZ6igjbTaSjxeDLJyhSQGwbrhW419KhcX7VKWywvDlba0lxJnkcltLjzp7sm466vvXVFZNk2BsNfT+tBMxuGwiO8c+9heYSUpWCpzcZhltfWI0qTwbiYDBdWJsPZSLJFgSTrJMTTnGcW6jKnChhsEStRQFK6JSmIiIM01gMbnC2cSpkh9IQVNo7tUTEKElO58QiOVBH4YTxB2cQ6ppC/wDVoTcuDQ30BtRJvgvDnZaZVKkSCVFWaRYiTE+VLAPYPChsraJdw6U51pGhFgQCbny0FdYTi2BzBYwqc65WlXhUrW5WJIQqb66cqCvYDvsHjFJSs/d0khwriAm5Mn1t1o+122aNkpLhSZJCSox58tLRQPtskLSVNypS1hK7HKlO0HmTAPp1on2TxuIbwq+4wrR7tSU+KZWTmzTzgAHXcCgI4rH/AP5BkpbkKbWlQBAHiOYRtNpOlFOHYNTSfxHCpYMmUxB3iNrTyufKgHE+N4kNScOyx7ylqJJBsJSmNYm5Ntqi4TtitaR3kW0UBM/lB+ulB72iwgxC8wlKQINtQOu9A3uFdw73gT+GhFlKHvWVbeLCrHj+KZk3KYjnE1VcfjMQ8Ahw/hpuAABmiwUTvp+tBSMavMpVtSTHmaZRmkJAkmyQBPoBvRDiPDlpKjED65aelP8AC3nGfGBlzgeKxlM2jlzkRp6UEHE4d1owr3TBEg3iY8xUpaSW81ttLWqcvELdKW0IBC5CzHs6yR6HU6U9jeErZRdJy2vrr+R6Ggrj4qEtc1OxAt++3S9RFJgxM/XlQPsafXOvK6Z0pVEWDDqfWpK38QcgUAc7xUlR5ATfaBFM47iKELUPbXMW0B0+Ej8qur3ZV1KUuZGmAkR+Iq8DewMTfUz8L1jh/Z5DqlLztt5VAFLhKQq+qDooHnpVUL79wDPATOkAg/lXbXFn0iQsa2lOuomdv1q4cV4illpLSsOFJWcqV5pb/wCoSKH8W45g+6Q2MKrvEGdQUlMQqCDcaGgruI4kX1pKgM5EKUN4/I8zRrA4VKAcjZVYSYJvPhkj2YtbnFBuFYOV5x4QZy9AND9fpVgSe7SAp1S1K8IBMATJEJTA0m5HLrQEMF2lxKkltJACAbhINxoVcxPWmF9qsYQpSnQSokKICR0Gnvcqqa8cplZUkRJtNxPrv8IrxWPexBCIA8gkHlsBt+poD/ECt1kPLOYphBVaQkmRMa+KfjVbdwyhofD+X1rV44XiUtNDDnLLgi4906k9ToB+1C+O9nHmD3oleHEEEXyT/ERv1+IBoBLmELbdynMu1omJ1H6xtVh4HwzvcQHnSCkAZk6kkDYHQR6cqBqwLqgMjLrhKrBCSRzEkggC/wCdHXW38G0hRAbcWrKQIkTzi02j1oLJxTBYDEuBCVrCwZUUCQkAaqKrJAFMcU4Jhe9QRipSpAKROYSBB8QMCdbjyodw1hLiS606tLgBzIQtIIG5UlRTmBO2YUHXhskAqKSpRyJgGP5yAo89z/UIbZzDui20GgScx1WZ9oq1Gm0bbUR4Z2gfwxPejvWNsoAUn4DToRSHBnmyk92XEqES2lStBMKEEp8tKO4Dsg+6hKlZW0kSAr2iLESkAR6melAl8QChnQsFJSkhQjrr189qqHEOIqLilTGUpt6/v+tXnEdgnQgpbdaCjcShSUqNrKVmMW5A6032c7GspdX36FOqbguFdkhR0QEiZteb2jmKCIeKpDbTmKSpKHEglRQFQoaKAOyhXuJ4+06kYfDFS1b+FKYF+Vgkak+VH8fgmnkuJWpSw5IhKVFKJsCCUgDQW25QKB9nuMYfD58InDhp5RKQvP3gcG0qIBBPKIuaCwYLhRVhloKgEJ8SnDAkgSVmdEpAEDpeguA+9TDWKQ40Tp3gRn/muJSP2q34hsqQ2wQBmIcem3hBFj5kAX2Bom4tpcoU22puNCkEEW5iOQoKchGJUru3JMCcxukR1OsigPHcOkKSLApTJCQLf3+udX7AcOwoBLTZSlwEJSFqCbalCc0J9BWV9sEpwz6kNFeUfxEKPlO4oEXUkwpWRUeERM/CiuBwqUIJzA8yo2H7CqicYSkFJGp1tAHvRyuND8Km8MwbuLWAVKUlFlLNm0dABGZR2FBYO4bxOZDagoJ9pfug8kncnpamncBh0t/d0AqsPOdjPO5oh93Cv9Hw48EXV5ak7H4UW4XwNpu2WToVKBMkTc7bA0FFwmALKi2CC5JB/lTv6n9udWvANFtEmDaMqgSkzYDy571P4ypkuJQEAuR4lpgBtMaqvF9QJJ30FxOLdFsi/euoggE7JCpve9poI3E33Wo/Cw7on2MxknkmUkSAara8Ph8YrK2w4w/sBBTO8xaOtqd7QYxSVpPskc7gzvyJMbU3gcQqENzGbxLWT7M733O1ACxPDXGlFtbZCkm9p1vMi2hmlRfjCiXlHwgWiRJiBBJvqL617UQZ4nxF3EuttHMpJzGAYmOc7DWSYolh8O4PEt1ISRYHKo+niASPj5VVsRiolSkqBiCCSCQTPPSQPnUM8RSDICUnn9fGqq9vNMTCO8BVKVJQAUqv7eUAXB3TeqNxZoF5banPEkxIQOVs0dCDT+H7Rd0ZCrm5j8heha8XnxKnlAlJVInoN/WguGA4WGPEtSCoJ8KQbJGgmeZ50SGMAVdKE36D576/2qpvcZym5JG/i8+lSezuCcxzuXMpDCfbXN43v+tBYsZxrCq/CeIKTaCqdY0HunaaEscIQ2StBQtvUOGZTEFSTB9ozodbdavvB8Tw1ChhGMMlwqT7WRJC+eZSrn1rNe0LaUvKLKFtMOqzFpY9laTf0MgwdKAzwxovuKQkJAiXVnRIHug7BI3HM1deEst90EF1biT7KlogwCSM2uoNibmRNV/svgyjBohKFLxK1NqkQAkTmCiARBgg2mIotjOKJRI7wZQZUuIkySTpeTNgfWgtzQQbKB5DxHbQ1V+1HZVK0OQV5SJB9oBQiOqSTpqPjXPBsVisSM2GaShsGA6+TBjdKRdX5HmNijwx2GQpwvNYkJEloNlBIGuUhRv0NBhGMwDyVAC8iywRB65vPUnSrj2Y7OFORxS0rUq2YEKgdLxtUDtdiQ88S0QMOttLqUHUFQ8QA6EGAKDYHiT+CcBbNtVIPsq5iOvxoNgYdSyypRXBQoGBqUg6dCbgiaE4LH43iBV91SGmwY71dhrBixKogfCqhxPtGHmVqHhNjE6yklURE6Ees1pHBuHrXhmktvBtpCRdK1BQIF5AgH1kdKCHxDCcRwwBzsv/AMubKo8wlKoCrbT5V1wjtYjFIU0sFt4T4VAg2jw+c0QZ4rhMUswl/MlOVTqULSkhJv4hFtdetVftphmmsbh8QyPA74VlJNyIyq8x84FBOxRLqu7TJSkCwtKuvMRtFM8V7NBxpUz3hyhJ3EX/ADNd8HdDRJsV5hrsIN7azpFGDiQtRBM6dJHwHzoIfBeHOdyrv1lxwkIKiROQXAJEWvRjGLSlsJSsBShA6kjkeo1jeobnESpYSoQk6EgXBsCQBYW/tSYIZdClFbz6x+G0hAGRMHxqJJyi0BSiALgAk3CRguGqbT4zJCQkTAyiLaG2870A41wMYppaYhaipII2VtM2vao/a7t1iMKUp7tgLN8mZbhSP5yMonyJqvcO4jxHiKkgKytz4imGxE+yVCCdI1J0oPeznZZakKDraUokBSlAFRyx4UE6D+bzF6s/3RAAZZGWLJFyfkDPnRM4jDYRrJi30OLH+zZlRjaVEzafaJHyqr8Y+0kplODaSyDbMQCs3MT8+cTQW/BcEW2gFxxLQMBMmFKJ0GU7nSOunMUxxVvI73ZCltJkA7gg+LWcpNiTpvWaYri7jqitxxxS7GSoki+o8joKmvPnvBiUqCVKkymBlvC4mB7RBjSDyoJuN4Xj21lZUlckqIgEEn2hzkaT1tSw/FZISVdy4dW1qBCvI6Gf4VQb77HsPjlOJKTHeIACk2iDukTGWOWhtexMDjPCU4gKGWVG8x+mmlvhQNYhtopIfCURfxXRNjNzKJ/lm3nVf4k20VDuioQAQFkBszooFUEjlrXn+TS8wSpxS0j3VTAjaDNtbefWjjXCGltpZIyqRdK4EJV15pOkaUFXeUgGO9KtLjNGm35UqYx0tuKbWUhSTBEflfTl0pVEMYJDmIUStxSjoCpU28z1qaOzipAzpE6Sbm17eVCcHi1JBAMDU+fMUTwWHLiVqCipRERAMD108xVVI4twVDCly6lXgC0iQZkaTzBoKlyL6jcfqPrepCcMEqQ0oG4mARbp060Xx3A0FpK8P4VCQoGSk+SjvrtHlQBsEyp5YbRckGBueg6mtM7HlvCgtOjcZp10khQ8jWVplCoUnKocpBE72PzqwIxr7Cfxipea2ZRzTpuZO1Bqbva3DNqX3CGAUoH+sc7srOyUWMfDeqd2s7RHGMKWWEtlCkqzDVKycsFUAKzAzG0V52e7QspEOKsScqghKimdbK6SZkUxj8WnEFGHghCcy1HIlKiAqzisogEJEAbpyEi5oOuz3FShkNzCc2VRUogwSV5hskhWYgj+WoPDB98xSWwCGERaTcDSbwZ1qUhDSWVfiEqUlQQMuaw94hInL1NTeyPDQhoPFQ8SQrXQXBSfUTHWgveJ423hW8sZ1gD8NIJgTAJgEDzMCajP9qXEBlS8NDbqSsSpKDb3ZXACpvBOl70M4nxzCJRlQ2lbpIILg8KditSRGaNgbExQvH9v3SQ2UtobSrN3k94bT7sAGTtG+1BXeODunFKQCGxEA6hKhmT8M0elCsTChJva4O5/WjPaLi/fuBwRK0AKyJjNBI+Jt5QKralZFeIEpnSSLDUdOVByr8OOpg2Bi+3kRodb1pHZvH90e5U4Cg+JKvdvdJMGCJsaonGC0S4UpsQMozKlBy3872B5ctoXDMU4HEhJkTABP5cpvQblh86k90VPrcBMrYlATIGgAAiRbOFTJoJ9oLwabS3lEApgnbrOxtHrVXb7RcSCQ0guBER4RJja4n41Iw3aheHa7vJh8QVArW4sd4dT4TqLCD60E/ArcWhKsi1oWmUkIJBIsSCJ0MUY4cMQp1OZhxCEjOXFphMAT72hOnrVTxfb3HO+HvChET4QE6QRebXG1M/5WYlSrqSTa5mYBCSJzEnny8qC94Zt1GTKWj+E0DKzIUhkZh4UmUlWwNyNdajsccQxlLmIbUVnO6EiVCTe5WSQkQAAmBNorOcZxVSrFSiCQYJMDKqxidYtO4FQ8WoqUTIM5hO176dYmPKgtnEOKYRLxd+798qQSXCV6T4QFEASkjY3FBOJ9onHFXJAEDKIAlOhsALg8tPOgxXzJtBudiMp+uletnMMqp9n/wCSbcuUUHTmKKc4FyrxZtDBv+sa0ylWg9dvU+op7DvNxmU2VkWAkiCrQ2IuDI3F9DoYHeX8+lA8pz4Xg79PzotwLEiFNmDHiSCAqbeKLXtfpA60JRhnFI70IUUA5SuLBR0SToDHrTmAVkcBHtC8G8ga25f1oLThVKSDYgoGVK0pi40JST4kqEhXOeYFFC+Vg+FTboIzAG6VGIH8yTByka6WUCKr5cGaYACkgiZJ18NwZtz6HpHuOxpUUuKeQlQSUhME94DZSFx7pjbTXWKCa/xLObqAIidbE63EbAGetSmFWmQSm86TOgiBJ0+dCsyVtl5lNyYKdSkxoYgqMaK3E8r197iygqQbfWnTXTnQGeLuAuqO9ptvlE7c6VCHsSlZzKRcgTfoBvNKoiJw3D50GBGVUa7kDS2hplWAeSSACNZOnxp7D45ULyAJzqBMEwn6tTzCVImV58+szYxb9v7VVRkIKSAkhSwZOpHkYq0pxps0M7ioEobTm05mIT5SKhcIZbJKnEwg2TcgA87abVZuCOHxNJISBBKiBIvMLA9qdiLETpQdcL4VBPfJgqHhBOaNSZjeL2qZieHNttEuuSwBoQDMe6N83L1rvh+C4jinO9ZaaQwhSggvGCsCUk7kT5RU/EdjHXVheIW0EAiG2yTGkk5gMyhpJoM1xmAQbYdtZUuYbSouKCZvtuBB1vIBtVo4awzhEJT7T7ikl0NIW4W2xcIIbzEKOpBMbbCr6xhsKAG2EFCTrkkTzznXneZ1qSy8hHhSlKN8qAkCbgzA1negr/DMG0WitpKYUSJKMqhN1oMiRBUQLculVvjHCiyFrbMpUoZ9ik3AJjSbVo2FxiFlQBEqgpk8hBIHQgf9VBOIusNlQedQi2U94oDwyReRuPzoM4GG75Y7wgAWmYBOsE7CizvChZJYbQmwKi+VnzSiYzedV3i7jYcIYdKkSQbEC/nHW+mlddnmiXAq/Q8zttFBe+K8BwIwrYEtvJAhxN1XNyuDdBJiTpYSDE55xPCraUpvwOKVIkSSI94AwQfMaaaTRHHO4hsqezFa0k+K6Va+IFBnMgydNPImhfA0LfxIBnxhU6wBBJjoBNqBOYBxZDaEypUAQdYHTXWTGlW3sn2LOdSnsveJiGlHUEjMojUgzAq1cOwDbIGQAZk3UqZlMERGggGwidTUzH8KDziVpWUOokpWg3jKRpy3I0NBAxCAFDC4UdytUKWrLlKEC5mxlSjYCNJ5UD+0LhYbUyvN7YUFGAmSmIJG1lcqtfDuG92CcxW6VSpxUZl2HK0DQDkKr/2llSsG2satupkzcAgpMHW5It0oKUhKB7RAEWUBOYkWBA8/nUHOdSNRra22vrTzywE6eG4m5sB0nUWnrUFxwgAagE/paPUUD6lZjym/xH7im1qAgzyPwMfrTalRJkWPlEGR6RXC1TbW5+ESPz+VA4n+G5MEab6/U0guZV5Ljysqmm3NVDmDTsgHyMehEj50HqfbgCEq0vz+Wt6hLJBuNLEfpUlSQUi3snKdrGm8WokgjfXzFvrTXeg9OJUEkSooUrNlCvDI0P6TEx8KfYWQQtQypgoCm06wnWAbk2lQ5zUFGsfl+vwqUpskhwoKG1E5ACSm1jGYm4tPmKCwcL4k20ZdZS6kQMpJGXMRBsZsbf8Aum9qLYfgv3nvPu+RwKhQQYzoFgQM3tCwum/MCq2G1LOQAAuHKAiTrAgTJO2+9XLsh2GeQUuP4gMgXyohSj5n2QPjQC1cAVhHM5UW1G2QpUErFzB5xzBJGvMUP7QcCKgXGhKpGZAF51kDc3m2oEjcVq+K7QMspLSCpxRsc3inz2joKrHEuz7SScThUhu2Z1gCyhqVJT7qxqBodLTNBl4ZG6r0qOccfCnlHMVSEwYJtlEXkzbea9qIrCEKQrKtCkKHtJUFJI8wenOpCWy4oRYkiPMxoPrSiWPcZeIUk4du/wD+xxSiMoGUzJ1BItvFRmnEMqnvJUJFkqnrZQAFqqri2yylIQCoNpSJVa8T89ZNJriCC0pLak5U/wAJGnPmfrSqrhsS4/PdpUZJAE+yBFzyFGsF2LSU5l4kAm57uCB5k6+lBdOyPata0fd0JzZNXDOhkiIsVa231qwPYbOMy5PNIkESTrB8r0G4BwoYRgNJ8RUSSopmSbyodBA6U8/ji2ZW6JHshCQJGsacxF/2oO3HwAS0mAPbTvHONx60PXxROYgaZSRl5b6eXLeliOJoUe8CVoI98CU35gafXWqi5i5xOVsiFoUQAdCTcSNpE9JoLFxzgofYaBJSrKMsSDJMm88gBFDuG9mWG2kOLBW5clREn2rRJ2H96kcU7QhxeQWAGUReZIG+9MniS1KMCBOUfXLSg74nhQpIMpymwC0gnMAfZMRFQuBMKWhK3DKmyUgwLQd+sR8aNgEgFVxfKnU8qGcQKsO4rEJILJIQtBFyQLqTY3AN6AjjOHqchwFuSmSlQBC9QYXqkHnBHSq3wp4sunKkpScyFZzGREjMn/iJKRPLTWrevFgAQQQGsyTY2JtPnB0jehfaPBsDulLSpZVAUlAJJgagJvMbnQRQTFYlaGpQPCkjRWYJG+pk2M+nnRFnHwU3gk2ne30PhzqsM/hgthYdYWClpak3SdO6c3ChESda8wuNlpKpOdtQC/MW1oLg64VDw5SoSYJIjaTN+Q3oJ2oUpeCxCVJkpTNjF0kKJIPKDXaMUACTHiAtPIjbl186a4jiM6Fo1CkKRb+ZJGn5UGYumW0i8eZ0gwbaVyXiRG9j+vO2leE6CwOo0578/wC9eoJ9rSZvtY7elB4lVvh+qa8S4JuRt8RY16FAc9x8v3FcEEnmT+on8xQepTBv1HwrsX3uU/NO4+tq5nQ7mD5bGu0CLk+yoW6HWgeb8SoMQ4I1OtR2/wCE8/Wf2rtaomJlJkXO+prrGL8QWPeAPkenK4+dBEiNfL6FjXbT0RKiYIKG8pUkkm8iQAOe5mOo8eTpA1uPr4U01iMpkAK5BQkfX60FswWPawgKgn/Sb5iQUhE3KGxtsJ5U5wV3HY1RDJUG5IK1KhCbX38R6AKPlQDhhaSpLuKBcBPszeRcKVBuDRnHdrXHQlvDIy5bJS2mwGlgNBQaHgcLheHol5zvnfeUPySmTGlQ3O0wWsqA7tEXKk5Z9DVe7NcHUVpf4ksJQASllR8RJNlKgxAj2TrauO2vaZCiG8MhKWUe0qIFvd/cUFX4ljD3rhROQqJTNoTNhbkLV7QsOZvFzJ2615URCaxVtAfT5V13ylnqelydvnFRmwdRRDhDX4gVEhIKz6af/Iiqq7cBLbOHyJEuLJC1HUwYhPJOo6xO9WHheHkgGyEQVcrEeHXfXrVXwywykEgylPz109auHAWiloJcbzrUS4rWEkiwIGtgBHSg74hxdbhIbVkG5uSdBflUf7s+AogLXPNEjYbkf0jaiGJeeTIaZU2m90Jvf5jnQPHEGSvvkkCxUknpfmL/ADoHsQgNeK7K49iQQeupiqww6C47iCfFGQWAiRdRO6tvWovGltoBv44uUE35SDUJkkNlMkqJ2BOtpoCOCROVR0Jzx0EhPzM+lFuHkWnQ7kctSPy86EgpJKQZEhI/4QIt6zU9DiQSVHoANhyjn0oDf3mTCScwhKQRJv6/UU84tKlqRq2yjJOxWq6jG8afGgScd3ILkS4fC2nqbE76A1BexxyBpKpCfaP8SiZPU3tFBO4WQklCcxS44lKRI9kEkgEmwuaumBV/pRSST4B1gT52jmKoKcSEvkAWaTkGhOb3lR8tNKvfZDIttTuVMqVBJ/ltA0tqaAH2sT3C5CiO8kd4RnSVbJdTEyPdcFwBF4iqvh8RKlCRzVlNjMjNbYH860Ptdhmn2FwpJUBPgmIFxMab361mDOPSm+QQQQQQYywRqDPOgsCMUcgzKnJ4YG5HTyk10vGqygmwieUwJsNaC4DGjMAEm+kSAbkSZ0m1FEhBSn8NAKhJXJK8wJBETAEBPu3nWgqy0FK18wSI31pts3G3ij4ipvEEy8ozAJsdtBf5VCEgEEaEH4HSg8BImdjPqCD+Vd5svpvroQf1rxwidNTB/T8xTa0iPOLfEH8xQduE36yP1r1q5IsZTp6TbrTeffyNx8a7Y1SesdPL8qBxJGYfzJvFr0mkS2QbFB+UX32gfHzrnuyAQNUqt608yqHBJsryjrb40EVySiJukz5g6/MfnUUKueZ3+uv1epjrWVRBtsf1qOrDKuQLAST5bz9XoGFJBO4Gu5+FFMBj3wuGRCgIITAPqbdDzvQwq+vh+1eN9Doed/OgJvKfWfxXAkA3lV7evSonFcaFpQhAhCdb6nrUJy+569b6U0pJBifh50BXC5SkaClTbSTAjSlUQ2xgyVJEhSlTYSb8z5UR4Rh8uaTMkAnoDJ/t5V5hTlTCCUg3IQMyojc6C1S2PCmb7nxEEybfXpVVNwJDmIBWfAg51wJFpygc5MVY8Zj33I7sBtGoK1pRrvcyfSq52XfgukpSSSkyYgRJJV9axRLE4vB4hRzsLddsCWt/Ua70BprjbuHErxLToiyRCjJ5KtA6/Kq5xPt9ixKS0lA2sbjnN52vUtXZlhQ/1L7MiUpVBWbn3ZzT6WoTxfgoQ2rK6opFsjqYOwlB/QUAtfDMS/8Aiho5V3kFIn0kW6xFGuHdksTrKUSIusExztMiiDD7iUpS2qMqfOYFx8DRnC48qyyognUGBP1+hoADnZJ3YpIjWY6/w3+NMHsniRN0zuAr16c+dXJWIB1uRa3TeomKxCtQqIA206EeV/WgrQ4A+htSiQHMwSmVpkIi6hJ1Jga2+dNcP4dDiS8cjbcKABSorVqBINhuT0qfxBZUfFIPI362vMUMyQoctL721oGeF8S9qO6U4VFUrEEzJgKBBSetxWmdmsMoMIM5QRJAF5M87b69KzvBoZWjKjDqNvaDZUDOp2PqDVq7O8bW6nuySlSdSBcjSegG9BdyARCkWT7yjB2Eg6+lZZ237O/d3A60AGVmB/IrdJtGUzIje1quy0tpQpbzsJTclSo2m5ncbeVVrGdusIZbU264yrwkwkCP+AnTzvQQOA8B7xtLpJGb2UgagHUk2EmY8qZ4hhsilpSqQPCCTqo6wNAJqwYfjGHTh5YUVWyoTEFAAgAzuB+c6UDwjaVuthRBg5pO3NRnZKcyjtpQCu0TKUuNpB8QbTnEJSASJAgAD2SD670MeBUSbGRJ6SnlfWKJ8c/FzvTOZ0gWgiRmAIM6AxY0OSoJyqIB9255iNtxJ+VA056XAOvTWuTbX09bj8j1pwosOYkX5jauEiR5QNORj8jQNhNo8x+o/aninUaWCv7VymxPQj5W/OK6SmCL2MjWZv8AQoHpBVt4k/Om1E5QSD4FEG0zvyt/euM0pTuQdOXKnEqJURspIPrEfnQLFgrAcEyY+I1HwvXWGdzJyECDrcC1rSd9451y0QW1osSnxXtpb8oqGDsb7jab9KCO4ozFhG8ev1blSThyRPXSCN4j9akvxmkxcCJOtcNOGSLft0+udBHUmCdwNPXam3QSQAZ28xz/ACqSpyZAuTt1kU792VlBywQYg2mTbX4fCg9ZV4RJ+vSlSYZUlICgQd9fOlURaUdjcegf+gfckWbJCUoMmTAV4wdQDpUtPYrHKIBw7rbYAkBEzA0SNvM6V9EUqqsEY7NYoJKDgHQ3Nkjf+ZRkyST8hVg4bwnFIbASytmbZUNKlKeUzBPW8ctq1ulQZQeGOoBAwb6pMnKkgnqolQJMdd7RULiHBHnm1j7k6kgeEKQSZ6GTB6yK2SlQYMx2YxoIP3Z0Xuct7RfWiSOA4r/d3R5IV+/z+VbPSoMdVwTEz/6d3r4DfzqMvgGLJJGHd/6DfzGn0K2ulQYkvs9izBGHesZAKTb9wahudlMXIjDPZbe5cdP61vNKgyLh+AxDKAVYTFOqPuJSPD1UpahPkLU1xbgjzgS+xhMQ06DCkFEFafNBKZHnWxUqD5+492c4jiXEoOFfDCAIsACd1EST09KMM/Zs0pqFofQuNQ0o3jcZYN62mlQYJw3sfi2AtAYcUCr2gggG3tDcfI0wz2VxwLq1YV4qIKG0wICTYqmbSLc6+gqVBgq+yeKOES191eCy4VrhEkbASSJEUKd7BY6LMOnSxSRoDrE3v86+j6VB83I7FY/fCPTmnQbgzvzNef5C47/dXRJ/hG4M77GK+kqVB81/5DcQ/wB1d390G9uvO1eL7EcQ2wb14Og9fer6VpUHzUvsRxAhUYR0WAEgdDsdNqR7F8RzIIwTwgbRa82vX0rSoPmhnsTxALVOCdUkg3ITN0n+byqMexPEzJ+4Oi8wAn96+oKVB80I7BY8pBVhXp/hCRt/MVfpvtSX2Kxw9nh7yot4svx9uvpelQfMTnZDixiMC6mP4Qn/AO1NtdhOKZgr7o8IM3j9FRX1DSoPnfE9jscpRV91dvHu9POlX0RSoFSpUqBUqVKgVKlSoFSpUqBUqVKgVKlSoFSpUqBUqVKgVKlSoFSpUqBUqVKgVKlSoFSpUqBUqVKgVKlSoFSpUqBUqVKg/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2534" name="Picture 6" descr="http://ds111.centerstart.ru/sites/ds111.centerstart.ru/files/1369734753_12yjqe2cqxnotjy6e_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960" y="3717032"/>
            <a:ext cx="4581550" cy="3008780"/>
          </a:xfrm>
          <a:prstGeom prst="rect">
            <a:avLst/>
          </a:prstGeom>
          <a:noFill/>
          <a:extLst>
            <a:ext uri="{909E8E84-426E-40DD-AFC4-6F175D3DCCD1}">
              <a14:hiddenFill xmlns:a14="http://schemas.microsoft.com/office/drawing/2010/main">
                <a:solidFill>
                  <a:srgbClr val="FFFFFF"/>
                </a:solidFill>
              </a14:hiddenFill>
            </a:ext>
          </a:extLst>
        </p:spPr>
      </p:pic>
      <p:pic>
        <p:nvPicPr>
          <p:cNvPr id="22536" name="Picture 8" descr="http://www.9maya.ru/uploads/posts/2012-02/1328532894_smuglyank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4373" y="42097"/>
            <a:ext cx="4619625" cy="3533776"/>
          </a:xfrm>
          <a:prstGeom prst="rect">
            <a:avLst/>
          </a:prstGeom>
          <a:noFill/>
          <a:extLst>
            <a:ext uri="{909E8E84-426E-40DD-AFC4-6F175D3DCCD1}">
              <a14:hiddenFill xmlns:a14="http://schemas.microsoft.com/office/drawing/2010/main">
                <a:solidFill>
                  <a:srgbClr val="FFFFFF"/>
                </a:solidFill>
              </a14:hiddenFill>
            </a:ext>
          </a:extLst>
        </p:spPr>
      </p:pic>
      <p:pic>
        <p:nvPicPr>
          <p:cNvPr id="22538" name="Picture 10" descr="https://pp.vk.me/c619824/v619824381/3987/SF7Npv0N2Rc.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600" y="4207821"/>
            <a:ext cx="3967336" cy="2650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58059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http://static.eva.ru/eva/390000-400000/395623/channel/4523058099610632.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l="9666" r="7313"/>
          <a:stretch/>
        </p:blipFill>
        <p:spPr bwMode="auto">
          <a:xfrm>
            <a:off x="-1" y="-7366"/>
            <a:ext cx="9143999" cy="6883816"/>
          </a:xfrm>
          <a:prstGeom prst="rect">
            <a:avLst/>
          </a:prstGeom>
          <a:noFill/>
          <a:extLst>
            <a:ext uri="{909E8E84-426E-40DD-AFC4-6F175D3DCCD1}">
              <a14:hiddenFill xmlns:a14="http://schemas.microsoft.com/office/drawing/2010/main">
                <a:solidFill>
                  <a:srgbClr val="FFFFFF"/>
                </a:solidFill>
              </a14:hiddenFill>
            </a:ext>
          </a:extLst>
        </p:spPr>
      </p:pic>
      <p:pic>
        <p:nvPicPr>
          <p:cNvPr id="23556" name="Picture 4" descr="http://cdn1.img22.ria.ru/images/17486/29/17486290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6298" y="23284"/>
            <a:ext cx="4457700" cy="3228975"/>
          </a:xfrm>
          <a:prstGeom prst="rect">
            <a:avLst/>
          </a:prstGeom>
          <a:noFill/>
          <a:extLst>
            <a:ext uri="{909E8E84-426E-40DD-AFC4-6F175D3DCCD1}">
              <a14:hiddenFill xmlns:a14="http://schemas.microsoft.com/office/drawing/2010/main">
                <a:solidFill>
                  <a:srgbClr val="FFFFFF"/>
                </a:solidFill>
              </a14:hiddenFill>
            </a:ext>
          </a:extLst>
        </p:spPr>
      </p:pic>
      <p:pic>
        <p:nvPicPr>
          <p:cNvPr id="23558" name="Picture 6" descr="http://cs407829.vk.me/v407829925/25cb/YtrZAfpw2I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1998" y="3252260"/>
            <a:ext cx="4572002" cy="3557684"/>
          </a:xfrm>
          <a:prstGeom prst="rect">
            <a:avLst/>
          </a:prstGeom>
          <a:noFill/>
          <a:extLst>
            <a:ext uri="{909E8E84-426E-40DD-AFC4-6F175D3DCCD1}">
              <a14:hiddenFill xmlns:a14="http://schemas.microsoft.com/office/drawing/2010/main">
                <a:solidFill>
                  <a:srgbClr val="FFFFFF"/>
                </a:solidFill>
              </a14:hiddenFill>
            </a:ext>
          </a:extLst>
        </p:spPr>
      </p:pic>
      <p:pic>
        <p:nvPicPr>
          <p:cNvPr id="23554" name="Picture 2" descr="https://upload.wikimedia.org/wikipedia/commons/thumb/2/21/RIAN_archive_634867_Great_Patriotic_War_era_newspapers_-_military_bulletins_of_1942.jpg/220px-RIAN_archive_634867_Great_Patriotic_War_era_newspapers_-_military_bulletins_of_194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5785" y="3838143"/>
            <a:ext cx="2095500" cy="2971801"/>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 y="332656"/>
            <a:ext cx="3558314" cy="5632311"/>
          </a:xfrm>
          <a:prstGeom prst="rect">
            <a:avLst/>
          </a:prstGeom>
        </p:spPr>
        <p:txBody>
          <a:bodyPr wrap="square">
            <a:spAutoFit/>
          </a:bodyPr>
          <a:lstStyle/>
          <a:p>
            <a:r>
              <a:rPr lang="ru-RU" sz="2400" dirty="0">
                <a:solidFill>
                  <a:schemeClr val="bg1"/>
                </a:solidFill>
                <a:latin typeface="Arial Black" pitchFamily="34" charset="0"/>
              </a:rPr>
              <a:t>В </a:t>
            </a:r>
            <a:r>
              <a:rPr lang="ru-RU" sz="2400" b="1" dirty="0">
                <a:solidFill>
                  <a:schemeClr val="bg1"/>
                </a:solidFill>
                <a:latin typeface="Arial Black" pitchFamily="34" charset="0"/>
              </a:rPr>
              <a:t>годы</a:t>
            </a:r>
            <a:r>
              <a:rPr lang="ru-RU" sz="2400" dirty="0">
                <a:solidFill>
                  <a:schemeClr val="bg1"/>
                </a:solidFill>
                <a:latin typeface="Arial Black" pitchFamily="34" charset="0"/>
              </a:rPr>
              <a:t> </a:t>
            </a:r>
            <a:r>
              <a:rPr lang="ru-RU" sz="2400" b="1" dirty="0">
                <a:solidFill>
                  <a:schemeClr val="bg1"/>
                </a:solidFill>
                <a:latin typeface="Arial Black" pitchFamily="34" charset="0"/>
              </a:rPr>
              <a:t>войны</a:t>
            </a:r>
            <a:r>
              <a:rPr lang="ru-RU" sz="2400" dirty="0">
                <a:solidFill>
                  <a:schemeClr val="bg1"/>
                </a:solidFill>
                <a:latin typeface="Arial Black" pitchFamily="34" charset="0"/>
              </a:rPr>
              <a:t> многие писатели стали военными корреспондентами в центральных газетах, на </a:t>
            </a:r>
            <a:r>
              <a:rPr lang="ru-RU" sz="2400" dirty="0" smtClean="0">
                <a:solidFill>
                  <a:schemeClr val="bg1"/>
                </a:solidFill>
                <a:latin typeface="Arial Black" pitchFamily="34" charset="0"/>
              </a:rPr>
              <a:t>радио. Эти люди бок о бок находились с солдатами в непростых условиях. Они были связующими между солдатами теми кто их ждал дома.</a:t>
            </a:r>
            <a:endParaRPr lang="ru-RU" sz="2400" dirty="0">
              <a:solidFill>
                <a:schemeClr val="bg1"/>
              </a:solidFill>
              <a:latin typeface="Arial Black" pitchFamily="34" charset="0"/>
            </a:endParaRPr>
          </a:p>
        </p:txBody>
      </p:sp>
    </p:spTree>
    <p:extLst>
      <p:ext uri="{BB962C8B-B14F-4D97-AF65-F5344CB8AC3E}">
        <p14:creationId xmlns:p14="http://schemas.microsoft.com/office/powerpoint/2010/main" val="34262410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http://static.eva.ru/eva/390000-400000/395623/channel/4523058099610632.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l="9666" r="7313"/>
          <a:stretch/>
        </p:blipFill>
        <p:spPr bwMode="auto">
          <a:xfrm>
            <a:off x="-1" y="-7366"/>
            <a:ext cx="9143999" cy="6883816"/>
          </a:xfrm>
          <a:prstGeom prst="rect">
            <a:avLst/>
          </a:prstGeom>
          <a:noFill/>
          <a:extLst>
            <a:ext uri="{909E8E84-426E-40DD-AFC4-6F175D3DCCD1}">
              <a14:hiddenFill xmlns:a14="http://schemas.microsoft.com/office/drawing/2010/main">
                <a:solidFill>
                  <a:srgbClr val="FFFFFF"/>
                </a:solidFill>
              </a14:hiddenFill>
            </a:ext>
          </a:extLst>
        </p:spPr>
      </p:pic>
      <p:pic>
        <p:nvPicPr>
          <p:cNvPr id="24578" name="Picture 2" descr="http://s.io.ua/img_vscr/0016/17/00161741_s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248" y="116631"/>
            <a:ext cx="2339752" cy="1310261"/>
          </a:xfrm>
          <a:prstGeom prst="rect">
            <a:avLst/>
          </a:prstGeom>
          <a:noFill/>
          <a:extLst>
            <a:ext uri="{909E8E84-426E-40DD-AFC4-6F175D3DCCD1}">
              <a14:hiddenFill xmlns:a14="http://schemas.microsoft.com/office/drawing/2010/main">
                <a:solidFill>
                  <a:srgbClr val="FFFFFF"/>
                </a:solidFill>
              </a14:hiddenFill>
            </a:ext>
          </a:extLst>
        </p:spPr>
      </p:pic>
      <p:pic>
        <p:nvPicPr>
          <p:cNvPr id="24580" name="Picture 4" descr="http://s.io.ua/img_vscr/0014/84/00148468_s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9504" y="1426892"/>
            <a:ext cx="2305472" cy="1291064"/>
          </a:xfrm>
          <a:prstGeom prst="rect">
            <a:avLst/>
          </a:prstGeom>
          <a:noFill/>
          <a:extLst>
            <a:ext uri="{909E8E84-426E-40DD-AFC4-6F175D3DCCD1}">
              <a14:hiddenFill xmlns:a14="http://schemas.microsoft.com/office/drawing/2010/main">
                <a:solidFill>
                  <a:srgbClr val="FFFFFF"/>
                </a:solidFill>
              </a14:hiddenFill>
            </a:ext>
          </a:extLst>
        </p:spPr>
      </p:pic>
      <p:pic>
        <p:nvPicPr>
          <p:cNvPr id="24582" name="Picture 6" descr="http://s.io.ua/img_vscr/0016/38/00163846_s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89752" y="116631"/>
            <a:ext cx="2339752" cy="1310261"/>
          </a:xfrm>
          <a:prstGeom prst="rect">
            <a:avLst/>
          </a:prstGeom>
          <a:noFill/>
          <a:extLst>
            <a:ext uri="{909E8E84-426E-40DD-AFC4-6F175D3DCCD1}">
              <a14:hiddenFill xmlns:a14="http://schemas.microsoft.com/office/drawing/2010/main">
                <a:solidFill>
                  <a:srgbClr val="FFFFFF"/>
                </a:solidFill>
              </a14:hiddenFill>
            </a:ext>
          </a:extLst>
        </p:spPr>
      </p:pic>
      <p:pic>
        <p:nvPicPr>
          <p:cNvPr id="24584" name="Picture 8" descr="http://s.io.ua/img_vscr/0016/37/00163791_s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70691" y="1426892"/>
            <a:ext cx="2257404" cy="1264146"/>
          </a:xfrm>
          <a:prstGeom prst="rect">
            <a:avLst/>
          </a:prstGeom>
          <a:noFill/>
          <a:extLst>
            <a:ext uri="{909E8E84-426E-40DD-AFC4-6F175D3DCCD1}">
              <a14:hiddenFill xmlns:a14="http://schemas.microsoft.com/office/drawing/2010/main">
                <a:solidFill>
                  <a:srgbClr val="FFFFFF"/>
                </a:solidFill>
              </a14:hiddenFill>
            </a:ext>
          </a:extLst>
        </p:spPr>
      </p:pic>
      <p:pic>
        <p:nvPicPr>
          <p:cNvPr id="24586" name="Picture 10" descr="Союзкиножурнал 1942 год"/>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05504" y="2664382"/>
            <a:ext cx="3048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24588" name="Picture 12" descr="http://ynik.info/uploads/posts/1257102424_dva.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47632" y="4797152"/>
            <a:ext cx="2152975" cy="1851560"/>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28964" y="4604"/>
            <a:ext cx="5276540" cy="4154984"/>
          </a:xfrm>
          <a:prstGeom prst="rect">
            <a:avLst/>
          </a:prstGeom>
        </p:spPr>
        <p:txBody>
          <a:bodyPr wrap="square">
            <a:spAutoFit/>
          </a:bodyPr>
          <a:lstStyle/>
          <a:p>
            <a:pPr algn="ctr"/>
            <a:r>
              <a:rPr lang="ru-RU" sz="2400" dirty="0">
                <a:solidFill>
                  <a:schemeClr val="bg1"/>
                </a:solidFill>
                <a:latin typeface="Arial Black" pitchFamily="34" charset="0"/>
              </a:rPr>
              <a:t>Художественные </a:t>
            </a:r>
            <a:r>
              <a:rPr lang="ru-RU" sz="2400" dirty="0" smtClean="0">
                <a:solidFill>
                  <a:schemeClr val="bg1"/>
                </a:solidFill>
                <a:latin typeface="Arial Black" pitchFamily="34" charset="0"/>
              </a:rPr>
              <a:t>фильмы, продолжали снимать, например во время войны сняли фильмы: «Свинарка и пастух», «Боксёры», «Мечта», «Парень из нашего города». </a:t>
            </a:r>
            <a:r>
              <a:rPr lang="ru-RU" sz="2400" dirty="0">
                <a:solidFill>
                  <a:schemeClr val="bg1"/>
                </a:solidFill>
                <a:latin typeface="Arial Black" pitchFamily="34" charset="0"/>
              </a:rPr>
              <a:t>С</a:t>
            </a:r>
            <a:r>
              <a:rPr lang="ru-RU" sz="2400" dirty="0" smtClean="0">
                <a:solidFill>
                  <a:schemeClr val="bg1"/>
                </a:solidFill>
                <a:latin typeface="Arial Black" pitchFamily="34" charset="0"/>
              </a:rPr>
              <a:t>озданные </a:t>
            </a:r>
            <a:r>
              <a:rPr lang="ru-RU" sz="2400" dirty="0">
                <a:solidFill>
                  <a:schemeClr val="bg1"/>
                </a:solidFill>
                <a:latin typeface="Arial Black" pitchFamily="34" charset="0"/>
              </a:rPr>
              <a:t>в </a:t>
            </a:r>
            <a:r>
              <a:rPr lang="ru-RU" sz="2400" b="1" dirty="0">
                <a:solidFill>
                  <a:schemeClr val="bg1"/>
                </a:solidFill>
                <a:latin typeface="Arial Black" pitchFamily="34" charset="0"/>
              </a:rPr>
              <a:t>годы</a:t>
            </a:r>
            <a:r>
              <a:rPr lang="ru-RU" sz="2400" dirty="0">
                <a:solidFill>
                  <a:schemeClr val="bg1"/>
                </a:solidFill>
                <a:latin typeface="Arial Black" pitchFamily="34" charset="0"/>
              </a:rPr>
              <a:t> </a:t>
            </a:r>
            <a:r>
              <a:rPr lang="ru-RU" sz="2400" b="1" dirty="0" smtClean="0">
                <a:solidFill>
                  <a:schemeClr val="bg1"/>
                </a:solidFill>
                <a:latin typeface="Arial Black" pitchFamily="34" charset="0"/>
              </a:rPr>
              <a:t>войны</a:t>
            </a:r>
            <a:r>
              <a:rPr lang="ru-RU" sz="2400" dirty="0">
                <a:solidFill>
                  <a:schemeClr val="bg1"/>
                </a:solidFill>
                <a:latin typeface="Arial Black" pitchFamily="34" charset="0"/>
              </a:rPr>
              <a:t> </a:t>
            </a:r>
            <a:r>
              <a:rPr lang="ru-RU" sz="2400" dirty="0" smtClean="0">
                <a:solidFill>
                  <a:schemeClr val="bg1"/>
                </a:solidFill>
                <a:latin typeface="Arial Black" pitchFamily="34" charset="0"/>
              </a:rPr>
              <a:t>фильмы рассказывали о </a:t>
            </a:r>
            <a:r>
              <a:rPr lang="ru-RU" sz="2400" dirty="0">
                <a:solidFill>
                  <a:schemeClr val="bg1"/>
                </a:solidFill>
                <a:latin typeface="Arial Black" pitchFamily="34" charset="0"/>
              </a:rPr>
              <a:t>партизанах, </a:t>
            </a:r>
            <a:r>
              <a:rPr lang="ru-RU" sz="2400" dirty="0" smtClean="0">
                <a:solidFill>
                  <a:schemeClr val="bg1"/>
                </a:solidFill>
                <a:latin typeface="Arial Black" pitchFamily="34" charset="0"/>
              </a:rPr>
              <a:t>о мирной жизни, жизни на </a:t>
            </a:r>
            <a:r>
              <a:rPr lang="ru-RU" sz="2400" dirty="0">
                <a:solidFill>
                  <a:schemeClr val="bg1"/>
                </a:solidFill>
                <a:latin typeface="Arial Black" pitchFamily="34" charset="0"/>
              </a:rPr>
              <a:t>оккупированной </a:t>
            </a:r>
            <a:r>
              <a:rPr lang="ru-RU" sz="2400" b="1" dirty="0" smtClean="0">
                <a:solidFill>
                  <a:schemeClr val="bg1"/>
                </a:solidFill>
                <a:latin typeface="Arial Black" pitchFamily="34" charset="0"/>
              </a:rPr>
              <a:t>территории</a:t>
            </a:r>
            <a:r>
              <a:rPr lang="ru-RU" sz="2400" dirty="0" smtClean="0">
                <a:solidFill>
                  <a:schemeClr val="bg1"/>
                </a:solidFill>
                <a:latin typeface="Arial Black" pitchFamily="34" charset="0"/>
              </a:rPr>
              <a:t>. </a:t>
            </a:r>
            <a:endParaRPr lang="ru-RU" sz="2400" dirty="0">
              <a:solidFill>
                <a:schemeClr val="bg1"/>
              </a:solidFill>
              <a:latin typeface="Arial Black" pitchFamily="34" charset="0"/>
            </a:endParaRPr>
          </a:p>
        </p:txBody>
      </p:sp>
      <p:pic>
        <p:nvPicPr>
          <p:cNvPr id="24590" name="Picture 14" descr="https://encrypted-tbn1.gstatic.com/images?q=tbn:ANd9GcQDrRT-zVwb3GLcwOXXpwUTcRfBGYKftGS51sXen_SQ3MsBVtDltpS5b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62447" y="5033823"/>
            <a:ext cx="2232250" cy="1768119"/>
          </a:xfrm>
          <a:prstGeom prst="rect">
            <a:avLst/>
          </a:prstGeom>
          <a:noFill/>
          <a:extLst>
            <a:ext uri="{909E8E84-426E-40DD-AFC4-6F175D3DCCD1}">
              <a14:hiddenFill xmlns:a14="http://schemas.microsoft.com/office/drawing/2010/main">
                <a:solidFill>
                  <a:srgbClr val="FFFFFF"/>
                </a:solidFill>
              </a14:hiddenFill>
            </a:ext>
          </a:extLst>
        </p:spPr>
      </p:pic>
      <p:pic>
        <p:nvPicPr>
          <p:cNvPr id="24592" name="Picture 16" descr="Картинки по запросу фото из фильмов снятые во время вов"/>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553" y="4797152"/>
            <a:ext cx="2705100" cy="1685926"/>
          </a:xfrm>
          <a:prstGeom prst="rect">
            <a:avLst/>
          </a:prstGeom>
          <a:noFill/>
          <a:extLst>
            <a:ext uri="{909E8E84-426E-40DD-AFC4-6F175D3DCCD1}">
              <a14:hiddenFill xmlns:a14="http://schemas.microsoft.com/office/drawing/2010/main">
                <a:solidFill>
                  <a:srgbClr val="FFFFFF"/>
                </a:solidFill>
              </a14:hiddenFill>
            </a:ext>
          </a:extLst>
        </p:spPr>
      </p:pic>
      <p:pic>
        <p:nvPicPr>
          <p:cNvPr id="24594" name="Picture 18" descr="Картинки по запросу фото из фильмов снятые во время вов"/>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45089" y="4100372"/>
            <a:ext cx="2457450" cy="1866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87027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6" descr="http://static.eva.ru/eva/390000-400000/395623/channel/4523058099610632.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l="9666" r="7313"/>
          <a:stretch/>
        </p:blipFill>
        <p:spPr bwMode="auto">
          <a:xfrm>
            <a:off x="-1" y="-7366"/>
            <a:ext cx="9143999" cy="688381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0" y="-7366"/>
            <a:ext cx="4572000" cy="4708981"/>
          </a:xfrm>
          <a:prstGeom prst="rect">
            <a:avLst/>
          </a:prstGeom>
        </p:spPr>
        <p:txBody>
          <a:bodyPr>
            <a:spAutoFit/>
          </a:bodyPr>
          <a:lstStyle/>
          <a:p>
            <a:r>
              <a:rPr lang="ru-RU" dirty="0" smtClean="0">
                <a:solidFill>
                  <a:schemeClr val="bg1"/>
                </a:solidFill>
                <a:latin typeface="Arial Black" pitchFamily="34" charset="0"/>
              </a:rPr>
              <a:t>С </a:t>
            </a:r>
            <a:r>
              <a:rPr lang="ru-RU" sz="2000" dirty="0" smtClean="0">
                <a:solidFill>
                  <a:schemeClr val="bg1"/>
                </a:solidFill>
                <a:latin typeface="Arial Black" pitchFamily="34" charset="0"/>
              </a:rPr>
              <a:t>первых </a:t>
            </a:r>
            <a:r>
              <a:rPr lang="ru-RU" sz="2000" dirty="0">
                <a:solidFill>
                  <a:schemeClr val="bg1"/>
                </a:solidFill>
                <a:latin typeface="Arial Black" pitchFamily="34" charset="0"/>
              </a:rPr>
              <a:t>дней </a:t>
            </a:r>
            <a:r>
              <a:rPr lang="ru-RU" sz="2000" b="1" dirty="0">
                <a:solidFill>
                  <a:schemeClr val="bg1"/>
                </a:solidFill>
                <a:latin typeface="Arial Black" pitchFamily="34" charset="0"/>
              </a:rPr>
              <a:t>войны</a:t>
            </a:r>
            <a:r>
              <a:rPr lang="ru-RU" sz="2000" dirty="0">
                <a:solidFill>
                  <a:schemeClr val="bg1"/>
                </a:solidFill>
                <a:latin typeface="Arial Black" pitchFamily="34" charset="0"/>
              </a:rPr>
              <a:t> </a:t>
            </a:r>
            <a:r>
              <a:rPr lang="ru-RU" sz="2000" dirty="0" smtClean="0">
                <a:solidFill>
                  <a:schemeClr val="bg1"/>
                </a:solidFill>
                <a:latin typeface="Arial Black" pitchFamily="34" charset="0"/>
              </a:rPr>
              <a:t>было </a:t>
            </a:r>
            <a:r>
              <a:rPr lang="ru-RU" sz="2000" dirty="0">
                <a:solidFill>
                  <a:schemeClr val="bg1"/>
                </a:solidFill>
                <a:latin typeface="Arial Black" pitchFamily="34" charset="0"/>
              </a:rPr>
              <a:t>сформировано около 400 театрально-</a:t>
            </a:r>
            <a:r>
              <a:rPr lang="ru-RU" sz="2000" b="1" dirty="0">
                <a:solidFill>
                  <a:schemeClr val="bg1"/>
                </a:solidFill>
                <a:latin typeface="Arial Black" pitchFamily="34" charset="0"/>
              </a:rPr>
              <a:t>концертных</a:t>
            </a:r>
            <a:r>
              <a:rPr lang="ru-RU" sz="2000" dirty="0">
                <a:solidFill>
                  <a:schemeClr val="bg1"/>
                </a:solidFill>
                <a:latin typeface="Arial Black" pitchFamily="34" charset="0"/>
              </a:rPr>
              <a:t> и цирковых бригад</a:t>
            </a:r>
            <a:r>
              <a:rPr lang="ru-RU" sz="2000" dirty="0" smtClean="0">
                <a:solidFill>
                  <a:schemeClr val="bg1"/>
                </a:solidFill>
                <a:latin typeface="Arial Black" pitchFamily="34" charset="0"/>
              </a:rPr>
              <a:t>,</a:t>
            </a:r>
            <a:r>
              <a:rPr lang="ru-RU" sz="2000" dirty="0">
                <a:solidFill>
                  <a:schemeClr val="bg1"/>
                </a:solidFill>
                <a:latin typeface="Arial Black" pitchFamily="34" charset="0"/>
              </a:rPr>
              <a:t> для обслуживания армии и </a:t>
            </a:r>
            <a:r>
              <a:rPr lang="ru-RU" sz="2000" b="1" dirty="0">
                <a:solidFill>
                  <a:schemeClr val="bg1"/>
                </a:solidFill>
                <a:latin typeface="Arial Black" pitchFamily="34" charset="0"/>
              </a:rPr>
              <a:t>флота</a:t>
            </a:r>
            <a:r>
              <a:rPr lang="ru-RU" sz="2000" dirty="0">
                <a:solidFill>
                  <a:schemeClr val="bg1"/>
                </a:solidFill>
                <a:latin typeface="Arial Black" pitchFamily="34" charset="0"/>
              </a:rPr>
              <a:t> </a:t>
            </a:r>
            <a:r>
              <a:rPr lang="ru-RU" sz="2000" dirty="0" smtClean="0">
                <a:solidFill>
                  <a:schemeClr val="bg1"/>
                </a:solidFill>
                <a:latin typeface="Arial Black" pitchFamily="34" charset="0"/>
              </a:rPr>
              <a:t> </a:t>
            </a:r>
            <a:r>
              <a:rPr lang="ru-RU" sz="2000" dirty="0">
                <a:solidFill>
                  <a:schemeClr val="bg1"/>
                </a:solidFill>
                <a:latin typeface="Arial Black" pitchFamily="34" charset="0"/>
              </a:rPr>
              <a:t>создано 25 фронтовых театров. Всего за </a:t>
            </a:r>
            <a:r>
              <a:rPr lang="ru-RU" sz="2000" b="1" dirty="0">
                <a:solidFill>
                  <a:schemeClr val="bg1"/>
                </a:solidFill>
                <a:latin typeface="Arial Black" pitchFamily="34" charset="0"/>
              </a:rPr>
              <a:t>годы</a:t>
            </a:r>
            <a:r>
              <a:rPr lang="ru-RU" sz="2000" dirty="0">
                <a:solidFill>
                  <a:schemeClr val="bg1"/>
                </a:solidFill>
                <a:latin typeface="Arial Black" pitchFamily="34" charset="0"/>
              </a:rPr>
              <a:t> </a:t>
            </a:r>
            <a:r>
              <a:rPr lang="ru-RU" sz="2000" b="1" dirty="0">
                <a:solidFill>
                  <a:schemeClr val="bg1"/>
                </a:solidFill>
                <a:latin typeface="Arial Black" pitchFamily="34" charset="0"/>
              </a:rPr>
              <a:t>войны</a:t>
            </a:r>
            <a:r>
              <a:rPr lang="ru-RU" sz="2000" dirty="0">
                <a:solidFill>
                  <a:schemeClr val="bg1"/>
                </a:solidFill>
                <a:latin typeface="Arial Black" pitchFamily="34" charset="0"/>
              </a:rPr>
              <a:t> на фронт выезжало 42 тыс. </a:t>
            </a:r>
            <a:r>
              <a:rPr lang="ru-RU" sz="2000" dirty="0" smtClean="0">
                <a:solidFill>
                  <a:schemeClr val="bg1"/>
                </a:solidFill>
                <a:latin typeface="Arial Black" pitchFamily="34" charset="0"/>
              </a:rPr>
              <a:t>артистов. </a:t>
            </a:r>
            <a:r>
              <a:rPr lang="ru-RU" sz="2000" dirty="0">
                <a:solidFill>
                  <a:schemeClr val="bg1"/>
                </a:solidFill>
                <a:latin typeface="Arial Black" pitchFamily="34" charset="0"/>
              </a:rPr>
              <a:t>Основными темами в репертуаре театров и бригад являлись единство и сплоченность народа перед лицом врага, героизм воинов, </a:t>
            </a:r>
            <a:r>
              <a:rPr lang="ru-RU" sz="2000" dirty="0" smtClean="0">
                <a:solidFill>
                  <a:schemeClr val="bg1"/>
                </a:solidFill>
                <a:latin typeface="Arial Black" pitchFamily="34" charset="0"/>
              </a:rPr>
              <a:t>патриотизм</a:t>
            </a:r>
            <a:r>
              <a:rPr lang="ru-RU" dirty="0"/>
              <a:t>.</a:t>
            </a:r>
          </a:p>
        </p:txBody>
      </p:sp>
      <p:sp>
        <p:nvSpPr>
          <p:cNvPr id="5" name="AutoShape 4" descr="Картинки по запросу театральные бригады во время вов"/>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8" descr="Картинки по запросу театральные бригады во время вов"/>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10" descr="Картинки по запросу театральные бригады во время вов"/>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12" descr="Картинки по запросу театральные бригады во время вов"/>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 name="AutoShape 14" descr="Картинки по запросу театральные бригады во время вов"/>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1" name="AutoShape 16" descr="Картинки по запросу театральные бригады во время вов"/>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6642" name="Picture 18" descr="http://smteatr.ru/uploads/posts/2013-04/1366880217_a54cae9fde8b4062b07778128000763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6348" y="-51549"/>
            <a:ext cx="3642633" cy="2430463"/>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20" descr="Картинки по запросу театральные бригады во время вов"/>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6646" name="Picture 22" descr="http://smteatr.ru/uploads/posts/2013-05/1367830599_72c7639f47e4e77a2af5af2a90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2707" y="2587479"/>
            <a:ext cx="4507260" cy="3019865"/>
          </a:xfrm>
          <a:prstGeom prst="rect">
            <a:avLst/>
          </a:prstGeom>
          <a:noFill/>
          <a:extLst>
            <a:ext uri="{909E8E84-426E-40DD-AFC4-6F175D3DCCD1}">
              <a14:hiddenFill xmlns:a14="http://schemas.microsoft.com/office/drawing/2010/main">
                <a:solidFill>
                  <a:srgbClr val="FFFFFF"/>
                </a:solidFill>
              </a14:hiddenFill>
            </a:ext>
          </a:extLst>
        </p:spPr>
      </p:pic>
      <p:pic>
        <p:nvPicPr>
          <p:cNvPr id="26648" name="Picture 24" descr="http://files.vm.ru/photo/vecherka/2015/03/doc6jfwu0czjyr3e2oei56_800_48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7704" y="4338238"/>
            <a:ext cx="5038633" cy="25382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70387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http://static.eva.ru/eva/390000-400000/395623/channel/4523058099610632.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l="9666" r="7313"/>
          <a:stretch/>
        </p:blipFill>
        <p:spPr bwMode="auto">
          <a:xfrm>
            <a:off x="-1" y="-7366"/>
            <a:ext cx="9143999" cy="688381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1148" y="0"/>
            <a:ext cx="9132850" cy="6432530"/>
          </a:xfrm>
          <a:prstGeom prst="rect">
            <a:avLst/>
          </a:prstGeom>
        </p:spPr>
        <p:txBody>
          <a:bodyPr wrap="square">
            <a:spAutoFit/>
          </a:bodyPr>
          <a:lstStyle/>
          <a:p>
            <a:pPr algn="ctr"/>
            <a:endParaRPr lang="ru-RU" sz="2400" dirty="0">
              <a:solidFill>
                <a:schemeClr val="bg1"/>
              </a:solidFill>
              <a:latin typeface="Arial Black" pitchFamily="34" charset="0"/>
            </a:endParaRPr>
          </a:p>
          <a:p>
            <a:pPr algn="ctr"/>
            <a:r>
              <a:rPr lang="ru-RU" sz="2400" dirty="0">
                <a:solidFill>
                  <a:schemeClr val="bg1"/>
                </a:solidFill>
                <a:latin typeface="Arial Black" pitchFamily="34" charset="0"/>
              </a:rPr>
              <a:t>        </a:t>
            </a:r>
            <a:r>
              <a:rPr lang="ru-RU" sz="2400" dirty="0" smtClean="0">
                <a:solidFill>
                  <a:schemeClr val="bg1"/>
                </a:solidFill>
                <a:latin typeface="Arial Black" pitchFamily="34" charset="0"/>
              </a:rPr>
              <a:t>Заключение.</a:t>
            </a:r>
            <a:endParaRPr lang="ru-RU" sz="2400" dirty="0">
              <a:solidFill>
                <a:schemeClr val="bg1"/>
              </a:solidFill>
              <a:latin typeface="Arial Black" pitchFamily="34" charset="0"/>
            </a:endParaRPr>
          </a:p>
          <a:p>
            <a:pPr algn="ctr"/>
            <a:endParaRPr lang="ru-RU" sz="2400" dirty="0">
              <a:solidFill>
                <a:schemeClr val="bg1"/>
              </a:solidFill>
              <a:latin typeface="Arial Black" pitchFamily="34" charset="0"/>
            </a:endParaRPr>
          </a:p>
          <a:p>
            <a:pPr algn="ctr"/>
            <a:r>
              <a:rPr lang="ru-RU" sz="2000" dirty="0">
                <a:solidFill>
                  <a:schemeClr val="bg1"/>
                </a:solidFill>
                <a:latin typeface="Arial Black" pitchFamily="34" charset="0"/>
              </a:rPr>
              <a:t>Таким образом, я</a:t>
            </a:r>
            <a:r>
              <a:rPr lang="ru-RU" sz="2000" dirty="0" smtClean="0">
                <a:solidFill>
                  <a:schemeClr val="bg1"/>
                </a:solidFill>
                <a:latin typeface="Arial Black" pitchFamily="34" charset="0"/>
              </a:rPr>
              <a:t> пришёл </a:t>
            </a:r>
            <a:r>
              <a:rPr lang="ru-RU" sz="2000" dirty="0">
                <a:solidFill>
                  <a:schemeClr val="bg1"/>
                </a:solidFill>
                <a:latin typeface="Arial Black" pitchFamily="34" charset="0"/>
              </a:rPr>
              <a:t>к выводу, </a:t>
            </a:r>
            <a:r>
              <a:rPr lang="ru-RU" sz="2000" dirty="0" smtClean="0">
                <a:solidFill>
                  <a:schemeClr val="bg1"/>
                </a:solidFill>
                <a:latin typeface="Arial Black" pitchFamily="34" charset="0"/>
              </a:rPr>
              <a:t>что моя гипотеза подтвердилась. </a:t>
            </a:r>
            <a:r>
              <a:rPr lang="ru-RU" sz="2000" dirty="0">
                <a:solidFill>
                  <a:schemeClr val="bg1"/>
                </a:solidFill>
                <a:latin typeface="Arial Black" pitchFamily="34" charset="0"/>
              </a:rPr>
              <a:t>Победа советского народа немыслима без разработок ученых – </a:t>
            </a:r>
            <a:r>
              <a:rPr lang="ru-RU" sz="2000" dirty="0" smtClean="0">
                <a:solidFill>
                  <a:schemeClr val="bg1"/>
                </a:solidFill>
                <a:latin typeface="Arial Black" pitchFamily="34" charset="0"/>
              </a:rPr>
              <a:t>химиков, физиков и работников культуры. </a:t>
            </a:r>
            <a:r>
              <a:rPr lang="ru-RU" sz="2000" dirty="0">
                <a:solidFill>
                  <a:schemeClr val="bg1"/>
                </a:solidFill>
                <a:latin typeface="Arial Black" pitchFamily="34" charset="0"/>
              </a:rPr>
              <a:t>Благодаря их активной работе СССР не только догнал, но и перегнал фашистскую Германию по оружию, военной технике, обороне и другому.  Мы помним, что вместе с солдатами в сорок пятом победу делили рабочие и колхозники, инженеры, доктора наук, медики, учителя, физики и ученые-химики. На счету ученых- химиков тысячи спасенных жизней и огромная помощь фронту в целом</a:t>
            </a:r>
            <a:r>
              <a:rPr lang="ru-RU" sz="2000" dirty="0" smtClean="0">
                <a:solidFill>
                  <a:schemeClr val="bg1"/>
                </a:solidFill>
                <a:latin typeface="Arial Black" pitchFamily="34" charset="0"/>
              </a:rPr>
              <a:t>.</a:t>
            </a:r>
          </a:p>
          <a:p>
            <a:pPr algn="ctr"/>
            <a:endParaRPr lang="ru-RU" sz="2000" dirty="0">
              <a:solidFill>
                <a:schemeClr val="bg1"/>
              </a:solidFill>
              <a:latin typeface="Arial Black" pitchFamily="34" charset="0"/>
            </a:endParaRPr>
          </a:p>
          <a:p>
            <a:pPr algn="ctr"/>
            <a:endParaRPr lang="ru-RU" sz="2000" dirty="0">
              <a:solidFill>
                <a:schemeClr val="bg1"/>
              </a:solidFill>
              <a:latin typeface="Arial Black" pitchFamily="34" charset="0"/>
            </a:endParaRPr>
          </a:p>
          <a:p>
            <a:pPr algn="ctr"/>
            <a:r>
              <a:rPr lang="ru-RU" sz="2000" dirty="0" smtClean="0">
                <a:solidFill>
                  <a:schemeClr val="bg1"/>
                </a:solidFill>
                <a:latin typeface="Arial Black" pitchFamily="34" charset="0"/>
              </a:rPr>
              <a:t>С </a:t>
            </a:r>
            <a:r>
              <a:rPr lang="ru-RU" sz="2000" dirty="0">
                <a:solidFill>
                  <a:schemeClr val="bg1"/>
                </a:solidFill>
                <a:latin typeface="Arial Black" pitchFamily="34" charset="0"/>
              </a:rPr>
              <a:t>честью выдержала суровые испытания </a:t>
            </a:r>
            <a:r>
              <a:rPr lang="ru-RU" sz="2000" dirty="0" smtClean="0">
                <a:solidFill>
                  <a:schemeClr val="bg1"/>
                </a:solidFill>
                <a:latin typeface="Arial Black" pitchFamily="34" charset="0"/>
              </a:rPr>
              <a:t>войны, многонациональный советский народ </a:t>
            </a:r>
            <a:r>
              <a:rPr lang="ru-RU" sz="2000" dirty="0">
                <a:solidFill>
                  <a:schemeClr val="bg1"/>
                </a:solidFill>
                <a:latin typeface="Arial Black" pitchFamily="34" charset="0"/>
              </a:rPr>
              <a:t>в самой кровавой и жестокой войне в истории </a:t>
            </a:r>
            <a:r>
              <a:rPr lang="ru-RU" sz="2000" dirty="0" smtClean="0">
                <a:solidFill>
                  <a:schemeClr val="bg1"/>
                </a:solidFill>
                <a:latin typeface="Arial Black" pitchFamily="34" charset="0"/>
              </a:rPr>
              <a:t>человечества. </a:t>
            </a:r>
          </a:p>
          <a:p>
            <a:pPr algn="ctr"/>
            <a:endParaRPr lang="ru-RU" sz="2000" dirty="0">
              <a:solidFill>
                <a:schemeClr val="bg1"/>
              </a:solidFill>
              <a:latin typeface="Arial Black" pitchFamily="34" charset="0"/>
            </a:endParaRPr>
          </a:p>
          <a:p>
            <a:pPr algn="ctr"/>
            <a:r>
              <a:rPr lang="ru-RU" sz="2000" dirty="0">
                <a:solidFill>
                  <a:schemeClr val="bg1"/>
                </a:solidFill>
                <a:latin typeface="Arial Black" pitchFamily="34" charset="0"/>
              </a:rPr>
              <a:t>Труды советских ученых никогда не будут забыты. </a:t>
            </a:r>
            <a:endParaRPr lang="en-US" sz="2000" dirty="0">
              <a:solidFill>
                <a:schemeClr val="bg1"/>
              </a:solidFill>
              <a:latin typeface="Arial Black" pitchFamily="34" charset="0"/>
            </a:endParaRPr>
          </a:p>
        </p:txBody>
      </p:sp>
    </p:spTree>
    <p:extLst>
      <p:ext uri="{BB962C8B-B14F-4D97-AF65-F5344CB8AC3E}">
        <p14:creationId xmlns:p14="http://schemas.microsoft.com/office/powerpoint/2010/main" val="3914248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mg-fotki.yandex.ru/get/6731/199203331.97/0_aa178_bd281655_orig"/>
          <p:cNvPicPr>
            <a:picLocks noChangeAspect="1" noChangeArrowheads="1" noCrop="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1" y="0"/>
            <a:ext cx="919302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902" y="908720"/>
            <a:ext cx="9144001" cy="6093976"/>
          </a:xfrm>
          <a:prstGeom prst="rect">
            <a:avLst/>
          </a:prstGeom>
          <a:noFill/>
        </p:spPr>
        <p:txBody>
          <a:bodyPr wrap="square" rtlCol="0">
            <a:spAutoFit/>
          </a:bodyPr>
          <a:lstStyle/>
          <a:p>
            <a:r>
              <a:rPr lang="ru-RU" sz="6600" b="1" dirty="0" smtClean="0">
                <a:solidFill>
                  <a:schemeClr val="bg1"/>
                </a:solidFill>
                <a:latin typeface="Arial Black" pitchFamily="34" charset="0"/>
              </a:rPr>
              <a:t>Гипотеза: </a:t>
            </a:r>
          </a:p>
          <a:p>
            <a:endParaRPr lang="ru-RU" sz="4400" b="1" dirty="0" smtClean="0">
              <a:solidFill>
                <a:srgbClr val="FF0000"/>
              </a:solidFill>
              <a:latin typeface="Arial Black" pitchFamily="34" charset="0"/>
            </a:endParaRPr>
          </a:p>
          <a:p>
            <a:pPr algn="ctr"/>
            <a:r>
              <a:rPr lang="ru-RU" sz="4000" b="1" dirty="0" smtClean="0">
                <a:solidFill>
                  <a:schemeClr val="bg1"/>
                </a:solidFill>
                <a:latin typeface="Arial Black" pitchFamily="34" charset="0"/>
              </a:rPr>
              <a:t>Предполагаю, что наука и искусство не остановились в развитии в связи с войной, а внесли огромный вклад  в победу советского народа в Великой Отечественной войне. </a:t>
            </a:r>
            <a:endParaRPr lang="ru-RU" sz="4000" b="1" dirty="0">
              <a:solidFill>
                <a:schemeClr val="bg1"/>
              </a:solidFill>
              <a:latin typeface="Arial Black" pitchFamily="34" charset="0"/>
            </a:endParaRPr>
          </a:p>
        </p:txBody>
      </p:sp>
    </p:spTree>
    <p:extLst>
      <p:ext uri="{BB962C8B-B14F-4D97-AF65-F5344CB8AC3E}">
        <p14:creationId xmlns:p14="http://schemas.microsoft.com/office/powerpoint/2010/main" val="45556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img-fotki.yandex.ru/get/6731/199203331.97/0_aa178_bd281655_orig"/>
          <p:cNvPicPr>
            <a:picLocks noChangeAspect="1" noChangeArrowheads="1" noCrop="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1" y="0"/>
            <a:ext cx="919302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579" y="908720"/>
            <a:ext cx="9144001" cy="6186309"/>
          </a:xfrm>
          <a:prstGeom prst="rect">
            <a:avLst/>
          </a:prstGeom>
          <a:noFill/>
        </p:spPr>
        <p:txBody>
          <a:bodyPr wrap="square" rtlCol="0">
            <a:spAutoFit/>
          </a:bodyPr>
          <a:lstStyle/>
          <a:p>
            <a:r>
              <a:rPr lang="ru-RU" sz="6000" b="1" dirty="0" smtClean="0">
                <a:solidFill>
                  <a:schemeClr val="bg1"/>
                </a:solidFill>
                <a:latin typeface="Arial Black" pitchFamily="34" charset="0"/>
              </a:rPr>
              <a:t>Цель:</a:t>
            </a:r>
          </a:p>
          <a:p>
            <a:endParaRPr lang="ru-RU" sz="6000" b="1" dirty="0" smtClean="0">
              <a:solidFill>
                <a:schemeClr val="bg1"/>
              </a:solidFill>
              <a:latin typeface="Arial Black" pitchFamily="34" charset="0"/>
            </a:endParaRPr>
          </a:p>
          <a:p>
            <a:endParaRPr lang="ru-RU" sz="6000" b="1" dirty="0" smtClean="0">
              <a:latin typeface="Arial Black" pitchFamily="34" charset="0"/>
            </a:endParaRPr>
          </a:p>
          <a:p>
            <a:pPr algn="ctr"/>
            <a:r>
              <a:rPr lang="ru-RU" sz="5400" b="1" dirty="0" smtClean="0">
                <a:solidFill>
                  <a:schemeClr val="bg1"/>
                </a:solidFill>
                <a:latin typeface="Arial Black" pitchFamily="34" charset="0"/>
              </a:rPr>
              <a:t>Доказать неоценимый вклад советских ученых  в победу СССР.</a:t>
            </a:r>
            <a:endParaRPr lang="ru-RU" sz="5400" b="1" dirty="0">
              <a:solidFill>
                <a:schemeClr val="bg1"/>
              </a:solidFill>
              <a:latin typeface="Arial Black" pitchFamily="34" charset="0"/>
            </a:endParaRPr>
          </a:p>
        </p:txBody>
      </p:sp>
    </p:spTree>
    <p:extLst>
      <p:ext uri="{BB962C8B-B14F-4D97-AF65-F5344CB8AC3E}">
        <p14:creationId xmlns:p14="http://schemas.microsoft.com/office/powerpoint/2010/main" val="1273153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img-fotki.yandex.ru/get/6731/199203331.97/0_aa178_bd281655_orig"/>
          <p:cNvPicPr>
            <a:picLocks noChangeAspect="1" noChangeArrowheads="1" noCrop="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1" y="0"/>
            <a:ext cx="919302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9512" y="1340768"/>
            <a:ext cx="8532440" cy="5078313"/>
          </a:xfrm>
          <a:prstGeom prst="rect">
            <a:avLst/>
          </a:prstGeom>
          <a:noFill/>
        </p:spPr>
        <p:txBody>
          <a:bodyPr wrap="square" rtlCol="0">
            <a:spAutoFit/>
          </a:bodyPr>
          <a:lstStyle/>
          <a:p>
            <a:pPr algn="ctr"/>
            <a:r>
              <a:rPr lang="ru-RU" sz="3600" b="1" dirty="0" smtClean="0">
                <a:solidFill>
                  <a:schemeClr val="bg1"/>
                </a:solidFill>
                <a:latin typeface="Arial Black" pitchFamily="34" charset="0"/>
              </a:rPr>
              <a:t>Для проведения этого проекта я воспользовался историческими фактами, которые получил из научных журналов, энциклопедий. Просматривал телепередачи на военную тему, беседовал и обсуждал эту тему со взрослыми.</a:t>
            </a:r>
            <a:endParaRPr lang="ru-RU" sz="3600" b="1" dirty="0">
              <a:solidFill>
                <a:schemeClr val="bg1"/>
              </a:solidFill>
              <a:latin typeface="Arial Black" pitchFamily="34" charset="0"/>
            </a:endParaRPr>
          </a:p>
        </p:txBody>
      </p:sp>
    </p:spTree>
    <p:extLst>
      <p:ext uri="{BB962C8B-B14F-4D97-AF65-F5344CB8AC3E}">
        <p14:creationId xmlns:p14="http://schemas.microsoft.com/office/powerpoint/2010/main" val="1432555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mg-fotki.yandex.ru/get/6731/199203331.97/0_aa178_bd281655_orig"/>
          <p:cNvPicPr>
            <a:picLocks noChangeAspect="1" noChangeArrowheads="1" noCrop="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1" y="0"/>
            <a:ext cx="919302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serpuhov.ru/sites/default/files/styles/news-800c/public/news/2012/dsc00185.jpg?itok=loHZsJF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0204" y="2664707"/>
            <a:ext cx="5652824" cy="41760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 y="0"/>
            <a:ext cx="7920880" cy="3293209"/>
          </a:xfrm>
          <a:prstGeom prst="rect">
            <a:avLst/>
          </a:prstGeom>
          <a:noFill/>
        </p:spPr>
        <p:txBody>
          <a:bodyPr wrap="square" rtlCol="0">
            <a:spAutoFit/>
          </a:bodyPr>
          <a:lstStyle/>
          <a:p>
            <a:r>
              <a:rPr lang="ru-RU" sz="4800" b="1" dirty="0" smtClean="0">
                <a:solidFill>
                  <a:schemeClr val="bg1"/>
                </a:solidFill>
                <a:latin typeface="Arial Black" pitchFamily="34" charset="0"/>
              </a:rPr>
              <a:t>1 этап:</a:t>
            </a:r>
          </a:p>
          <a:p>
            <a:r>
              <a:rPr lang="ru-RU" sz="3200" b="1" dirty="0" smtClean="0">
                <a:solidFill>
                  <a:schemeClr val="bg1"/>
                </a:solidFill>
                <a:latin typeface="Arial Black" pitchFamily="34" charset="0"/>
              </a:rPr>
              <a:t>Моя работа началась с того, что я сходил в библиотеку  взял книги на военную тему, прочёл рассказы которые были очень увлекательные.</a:t>
            </a:r>
            <a:endParaRPr lang="ru-RU" sz="3200" b="1" dirty="0">
              <a:solidFill>
                <a:schemeClr val="bg1"/>
              </a:solidFill>
              <a:latin typeface="Arial Black" pitchFamily="34" charset="0"/>
            </a:endParaRPr>
          </a:p>
        </p:txBody>
      </p:sp>
      <p:pic>
        <p:nvPicPr>
          <p:cNvPr id="4100" name="Picture 4" descr="http://3.bp.blogspot.com/-QbbZMlxPeUs/T96-RAo3PFI/AAAAAAAAALI/8e3nWxoMVN8/s1600/%D0%98%D0%B7%D0%BE%D0%B1%D1%80%D0%B0%D0%B6%D0%B5%D0%BD%D0%B8%D0%B5+012.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16250"/>
          <a:stretch/>
        </p:blipFill>
        <p:spPr bwMode="auto">
          <a:xfrm>
            <a:off x="-2" y="3933056"/>
            <a:ext cx="3955375" cy="27363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5621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img-fotki.yandex.ru/get/6731/199203331.97/0_aa178_bd281655_orig"/>
          <p:cNvPicPr>
            <a:picLocks noChangeAspect="1" noChangeArrowheads="1" noCrop="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1" y="0"/>
            <a:ext cx="919302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 y="0"/>
            <a:ext cx="6696744" cy="1815882"/>
          </a:xfrm>
          <a:prstGeom prst="rect">
            <a:avLst/>
          </a:prstGeom>
          <a:noFill/>
        </p:spPr>
        <p:txBody>
          <a:bodyPr wrap="square" rtlCol="0">
            <a:spAutoFit/>
          </a:bodyPr>
          <a:lstStyle/>
          <a:p>
            <a:r>
              <a:rPr lang="ru-RU" sz="4800" b="1" dirty="0" smtClean="0">
                <a:solidFill>
                  <a:schemeClr val="bg1"/>
                </a:solidFill>
                <a:latin typeface="Arial Black" pitchFamily="34" charset="0"/>
              </a:rPr>
              <a:t>2 этап:</a:t>
            </a:r>
          </a:p>
          <a:p>
            <a:r>
              <a:rPr lang="ru-RU" sz="3200" b="1" dirty="0" smtClean="0">
                <a:solidFill>
                  <a:schemeClr val="bg1"/>
                </a:solidFill>
                <a:latin typeface="Arial Black" pitchFamily="34" charset="0"/>
              </a:rPr>
              <a:t>В домашней библиотеке прочитал научные статьи.</a:t>
            </a:r>
            <a:endParaRPr lang="ru-RU" sz="3200" b="1" dirty="0">
              <a:solidFill>
                <a:schemeClr val="bg1"/>
              </a:solidFill>
              <a:latin typeface="Arial Black" pitchFamily="34" charset="0"/>
            </a:endParaRPr>
          </a:p>
        </p:txBody>
      </p:sp>
      <p:pic>
        <p:nvPicPr>
          <p:cNvPr id="7174" name="Picture 6" descr="http://www.sportmedicine.ru/images/journals/nauka_i_sport-journal.jpg"/>
          <p:cNvPicPr>
            <a:picLocks noChangeAspect="1" noChangeArrowheads="1"/>
          </p:cNvPicPr>
          <p:nvPr/>
        </p:nvPicPr>
        <p:blipFill rotWithShape="1">
          <a:blip r:embed="rId4">
            <a:extLst>
              <a:ext uri="{28A0092B-C50C-407E-A947-70E740481C1C}">
                <a14:useLocalDpi xmlns:a14="http://schemas.microsoft.com/office/drawing/2010/main" val="0"/>
              </a:ext>
            </a:extLst>
          </a:blip>
          <a:srcRect t="5480"/>
          <a:stretch/>
        </p:blipFill>
        <p:spPr bwMode="auto">
          <a:xfrm>
            <a:off x="3876667" y="2709786"/>
            <a:ext cx="2843413" cy="4174749"/>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ttp://elib.tomsk.ru/elib/data/2013/2013-0081/000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303470">
            <a:off x="5174867" y="3727645"/>
            <a:ext cx="3881811" cy="21970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76" name="Picture 8" descr="http://elib.tomsk.ru/elib/data/2013/2013-0081/0000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322" y="4341693"/>
            <a:ext cx="3868564" cy="251630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72" name="Picture 4" descr="http://www.larisa-zinovyeva.com/wp-content/uploads/1939_page.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5758" t="10943"/>
          <a:stretch/>
        </p:blipFill>
        <p:spPr bwMode="auto">
          <a:xfrm rot="19996609">
            <a:off x="333174" y="2263954"/>
            <a:ext cx="3229539" cy="3051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5812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img-fotki.yandex.ru/get/6731/199203331.97/0_aa178_bd281655_orig"/>
          <p:cNvPicPr>
            <a:picLocks noChangeAspect="1" noChangeArrowheads="1" noCrop="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1" y="0"/>
            <a:ext cx="919302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 y="-16312"/>
            <a:ext cx="9193029" cy="4524315"/>
          </a:xfrm>
          <a:prstGeom prst="rect">
            <a:avLst/>
          </a:prstGeom>
          <a:noFill/>
        </p:spPr>
        <p:txBody>
          <a:bodyPr wrap="square" rtlCol="0">
            <a:spAutoFit/>
          </a:bodyPr>
          <a:lstStyle/>
          <a:p>
            <a:r>
              <a:rPr lang="ru-RU" sz="4800" b="1" dirty="0" smtClean="0">
                <a:solidFill>
                  <a:schemeClr val="bg1"/>
                </a:solidFill>
                <a:latin typeface="Arial Black" pitchFamily="34" charset="0"/>
              </a:rPr>
              <a:t>3 этап:</a:t>
            </a:r>
          </a:p>
          <a:p>
            <a:endParaRPr lang="ru-RU" sz="4800" b="1" dirty="0" smtClean="0">
              <a:solidFill>
                <a:schemeClr val="bg1"/>
              </a:solidFill>
              <a:latin typeface="Arial Black" pitchFamily="34" charset="0"/>
            </a:endParaRPr>
          </a:p>
          <a:p>
            <a:pPr algn="ctr"/>
            <a:r>
              <a:rPr lang="ru-RU" sz="3200" b="1" dirty="0" smtClean="0">
                <a:solidFill>
                  <a:schemeClr val="bg1"/>
                </a:solidFill>
                <a:latin typeface="Arial Black" pitchFamily="34" charset="0"/>
              </a:rPr>
              <a:t>Просмотрел телепередачи с участниками Великой Отечественной войны,  которые были посвящены событиям на войне. Беседовал со взрослыми для пояснения интересующих меня вопросов.</a:t>
            </a:r>
            <a:endParaRPr lang="ru-RU" sz="3200" b="1" dirty="0">
              <a:solidFill>
                <a:schemeClr val="bg1"/>
              </a:solidFill>
              <a:latin typeface="Arial Black" pitchFamily="34" charset="0"/>
            </a:endParaRPr>
          </a:p>
        </p:txBody>
      </p:sp>
      <p:pic>
        <p:nvPicPr>
          <p:cNvPr id="8194" name="Picture 2" descr="http://bezformata.ru/content/Images/000/014/538/image14538410.jpg"/>
          <p:cNvPicPr>
            <a:picLocks noChangeAspect="1" noChangeArrowheads="1"/>
          </p:cNvPicPr>
          <p:nvPr/>
        </p:nvPicPr>
        <p:blipFill rotWithShape="1">
          <a:blip r:embed="rId4">
            <a:extLst>
              <a:ext uri="{28A0092B-C50C-407E-A947-70E740481C1C}">
                <a14:useLocalDpi xmlns:a14="http://schemas.microsoft.com/office/drawing/2010/main" val="0"/>
              </a:ext>
            </a:extLst>
          </a:blip>
          <a:srcRect t="16063"/>
          <a:stretch/>
        </p:blipFill>
        <p:spPr bwMode="auto">
          <a:xfrm>
            <a:off x="-2" y="4272454"/>
            <a:ext cx="4107128" cy="258554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196" name="Picture 4" descr="http://skr.su/p/skr_1902201011462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7738" y="4272454"/>
            <a:ext cx="3691861" cy="26950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6065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mg-fotki.yandex.ru/get/6731/199203331.97/0_aa178_bd281655_orig"/>
          <p:cNvPicPr>
            <a:picLocks noChangeAspect="1" noChangeArrowheads="1" noCrop="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1" y="0"/>
            <a:ext cx="919302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950" y="0"/>
            <a:ext cx="7128792" cy="2492990"/>
          </a:xfrm>
          <a:prstGeom prst="rect">
            <a:avLst/>
          </a:prstGeom>
          <a:noFill/>
        </p:spPr>
        <p:txBody>
          <a:bodyPr wrap="square" rtlCol="0">
            <a:spAutoFit/>
          </a:bodyPr>
          <a:lstStyle/>
          <a:p>
            <a:r>
              <a:rPr lang="ru-RU" sz="4800" b="1" dirty="0" smtClean="0">
                <a:solidFill>
                  <a:schemeClr val="bg1"/>
                </a:solidFill>
                <a:latin typeface="Arial Black" pitchFamily="34" charset="0"/>
              </a:rPr>
              <a:t>4 этап:</a:t>
            </a:r>
          </a:p>
          <a:p>
            <a:r>
              <a:rPr lang="ru-RU" sz="3600" b="1" dirty="0" smtClean="0">
                <a:solidFill>
                  <a:schemeClr val="bg1"/>
                </a:solidFill>
                <a:latin typeface="Arial Black" pitchFamily="34" charset="0"/>
              </a:rPr>
              <a:t>Подготовка проекта и выводы о проделанной работе.</a:t>
            </a:r>
            <a:endParaRPr lang="ru-RU" sz="3600" b="1" dirty="0">
              <a:solidFill>
                <a:schemeClr val="bg1"/>
              </a:solidFill>
              <a:latin typeface="Arial Black" pitchFamily="34" charset="0"/>
            </a:endParaRPr>
          </a:p>
        </p:txBody>
      </p:sp>
      <p:pic>
        <p:nvPicPr>
          <p:cNvPr id="9218" name="Picture 2" descr="http://rabota.bratsk.org/img/reports/main/r291987_125005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50080">
            <a:off x="5556918" y="4149928"/>
            <a:ext cx="3333750" cy="23336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220" name="Picture 4" descr="http://brightwallpapers.ru/Uploads/9-9-2014/77138/thumb2-planwet-mobilnik-tetrad-rychka-table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462486">
            <a:off x="251520" y="2924944"/>
            <a:ext cx="5235022" cy="32737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021605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392</TotalTime>
  <Words>1124</Words>
  <Application>Microsoft Office PowerPoint</Application>
  <PresentationFormat>Экран (4:3)</PresentationFormat>
  <Paragraphs>68</Paragraphs>
  <Slides>26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Алексей</dc:creator>
  <cp:lastModifiedBy>Алексей</cp:lastModifiedBy>
  <cp:revision>37</cp:revision>
  <dcterms:created xsi:type="dcterms:W3CDTF">2015-03-12T20:51:50Z</dcterms:created>
  <dcterms:modified xsi:type="dcterms:W3CDTF">2020-11-23T19:49:06Z</dcterms:modified>
</cp:coreProperties>
</file>