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3" r:id="rId2"/>
    <p:sldId id="272" r:id="rId3"/>
    <p:sldId id="265" r:id="rId4"/>
    <p:sldId id="267" r:id="rId5"/>
    <p:sldId id="268" r:id="rId6"/>
    <p:sldId id="270" r:id="rId7"/>
    <p:sldId id="269" r:id="rId8"/>
    <p:sldId id="275" r:id="rId9"/>
    <p:sldId id="274" r:id="rId10"/>
    <p:sldId id="276" r:id="rId11"/>
    <p:sldId id="277" r:id="rId12"/>
    <p:sldId id="278" r:id="rId13"/>
    <p:sldId id="266" r:id="rId14"/>
    <p:sldId id="271" r:id="rId15"/>
    <p:sldId id="279" r:id="rId16"/>
    <p:sldId id="280" r:id="rId17"/>
    <p:sldId id="282" r:id="rId18"/>
    <p:sldId id="281" r:id="rId19"/>
    <p:sldId id="283" r:id="rId20"/>
    <p:sldId id="284" r:id="rId21"/>
    <p:sldId id="285" r:id="rId22"/>
    <p:sldId id="286" r:id="rId23"/>
    <p:sldId id="287" r:id="rId24"/>
    <p:sldId id="288" r:id="rId25"/>
    <p:sldId id="263" r:id="rId26"/>
    <p:sldId id="289" r:id="rId27"/>
    <p:sldId id="290" r:id="rId2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0" d="100"/>
          <a:sy n="50" d="100"/>
        </p:scale>
        <p:origin x="-1956" y="-6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27.05.2014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27.05.2014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27.05.2014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27.05.2014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27.05.2014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27.05.2014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27.05.2014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27.05.2014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27.05.2014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27.05.2014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27.05.2014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27.05.2014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0.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55.jpeg"/><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1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6.jpeg"/></Relationships>
</file>

<file path=ppt/slides/_rels/slide2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69.jpeg"/></Relationships>
</file>

<file path=ppt/slides/_rels/slide2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41.png"/><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72.jpeg"/><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2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9460" y="1594"/>
            <a:ext cx="9141874" cy="6856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126" y="476672"/>
            <a:ext cx="9141874" cy="1446550"/>
          </a:xfrm>
          <a:prstGeom prst="rect">
            <a:avLst/>
          </a:prstGeom>
          <a:noFill/>
        </p:spPr>
        <p:txBody>
          <a:bodyPr wrap="square" rtlCol="0">
            <a:spAutoFit/>
          </a:bodyPr>
          <a:lstStyle/>
          <a:p>
            <a:pPr algn="ctr"/>
            <a:r>
              <a:rPr lang="ru-RU" sz="8800" b="1" dirty="0" smtClean="0">
                <a:solidFill>
                  <a:srgbClr val="FF0000"/>
                </a:solidFill>
                <a:latin typeface="+mj-lt"/>
              </a:rPr>
              <a:t>Научный проект </a:t>
            </a:r>
            <a:endParaRPr lang="ru-RU" sz="8800" b="1" dirty="0">
              <a:solidFill>
                <a:srgbClr val="FF0000"/>
              </a:solidFill>
              <a:latin typeface="+mj-lt"/>
            </a:endParaRPr>
          </a:p>
        </p:txBody>
      </p:sp>
      <p:sp>
        <p:nvSpPr>
          <p:cNvPr id="3" name="TextBox 2"/>
          <p:cNvSpPr txBox="1"/>
          <p:nvPr/>
        </p:nvSpPr>
        <p:spPr>
          <a:xfrm>
            <a:off x="-411071" y="2704928"/>
            <a:ext cx="9865096" cy="1446550"/>
          </a:xfrm>
          <a:prstGeom prst="rect">
            <a:avLst/>
          </a:prstGeom>
          <a:noFill/>
        </p:spPr>
        <p:txBody>
          <a:bodyPr wrap="square" rtlCol="0">
            <a:spAutoFit/>
          </a:bodyPr>
          <a:lstStyle/>
          <a:p>
            <a:pPr algn="ctr"/>
            <a:r>
              <a:rPr lang="ru-RU" sz="8800" b="1" u="sng" dirty="0" smtClean="0">
                <a:solidFill>
                  <a:srgbClr val="FF0000"/>
                </a:solidFill>
              </a:rPr>
              <a:t>«Изучаем бумагу»</a:t>
            </a:r>
            <a:endParaRPr lang="ru-RU" sz="8800" b="1" u="sng" dirty="0">
              <a:solidFill>
                <a:srgbClr val="FF0000"/>
              </a:solidFill>
            </a:endParaRPr>
          </a:p>
        </p:txBody>
      </p:sp>
      <p:sp>
        <p:nvSpPr>
          <p:cNvPr id="4" name="TextBox 3"/>
          <p:cNvSpPr txBox="1"/>
          <p:nvPr/>
        </p:nvSpPr>
        <p:spPr>
          <a:xfrm>
            <a:off x="5220072" y="5085184"/>
            <a:ext cx="3923411" cy="1569660"/>
          </a:xfrm>
          <a:prstGeom prst="rect">
            <a:avLst/>
          </a:prstGeom>
          <a:noFill/>
        </p:spPr>
        <p:txBody>
          <a:bodyPr wrap="square" rtlCol="0">
            <a:spAutoFit/>
          </a:bodyPr>
          <a:lstStyle/>
          <a:p>
            <a:pPr algn="ctr"/>
            <a:r>
              <a:rPr lang="ru-RU" sz="3200" b="1" dirty="0" smtClean="0">
                <a:solidFill>
                  <a:srgbClr val="FF0000"/>
                </a:solidFill>
              </a:rPr>
              <a:t>Выполнил</a:t>
            </a:r>
          </a:p>
          <a:p>
            <a:pPr algn="ctr"/>
            <a:r>
              <a:rPr lang="ru-RU" sz="3200" b="1" dirty="0" smtClean="0">
                <a:solidFill>
                  <a:srgbClr val="FF0000"/>
                </a:solidFill>
              </a:rPr>
              <a:t> ученик 2 «А» класса </a:t>
            </a:r>
          </a:p>
          <a:p>
            <a:pPr algn="ctr"/>
            <a:r>
              <a:rPr lang="ru-RU" sz="3200" b="1" dirty="0" smtClean="0">
                <a:solidFill>
                  <a:srgbClr val="FF0000"/>
                </a:solidFill>
              </a:rPr>
              <a:t>Суздальцев Ярослав</a:t>
            </a:r>
            <a:endParaRPr lang="ru-RU" sz="3200" b="1" dirty="0">
              <a:solidFill>
                <a:srgbClr val="FF0000"/>
              </a:solidFill>
            </a:endParaRPr>
          </a:p>
        </p:txBody>
      </p:sp>
    </p:spTree>
    <p:extLst>
      <p:ext uri="{BB962C8B-B14F-4D97-AF65-F5344CB8AC3E}">
        <p14:creationId xmlns:p14="http://schemas.microsoft.com/office/powerpoint/2010/main" val="2496563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0"/>
            <a:ext cx="91630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6696"/>
          <a:stretch/>
        </p:blipFill>
        <p:spPr bwMode="auto">
          <a:xfrm>
            <a:off x="-35371" y="-4936"/>
            <a:ext cx="3279973" cy="3942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8383" t="45126" r="31147"/>
          <a:stretch/>
        </p:blipFill>
        <p:spPr bwMode="auto">
          <a:xfrm>
            <a:off x="-35371" y="4396010"/>
            <a:ext cx="3194992" cy="243567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987824" y="57150"/>
            <a:ext cx="6336704" cy="6986528"/>
          </a:xfrm>
          <a:prstGeom prst="rect">
            <a:avLst/>
          </a:prstGeom>
        </p:spPr>
        <p:txBody>
          <a:bodyPr wrap="square">
            <a:spAutoFit/>
          </a:bodyPr>
          <a:lstStyle/>
          <a:p>
            <a:pPr algn="ctr"/>
            <a:r>
              <a:rPr lang="ru-RU" sz="3200" b="1" dirty="0">
                <a:solidFill>
                  <a:srgbClr val="FF0000"/>
                </a:solidFill>
                <a:latin typeface="+mj-lt"/>
              </a:rPr>
              <a:t>Китайцы долго растирали кору деревьев, щепки, тряпьё в воде, пока не получалась каша без комочков, потом они выливали эту смесь на подносы, на дне которых находились длинные узкие полоски бамбука. Когда вода стекала, мягкие листы клали сушиться на ровную поверхность. Для этой цели использовали бамбук и старые тряпки. Позднее кто-то догадался, как улучшить качество бумаги, добавив в нее крахмал</a:t>
            </a:r>
            <a:r>
              <a:rPr lang="ru-RU" sz="2800" b="1" dirty="0">
                <a:solidFill>
                  <a:srgbClr val="FF0000"/>
                </a:solidFill>
                <a:latin typeface="+mj-lt"/>
              </a:rPr>
              <a:t>. </a:t>
            </a:r>
          </a:p>
        </p:txBody>
      </p:sp>
    </p:spTree>
    <p:extLst>
      <p:ext uri="{BB962C8B-B14F-4D97-AF65-F5344CB8AC3E}">
        <p14:creationId xmlns:p14="http://schemas.microsoft.com/office/powerpoint/2010/main" val="28165574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0"/>
            <a:ext cx="91630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5111"/>
          <a:stretch/>
        </p:blipFill>
        <p:spPr bwMode="auto">
          <a:xfrm>
            <a:off x="-123216" y="0"/>
            <a:ext cx="4355822" cy="344790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r="10805"/>
          <a:stretch/>
        </p:blipFill>
        <p:spPr bwMode="auto">
          <a:xfrm>
            <a:off x="-9525" y="3789040"/>
            <a:ext cx="4128440" cy="306896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118916" y="21294"/>
            <a:ext cx="5025084" cy="6986528"/>
          </a:xfrm>
          <a:prstGeom prst="rect">
            <a:avLst/>
          </a:prstGeom>
        </p:spPr>
        <p:txBody>
          <a:bodyPr wrap="square">
            <a:spAutoFit/>
          </a:bodyPr>
          <a:lstStyle/>
          <a:p>
            <a:r>
              <a:rPr lang="ru-RU" sz="2800" b="1" dirty="0" smtClean="0">
                <a:latin typeface="+mj-lt"/>
              </a:rPr>
              <a:t>        Делали </a:t>
            </a:r>
            <a:r>
              <a:rPr lang="ru-RU" sz="2800" b="1" dirty="0">
                <a:latin typeface="+mj-lt"/>
              </a:rPr>
              <a:t>бумагу вручную, с применением самой примитивной техники. За день получали не более 100–120 килограммов. С развитием книгопечатания бумаги требовалось все больше. Тряпья, сбором которого занимались тысячи людей, не хватало. И тут решили испробовать дерево. Опыт удался – древесину расщепили на отдельные волокна и превратили их в бумажную массу. С тех пор и производят бумагу из дерева. </a:t>
            </a:r>
          </a:p>
        </p:txBody>
      </p:sp>
    </p:spTree>
    <p:extLst>
      <p:ext uri="{BB962C8B-B14F-4D97-AF65-F5344CB8AC3E}">
        <p14:creationId xmlns:p14="http://schemas.microsoft.com/office/powerpoint/2010/main" val="8336170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0"/>
            <a:ext cx="91630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0" y="5288340"/>
            <a:ext cx="9036496" cy="1569660"/>
          </a:xfrm>
          <a:prstGeom prst="rect">
            <a:avLst/>
          </a:prstGeom>
        </p:spPr>
        <p:txBody>
          <a:bodyPr wrap="square">
            <a:spAutoFit/>
          </a:bodyPr>
          <a:lstStyle/>
          <a:p>
            <a:pPr algn="ctr"/>
            <a:r>
              <a:rPr lang="ru-RU" sz="2400" b="1" dirty="0" smtClean="0">
                <a:latin typeface="+mj-lt"/>
              </a:rPr>
              <a:t>        Сейчас </a:t>
            </a:r>
            <a:r>
              <a:rPr lang="ru-RU" sz="2400" b="1" dirty="0">
                <a:latin typeface="+mj-lt"/>
              </a:rPr>
              <a:t>бумагу делают примерно также, только всё это выполняют машины. Бумагоделательные машины выпускают бумажную ленту шириной в несколько метров со скоростью 600-750метров в минуту. </a:t>
            </a: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4068401" cy="2996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60" y="27901"/>
            <a:ext cx="4667250" cy="311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1743" t="13824" r="846"/>
          <a:stretch/>
        </p:blipFill>
        <p:spPr bwMode="auto">
          <a:xfrm>
            <a:off x="0" y="2996952"/>
            <a:ext cx="4068400" cy="2397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t="9601" r="2376" b="19705"/>
          <a:stretch/>
        </p:blipFill>
        <p:spPr bwMode="auto">
          <a:xfrm>
            <a:off x="4205945" y="3142576"/>
            <a:ext cx="4673265" cy="2252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40276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994"/>
            <a:ext cx="9144000" cy="6836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2" descr="http://i030.radikal.ru/0805/4c/c7cfd190ade9.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 name="Прямоугольник 2"/>
          <p:cNvSpPr/>
          <p:nvPr/>
        </p:nvSpPr>
        <p:spPr>
          <a:xfrm>
            <a:off x="683568" y="0"/>
            <a:ext cx="8080449" cy="400110"/>
          </a:xfrm>
          <a:prstGeom prst="rect">
            <a:avLst/>
          </a:prstGeom>
        </p:spPr>
        <p:txBody>
          <a:bodyPr wrap="square">
            <a:spAutoFit/>
          </a:bodyPr>
          <a:lstStyle/>
          <a:p>
            <a:pPr algn="ctr"/>
            <a:r>
              <a:rPr lang="ru-RU" sz="1600" dirty="0"/>
              <a:t>   </a:t>
            </a:r>
            <a:r>
              <a:rPr lang="ru-RU" sz="2000" dirty="0" smtClean="0"/>
              <a:t>.</a:t>
            </a:r>
            <a:endParaRPr lang="ru-RU" sz="2000" dirty="0"/>
          </a:p>
        </p:txBody>
      </p:sp>
      <p:sp>
        <p:nvSpPr>
          <p:cNvPr id="4" name="AutoShape 2" descr="http://img.lenta.ru/news/2008/05/26/gramota/picture.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3117" y="2047137"/>
            <a:ext cx="5857875" cy="43434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7" y="2946630"/>
            <a:ext cx="3895725" cy="39052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0" y="108145"/>
            <a:ext cx="9036496" cy="2062103"/>
          </a:xfrm>
          <a:prstGeom prst="rect">
            <a:avLst/>
          </a:prstGeom>
          <a:ln w="57150">
            <a:solidFill>
              <a:schemeClr val="tx1"/>
            </a:solidFill>
          </a:ln>
        </p:spPr>
        <p:txBody>
          <a:bodyPr wrap="square">
            <a:spAutoFit/>
          </a:bodyPr>
          <a:lstStyle/>
          <a:p>
            <a:pPr algn="ctr"/>
            <a:r>
              <a:rPr lang="ru-RU" sz="4800" b="1" u="sng" dirty="0">
                <a:effectLst>
                  <a:outerShdw blurRad="38100" dist="38100" dir="2700000" algn="tl">
                    <a:srgbClr val="000000">
                      <a:alpha val="43137"/>
                    </a:srgbClr>
                  </a:outerShdw>
                </a:effectLst>
                <a:latin typeface="Arial" pitchFamily="34" charset="0"/>
                <a:cs typeface="Arial" pitchFamily="34" charset="0"/>
              </a:rPr>
              <a:t>Цель проекта </a:t>
            </a:r>
            <a:r>
              <a:rPr lang="ru-RU" sz="4000" b="1" dirty="0">
                <a:effectLst>
                  <a:outerShdw blurRad="38100" dist="38100" dir="2700000" algn="tl">
                    <a:srgbClr val="000000">
                      <a:alpha val="43137"/>
                    </a:srgbClr>
                  </a:outerShdw>
                </a:effectLst>
                <a:latin typeface="Arial" pitchFamily="34" charset="0"/>
                <a:cs typeface="Arial" pitchFamily="34" charset="0"/>
              </a:rPr>
              <a:t>- </a:t>
            </a:r>
            <a:r>
              <a:rPr lang="ru-RU" sz="4000" b="1" dirty="0" smtClean="0">
                <a:effectLst>
                  <a:outerShdw blurRad="38100" dist="38100" dir="2700000" algn="tl">
                    <a:srgbClr val="000000">
                      <a:alpha val="43137"/>
                    </a:srgbClr>
                  </a:outerShdw>
                </a:effectLst>
                <a:latin typeface="Arial" pitchFamily="34" charset="0"/>
                <a:cs typeface="Arial" pitchFamily="34" charset="0"/>
              </a:rPr>
              <a:t> выяснить</a:t>
            </a:r>
            <a:r>
              <a:rPr lang="ru-RU" sz="4000" b="1" dirty="0">
                <a:effectLst>
                  <a:outerShdw blurRad="38100" dist="38100" dir="2700000" algn="tl">
                    <a:srgbClr val="000000">
                      <a:alpha val="43137"/>
                    </a:srgbClr>
                  </a:outerShdw>
                </a:effectLst>
                <a:latin typeface="Arial" pitchFamily="34" charset="0"/>
                <a:cs typeface="Arial" pitchFamily="34" charset="0"/>
              </a:rPr>
              <a:t>, </a:t>
            </a:r>
            <a:endParaRPr lang="ru-RU" sz="4000" b="1" dirty="0" smtClean="0">
              <a:effectLst>
                <a:outerShdw blurRad="38100" dist="38100" dir="2700000" algn="tl">
                  <a:srgbClr val="000000">
                    <a:alpha val="43137"/>
                  </a:srgbClr>
                </a:outerShdw>
              </a:effectLst>
              <a:latin typeface="Arial" pitchFamily="34" charset="0"/>
              <a:cs typeface="Arial" pitchFamily="34" charset="0"/>
            </a:endParaRPr>
          </a:p>
          <a:p>
            <a:pPr algn="ctr"/>
            <a:r>
              <a:rPr lang="ru-RU" sz="4000" b="1" dirty="0">
                <a:effectLst>
                  <a:outerShdw blurRad="38100" dist="38100" dir="2700000" algn="tl">
                    <a:srgbClr val="000000">
                      <a:alpha val="43137"/>
                    </a:srgbClr>
                  </a:outerShdw>
                </a:effectLst>
                <a:latin typeface="Arial" pitchFamily="34" charset="0"/>
                <a:cs typeface="Arial" pitchFamily="34" charset="0"/>
              </a:rPr>
              <a:t> </a:t>
            </a:r>
            <a:r>
              <a:rPr lang="ru-RU" sz="4000" b="1" dirty="0" smtClean="0">
                <a:effectLst>
                  <a:outerShdw blurRad="38100" dist="38100" dir="2700000" algn="tl">
                    <a:srgbClr val="000000">
                      <a:alpha val="43137"/>
                    </a:srgbClr>
                  </a:outerShdw>
                </a:effectLst>
                <a:latin typeface="Arial" pitchFamily="34" charset="0"/>
                <a:cs typeface="Arial" pitchFamily="34" charset="0"/>
              </a:rPr>
              <a:t> можно   ли  в  домашних условия сделать  бумагу самому.</a:t>
            </a:r>
            <a:endParaRPr lang="ru-RU" sz="4000" b="1" dirty="0">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34747934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0"/>
            <a:ext cx="91630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7504" y="1526282"/>
            <a:ext cx="4176464" cy="4401205"/>
          </a:xfrm>
          <a:prstGeom prst="rect">
            <a:avLst/>
          </a:prstGeom>
          <a:noFill/>
        </p:spPr>
        <p:txBody>
          <a:bodyPr wrap="square" rtlCol="0">
            <a:spAutoFit/>
          </a:bodyPr>
          <a:lstStyle/>
          <a:p>
            <a:pPr algn="ctr"/>
            <a:r>
              <a:rPr lang="ru-RU" sz="4000" b="1" dirty="0" smtClean="0">
                <a:latin typeface="Arial" pitchFamily="34" charset="0"/>
                <a:cs typeface="Arial" pitchFamily="34" charset="0"/>
              </a:rPr>
              <a:t>Предполагаю, что в домашних условиях можно сделать самостоятельно бумагу.</a:t>
            </a:r>
            <a:endParaRPr lang="ru-RU" sz="4000" b="1" dirty="0">
              <a:latin typeface="Arial" pitchFamily="34" charset="0"/>
              <a:cs typeface="Arial" pitchFamily="34" charset="0"/>
            </a:endParaRP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6021" y="12135"/>
            <a:ext cx="4953000" cy="37147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6369" r="4272" b="2680"/>
          <a:stretch/>
        </p:blipFill>
        <p:spPr bwMode="auto">
          <a:xfrm>
            <a:off x="4263727" y="3632291"/>
            <a:ext cx="4868684" cy="3225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 y="277197"/>
            <a:ext cx="4263727" cy="830997"/>
          </a:xfrm>
          <a:prstGeom prst="rect">
            <a:avLst/>
          </a:prstGeom>
          <a:noFill/>
          <a:ln w="57150">
            <a:solidFill>
              <a:schemeClr val="tx1"/>
            </a:solidFill>
          </a:ln>
        </p:spPr>
        <p:txBody>
          <a:bodyPr wrap="square" rtlCol="0">
            <a:spAutoFit/>
          </a:bodyPr>
          <a:lstStyle/>
          <a:p>
            <a:pPr algn="ctr"/>
            <a:r>
              <a:rPr lang="ru-RU" sz="4800" b="1" dirty="0" smtClean="0">
                <a:ln w="12700">
                  <a:solidFill>
                    <a:schemeClr val="tx1"/>
                  </a:solidFill>
                </a:ln>
                <a:latin typeface="Arial" pitchFamily="34" charset="0"/>
                <a:cs typeface="Arial" pitchFamily="34" charset="0"/>
              </a:rPr>
              <a:t>Гипотеза</a:t>
            </a:r>
            <a:endParaRPr lang="ru-RU" sz="4800" b="1" dirty="0">
              <a:ln w="12700">
                <a:solidFill>
                  <a:schemeClr val="tx1"/>
                </a:solidFill>
              </a:ln>
              <a:latin typeface="Arial" pitchFamily="34" charset="0"/>
              <a:cs typeface="Arial" pitchFamily="34" charset="0"/>
            </a:endParaRPr>
          </a:p>
        </p:txBody>
      </p:sp>
    </p:spTree>
    <p:extLst>
      <p:ext uri="{BB962C8B-B14F-4D97-AF65-F5344CB8AC3E}">
        <p14:creationId xmlns:p14="http://schemas.microsoft.com/office/powerpoint/2010/main" val="3028010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9169400" cy="6858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6512" y="17347"/>
            <a:ext cx="4608512" cy="3170099"/>
          </a:xfrm>
          <a:prstGeom prst="rect">
            <a:avLst/>
          </a:prstGeom>
        </p:spPr>
        <p:txBody>
          <a:bodyPr wrap="square">
            <a:spAutoFit/>
          </a:bodyPr>
          <a:lstStyle/>
          <a:p>
            <a:r>
              <a:rPr lang="ru-RU" sz="4000" b="1" dirty="0">
                <a:latin typeface="Arial" pitchFamily="34" charset="0"/>
                <a:cs typeface="Arial" pitchFamily="34" charset="0"/>
              </a:rPr>
              <a:t>Для проведения этого проекта мне </a:t>
            </a:r>
            <a:r>
              <a:rPr lang="ru-RU" sz="4000" b="1" dirty="0" smtClean="0">
                <a:latin typeface="Arial" pitchFamily="34" charset="0"/>
                <a:cs typeface="Arial" pitchFamily="34" charset="0"/>
              </a:rPr>
              <a:t>потребовались:</a:t>
            </a:r>
          </a:p>
          <a:p>
            <a:endParaRPr lang="ru-RU" sz="4000" b="1" dirty="0">
              <a:latin typeface="Arial" pitchFamily="34" charset="0"/>
              <a:cs typeface="Arial" pitchFamily="34" charset="0"/>
            </a:endParaRPr>
          </a:p>
        </p:txBody>
      </p:sp>
      <p:pic>
        <p:nvPicPr>
          <p:cNvPr id="92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6830"/>
          <a:stretch/>
        </p:blipFill>
        <p:spPr bwMode="auto">
          <a:xfrm>
            <a:off x="4906689" y="57970"/>
            <a:ext cx="1762125" cy="216268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2825" t="3423"/>
          <a:stretch/>
        </p:blipFill>
        <p:spPr bwMode="auto">
          <a:xfrm>
            <a:off x="6668814" y="27426"/>
            <a:ext cx="2475186" cy="215531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7289" t="12001" r="10578" b="12703"/>
          <a:stretch/>
        </p:blipFill>
        <p:spPr bwMode="auto">
          <a:xfrm>
            <a:off x="6650845" y="1988840"/>
            <a:ext cx="2475187" cy="169860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t="15169" b="19226"/>
          <a:stretch/>
        </p:blipFill>
        <p:spPr bwMode="auto">
          <a:xfrm>
            <a:off x="2938230" y="5605570"/>
            <a:ext cx="2466975" cy="121225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3" name="Picture 7"/>
          <p:cNvPicPr>
            <a:picLocks noChangeAspect="1" noChangeArrowheads="1"/>
          </p:cNvPicPr>
          <p:nvPr/>
        </p:nvPicPr>
        <p:blipFill rotWithShape="1">
          <a:blip r:embed="rId7">
            <a:extLst>
              <a:ext uri="{28A0092B-C50C-407E-A947-70E740481C1C}">
                <a14:useLocalDpi xmlns:a14="http://schemas.microsoft.com/office/drawing/2010/main" val="0"/>
              </a:ext>
            </a:extLst>
          </a:blip>
          <a:srcRect l="58000" t="12503" r="3128" b="17806"/>
          <a:stretch/>
        </p:blipFill>
        <p:spPr bwMode="auto">
          <a:xfrm>
            <a:off x="6777674" y="3668854"/>
            <a:ext cx="2221528" cy="264860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4"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48064" y="5027437"/>
            <a:ext cx="1790392" cy="179039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06689" y="3394999"/>
            <a:ext cx="1905000" cy="1905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524" y="2472891"/>
            <a:ext cx="6662290" cy="4678204"/>
          </a:xfrm>
          <a:prstGeom prst="rect">
            <a:avLst/>
          </a:prstGeom>
          <a:noFill/>
        </p:spPr>
        <p:txBody>
          <a:bodyPr wrap="square" rtlCol="0">
            <a:spAutoFit/>
          </a:bodyPr>
          <a:lstStyle/>
          <a:p>
            <a:pPr marL="285750" indent="-285750">
              <a:buFont typeface="Arial" pitchFamily="34" charset="0"/>
              <a:buChar char="•"/>
            </a:pPr>
            <a:r>
              <a:rPr lang="ru-RU" sz="2800" b="1" dirty="0" smtClean="0"/>
              <a:t>Старая бумага не слишком блестящая</a:t>
            </a:r>
          </a:p>
          <a:p>
            <a:pPr marL="285750" indent="-285750">
              <a:buFont typeface="Arial" pitchFamily="34" charset="0"/>
              <a:buChar char="•"/>
            </a:pPr>
            <a:r>
              <a:rPr lang="ru-RU" sz="2800" b="1" dirty="0" smtClean="0"/>
              <a:t>Проволочная вешалка</a:t>
            </a:r>
          </a:p>
          <a:p>
            <a:pPr marL="285750" indent="-285750">
              <a:buFont typeface="Arial" pitchFamily="34" charset="0"/>
              <a:buChar char="•"/>
            </a:pPr>
            <a:r>
              <a:rPr lang="ru-RU" sz="2800" b="1" dirty="0" smtClean="0"/>
              <a:t>Таз для стирки</a:t>
            </a:r>
          </a:p>
          <a:p>
            <a:pPr marL="285750" indent="-285750">
              <a:buFont typeface="Arial" pitchFamily="34" charset="0"/>
              <a:buChar char="•"/>
            </a:pPr>
            <a:r>
              <a:rPr lang="ru-RU" sz="2800" b="1" dirty="0" smtClean="0"/>
              <a:t>Ножницы</a:t>
            </a:r>
          </a:p>
          <a:p>
            <a:pPr marL="285750" indent="-285750">
              <a:buFont typeface="Arial" pitchFamily="34" charset="0"/>
              <a:buChar char="•"/>
            </a:pPr>
            <a:r>
              <a:rPr lang="ru-RU" sz="2800" b="1" dirty="0" smtClean="0"/>
              <a:t>Старые нейлоновые колготки</a:t>
            </a:r>
          </a:p>
          <a:p>
            <a:pPr marL="285750" indent="-285750">
              <a:buFont typeface="Arial" pitchFamily="34" charset="0"/>
              <a:buChar char="•"/>
            </a:pPr>
            <a:r>
              <a:rPr lang="ru-RU" sz="2800" b="1" dirty="0" smtClean="0"/>
              <a:t>Два больших ведра </a:t>
            </a:r>
          </a:p>
          <a:p>
            <a:pPr marL="285750" indent="-285750">
              <a:buFont typeface="Arial" pitchFamily="34" charset="0"/>
              <a:buChar char="•"/>
            </a:pPr>
            <a:r>
              <a:rPr lang="ru-RU" sz="2800" b="1" dirty="0" smtClean="0"/>
              <a:t>Много воды</a:t>
            </a:r>
          </a:p>
          <a:p>
            <a:pPr marL="285750" indent="-285750">
              <a:buFont typeface="Arial" pitchFamily="34" charset="0"/>
              <a:buChar char="•"/>
            </a:pPr>
            <a:r>
              <a:rPr lang="ru-RU" sz="2800" b="1" dirty="0" smtClean="0"/>
              <a:t>Кухонный комбайн</a:t>
            </a:r>
          </a:p>
          <a:p>
            <a:pPr marL="285750" indent="-285750">
              <a:buFont typeface="Arial" pitchFamily="34" charset="0"/>
              <a:buChar char="•"/>
            </a:pPr>
            <a:r>
              <a:rPr lang="ru-RU" sz="2800" b="1" dirty="0" smtClean="0"/>
              <a:t>Круглая резинка</a:t>
            </a:r>
          </a:p>
          <a:p>
            <a:pPr marL="285750" indent="-285750">
              <a:buFont typeface="Arial" pitchFamily="34" charset="0"/>
              <a:buChar char="•"/>
            </a:pPr>
            <a:r>
              <a:rPr lang="ru-RU" sz="2800" b="1" dirty="0" smtClean="0"/>
              <a:t>Тупой нож</a:t>
            </a:r>
          </a:p>
          <a:p>
            <a:pPr marL="285750" indent="-285750">
              <a:buFont typeface="Arial" pitchFamily="34" charset="0"/>
              <a:buChar char="•"/>
            </a:pPr>
            <a:endParaRPr lang="ru-RU" dirty="0"/>
          </a:p>
        </p:txBody>
      </p:sp>
    </p:spTree>
    <p:extLst>
      <p:ext uri="{BB962C8B-B14F-4D97-AF65-F5344CB8AC3E}">
        <p14:creationId xmlns:p14="http://schemas.microsoft.com/office/powerpoint/2010/main" val="16401730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13"/>
            <a:ext cx="9144000" cy="684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79512" y="47869"/>
            <a:ext cx="3384376" cy="1015663"/>
          </a:xfrm>
          <a:prstGeom prst="rect">
            <a:avLst/>
          </a:prstGeom>
          <a:noFill/>
        </p:spPr>
        <p:txBody>
          <a:bodyPr wrap="square" rtlCol="0">
            <a:spAutoFit/>
          </a:bodyPr>
          <a:lstStyle/>
          <a:p>
            <a:r>
              <a:rPr lang="ru-RU" sz="6000" b="1" i="1" u="sng" dirty="0" smtClean="0">
                <a:solidFill>
                  <a:srgbClr val="FF0000"/>
                </a:solidFill>
                <a:latin typeface="Segoe Script" pitchFamily="34" charset="0"/>
              </a:rPr>
              <a:t>1 этап</a:t>
            </a:r>
            <a:endParaRPr lang="ru-RU" sz="6000" b="1" i="1" u="sng" dirty="0">
              <a:solidFill>
                <a:srgbClr val="FF0000"/>
              </a:solidFill>
              <a:latin typeface="Segoe Script" pitchFamily="34" charset="0"/>
            </a:endParaRPr>
          </a:p>
        </p:txBody>
      </p:sp>
      <p:sp>
        <p:nvSpPr>
          <p:cNvPr id="3" name="TextBox 2"/>
          <p:cNvSpPr txBox="1"/>
          <p:nvPr/>
        </p:nvSpPr>
        <p:spPr>
          <a:xfrm>
            <a:off x="0" y="821205"/>
            <a:ext cx="4051738" cy="2554545"/>
          </a:xfrm>
          <a:prstGeom prst="rect">
            <a:avLst/>
          </a:prstGeom>
          <a:noFill/>
        </p:spPr>
        <p:txBody>
          <a:bodyPr wrap="square" rtlCol="0">
            <a:spAutoFit/>
          </a:bodyPr>
          <a:lstStyle/>
          <a:p>
            <a:r>
              <a:rPr lang="ru-RU" sz="3200" b="1" dirty="0" smtClean="0">
                <a:latin typeface="Arial" pitchFamily="34" charset="0"/>
                <a:cs typeface="Arial" pitchFamily="34" charset="0"/>
              </a:rPr>
              <a:t>Порвать на мелкие кусочки много бумаги и замочить в ведре холодной воды на ночь.</a:t>
            </a:r>
            <a:endParaRPr lang="ru-RU" sz="3200" b="1" dirty="0">
              <a:latin typeface="Arial" pitchFamily="34" charset="0"/>
              <a:cs typeface="Arial" pitchFamily="34" charset="0"/>
            </a:endParaRPr>
          </a:p>
        </p:txBody>
      </p:sp>
      <p:pic>
        <p:nvPicPr>
          <p:cNvPr id="10243" name="Picture 3" descr="C:\Users\Алексей\Pictures\2014-05-25\DSC0984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5656907" y="1252030"/>
            <a:ext cx="4414185" cy="24829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44" name="Picture 4" descr="C:\Users\Алексей\Pictures\2014-05-25\DSC0985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742"/>
          <a:stretch/>
        </p:blipFill>
        <p:spPr bwMode="auto">
          <a:xfrm rot="16200000">
            <a:off x="3346505" y="623100"/>
            <a:ext cx="3941428" cy="26952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9065" y="3270593"/>
            <a:ext cx="3712662" cy="1015663"/>
          </a:xfrm>
          <a:prstGeom prst="rect">
            <a:avLst/>
          </a:prstGeom>
          <a:noFill/>
        </p:spPr>
        <p:txBody>
          <a:bodyPr wrap="square" rtlCol="0">
            <a:spAutoFit/>
          </a:bodyPr>
          <a:lstStyle/>
          <a:p>
            <a:endParaRPr lang="ru-RU" sz="6000" b="1" i="1" u="sng" dirty="0">
              <a:solidFill>
                <a:srgbClr val="FF0000"/>
              </a:solidFill>
              <a:latin typeface="Segoe Script" pitchFamily="34" charset="0"/>
            </a:endParaRPr>
          </a:p>
        </p:txBody>
      </p:sp>
      <p:sp>
        <p:nvSpPr>
          <p:cNvPr id="5" name="TextBox 4"/>
          <p:cNvSpPr txBox="1"/>
          <p:nvPr/>
        </p:nvSpPr>
        <p:spPr>
          <a:xfrm>
            <a:off x="0" y="4408225"/>
            <a:ext cx="4176464" cy="584775"/>
          </a:xfrm>
          <a:prstGeom prst="rect">
            <a:avLst/>
          </a:prstGeom>
          <a:noFill/>
        </p:spPr>
        <p:txBody>
          <a:bodyPr wrap="square" rtlCol="0">
            <a:spAutoFit/>
          </a:bodyPr>
          <a:lstStyle/>
          <a:p>
            <a:endParaRPr lang="ru-RU" sz="3200" b="1" dirty="0">
              <a:latin typeface="Arial" pitchFamily="34" charset="0"/>
              <a:cs typeface="Arial" pitchFamily="34" charset="0"/>
            </a:endParaRPr>
          </a:p>
        </p:txBody>
      </p:sp>
      <p:pic>
        <p:nvPicPr>
          <p:cNvPr id="10246" name="Picture 6" descr="C:\Users\Алексей\Pictures\2014-05-25\DSC0986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317" r="5611"/>
          <a:stretch/>
        </p:blipFill>
        <p:spPr bwMode="auto">
          <a:xfrm rot="16200000">
            <a:off x="-480003" y="3934714"/>
            <a:ext cx="3726231" cy="24071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47" name="Picture 7" descr="C:\Users\Алексей\Pictures\2014-05-25\DSC0986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299656" y="4587789"/>
            <a:ext cx="3769543" cy="21203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48" name="Picture 8" descr="C:\Users\Алексей\Pictures\2014-05-25\DSC0986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200000">
            <a:off x="2245957" y="3768079"/>
            <a:ext cx="4049754" cy="22779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4983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8"/>
            <a:ext cx="9144000" cy="684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0" y="7938"/>
            <a:ext cx="3347391" cy="1015663"/>
          </a:xfrm>
          <a:prstGeom prst="rect">
            <a:avLst/>
          </a:prstGeom>
        </p:spPr>
        <p:txBody>
          <a:bodyPr wrap="none">
            <a:spAutoFit/>
          </a:bodyPr>
          <a:lstStyle/>
          <a:p>
            <a:r>
              <a:rPr lang="ru-RU" sz="6000" b="1" i="1" u="sng" dirty="0">
                <a:solidFill>
                  <a:srgbClr val="FF0000"/>
                </a:solidFill>
                <a:latin typeface="Segoe Script" pitchFamily="34" charset="0"/>
              </a:rPr>
              <a:t>2 этап</a:t>
            </a:r>
          </a:p>
        </p:txBody>
      </p:sp>
      <p:sp>
        <p:nvSpPr>
          <p:cNvPr id="6" name="Прямоугольник 5"/>
          <p:cNvSpPr/>
          <p:nvPr/>
        </p:nvSpPr>
        <p:spPr>
          <a:xfrm>
            <a:off x="0" y="1984178"/>
            <a:ext cx="3563888" cy="3539430"/>
          </a:xfrm>
          <a:prstGeom prst="rect">
            <a:avLst/>
          </a:prstGeom>
        </p:spPr>
        <p:txBody>
          <a:bodyPr wrap="square">
            <a:spAutoFit/>
          </a:bodyPr>
          <a:lstStyle/>
          <a:p>
            <a:pPr algn="ctr"/>
            <a:r>
              <a:rPr lang="ru-RU" sz="3200" b="1" dirty="0">
                <a:latin typeface="Arial" pitchFamily="34" charset="0"/>
                <a:cs typeface="Arial" pitchFamily="34" charset="0"/>
              </a:rPr>
              <a:t>Сделать или изогнуть </a:t>
            </a:r>
            <a:r>
              <a:rPr lang="ru-RU" sz="3200" b="1" dirty="0" smtClean="0">
                <a:latin typeface="Arial" pitchFamily="34" charset="0"/>
                <a:cs typeface="Arial" pitchFamily="34" charset="0"/>
              </a:rPr>
              <a:t>из </a:t>
            </a:r>
            <a:r>
              <a:rPr lang="ru-RU" sz="3200" b="1" dirty="0" smtClean="0">
                <a:latin typeface="Arial" pitchFamily="34" charset="0"/>
                <a:cs typeface="Arial" pitchFamily="34" charset="0"/>
              </a:rPr>
              <a:t>проволоки </a:t>
            </a:r>
            <a:r>
              <a:rPr lang="ru-RU" sz="3200" b="1" dirty="0" smtClean="0">
                <a:latin typeface="Arial" pitchFamily="34" charset="0"/>
                <a:cs typeface="Arial" pitchFamily="34" charset="0"/>
              </a:rPr>
              <a:t>готовую </a:t>
            </a:r>
            <a:r>
              <a:rPr lang="ru-RU" sz="3200" b="1" dirty="0">
                <a:latin typeface="Arial" pitchFamily="34" charset="0"/>
                <a:cs typeface="Arial" pitchFamily="34" charset="0"/>
              </a:rPr>
              <a:t>вешалку что бы получился квадрат</a:t>
            </a:r>
          </a:p>
        </p:txBody>
      </p:sp>
      <p:pic>
        <p:nvPicPr>
          <p:cNvPr id="12290"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771401" y="110009"/>
            <a:ext cx="5400379" cy="3032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descr="C:\Users\Алексей\Pictures\2014-05-25\DSC09852.JP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563888" y="3572285"/>
            <a:ext cx="5515758" cy="31026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6939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8"/>
            <a:ext cx="9144000" cy="684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7938"/>
            <a:ext cx="3779912" cy="1015663"/>
          </a:xfrm>
          <a:prstGeom prst="rect">
            <a:avLst/>
          </a:prstGeom>
          <a:noFill/>
        </p:spPr>
        <p:txBody>
          <a:bodyPr wrap="square" rtlCol="0">
            <a:spAutoFit/>
          </a:bodyPr>
          <a:lstStyle/>
          <a:p>
            <a:r>
              <a:rPr lang="ru-RU" sz="6000" b="1" i="1" u="sng" dirty="0" smtClean="0">
                <a:solidFill>
                  <a:srgbClr val="FF0000"/>
                </a:solidFill>
                <a:latin typeface="Segoe Script" pitchFamily="34" charset="0"/>
              </a:rPr>
              <a:t>3 этап</a:t>
            </a:r>
            <a:endParaRPr lang="ru-RU" sz="6000" b="1" i="1" u="sng" dirty="0">
              <a:solidFill>
                <a:srgbClr val="FF0000"/>
              </a:solidFill>
              <a:latin typeface="Segoe Script" pitchFamily="34" charset="0"/>
            </a:endParaRPr>
          </a:p>
        </p:txBody>
      </p:sp>
      <p:pic>
        <p:nvPicPr>
          <p:cNvPr id="11267" name="Picture 3" descr="C:\Users\Алексей\Pictures\2014-05-25\DSC0987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4372"/>
          <a:stretch/>
        </p:blipFill>
        <p:spPr bwMode="auto">
          <a:xfrm>
            <a:off x="0" y="4270362"/>
            <a:ext cx="5480448" cy="23314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269" name="Picture 5" descr="C:\Users\Алексей\Pictures\2014-05-25\DSC0987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3344633" y="808541"/>
            <a:ext cx="3964923" cy="22302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749311"/>
            <a:ext cx="4572000" cy="3046988"/>
          </a:xfrm>
          <a:prstGeom prst="rect">
            <a:avLst/>
          </a:prstGeom>
          <a:noFill/>
        </p:spPr>
        <p:txBody>
          <a:bodyPr wrap="square" rtlCol="0">
            <a:spAutoFit/>
          </a:bodyPr>
          <a:lstStyle/>
          <a:p>
            <a:pPr algn="ctr"/>
            <a:r>
              <a:rPr lang="ru-RU" sz="3200" b="1" dirty="0" smtClean="0"/>
              <a:t>Натянуть на вешалку одну штанину колготок. Ступню завязать узлом , а остальную часть колготок закрепить  резинкой.</a:t>
            </a:r>
            <a:endParaRPr lang="ru-RU" sz="3200" b="1" dirty="0"/>
          </a:p>
        </p:txBody>
      </p:sp>
      <p:pic>
        <p:nvPicPr>
          <p:cNvPr id="11270" name="Picture 6" descr="C:\Users\Алексей\Pictures\2014-05-25\DSC0987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5478034" y="999964"/>
            <a:ext cx="4571261" cy="25713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7544" y="4532991"/>
            <a:ext cx="3456384" cy="369332"/>
          </a:xfrm>
          <a:prstGeom prst="rect">
            <a:avLst/>
          </a:prstGeom>
          <a:noFill/>
        </p:spPr>
        <p:txBody>
          <a:bodyPr wrap="square" rtlCol="0">
            <a:spAutoFit/>
          </a:bodyPr>
          <a:lstStyle/>
          <a:p>
            <a:endParaRPr lang="ru-RU" dirty="0"/>
          </a:p>
        </p:txBody>
      </p:sp>
      <p:pic>
        <p:nvPicPr>
          <p:cNvPr id="11271" name="Picture 7" descr="C:\Users\Алексей\Pictures\2014-05-25\DSC0987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272321" y="4513959"/>
            <a:ext cx="3926005" cy="22083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5925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7528" y="15219"/>
            <a:ext cx="3672408" cy="1015663"/>
          </a:xfrm>
          <a:prstGeom prst="rect">
            <a:avLst/>
          </a:prstGeom>
          <a:noFill/>
        </p:spPr>
        <p:txBody>
          <a:bodyPr wrap="square" rtlCol="0">
            <a:spAutoFit/>
          </a:bodyPr>
          <a:lstStyle/>
          <a:p>
            <a:r>
              <a:rPr lang="ru-RU" sz="6000" b="1" i="1" u="sng" dirty="0" smtClean="0">
                <a:solidFill>
                  <a:srgbClr val="FF0000"/>
                </a:solidFill>
                <a:latin typeface="Segoe Script" pitchFamily="34" charset="0"/>
              </a:rPr>
              <a:t>4 этап</a:t>
            </a:r>
            <a:endParaRPr lang="ru-RU" sz="6000" b="1" i="1" u="sng" dirty="0">
              <a:solidFill>
                <a:srgbClr val="FF0000"/>
              </a:solidFill>
              <a:latin typeface="Segoe Script" pitchFamily="34" charset="0"/>
            </a:endParaRPr>
          </a:p>
        </p:txBody>
      </p:sp>
      <p:pic>
        <p:nvPicPr>
          <p:cNvPr id="13315" name="Picture 3" descr="C:\Users\Алексей\Pictures\2014-05-25\DSC0987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744" y="15219"/>
            <a:ext cx="4551084" cy="25599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316" name="Picture 4" descr="C:\Users\Алексей\Pictures\2014-05-25\DSC0988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136" r="26952" b="20635"/>
          <a:stretch/>
        </p:blipFill>
        <p:spPr bwMode="auto">
          <a:xfrm rot="16200000">
            <a:off x="3521759" y="3193398"/>
            <a:ext cx="4257705" cy="302132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38116" y="894850"/>
            <a:ext cx="6162076" cy="3046988"/>
          </a:xfrm>
          <a:prstGeom prst="rect">
            <a:avLst/>
          </a:prstGeom>
        </p:spPr>
        <p:txBody>
          <a:bodyPr wrap="square">
            <a:spAutoFit/>
          </a:bodyPr>
          <a:lstStyle/>
          <a:p>
            <a:r>
              <a:rPr lang="ru-RU" sz="3200" b="1" dirty="0"/>
              <a:t>Положить немного размоченной бумаги в кухонный комбайн, добавить большое количество воды и размолоть бумагу так чтобы не осталось комочков. Так сделать ведро смеси.</a:t>
            </a:r>
          </a:p>
        </p:txBody>
      </p:sp>
      <p:pic>
        <p:nvPicPr>
          <p:cNvPr id="13317" name="Picture 5" descr="C:\Users\Алексей\Pictures\2014-05-25\DSC0988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6107031" y="3961112"/>
            <a:ext cx="3675901" cy="2067694"/>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C:\Users\Алексей\Pictures\2014-05-25\DSC09896.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847"/>
          <a:stretch/>
        </p:blipFill>
        <p:spPr bwMode="auto">
          <a:xfrm>
            <a:off x="120182" y="4022971"/>
            <a:ext cx="4191000" cy="2835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97238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9756" y="59160"/>
            <a:ext cx="8964488" cy="3539430"/>
          </a:xfrm>
          <a:prstGeom prst="rect">
            <a:avLst/>
          </a:prstGeom>
          <a:noFill/>
        </p:spPr>
        <p:txBody>
          <a:bodyPr wrap="square" rtlCol="0">
            <a:spAutoFit/>
          </a:bodyPr>
          <a:lstStyle/>
          <a:p>
            <a:r>
              <a:rPr lang="ru-RU" sz="2800" b="1" dirty="0" smtClean="0"/>
              <a:t>                 Бумага даёт нам широкие возможности для творчества: её можно складывать, резать, клеить. На ней можно рисовать и печатать.  Бумагу чаще всего делают из древесины, которую измельчают  и перемешивают с водой. Полученную массу выкладывают на сита, прессуют и сушат. С сита снимают листы бумаги. Но можно перерабатывать и использованную бумагу. </a:t>
            </a:r>
            <a:endParaRPr lang="ru-RU" sz="2800" b="1" dirty="0"/>
          </a:p>
        </p:txBody>
      </p:sp>
      <p:pic>
        <p:nvPicPr>
          <p:cNvPr id="1536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966" t="31667" r="7134" b="6737"/>
          <a:stretch/>
        </p:blipFill>
        <p:spPr bwMode="auto">
          <a:xfrm>
            <a:off x="0" y="4840013"/>
            <a:ext cx="4362189" cy="201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362189" y="3428207"/>
            <a:ext cx="4781811" cy="3429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501" y="3167703"/>
            <a:ext cx="4381690" cy="1672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13305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0"/>
            <a:ext cx="91630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0"/>
            <a:ext cx="4248472" cy="1015663"/>
          </a:xfrm>
          <a:prstGeom prst="rect">
            <a:avLst/>
          </a:prstGeom>
          <a:noFill/>
        </p:spPr>
        <p:txBody>
          <a:bodyPr wrap="square" rtlCol="0">
            <a:spAutoFit/>
          </a:bodyPr>
          <a:lstStyle/>
          <a:p>
            <a:r>
              <a:rPr lang="ru-RU" sz="6000" b="1" i="1" u="sng" dirty="0" smtClean="0">
                <a:solidFill>
                  <a:srgbClr val="FF0000"/>
                </a:solidFill>
                <a:latin typeface="Segoe Script" pitchFamily="34" charset="0"/>
              </a:rPr>
              <a:t>5 этап</a:t>
            </a:r>
            <a:endParaRPr lang="ru-RU" sz="6000" b="1" i="1" u="sng" dirty="0">
              <a:solidFill>
                <a:srgbClr val="FF0000"/>
              </a:solidFill>
              <a:latin typeface="Segoe Script" pitchFamily="34" charset="0"/>
            </a:endParaRPr>
          </a:p>
        </p:txBody>
      </p:sp>
      <p:pic>
        <p:nvPicPr>
          <p:cNvPr id="14340" name="Picture 4" descr="C:\Users\Алексей\Pictures\2014-05-25\DSC0989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350" r="3313"/>
          <a:stretch/>
        </p:blipFill>
        <p:spPr bwMode="auto">
          <a:xfrm rot="16200000">
            <a:off x="5335008" y="2962218"/>
            <a:ext cx="4826933" cy="29112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341" name="Picture 5" descr="C:\Users\Алексей\Pictures\2014-05-25\DSC0989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946" r="12621"/>
          <a:stretch/>
        </p:blipFill>
        <p:spPr bwMode="auto">
          <a:xfrm>
            <a:off x="2627085" y="3787606"/>
            <a:ext cx="4287602" cy="30362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342" name="Picture 6" descr="C:\Users\Алексей\Pictures\2014-05-25\DSC0989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1292428" y="2721764"/>
            <a:ext cx="5294382" cy="29780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19871" y="211777"/>
            <a:ext cx="5784229" cy="2062103"/>
          </a:xfrm>
          <a:prstGeom prst="rect">
            <a:avLst/>
          </a:prstGeom>
          <a:noFill/>
        </p:spPr>
        <p:txBody>
          <a:bodyPr wrap="square" rtlCol="0">
            <a:spAutoFit/>
          </a:bodyPr>
          <a:lstStyle/>
          <a:p>
            <a:r>
              <a:rPr lang="ru-RU" sz="3200" b="1" dirty="0" smtClean="0"/>
              <a:t>Наполнить таз смесью и туда погрузить вешалку. Аккуратно поднимаю вешалку, держа её горизонтально. </a:t>
            </a:r>
            <a:endParaRPr lang="ru-RU" sz="3200" b="1" dirty="0"/>
          </a:p>
        </p:txBody>
      </p:sp>
    </p:spTree>
    <p:extLst>
      <p:ext uri="{BB962C8B-B14F-4D97-AF65-F5344CB8AC3E}">
        <p14:creationId xmlns:p14="http://schemas.microsoft.com/office/powerpoint/2010/main" val="24897004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8"/>
            <a:ext cx="9144000" cy="684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descr="C:\Users\Алексей\Pictures\2014-05-25\DSC0990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845"/>
          <a:stretch/>
        </p:blipFill>
        <p:spPr bwMode="auto">
          <a:xfrm>
            <a:off x="2809240" y="-24358"/>
            <a:ext cx="6315288" cy="38133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364" name="Picture 4" descr="C:\Users\Алексей\Pictures\2014-05-25\DSC0990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292"/>
          <a:stretch/>
        </p:blipFill>
        <p:spPr bwMode="auto">
          <a:xfrm>
            <a:off x="0" y="3700899"/>
            <a:ext cx="5335233" cy="32371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365" name="Picture 5" descr="C:\Users\Алексей\Pictures\2014-05-25\DSC0990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0459" y="3789040"/>
            <a:ext cx="5438996" cy="30594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836712"/>
            <a:ext cx="4032448" cy="2554545"/>
          </a:xfrm>
          <a:prstGeom prst="rect">
            <a:avLst/>
          </a:prstGeom>
          <a:noFill/>
        </p:spPr>
        <p:txBody>
          <a:bodyPr wrap="square" rtlCol="0">
            <a:spAutoFit/>
          </a:bodyPr>
          <a:lstStyle/>
          <a:p>
            <a:r>
              <a:rPr lang="ru-RU" sz="3200" b="1" dirty="0" smtClean="0"/>
              <a:t>Положить вешалку на 5 минут на ровную поверхность, а затем повесить для просушки. </a:t>
            </a:r>
            <a:endParaRPr lang="ru-RU" sz="3200" b="1" dirty="0"/>
          </a:p>
        </p:txBody>
      </p:sp>
      <p:sp>
        <p:nvSpPr>
          <p:cNvPr id="2" name="TextBox 1"/>
          <p:cNvSpPr txBox="1"/>
          <p:nvPr/>
        </p:nvSpPr>
        <p:spPr>
          <a:xfrm>
            <a:off x="0" y="0"/>
            <a:ext cx="4032448" cy="1015663"/>
          </a:xfrm>
          <a:prstGeom prst="rect">
            <a:avLst/>
          </a:prstGeom>
          <a:noFill/>
        </p:spPr>
        <p:txBody>
          <a:bodyPr wrap="square" rtlCol="0">
            <a:spAutoFit/>
          </a:bodyPr>
          <a:lstStyle/>
          <a:p>
            <a:r>
              <a:rPr lang="ru-RU" sz="6000" b="1" i="1" u="sng" dirty="0" smtClean="0">
                <a:solidFill>
                  <a:srgbClr val="FF0000"/>
                </a:solidFill>
                <a:latin typeface="Segoe Script" pitchFamily="34" charset="0"/>
              </a:rPr>
              <a:t>6 этап</a:t>
            </a:r>
            <a:endParaRPr lang="ru-RU" sz="6000" b="1" i="1" u="sng" dirty="0">
              <a:solidFill>
                <a:srgbClr val="FF0000"/>
              </a:solidFill>
              <a:latin typeface="Segoe Script" pitchFamily="34" charset="0"/>
            </a:endParaRPr>
          </a:p>
        </p:txBody>
      </p:sp>
    </p:spTree>
    <p:extLst>
      <p:ext uri="{BB962C8B-B14F-4D97-AF65-F5344CB8AC3E}">
        <p14:creationId xmlns:p14="http://schemas.microsoft.com/office/powerpoint/2010/main" val="36799771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72" y="0"/>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0"/>
            <a:ext cx="4067944" cy="1015663"/>
          </a:xfrm>
          <a:prstGeom prst="rect">
            <a:avLst/>
          </a:prstGeom>
          <a:noFill/>
        </p:spPr>
        <p:txBody>
          <a:bodyPr wrap="square" rtlCol="0">
            <a:spAutoFit/>
          </a:bodyPr>
          <a:lstStyle/>
          <a:p>
            <a:r>
              <a:rPr lang="ru-RU" sz="6000" b="1" i="1" u="sng" dirty="0" smtClean="0">
                <a:solidFill>
                  <a:srgbClr val="FF0000"/>
                </a:solidFill>
                <a:latin typeface="Segoe Script" pitchFamily="34" charset="0"/>
              </a:rPr>
              <a:t>7 этап</a:t>
            </a:r>
            <a:endParaRPr lang="ru-RU" sz="6000" b="1" i="1" u="sng" dirty="0">
              <a:solidFill>
                <a:srgbClr val="FF0000"/>
              </a:solidFill>
              <a:latin typeface="Segoe Script" pitchFamily="34" charset="0"/>
            </a:endParaRPr>
          </a:p>
        </p:txBody>
      </p:sp>
      <p:pic>
        <p:nvPicPr>
          <p:cNvPr id="16387" name="Picture 3" descr="C:\Users\Алексей\Pictures\2014-05-25\DSC09911.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7307" y="3212976"/>
            <a:ext cx="5546455" cy="3119881"/>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C:\Users\Алексей\Pictures\2014-05-25\DSC09913.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l="6444" r="4144"/>
          <a:stretch/>
        </p:blipFill>
        <p:spPr bwMode="auto">
          <a:xfrm rot="16200000">
            <a:off x="4482332" y="1651703"/>
            <a:ext cx="5772151" cy="36313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4672" y="1015662"/>
            <a:ext cx="5853472" cy="1569660"/>
          </a:xfrm>
          <a:prstGeom prst="rect">
            <a:avLst/>
          </a:prstGeom>
          <a:noFill/>
        </p:spPr>
        <p:txBody>
          <a:bodyPr wrap="square" rtlCol="0">
            <a:spAutoFit/>
          </a:bodyPr>
          <a:lstStyle/>
          <a:p>
            <a:pPr algn="ctr"/>
            <a:r>
              <a:rPr lang="ru-RU" sz="3200" b="1" dirty="0" smtClean="0"/>
              <a:t>Через несколько часов мой лист бумаги высох. Я аккуратно его отделяю тупым ножом.</a:t>
            </a:r>
            <a:endParaRPr lang="ru-RU" sz="3200" b="1" dirty="0"/>
          </a:p>
        </p:txBody>
      </p:sp>
    </p:spTree>
    <p:extLst>
      <p:ext uri="{BB962C8B-B14F-4D97-AF65-F5344CB8AC3E}">
        <p14:creationId xmlns:p14="http://schemas.microsoft.com/office/powerpoint/2010/main" val="35455123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descr="C:\Users\Алексей\Pictures\2014-05-25\DSC099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611163">
            <a:off x="3763738" y="1906581"/>
            <a:ext cx="6327687" cy="3559324"/>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C:\Users\Алексей\Pictures\2014-05-25\DSC0991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621058">
            <a:off x="-634655" y="1569011"/>
            <a:ext cx="6447977" cy="3626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7054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71600" y="188640"/>
            <a:ext cx="6264696" cy="369332"/>
          </a:xfrm>
          <a:prstGeom prst="rect">
            <a:avLst/>
          </a:prstGeom>
          <a:noFill/>
        </p:spPr>
        <p:txBody>
          <a:bodyPr wrap="square" rtlCol="0">
            <a:spAutoFit/>
          </a:bodyPr>
          <a:lstStyle/>
          <a:p>
            <a:endParaRPr lang="ru-RU" dirty="0"/>
          </a:p>
        </p:txBody>
      </p:sp>
      <p:sp>
        <p:nvSpPr>
          <p:cNvPr id="4" name="TextBox 3"/>
          <p:cNvSpPr txBox="1"/>
          <p:nvPr/>
        </p:nvSpPr>
        <p:spPr>
          <a:xfrm>
            <a:off x="386358" y="188640"/>
            <a:ext cx="2808312" cy="1015663"/>
          </a:xfrm>
          <a:prstGeom prst="rect">
            <a:avLst/>
          </a:prstGeom>
          <a:noFill/>
        </p:spPr>
        <p:txBody>
          <a:bodyPr wrap="square" rtlCol="0">
            <a:spAutoFit/>
          </a:bodyPr>
          <a:lstStyle/>
          <a:p>
            <a:pPr algn="ctr"/>
            <a:r>
              <a:rPr lang="ru-RU" sz="6000" b="1" u="sng" dirty="0" smtClean="0"/>
              <a:t>ВЫВОД</a:t>
            </a:r>
            <a:endParaRPr lang="ru-RU" sz="6000" b="1" u="sng" dirty="0"/>
          </a:p>
        </p:txBody>
      </p:sp>
      <p:pic>
        <p:nvPicPr>
          <p:cNvPr id="184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8" y="1240543"/>
            <a:ext cx="3886144" cy="550460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351548" y="-531440"/>
            <a:ext cx="5792452" cy="7109639"/>
          </a:xfrm>
          <a:prstGeom prst="rect">
            <a:avLst/>
          </a:prstGeom>
          <a:noFill/>
        </p:spPr>
        <p:txBody>
          <a:bodyPr wrap="square" rtlCol="0">
            <a:spAutoFit/>
          </a:bodyPr>
          <a:lstStyle/>
          <a:p>
            <a:pPr algn="ctr"/>
            <a:endParaRPr lang="ru-RU" sz="6000" b="1" u="sng" dirty="0" smtClean="0">
              <a:latin typeface="+mj-lt"/>
            </a:endParaRPr>
          </a:p>
          <a:p>
            <a:pPr algn="ctr"/>
            <a:r>
              <a:rPr lang="ru-RU" sz="3600" b="1" dirty="0" smtClean="0">
                <a:latin typeface="+mj-lt"/>
              </a:rPr>
              <a:t>У меня получилась бумага.</a:t>
            </a:r>
          </a:p>
          <a:p>
            <a:pPr algn="ctr"/>
            <a:r>
              <a:rPr lang="ru-RU" sz="3600" b="1" dirty="0" smtClean="0">
                <a:latin typeface="+mj-lt"/>
              </a:rPr>
              <a:t> Это говорит о том, что гипотеза подтвердилась. Я узнал технику создания бумаги которой владели древние Японцы создавая свою первую бумагу. </a:t>
            </a:r>
          </a:p>
          <a:p>
            <a:pPr algn="ctr"/>
            <a:endParaRPr lang="ru-RU" sz="3600" b="1" dirty="0" smtClean="0">
              <a:latin typeface="+mj-lt"/>
            </a:endParaRPr>
          </a:p>
          <a:p>
            <a:pPr algn="ctr"/>
            <a:r>
              <a:rPr lang="ru-RU" sz="3600" b="1" dirty="0" smtClean="0">
                <a:latin typeface="+mj-lt"/>
              </a:rPr>
              <a:t>Ещё я к смеси я добавлял красители и бумага получалась цветной.</a:t>
            </a:r>
          </a:p>
        </p:txBody>
      </p:sp>
    </p:spTree>
    <p:extLst>
      <p:ext uri="{BB962C8B-B14F-4D97-AF65-F5344CB8AC3E}">
        <p14:creationId xmlns:p14="http://schemas.microsoft.com/office/powerpoint/2010/main" val="12396065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95536" y="188640"/>
            <a:ext cx="7776864" cy="1015663"/>
          </a:xfrm>
          <a:prstGeom prst="rect">
            <a:avLst/>
          </a:prstGeom>
          <a:noFill/>
        </p:spPr>
        <p:txBody>
          <a:bodyPr wrap="square" rtlCol="0">
            <a:spAutoFit/>
          </a:bodyPr>
          <a:lstStyle/>
          <a:p>
            <a:r>
              <a:rPr lang="ru-RU" sz="6000" b="1" i="1" u="sng" dirty="0" smtClean="0">
                <a:latin typeface="Segoe Script" pitchFamily="34" charset="0"/>
              </a:rPr>
              <a:t>Чудеса из бумаги</a:t>
            </a:r>
            <a:endParaRPr lang="ru-RU" sz="6000" b="1" i="1" u="sng" dirty="0">
              <a:latin typeface="Segoe Script" pitchFamily="34" charset="0"/>
            </a:endParaRP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3357"/>
            <a:ext cx="4762500" cy="585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1218" y="989087"/>
            <a:ext cx="4202782" cy="5868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8438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3765"/>
          <a:stretch/>
        </p:blipFill>
        <p:spPr bwMode="auto">
          <a:xfrm rot="20692244">
            <a:off x="377286" y="750562"/>
            <a:ext cx="6156176" cy="3708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7723" t="6929" r="7153"/>
          <a:stretch/>
        </p:blipFill>
        <p:spPr bwMode="auto">
          <a:xfrm rot="909310">
            <a:off x="4857750" y="2886472"/>
            <a:ext cx="4286250" cy="3971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2135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9666" y="6474"/>
            <a:ext cx="9036496" cy="4985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4086" y="5373216"/>
            <a:ext cx="9144000" cy="1077218"/>
          </a:xfrm>
          <a:prstGeom prst="rect">
            <a:avLst/>
          </a:prstGeom>
          <a:noFill/>
        </p:spPr>
        <p:txBody>
          <a:bodyPr wrap="square" rtlCol="0">
            <a:spAutoFit/>
          </a:bodyPr>
          <a:lstStyle/>
          <a:p>
            <a:pPr algn="ctr"/>
            <a:r>
              <a:rPr lang="ru-RU" sz="3200" b="1" dirty="0" smtClean="0">
                <a:latin typeface="Segoe Script" pitchFamily="34" charset="0"/>
                <a:cs typeface="Arial" pitchFamily="34" charset="0"/>
              </a:rPr>
              <a:t>Самый большой в мире самолёт сделанный из бумаги.</a:t>
            </a:r>
            <a:endParaRPr lang="ru-RU" sz="3200" b="1" dirty="0">
              <a:latin typeface="Segoe Script" pitchFamily="34" charset="0"/>
              <a:cs typeface="Arial" pitchFamily="34" charset="0"/>
            </a:endParaRPr>
          </a:p>
        </p:txBody>
      </p:sp>
    </p:spTree>
    <p:extLst>
      <p:ext uri="{BB962C8B-B14F-4D97-AF65-F5344CB8AC3E}">
        <p14:creationId xmlns:p14="http://schemas.microsoft.com/office/powerpoint/2010/main" val="13232042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506"/>
            <a:ext cx="9144001" cy="6853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286000" y="2551837"/>
            <a:ext cx="4572000" cy="369332"/>
          </a:xfrm>
          <a:prstGeom prst="rect">
            <a:avLst/>
          </a:prstGeom>
        </p:spPr>
        <p:txBody>
          <a:bodyPr>
            <a:spAutoFit/>
          </a:bodyPr>
          <a:lstStyle/>
          <a:p>
            <a:r>
              <a:rPr lang="ru-RU" dirty="0"/>
              <a:t> </a:t>
            </a:r>
          </a:p>
        </p:txBody>
      </p:sp>
      <p:sp>
        <p:nvSpPr>
          <p:cNvPr id="3" name="Прямоугольник 2"/>
          <p:cNvSpPr/>
          <p:nvPr/>
        </p:nvSpPr>
        <p:spPr>
          <a:xfrm>
            <a:off x="-127172" y="1"/>
            <a:ext cx="8947644" cy="8279190"/>
          </a:xfrm>
          <a:prstGeom prst="rect">
            <a:avLst/>
          </a:prstGeom>
        </p:spPr>
        <p:txBody>
          <a:bodyPr wrap="square">
            <a:spAutoFit/>
          </a:bodyPr>
          <a:lstStyle/>
          <a:p>
            <a:pPr algn="ctr"/>
            <a:r>
              <a:rPr lang="ru-RU" sz="3600" b="1" dirty="0" smtClean="0"/>
              <a:t>А  ЧТО ЖЕ  БЫЛО ДО БУМАГИ?</a:t>
            </a:r>
            <a:r>
              <a:rPr lang="ru-RU" sz="3600" b="1" dirty="0"/>
              <a:t> </a:t>
            </a:r>
            <a:endParaRPr lang="ru-RU" sz="3600" b="1" dirty="0" smtClean="0"/>
          </a:p>
          <a:p>
            <a:pPr algn="ctr"/>
            <a:r>
              <a:rPr lang="ru-RU" sz="3600" dirty="0" smtClean="0"/>
              <a:t>У  бумаги было много предшественников. </a:t>
            </a:r>
            <a:r>
              <a:rPr lang="ru-RU" sz="3600" b="1" dirty="0" smtClean="0"/>
              <a:t>Камень и глина,  пергамент и берёста, папирус.</a:t>
            </a:r>
          </a:p>
          <a:p>
            <a:pPr algn="ctr"/>
            <a:endParaRPr lang="ru-RU" sz="3600" b="1" dirty="0"/>
          </a:p>
          <a:p>
            <a:pPr algn="ctr"/>
            <a:endParaRPr lang="ru-RU" sz="3600" b="1" dirty="0" smtClean="0"/>
          </a:p>
          <a:p>
            <a:pPr algn="ctr"/>
            <a:endParaRPr lang="ru-RU" sz="3200" b="1" dirty="0"/>
          </a:p>
          <a:p>
            <a:pPr algn="ctr"/>
            <a:endParaRPr lang="ru-RU" sz="3200" b="1" dirty="0" smtClean="0"/>
          </a:p>
          <a:p>
            <a:pPr algn="ctr"/>
            <a:r>
              <a:rPr lang="ru-RU" sz="3200" b="1" dirty="0"/>
              <a:t>   </a:t>
            </a:r>
            <a:r>
              <a:rPr lang="ru-RU" sz="1200" b="1" dirty="0"/>
              <a:t> </a:t>
            </a:r>
            <a:endParaRPr lang="ru-RU" sz="1200" b="1" dirty="0" smtClean="0"/>
          </a:p>
          <a:p>
            <a:pPr algn="ctr"/>
            <a:endParaRPr lang="ru-RU" sz="1200" b="1" dirty="0"/>
          </a:p>
          <a:p>
            <a:pPr algn="ctr"/>
            <a:endParaRPr lang="ru-RU" sz="1200" b="1" dirty="0" smtClean="0"/>
          </a:p>
          <a:p>
            <a:pPr algn="ctr"/>
            <a:endParaRPr lang="ru-RU" sz="4000" b="1" dirty="0"/>
          </a:p>
          <a:p>
            <a:pPr algn="ctr"/>
            <a:endParaRPr lang="ru-RU" sz="1200" b="1" dirty="0" smtClean="0"/>
          </a:p>
          <a:p>
            <a:pPr algn="ctr"/>
            <a:endParaRPr lang="ru-RU" sz="1200" b="1" dirty="0" smtClean="0"/>
          </a:p>
          <a:p>
            <a:pPr algn="ctr"/>
            <a:endParaRPr lang="ru-RU" sz="1200" b="1" dirty="0"/>
          </a:p>
          <a:p>
            <a:pPr algn="ctr"/>
            <a:endParaRPr lang="ru-RU" sz="1200" b="1" dirty="0" smtClean="0"/>
          </a:p>
          <a:p>
            <a:pPr algn="ctr"/>
            <a:endParaRPr lang="ru-RU" sz="1200" b="1" dirty="0"/>
          </a:p>
          <a:p>
            <a:pPr algn="ctr"/>
            <a:endParaRPr lang="ru-RU" sz="1200" b="1" dirty="0" smtClean="0"/>
          </a:p>
          <a:p>
            <a:pPr algn="ctr"/>
            <a:endParaRPr lang="ru-RU" sz="1200" b="1" dirty="0"/>
          </a:p>
          <a:p>
            <a:pPr algn="ctr"/>
            <a:endParaRPr lang="ru-RU" sz="1200" b="1" dirty="0" smtClean="0"/>
          </a:p>
          <a:p>
            <a:pPr algn="ctr"/>
            <a:endParaRPr lang="ru-RU" sz="1200" b="1" dirty="0"/>
          </a:p>
          <a:p>
            <a:pPr algn="ctr"/>
            <a:endParaRPr lang="ru-RU" sz="1200" b="1" dirty="0" smtClean="0"/>
          </a:p>
          <a:p>
            <a:pPr algn="ctr"/>
            <a:endParaRPr lang="ru-RU" sz="1200" b="1" dirty="0"/>
          </a:p>
          <a:p>
            <a:pPr algn="ctr"/>
            <a:endParaRPr lang="ru-RU" sz="1200" b="1" dirty="0"/>
          </a:p>
          <a:p>
            <a:pPr algn="ctr"/>
            <a:endParaRPr lang="ru-RU" sz="1200" dirty="0"/>
          </a:p>
        </p:txBody>
      </p:sp>
      <p:pic>
        <p:nvPicPr>
          <p:cNvPr id="922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0005" r="2531"/>
          <a:stretch/>
        </p:blipFill>
        <p:spPr bwMode="auto">
          <a:xfrm>
            <a:off x="-107750" y="2348879"/>
            <a:ext cx="6335934" cy="4539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27172" y="6088559"/>
            <a:ext cx="5291658" cy="769441"/>
          </a:xfrm>
          <a:prstGeom prst="rect">
            <a:avLst/>
          </a:prstGeom>
          <a:noFill/>
        </p:spPr>
        <p:txBody>
          <a:bodyPr wrap="square" rtlCol="0">
            <a:spAutoFit/>
          </a:bodyPr>
          <a:lstStyle/>
          <a:p>
            <a:r>
              <a:rPr lang="ru-RU" sz="4400" b="1" dirty="0" smtClean="0">
                <a:solidFill>
                  <a:schemeClr val="bg1"/>
                </a:solidFill>
              </a:rPr>
              <a:t>Камень с надписью</a:t>
            </a:r>
            <a:endParaRPr lang="ru-RU" sz="4400" b="1" dirty="0">
              <a:solidFill>
                <a:schemeClr val="bg1"/>
              </a:solidFill>
            </a:endParaRPr>
          </a:p>
        </p:txBody>
      </p:sp>
      <p:sp>
        <p:nvSpPr>
          <p:cNvPr id="7" name="TextBox 6"/>
          <p:cNvSpPr txBox="1"/>
          <p:nvPr/>
        </p:nvSpPr>
        <p:spPr>
          <a:xfrm>
            <a:off x="5880670" y="3380125"/>
            <a:ext cx="3275856" cy="3477875"/>
          </a:xfrm>
          <a:prstGeom prst="rect">
            <a:avLst/>
          </a:prstGeom>
          <a:noFill/>
        </p:spPr>
        <p:txBody>
          <a:bodyPr wrap="square" rtlCol="0">
            <a:spAutoFit/>
          </a:bodyPr>
          <a:lstStyle/>
          <a:p>
            <a:pPr algn="ctr"/>
            <a:r>
              <a:rPr lang="ru-RU" sz="4400" b="1" dirty="0" smtClean="0"/>
              <a:t>Древние люди высекали надписи на камнях.</a:t>
            </a:r>
            <a:endParaRPr lang="ru-RU" sz="4400" b="1" dirty="0"/>
          </a:p>
        </p:txBody>
      </p:sp>
    </p:spTree>
    <p:extLst>
      <p:ext uri="{BB962C8B-B14F-4D97-AF65-F5344CB8AC3E}">
        <p14:creationId xmlns:p14="http://schemas.microsoft.com/office/powerpoint/2010/main" val="31577843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1588"/>
            <a:ext cx="9132887" cy="685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93" y="1587"/>
            <a:ext cx="5127110" cy="685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763688" y="3453677"/>
            <a:ext cx="3024336" cy="1077218"/>
          </a:xfrm>
          <a:prstGeom prst="rect">
            <a:avLst/>
          </a:prstGeom>
          <a:noFill/>
        </p:spPr>
        <p:txBody>
          <a:bodyPr wrap="square" rtlCol="0">
            <a:spAutoFit/>
          </a:bodyPr>
          <a:lstStyle/>
          <a:p>
            <a:r>
              <a:rPr lang="ru-RU" sz="3200" b="1" u="sng" dirty="0" smtClean="0">
                <a:solidFill>
                  <a:srgbClr val="FF0000"/>
                </a:solidFill>
                <a:latin typeface="+mj-lt"/>
              </a:rPr>
              <a:t>Изготовление пергамента</a:t>
            </a:r>
            <a:endParaRPr lang="ru-RU" sz="3200" b="1" u="sng" dirty="0">
              <a:solidFill>
                <a:srgbClr val="FF0000"/>
              </a:solidFill>
              <a:latin typeface="+mj-lt"/>
            </a:endParaRPr>
          </a:p>
        </p:txBody>
      </p:sp>
      <p:sp>
        <p:nvSpPr>
          <p:cNvPr id="4" name="Прямоугольник 3"/>
          <p:cNvSpPr/>
          <p:nvPr/>
        </p:nvSpPr>
        <p:spPr>
          <a:xfrm>
            <a:off x="5166202" y="55286"/>
            <a:ext cx="3971447" cy="6986528"/>
          </a:xfrm>
          <a:prstGeom prst="rect">
            <a:avLst/>
          </a:prstGeom>
        </p:spPr>
        <p:txBody>
          <a:bodyPr wrap="square">
            <a:spAutoFit/>
          </a:bodyPr>
          <a:lstStyle/>
          <a:p>
            <a:pPr algn="ctr"/>
            <a:r>
              <a:rPr lang="ru-RU" dirty="0"/>
              <a:t>     </a:t>
            </a:r>
            <a:r>
              <a:rPr lang="ru-RU" sz="3200" b="1" dirty="0"/>
              <a:t>Во 2-ом веке до н.э. в Малой Азии в </a:t>
            </a:r>
            <a:r>
              <a:rPr lang="ru-RU" sz="3200" b="1" dirty="0" err="1"/>
              <a:t>Пергамском</a:t>
            </a:r>
            <a:r>
              <a:rPr lang="ru-RU" sz="3200" b="1" dirty="0"/>
              <a:t> царстве в городе Пергаме было организовано производство прекрасного материала для письма из обработанных особым способом кож молодых животных – телят, ягнят, козлов</a:t>
            </a:r>
          </a:p>
        </p:txBody>
      </p:sp>
    </p:spTree>
    <p:extLst>
      <p:ext uri="{BB962C8B-B14F-4D97-AF65-F5344CB8AC3E}">
        <p14:creationId xmlns:p14="http://schemas.microsoft.com/office/powerpoint/2010/main" val="13977981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8"/>
            <a:ext cx="9144000" cy="684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8305"/>
            <a:ext cx="4067944" cy="6811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92331" y="1052736"/>
            <a:ext cx="4320480" cy="5078313"/>
          </a:xfrm>
          <a:prstGeom prst="rect">
            <a:avLst/>
          </a:prstGeom>
          <a:noFill/>
        </p:spPr>
        <p:txBody>
          <a:bodyPr wrap="square" rtlCol="0">
            <a:spAutoFit/>
          </a:bodyPr>
          <a:lstStyle/>
          <a:p>
            <a:pPr algn="ctr"/>
            <a:r>
              <a:rPr lang="ru-RU" sz="3600" b="1" dirty="0" smtClean="0"/>
              <a:t>Древние Ассирийцы писали на сырой глине острыми палочками. Писать на глине было очень легко. </a:t>
            </a:r>
            <a:r>
              <a:rPr lang="ru-RU" sz="3600" b="1" dirty="0"/>
              <a:t>П</a:t>
            </a:r>
            <a:r>
              <a:rPr lang="ru-RU" sz="3600" b="1" dirty="0" smtClean="0"/>
              <a:t>осле   глину обжигали и она становилась прочная как камень.</a:t>
            </a:r>
            <a:endParaRPr lang="ru-RU" sz="3600" b="1" dirty="0"/>
          </a:p>
        </p:txBody>
      </p:sp>
      <p:sp>
        <p:nvSpPr>
          <p:cNvPr id="3" name="TextBox 2"/>
          <p:cNvSpPr txBox="1"/>
          <p:nvPr/>
        </p:nvSpPr>
        <p:spPr>
          <a:xfrm>
            <a:off x="0" y="17818"/>
            <a:ext cx="8676456" cy="707886"/>
          </a:xfrm>
          <a:prstGeom prst="rect">
            <a:avLst/>
          </a:prstGeom>
          <a:noFill/>
        </p:spPr>
        <p:txBody>
          <a:bodyPr wrap="square" rtlCol="0">
            <a:spAutoFit/>
          </a:bodyPr>
          <a:lstStyle/>
          <a:p>
            <a:pPr algn="ctr"/>
            <a:r>
              <a:rPr lang="ru-RU" sz="4000" b="1" dirty="0" smtClean="0">
                <a:latin typeface="+mj-lt"/>
              </a:rPr>
              <a:t>Глиняная плитка с надписью</a:t>
            </a:r>
            <a:endParaRPr lang="ru-RU" sz="4000" b="1" dirty="0">
              <a:latin typeface="+mj-lt"/>
            </a:endParaRPr>
          </a:p>
        </p:txBody>
      </p:sp>
    </p:spTree>
    <p:extLst>
      <p:ext uri="{BB962C8B-B14F-4D97-AF65-F5344CB8AC3E}">
        <p14:creationId xmlns:p14="http://schemas.microsoft.com/office/powerpoint/2010/main" val="20366337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82168"/>
            <a:ext cx="9073141" cy="4275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0" y="476672"/>
            <a:ext cx="9144000" cy="1754326"/>
          </a:xfrm>
          <a:prstGeom prst="rect">
            <a:avLst/>
          </a:prstGeom>
        </p:spPr>
        <p:txBody>
          <a:bodyPr wrap="square">
            <a:spAutoFit/>
          </a:bodyPr>
          <a:lstStyle/>
          <a:p>
            <a:pPr algn="ctr"/>
            <a:r>
              <a:rPr lang="ru-RU" sz="3600" b="1" dirty="0"/>
              <a:t>Береста – это верхний слой березовой коры. Этот природный материал, можно сказать, «добывается» в лесу.</a:t>
            </a:r>
          </a:p>
        </p:txBody>
      </p:sp>
    </p:spTree>
    <p:extLst>
      <p:ext uri="{BB962C8B-B14F-4D97-AF65-F5344CB8AC3E}">
        <p14:creationId xmlns:p14="http://schemas.microsoft.com/office/powerpoint/2010/main" val="8702907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7938"/>
            <a:ext cx="9144000" cy="684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1382" y="3465165"/>
            <a:ext cx="4742617" cy="3392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3615977"/>
            <a:ext cx="4318329" cy="3232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79512" y="92944"/>
            <a:ext cx="8712968" cy="3046988"/>
          </a:xfrm>
          <a:prstGeom prst="rect">
            <a:avLst/>
          </a:prstGeom>
        </p:spPr>
        <p:txBody>
          <a:bodyPr wrap="square">
            <a:spAutoFit/>
          </a:bodyPr>
          <a:lstStyle/>
          <a:p>
            <a:pPr algn="ctr"/>
            <a:r>
              <a:rPr lang="ru-RU" sz="3200" b="1" dirty="0" smtClean="0"/>
              <a:t>            Папирус </a:t>
            </a:r>
            <a:r>
              <a:rPr lang="ru-RU" sz="3200" b="1" dirty="0"/>
              <a:t>— это растение, росшее еще в давние времена на болотистых берегах Нила</a:t>
            </a:r>
            <a:r>
              <a:rPr lang="ru-RU" sz="3200" b="1" dirty="0" smtClean="0"/>
              <a:t>. Стебли этого растения резали на части и замачивали на 2-3 дня в воде. Затем их клали под  пресс.  Бумага получалась очень тонкая поэтому её скручивали в трубочки.</a:t>
            </a:r>
            <a:endParaRPr lang="ru-RU" sz="3200" b="1" dirty="0"/>
          </a:p>
        </p:txBody>
      </p:sp>
    </p:spTree>
    <p:extLst>
      <p:ext uri="{BB962C8B-B14F-4D97-AF65-F5344CB8AC3E}">
        <p14:creationId xmlns:p14="http://schemas.microsoft.com/office/powerpoint/2010/main" val="6573292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7"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35" y="-8651"/>
            <a:ext cx="9172964" cy="6803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83568" y="131490"/>
            <a:ext cx="8165474" cy="707886"/>
          </a:xfrm>
          <a:prstGeom prst="rect">
            <a:avLst/>
          </a:prstGeom>
          <a:noFill/>
        </p:spPr>
        <p:txBody>
          <a:bodyPr wrap="square" rtlCol="0">
            <a:spAutoFit/>
          </a:bodyPr>
          <a:lstStyle/>
          <a:p>
            <a:pPr algn="ctr"/>
            <a:r>
              <a:rPr lang="ru-RU" sz="4000" b="1" dirty="0" smtClean="0">
                <a:latin typeface="+mj-lt"/>
              </a:rPr>
              <a:t>Где же появилась первая бумага?</a:t>
            </a:r>
            <a:endParaRPr lang="ru-RU" sz="4000" b="1" dirty="0">
              <a:latin typeface="+mj-lt"/>
            </a:endParaRPr>
          </a:p>
        </p:txBody>
      </p:sp>
      <p:sp>
        <p:nvSpPr>
          <p:cNvPr id="3" name="AutoShape 2" descr="http://www.getemreading.com/linedpaper.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410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2957"/>
          <a:stretch/>
        </p:blipFill>
        <p:spPr bwMode="auto">
          <a:xfrm>
            <a:off x="0" y="2852936"/>
            <a:ext cx="2828925" cy="4005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a:stretch/>
        </p:blipFill>
        <p:spPr bwMode="auto">
          <a:xfrm>
            <a:off x="5631843" y="3686197"/>
            <a:ext cx="3404654" cy="3171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0032" y="677611"/>
            <a:ext cx="4288297" cy="265159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1492" y="3210548"/>
            <a:ext cx="280035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0759" y="915275"/>
            <a:ext cx="5010791" cy="254516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07281" y="2636912"/>
            <a:ext cx="3548793" cy="178562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6"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619" y="5108910"/>
            <a:ext cx="2705100" cy="16859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90822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59325" cy="6860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491880" y="217777"/>
            <a:ext cx="5652120" cy="3539430"/>
          </a:xfrm>
          <a:prstGeom prst="rect">
            <a:avLst/>
          </a:prstGeom>
        </p:spPr>
        <p:txBody>
          <a:bodyPr wrap="square">
            <a:spAutoFit/>
          </a:bodyPr>
          <a:lstStyle/>
          <a:p>
            <a:pPr lvl="0" fontAlgn="base">
              <a:spcBef>
                <a:spcPct val="0"/>
              </a:spcBef>
              <a:spcAft>
                <a:spcPct val="0"/>
              </a:spcAft>
              <a:defRPr/>
            </a:pPr>
            <a:r>
              <a:rPr lang="ru-RU" sz="3200" b="1" dirty="0">
                <a:solidFill>
                  <a:srgbClr val="000000"/>
                </a:solidFill>
                <a:latin typeface="Arial" charset="0"/>
              </a:rPr>
              <a:t>Бумагу изобрел в Китае примерно в 105 году </a:t>
            </a:r>
            <a:r>
              <a:rPr lang="ru-RU" sz="3200" b="1" dirty="0" err="1">
                <a:solidFill>
                  <a:srgbClr val="000000"/>
                </a:solidFill>
                <a:latin typeface="Arial" charset="0"/>
              </a:rPr>
              <a:t>Цай</a:t>
            </a:r>
            <a:r>
              <a:rPr lang="ru-RU" sz="3200" b="1" dirty="0">
                <a:solidFill>
                  <a:srgbClr val="000000"/>
                </a:solidFill>
                <a:latin typeface="Arial" charset="0"/>
              </a:rPr>
              <a:t> Лунь. Он нашел способ делать бумагу из волокнистой внутренней части коры тутового дерева. </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68" y="33111"/>
            <a:ext cx="3240360" cy="4064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68" y="4097659"/>
            <a:ext cx="3627437" cy="272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1553" y="4002782"/>
            <a:ext cx="5072773" cy="282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0977071"/>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567</TotalTime>
  <Words>634</Words>
  <Application>Microsoft Office PowerPoint</Application>
  <PresentationFormat>Экран (4:3)</PresentationFormat>
  <Paragraphs>79</Paragraphs>
  <Slides>27</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27</vt:i4>
      </vt:variant>
    </vt:vector>
  </HeadingPairs>
  <TitlesOfParts>
    <vt:vector size="28"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Алексей</dc:creator>
  <cp:lastModifiedBy>Алексей</cp:lastModifiedBy>
  <cp:revision>41</cp:revision>
  <dcterms:created xsi:type="dcterms:W3CDTF">2014-05-26T14:59:07Z</dcterms:created>
  <dcterms:modified xsi:type="dcterms:W3CDTF">2014-05-27T16:01:03Z</dcterms:modified>
</cp:coreProperties>
</file>