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74" r:id="rId15"/>
    <p:sldId id="270" r:id="rId16"/>
    <p:sldId id="271" r:id="rId17"/>
    <p:sldId id="273" r:id="rId18"/>
    <p:sldId id="279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3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microsoft.com/office/2007/relationships/hdphoto" Target="../media/hdphoto8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7.wdp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Год литературы в России: подборка литературных конкурсов — Твой плю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6" y="13825"/>
            <a:ext cx="911108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3825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 УЧЕНИК 4 КЛАССА</a:t>
            </a:r>
          </a:p>
          <a:p>
            <a:r>
              <a:rPr lang="ru-RU" dirty="0" smtClean="0"/>
              <a:t>СУЗДАЛЬЦЕВ ЯРОСЛАВ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20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tvoyaistoria.ru/files/articles/photos/articles-609-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84" y="33842"/>
            <a:ext cx="5106860" cy="3404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oopiik-don.ru/main/images/stories/histdoninmon/chehov/lavka/l-ch-inol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64" y="3440676"/>
            <a:ext cx="4762500" cy="351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2" y="0"/>
            <a:ext cx="6947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Лавка отца А.П. Чехова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616" y="908720"/>
            <a:ext cx="3403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Детство Чехова прошло в доме на углу Монастырской улицы и Ярмарочного переулка. На первом этаже помещалась лавка отца, на втором – квартира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/>
              <a:t> </a:t>
            </a:r>
            <a:r>
              <a:rPr lang="ru-RU" sz="2000" b="1" dirty="0" smtClean="0"/>
              <a:t>В лавке продавалось буквально всё: масло, рыба, орехи, оливки, крупы, чай, кофе, табак, пуговицы и всякая всячина.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51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5373" y="25758"/>
            <a:ext cx="63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Гимназия в Таганроге.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://apchekhov.ru/books/item/f00/s00/z0000025/pic/00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7" y="538045"/>
            <a:ext cx="5724128" cy="355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taglib.ru/Upload/Images/Gallery/Big/2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r="15380"/>
          <a:stretch/>
        </p:blipFill>
        <p:spPr bwMode="auto">
          <a:xfrm>
            <a:off x="-8257" y="3409501"/>
            <a:ext cx="2952328" cy="349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92696"/>
            <a:ext cx="457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Чехов поступил в гимназию в 1868 году</a:t>
            </a:r>
            <a:endParaRPr lang="ru-RU" b="1" dirty="0"/>
          </a:p>
        </p:txBody>
      </p:sp>
      <p:pic>
        <p:nvPicPr>
          <p:cNvPr id="10244" name="Picture 4" descr="http://www.taglib.ru/Upload/Images/Gallery/Big/29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1658"/>
          <a:stretch/>
        </p:blipFill>
        <p:spPr bwMode="auto">
          <a:xfrm>
            <a:off x="2948692" y="3529458"/>
            <a:ext cx="3328641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538045"/>
            <a:ext cx="3635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этой гимназии учился Чехов со своим старшим  братом Николаем . Гимназия была самая лучшая в то время на юге России.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Эта парта, за которой сидел Чехов гимназист. В этот период в семье были финансовые проблемы поэтому  </a:t>
            </a:r>
            <a:r>
              <a:rPr lang="ru-RU" sz="2000" b="1" dirty="0"/>
              <a:t>А</a:t>
            </a:r>
            <a:r>
              <a:rPr lang="ru-RU" sz="2000" b="1" dirty="0" smtClean="0"/>
              <a:t>нтоше приходилось зарабатывать на жизнь репетиторством.</a:t>
            </a:r>
            <a:endParaRPr lang="ru-RU" sz="2000" b="1" dirty="0"/>
          </a:p>
        </p:txBody>
      </p:sp>
      <p:pic>
        <p:nvPicPr>
          <p:cNvPr id="10248" name="Picture 8" descr="http://www.newizv.ru/images/ph/2010/08/09/141073360133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/>
          <a:stretch/>
        </p:blipFill>
        <p:spPr bwMode="auto">
          <a:xfrm>
            <a:off x="5970662" y="4741927"/>
            <a:ext cx="3173338" cy="2041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festival.1september.ru/articles/609807/presentation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095"/>
            <a:ext cx="7968884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1620" y="15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Дом Чеховых в </a:t>
            </a:r>
            <a:r>
              <a:rPr lang="ru-RU" sz="4000" b="1" dirty="0">
                <a:latin typeface="Comic Sans MS" panose="030F0702030302020204" pitchFamily="66" charset="0"/>
              </a:rPr>
              <a:t>М</a:t>
            </a:r>
            <a:r>
              <a:rPr lang="ru-RU" sz="4000" b="1" dirty="0" smtClean="0">
                <a:latin typeface="Comic Sans MS" panose="030F0702030302020204" pitchFamily="66" charset="0"/>
              </a:rPr>
              <a:t>оскве.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" y="1124744"/>
            <a:ext cx="4462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1876г. Семья Чеховых переехала в Москву, Антон остался жить в Таганроге доучиваться в гимназии. И только в 1879 году Чехов покинул </a:t>
            </a:r>
            <a:r>
              <a:rPr lang="ru-RU" sz="2000" b="1" dirty="0"/>
              <a:t>Т</a:t>
            </a:r>
            <a:r>
              <a:rPr lang="ru-RU" sz="2000" b="1" dirty="0" smtClean="0"/>
              <a:t>аганрог и переехал в Москву.</a:t>
            </a:r>
            <a:endParaRPr lang="ru-RU" sz="2000" b="1" dirty="0"/>
          </a:p>
        </p:txBody>
      </p:sp>
      <p:pic>
        <p:nvPicPr>
          <p:cNvPr id="11266" name="Picture 2" descr="http://www.taglib.ru/Upload/Images/Gallery/Big/2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42" b="6155"/>
          <a:stretch/>
        </p:blipFill>
        <p:spPr bwMode="auto">
          <a:xfrm>
            <a:off x="4462641" y="584929"/>
            <a:ext cx="4595664" cy="3078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kraina.turmir.com/admin/lib/spaw/uploads/images/Ukr/Crimea/CHEHov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5586"/>
            <a:ext cx="4572000" cy="3409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2do2go.ru/uploads/full/4b9476be6f40385396468ac75b227424_w960_h20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98" y="3652260"/>
            <a:ext cx="4670415" cy="2909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player.myshared.ru/725106/data/images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0" y="1268760"/>
            <a:ext cx="7274019" cy="4818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9077" y="4046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Москва во времена Чехова.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775771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В этом же году Антон Чехов Поступает в Московский университет на Медицинский факультет.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 descr="http://coollib.com/i/58/224658/i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810000" cy="57816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festival.1september.ru/articles/609807/presentation/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7362" r="3947" b="7192"/>
          <a:stretch/>
        </p:blipFill>
        <p:spPr bwMode="auto">
          <a:xfrm>
            <a:off x="4788024" y="518944"/>
            <a:ext cx="3916389" cy="58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Свидетельство на звание врача, выданное А.П. Чехову Московским университетом  в 1884году. 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Признание Чеховского таланта.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3384" y="2022266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1886г. Состоялась первая поездка А.П. Чехова в </a:t>
            </a:r>
            <a:r>
              <a:rPr lang="ru-RU" sz="2000" b="1" dirty="0"/>
              <a:t>П</a:t>
            </a:r>
            <a:r>
              <a:rPr lang="ru-RU" sz="2000" b="1" dirty="0" smtClean="0"/>
              <a:t>етербург. Там он в первые встретился с людьми «большой литературы» - писателями А.С. Сувориным, Д.Г. Григоровичем. Они восприняли в серьёз его литературную деятельность, признались в том, что видят у него талант. </a:t>
            </a:r>
            <a:endParaRPr lang="ru-RU" sz="2000" b="1" dirty="0"/>
          </a:p>
        </p:txBody>
      </p:sp>
      <p:pic>
        <p:nvPicPr>
          <p:cNvPr id="12290" name="Picture 2" descr="http://www.peoples.ru/art/literature/poetry/oldage/dmitrij_grigorovich/grigorovich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735"/>
            <a:ext cx="2515780" cy="34502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voskres.ru/idea/images/ganitched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78" y="3775977"/>
            <a:ext cx="3220963" cy="30820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5754" y="6129927"/>
            <a:ext cx="1441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А.С. </a:t>
            </a:r>
            <a:r>
              <a:rPr lang="ru-RU" dirty="0" smtClean="0">
                <a:solidFill>
                  <a:schemeClr val="bg1"/>
                </a:solidFill>
              </a:rPr>
              <a:t>Суворин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5519" y="2899429"/>
            <a:ext cx="181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Д.Г. </a:t>
            </a:r>
            <a:r>
              <a:rPr lang="ru-RU" dirty="0" smtClean="0">
                <a:solidFill>
                  <a:schemeClr val="bg1"/>
                </a:solidFill>
              </a:rPr>
              <a:t>Григорович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3" y="311000"/>
            <a:ext cx="831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А.П. Чехов с семьёй перед отъездом на о. Сахалин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22532" name="Picture 4" descr="http://www.karensunde.com/images/424px-Chekhov_f_cut2-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8" y="990653"/>
            <a:ext cx="3332870" cy="5606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apchekhov.ru/books/item/f00/s00/z0000001/pic/000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206485" cy="4736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estival.1september.ru/articles/609807/presentation/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nfonarod.ru/sites/default/files/users/158/image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919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8363" y="156047"/>
            <a:ext cx="4283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В соответствии  с Указом Президента Российской Федерации от 12 июня 2014 года № 426, а так же в целях  привлечения внимания общества к литературе и чтению, в 2015 году в России будет проведён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Год литературы.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estival.1september.ru/articles/609807/presentation/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estival.1september.ru/articles/609807/presentation/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festival.1september.ru/articles/609807/presentation/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estival.1september.ru/articles/609807/presentation/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estival.1september.ru/articles/609807/presentation/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6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estival.1september.ru/articles/609807/presentation/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estival.1september.ru/articles/609807/presentation/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estival.1september.ru/articles/609807/presentation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estival.1september.ru/articles/609807/presentation/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2" y="-617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estival.1september.ru/articles/609807/presentation/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49090"/>
            <a:ext cx="58530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Русская Литература обогащает наши знания о мире, о жизни, развивает в человеке чувство прекрасного, учит видеть и понимать красоту самой жизни </a:t>
            </a:r>
            <a:r>
              <a:rPr lang="ru-RU" sz="2000" b="1" dirty="0"/>
              <a:t>и красоту художественного слова, литературных </a:t>
            </a:r>
            <a:r>
              <a:rPr lang="ru-RU" sz="2000" b="1" dirty="0" smtClean="0"/>
              <a:t>образов, </a:t>
            </a:r>
            <a:r>
              <a:rPr lang="ru-RU" sz="2000" b="1" dirty="0"/>
              <a:t>которые создает писатель.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произведениях русской художественной литературы раскрываются картины жизни русского народа в разные периоды его </a:t>
            </a:r>
            <a:r>
              <a:rPr lang="ru-RU" sz="2000" b="1" dirty="0" smtClean="0"/>
              <a:t>истории.</a:t>
            </a:r>
            <a:endParaRPr lang="ru-RU" sz="2000" b="1" dirty="0"/>
          </a:p>
        </p:txBody>
      </p:sp>
      <p:pic>
        <p:nvPicPr>
          <p:cNvPr id="3074" name="Picture 2" descr="http://bacenko.ru/wp-content/uploads/2014/12/Klassika-russkoy-literaturyi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98533"/>
            <a:ext cx="3419872" cy="3419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ushkinclub.homerandatlantis.com/image/kn9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/>
          <a:stretch/>
        </p:blipFill>
        <p:spPr bwMode="auto">
          <a:xfrm>
            <a:off x="6012160" y="76555"/>
            <a:ext cx="3131840" cy="3358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411525.vk.me/v411525421/be5d/bndTe8vSCI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33" y="3705433"/>
            <a:ext cx="4396175" cy="3182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russian-literat.ucoz.com/russkie_pisateli_i_poeh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9030"/>
            <a:ext cx="2939269" cy="2317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estival.1september.ru/articles/609807/presentation/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estival.1september.ru/articles/609807/presentation/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estival.1september.ru/articles/609807/presentation/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estival.1september.ru/articles/609807/presentation/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estival.1september.ru/articles/609807/presentation/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estival.1september.ru/articles/609807/presentation/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estival.1september.ru/articles/609807/presentation/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estival.1september.ru/articles/609807/presentation/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estival.1september.ru/articles/609807/presentation/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estival.1september.ru/articles/609807/presentation/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9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0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Когда-то книга была для человека и лучшим товарищем, и интересным способом провести время. Сегодня же некоторые люди не признают книг вовсе.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cs typeface="Times New Roman" panose="02020603050405020304" pitchFamily="18" charset="0"/>
              </a:rPr>
              <a:t>Люди перестают мыслить, когда перестают читать</a:t>
            </a:r>
            <a:r>
              <a:rPr lang="ru-RU" sz="2000" b="1" dirty="0">
                <a:cs typeface="Times New Roman" panose="02020603050405020304" pitchFamily="18" charset="0"/>
              </a:rPr>
              <a:t>», – </a:t>
            </a:r>
            <a:r>
              <a:rPr lang="ru-RU" sz="2000" b="1" dirty="0" smtClean="0">
                <a:cs typeface="Times New Roman" panose="02020603050405020304" pitchFamily="18" charset="0"/>
              </a:rPr>
              <a:t>и это действительно так. </a:t>
            </a:r>
            <a:r>
              <a:rPr lang="ru-RU" sz="2000" b="1" dirty="0">
                <a:cs typeface="Times New Roman" panose="02020603050405020304" pitchFamily="18" charset="0"/>
              </a:rPr>
              <a:t>Ведь при чтении книг формируется </a:t>
            </a:r>
            <a:r>
              <a:rPr lang="ru-RU" sz="2000" b="1" dirty="0" smtClean="0">
                <a:cs typeface="Times New Roman" panose="02020603050405020304" pitchFamily="18" charset="0"/>
              </a:rPr>
              <a:t>своё представление о герое, о месте, о природе. Благодаря этому развивается наше </a:t>
            </a:r>
            <a:r>
              <a:rPr lang="ru-RU" sz="2000" b="1" dirty="0">
                <a:cs typeface="Times New Roman" panose="02020603050405020304" pitchFamily="18" charset="0"/>
              </a:rPr>
              <a:t>мышление, что </a:t>
            </a:r>
            <a:r>
              <a:rPr lang="ru-RU" sz="2000" b="1" dirty="0" smtClean="0">
                <a:cs typeface="Times New Roman" panose="02020603050405020304" pitchFamily="18" charset="0"/>
              </a:rPr>
              <a:t>хорошо сказывается </a:t>
            </a:r>
            <a:r>
              <a:rPr lang="ru-RU" sz="2000" b="1" dirty="0"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cs typeface="Times New Roman" panose="02020603050405020304" pitchFamily="18" charset="0"/>
              </a:rPr>
              <a:t>развитии человека как личности. </a:t>
            </a:r>
            <a:r>
              <a:rPr lang="ru-RU" sz="2000" b="1" dirty="0">
                <a:cs typeface="Times New Roman" panose="02020603050405020304" pitchFamily="18" charset="0"/>
              </a:rPr>
              <a:t>Книга учит «культуре ума», заставляет глубже мыслить, наполняет память, тренирует внимание и дисциплинирует ум. </a:t>
            </a:r>
          </a:p>
        </p:txBody>
      </p:sp>
      <p:pic>
        <p:nvPicPr>
          <p:cNvPr id="1028" name="Picture 4" descr="http://telegraf.com.ua/files/2012/12/bo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r="18734"/>
          <a:stretch/>
        </p:blipFill>
        <p:spPr bwMode="auto">
          <a:xfrm rot="20479624">
            <a:off x="118651" y="4088650"/>
            <a:ext cx="3487975" cy="244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ifeinbooks.net/wp-content/uploads/2013/07/notes_1354619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94" y="4291661"/>
            <a:ext cx="4076276" cy="2649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elykrolik.ru/files/treecontent/nodes/attaches/0/42/chtenie_v_doshkolnom_vozraste_volshebstv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077072"/>
            <a:ext cx="2267744" cy="2834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estival.1september.ru/articles/609807/presentation/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festival.1september.ru/articles/609807/presentation/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8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festival.1september.ru/articles/609807/presentation/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0" y="306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estival.1september.ru/articles/609807/presentation/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692696"/>
            <a:ext cx="62646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Художественные открытия Чехова оказали огромное влияние на литературу и </a:t>
            </a:r>
            <a:r>
              <a:rPr lang="ru-RU" sz="3200" b="1" dirty="0" smtClean="0"/>
              <a:t>театр. </a:t>
            </a:r>
            <a:r>
              <a:rPr lang="ru-RU" sz="3200" b="1" dirty="0"/>
              <a:t>Его драматические произведения, переведенные на множество языков, стали неотъемлемой частью мирового театрального </a:t>
            </a:r>
            <a:r>
              <a:rPr lang="ru-RU" sz="3200" b="1" dirty="0" smtClean="0"/>
              <a:t>репертуар.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104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002.radikal.ru/i198/1002/d7/e8a6e89c2394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604" y="2717973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Антон Павлович   Чехов</a:t>
            </a:r>
            <a:endParaRPr lang="ru-RU" sz="6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post.kards.qip.ru/images/postcard/1e/5d/9526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2251166" cy="1632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900igr.net/datas/literatura/ZHizn-Antona-CHekhova/0002-002-Roditel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6374" r="60728" b="32920"/>
          <a:stretch/>
        </p:blipFill>
        <p:spPr bwMode="auto">
          <a:xfrm>
            <a:off x="377948" y="-44236"/>
            <a:ext cx="3771266" cy="45533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900igr.net/datas/literatura/ZHizn-Antona-CHekhova/0002-002-Roditel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1" t="16669" r="9386" b="34692"/>
          <a:stretch/>
        </p:blipFill>
        <p:spPr bwMode="auto">
          <a:xfrm>
            <a:off x="5004048" y="-24158"/>
            <a:ext cx="3970014" cy="45332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5" y="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Родители</a:t>
            </a:r>
            <a:endParaRPr lang="ru-RU" sz="4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190" y="486916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Отец А.П. Чехова – Павел Егорович Чехов был купцом 3 гильдии и имел свою бакалейную лавку. Мать – Евгения Яковлевна домохозяйка.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56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71" y="-42149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chekhov-yalta.org/userfiles/image/Chehov_AlP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102"/>
            <a:ext cx="2151079" cy="31047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2271" y="0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 старший </a:t>
            </a:r>
            <a:r>
              <a:rPr lang="ru-RU" b="1" dirty="0"/>
              <a:t>брат </a:t>
            </a:r>
            <a:r>
              <a:rPr lang="ru-RU" b="1" dirty="0" smtClean="0"/>
              <a:t>– журналист.</a:t>
            </a:r>
            <a:endParaRPr lang="ru-RU" b="1" dirty="0"/>
          </a:p>
        </p:txBody>
      </p:sp>
      <p:pic>
        <p:nvPicPr>
          <p:cNvPr id="6151" name="Picture 7" descr="http://chekhov-yalta.org/userfiles/image/Chehov_NP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514">
            <a:off x="1161040" y="2749649"/>
            <a:ext cx="1980075" cy="4177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24" y="5941375"/>
            <a:ext cx="3698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Николай 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– старший брат 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талантливый художник, </a:t>
            </a:r>
            <a:r>
              <a:rPr lang="ru-RU" b="1" dirty="0" smtClean="0">
                <a:cs typeface="Times New Roman" panose="02020603050405020304" pitchFamily="18" charset="0"/>
              </a:rPr>
              <a:t>иллюстратор.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6153" name="Picture 9" descr="http://chekhov-yalta.org/userfiles/image/Chehov_IP_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20" y="10194"/>
            <a:ext cx="2479280" cy="35288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0"/>
            <a:ext cx="3212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Иван </a:t>
            </a:r>
            <a:r>
              <a:rPr lang="ru-RU" b="1" dirty="0" smtClean="0"/>
              <a:t>младший брат- педагог.</a:t>
            </a:r>
            <a:endParaRPr lang="ru-RU" b="1" dirty="0"/>
          </a:p>
        </p:txBody>
      </p:sp>
      <p:pic>
        <p:nvPicPr>
          <p:cNvPr id="6155" name="Picture 11" descr="http://chekhov-yalta.org/userfiles/image/Chehov_MP_s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450">
            <a:off x="5235970" y="2920451"/>
            <a:ext cx="2857500" cy="4105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830" y="6211669"/>
            <a:ext cx="2733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Михаил </a:t>
            </a:r>
            <a:r>
              <a:rPr lang="ru-RU" b="1" dirty="0" smtClean="0"/>
              <a:t>– </a:t>
            </a:r>
            <a:r>
              <a:rPr lang="ru-RU" b="1" dirty="0"/>
              <a:t>младший </a:t>
            </a:r>
            <a:r>
              <a:rPr lang="ru-RU" b="1" dirty="0" smtClean="0"/>
              <a:t>брат, </a:t>
            </a:r>
            <a:r>
              <a:rPr lang="ru-RU" b="1" dirty="0"/>
              <a:t>юрист по образованию.</a:t>
            </a:r>
          </a:p>
        </p:txBody>
      </p:sp>
      <p:pic>
        <p:nvPicPr>
          <p:cNvPr id="6157" name="Picture 13" descr="http://chekhov-yalta.org/userfiles/image/Chehova_ME_s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52479"/>
            <a:ext cx="2857500" cy="3486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4073387"/>
            <a:ext cx="2785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Мария– </a:t>
            </a:r>
            <a:r>
              <a:rPr lang="ru-RU" b="1" dirty="0"/>
              <a:t>единственная </a:t>
            </a:r>
            <a:r>
              <a:rPr lang="ru-RU" b="1" dirty="0" smtClean="0"/>
              <a:t>сестра, </a:t>
            </a:r>
            <a:r>
              <a:rPr lang="ru-RU" b="1" dirty="0"/>
              <a:t>учительница</a:t>
            </a:r>
            <a:r>
              <a:rPr lang="ru-RU" dirty="0"/>
              <a:t>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7043" y="556445"/>
            <a:ext cx="4549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Братья и сестра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apikabu.ru/img_n/2012-10_3/0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2" y="1268760"/>
            <a:ext cx="7620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23164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Семья Чехова 1874 год. 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«Талант в нас со стороны отца, а душа со стороны матери.»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asyen.ru/_ld/110/s5619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diletant.media/upload/medialibrary/ad2/ad2d2250ef0d8e639ccf06bb11c0abc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5608"/>
            <a:ext cx="7477125" cy="50256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gorbukharkin.files.wordpress.com/2013/06/chekh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22" y="-14168"/>
            <a:ext cx="3333750" cy="2500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2" y="23563"/>
            <a:ext cx="600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Дом, где родился будущий писатель.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40058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000" b="1" dirty="0"/>
              <a:t>Антон Павлович Чехов родился </a:t>
            </a:r>
            <a:r>
              <a:rPr lang="ru-RU" sz="2000" b="1" dirty="0" smtClean="0"/>
              <a:t>17 </a:t>
            </a:r>
            <a:r>
              <a:rPr lang="ru-RU" sz="2000" b="1" dirty="0"/>
              <a:t>января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1860</a:t>
            </a:r>
            <a:r>
              <a:rPr lang="ru-RU" sz="2000" b="1" dirty="0"/>
              <a:t> </a:t>
            </a:r>
            <a:r>
              <a:rPr lang="ru-RU" sz="2000" b="1" dirty="0" smtClean="0"/>
              <a:t>года </a:t>
            </a:r>
            <a:r>
              <a:rPr lang="ru-RU" sz="2000" b="1" dirty="0"/>
              <a:t>в </a:t>
            </a:r>
            <a:r>
              <a:rPr lang="ru-RU" sz="2000" b="1" dirty="0" smtClean="0"/>
              <a:t>городе Таганроге.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246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464</Words>
  <Application>Microsoft Office PowerPoint</Application>
  <PresentationFormat>Экран (4:3)</PresentationFormat>
  <Paragraphs>43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36</cp:revision>
  <dcterms:created xsi:type="dcterms:W3CDTF">2015-11-11T07:26:31Z</dcterms:created>
  <dcterms:modified xsi:type="dcterms:W3CDTF">2020-11-23T19:11:52Z</dcterms:modified>
</cp:coreProperties>
</file>