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6" r:id="rId8"/>
    <p:sldId id="278" r:id="rId9"/>
    <p:sldId id="261" r:id="rId10"/>
    <p:sldId id="273" r:id="rId11"/>
    <p:sldId id="263" r:id="rId12"/>
    <p:sldId id="264" r:id="rId13"/>
    <p:sldId id="279" r:id="rId14"/>
    <p:sldId id="265" r:id="rId15"/>
    <p:sldId id="267" r:id="rId16"/>
    <p:sldId id="268" r:id="rId17"/>
    <p:sldId id="269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80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6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19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4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8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98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5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59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3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5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0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E237E-5728-4BD9-B691-7E792F5796A6}" type="datetimeFigureOut">
              <a:rPr lang="ru-RU" smtClean="0"/>
              <a:t>07.09.2021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64C39-BEDE-4D79-BCE8-136D11D50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2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5.wdp"/><Relationship Id="rId4" Type="http://schemas.openxmlformats.org/officeDocument/2006/relationships/image" Target="../media/image26.jpeg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jpe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7521"/>
            <a:ext cx="8136904" cy="201622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Библиотека </a:t>
            </a:r>
            <a:b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МБОУ Лицея № 20</a:t>
            </a:r>
            <a:endParaRPr lang="ru-RU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3068961"/>
            <a:ext cx="4752528" cy="2520279"/>
          </a:xfrm>
        </p:spPr>
        <p:txBody>
          <a:bodyPr>
            <a:normAutofit fontScale="925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КТО ВЛАДЕЕТ </a:t>
            </a:r>
          </a:p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     ИНФОРМАЦИЕЙ,</a:t>
            </a:r>
          </a:p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ТОТ ВЛАДЕЕТ МИРОМ</a:t>
            </a:r>
          </a:p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Натан Майер Ротшильд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cuments\1 слай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695087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БИБЛИОТЕЧНЫЕ ЗАНЯТИЯ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«Добавь науку в друзья»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435280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способствовать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формированию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представления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 науке,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ее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различных отраслях; </a:t>
            </a:r>
          </a:p>
          <a:p>
            <a:pPr marL="0" indent="0">
              <a:buNone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Результат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 рассказать о значении науки в жизни людей; примеры науки в различных областях знаний; познакомить с биографиями выдающихся учёных,  провести опыт и эксперимент, задать экспериментальные вопросы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фотогалерея\Выставка под открытым небом\Выставка под открытым небом Возьми науку в друз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741295" cy="2580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3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УЧЕБНЫЕ ПРОЕКТЫ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Добавь науку в друзья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cuments\площадк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30" b="24882"/>
          <a:stretch/>
        </p:blipFill>
        <p:spPr bwMode="auto">
          <a:xfrm>
            <a:off x="5185402" y="1519160"/>
            <a:ext cx="3024336" cy="2478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cuments\УЧЕБНЫЙ ПРОЕКТ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77" y="4321837"/>
            <a:ext cx="3456385" cy="220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УЧЕБНЫЙ ПРОЕКТ 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"/>
          <a:stretch/>
        </p:blipFill>
        <p:spPr bwMode="auto">
          <a:xfrm>
            <a:off x="1047565" y="1485379"/>
            <a:ext cx="3241962" cy="2512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ocuments\общество площадка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716" r="30124" b="26363"/>
          <a:stretch/>
        </p:blipFill>
        <p:spPr bwMode="auto">
          <a:xfrm>
            <a:off x="867554" y="4315666"/>
            <a:ext cx="3560429" cy="2232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ЗАНЯТИЯ В КЛУБЕ «ЛЮБИТЕЛЕЙ ИНТЕЛЛЕКТУАЛЬНЫХ ИГР»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ocuments\клуб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6" t="18960" b="9590"/>
          <a:stretch/>
        </p:blipFill>
        <p:spPr bwMode="auto">
          <a:xfrm>
            <a:off x="4932040" y="2492896"/>
            <a:ext cx="391210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клуб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672408" cy="447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2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588"/>
            <a:ext cx="8208912" cy="103417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Наш опыт работы в первом сборнике базовых школ РАН</a:t>
            </a:r>
            <a:endParaRPr lang="ru-RU" sz="2800" b="1" dirty="0"/>
          </a:p>
        </p:txBody>
      </p:sp>
      <p:pic>
        <p:nvPicPr>
          <p:cNvPr id="4" name="Объект 3" descr="C:\Users\AMSolomatin\Desktop\сборник педагогов\Обложк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808312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6561" t="12994" r="41420" b="4466"/>
          <a:stretch/>
        </p:blipFill>
        <p:spPr bwMode="auto">
          <a:xfrm>
            <a:off x="4139952" y="1268760"/>
            <a:ext cx="4608512" cy="5473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490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ТВОРЧЕСТВО И ФАНТАЗИЯ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147248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АРТ- ОБЪЕКТ «ЧИТАЮЩИЙ РОБОТ»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4" name="Picture 2" descr="C:\Users\user\Documents\читаем с робото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66"/>
          <a:stretch/>
        </p:blipFill>
        <p:spPr bwMode="auto">
          <a:xfrm>
            <a:off x="1475656" y="2159741"/>
            <a:ext cx="6198746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6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МАСТЕР-КЛАСС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user\Desktop\фотогалерея\Выставка новый год\мастер класс Дед мороз из ва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036190" cy="26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галерея\Выставка новый год\мастер класс в библиоте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031432" cy="2689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галерея\Выставка новый год\Qke_2o1XR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14466"/>
            <a:ext cx="3376406" cy="2906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8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205" y="116632"/>
            <a:ext cx="8099243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ВЫСТАВКА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ПОД ОТКРЫТЫМ НЕБОМ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7" name="Picture 3" descr="C:\Users\user\Desktop\фотогалерея\Выставка под открытым небом\tLwUFOKeeu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17331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галерея\Выставка под открытым небом\knKyOXmsa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44216"/>
            <a:ext cx="410445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225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Тематические выставки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фото на сайт\ZYN5NHzcSZ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27" y="934213"/>
            <a:ext cx="3327834" cy="4437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галерея\Выставка новый год\выставка У ёл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285"/>
            <a:ext cx="3840424" cy="2880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23 ФЕВРАЛ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52769"/>
            <a:ext cx="2736304" cy="34079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САЙТ БИБЛИОТЕКИ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3888432" cy="396044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5976" y="1497438"/>
            <a:ext cx="4464496" cy="39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80920" cy="12241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ИНФОРМАЦИЯ  О  ДЕЯТЕЛЬНОСТИ БИБЛИОТЕКИ В СОЦИАЛЬНЫХ СЕТЯХ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19256" cy="4281339"/>
          </a:xfrm>
        </p:spPr>
        <p:txBody>
          <a:bodyPr/>
          <a:lstStyle/>
          <a:p>
            <a:pPr marL="0" indent="0" fontAlgn="base">
              <a:buNone/>
            </a:pPr>
            <a:r>
              <a:rPr lang="ru-RU" b="1" dirty="0" smtClean="0"/>
              <a:t> </a:t>
            </a:r>
            <a:r>
              <a:rPr lang="en-US" b="1" dirty="0" smtClean="0"/>
              <a:t>Instagram</a:t>
            </a:r>
            <a:r>
              <a:rPr lang="ru-RU" dirty="0" smtClean="0"/>
              <a:t>    </a:t>
            </a:r>
            <a:r>
              <a:rPr lang="en-US" dirty="0" smtClean="0"/>
              <a:t>lyceum20_mzk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smtClean="0"/>
              <a:t>Контакт </a:t>
            </a:r>
            <a:r>
              <a:rPr lang="ru-RU" dirty="0" smtClean="0"/>
              <a:t>      МБОУ </a:t>
            </a:r>
            <a:r>
              <a:rPr lang="ru-RU" dirty="0"/>
              <a:t>Лицей #20</a:t>
            </a:r>
          </a:p>
          <a:p>
            <a:pPr marL="0" indent="0" algn="ctr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11561" y="2996952"/>
            <a:ext cx="4248471" cy="309634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724128" y="1844824"/>
            <a:ext cx="3024335" cy="214680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5724128" y="3991630"/>
            <a:ext cx="3024334" cy="21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8" y="58614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БИБЛИОТЕКА - КАБИНЕТ № 1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 ШКОЛЕ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cuments\в биб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"/>
          <a:stretch/>
        </p:blipFill>
        <p:spPr bwMode="auto">
          <a:xfrm>
            <a:off x="3409393" y="1347123"/>
            <a:ext cx="2376262" cy="2506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ВАН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7986"/>
          <a:stretch/>
        </p:blipFill>
        <p:spPr bwMode="auto">
          <a:xfrm>
            <a:off x="6558966" y="980728"/>
            <a:ext cx="2333514" cy="2348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cuments\ВСТРЕЧИ С ВЫПУСКНИКАМ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9120"/>
            <a:ext cx="3168352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дет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5"/>
          <a:stretch/>
        </p:blipFill>
        <p:spPr bwMode="auto">
          <a:xfrm>
            <a:off x="251520" y="980728"/>
            <a:ext cx="2313257" cy="245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фотогалерея\Встреча с поэтами города\DSCN21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05"/>
          <a:stretch/>
        </p:blipFill>
        <p:spPr bwMode="auto">
          <a:xfrm>
            <a:off x="17405" y="3645024"/>
            <a:ext cx="3155392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встреч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3059832" cy="2175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93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16024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формирование общей культуры обучающихся,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адаптация к жизни в обществе, создание основы для осознанного выбора и последующего освоения профессиональных образовательных программ, воспитание гражданственности, трудолюбия, уважения к правам и свободам человека, любви к окружающей природе, Родине, семье, формирование здорового образа жизни.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92896"/>
            <a:ext cx="8219256" cy="403244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обеспечить участников образовательных отношений доступом к информации, знаниям, культурным ценностям посредством использования библиотечно-информационных ресурсов;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воспитать культурное и гражданское самосознание, помощь в социализации, развитии творческого потенциала обучающегося;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формировать навыки независимого библиотечного пользователя: обучение поиску, отбору и критической оценке информации;</a:t>
            </a: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совершенствовать предоставляемые библиотекой услуг на основе внедрения новых информационных технологий, формировать комфортную библиотечную среду.</a:t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19256" cy="82501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ОСНОВНЫЕ ФУНКЦИИ БИБЛИОТЕКИ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183" y="1160788"/>
            <a:ext cx="5122912" cy="208823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ОБРАЗОВАТЕЛЬНАЯ</a:t>
            </a:r>
          </a:p>
          <a:p>
            <a:pPr marL="0" indent="0">
              <a:buNone/>
            </a:pPr>
            <a:r>
              <a:rPr lang="ru-RU" dirty="0" smtClean="0"/>
              <a:t>ИНФОРМАЦИОННАЯ</a:t>
            </a:r>
          </a:p>
          <a:p>
            <a:pPr marL="0" indent="0">
              <a:buNone/>
            </a:pPr>
            <a:r>
              <a:rPr lang="ru-RU" dirty="0" smtClean="0"/>
              <a:t>ВОСПИТАТЕЛЬНАЯ</a:t>
            </a:r>
          </a:p>
          <a:p>
            <a:pPr marL="0" indent="0">
              <a:buNone/>
            </a:pPr>
            <a:r>
              <a:rPr lang="ru-RU" dirty="0" smtClean="0"/>
              <a:t>КУЛЬТУРНАЯ</a:t>
            </a:r>
            <a:endParaRPr lang="ru-RU" dirty="0"/>
          </a:p>
        </p:txBody>
      </p:sp>
      <p:pic>
        <p:nvPicPr>
          <p:cNvPr id="1027" name="Picture 3" descr="C:\Users\user\Desktop\фото на сайт\NXNCFFyIcO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15988"/>
            <a:ext cx="3816424" cy="2934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доклад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032448" cy="2898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на сайт\0iFnfZR4Ae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86" y="1078746"/>
            <a:ext cx="3256978" cy="2134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0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МАТЕРИАЛЬНО-ТЕХНИЧЕСКАЯ БАЗА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Фонд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библиотеки </a:t>
            </a:r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33800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единиц хранения.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чебников и учебных пособий -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23273;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Справочных изданий – 2060;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Литературных изданий-3700;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Электронных документов -700.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ocuments\МЕДИА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80928"/>
            <a:ext cx="2736304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cuments\ОСНАЩ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3384376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7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ОРГТЕХНИКА В БИБЛИОТЕКЕ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Для пользователей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Для библиотекаря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Для проведения мероприятий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cuments\НА КОМПЬЮТЕР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2996952"/>
            <a:ext cx="2448271" cy="3164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cuments\чи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2448272" cy="3297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РАБОЧЕЕ МЕС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18328"/>
            <a:ext cx="2743550" cy="2286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3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КОВОРКИНГ-ЗОНА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498184"/>
              </p:ext>
            </p:extLst>
          </p:nvPr>
        </p:nvGraphicFramePr>
        <p:xfrm>
          <a:off x="472359" y="980728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/>
                        <a:t>АРХИВНАЯ</a:t>
                      </a:r>
                      <a:r>
                        <a:rPr lang="ru-RU" sz="2800" baseline="0" dirty="0" smtClean="0"/>
                        <a:t> ЗОНА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ИНТЕРАКТИВНАЯ ЗОНА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                                                         ЗОНА ПРЕЗЕНТАЦИЙ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23528" y="2938019"/>
            <a:ext cx="2616289" cy="3679111"/>
            <a:chOff x="515550" y="2924944"/>
            <a:chExt cx="2616289" cy="3679111"/>
          </a:xfrm>
        </p:grpSpPr>
        <p:pic>
          <p:nvPicPr>
            <p:cNvPr id="2050" name="Picture 2" descr="C:\Users\user\Desktop\фото на сайт\YA0oWCwFjp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50" y="2924944"/>
              <a:ext cx="2112235" cy="19442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user\Desktop\фото на сайт\0ErgWd0Z92M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336023"/>
              <a:ext cx="1800199" cy="226803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user\Documents\КОВОРКИН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61938"/>
            <a:ext cx="2558179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un9-72.userapi.com/impg/6v56xQEULwZxgn2TTHMSkJgMVQIl1PPOOQxnzg/YtA5H72McpI.jpg?size=810x1080&amp;quality=96&amp;sign=65eb59e0d666c5a2720c1a39d6b6c82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 b="7772"/>
          <a:stretch/>
        </p:blipFill>
        <p:spPr bwMode="auto">
          <a:xfrm>
            <a:off x="6266667" y="2689546"/>
            <a:ext cx="2669290" cy="3319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РАБОЧИЕ ЗОНЫ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АБОНЕМЕНТ</a:t>
            </a:r>
          </a:p>
          <a:p>
            <a:pPr marL="0" indent="0" algn="ctr">
              <a:buNone/>
            </a:pPr>
            <a:r>
              <a:rPr lang="ru-RU" dirty="0" smtClean="0"/>
              <a:t>                                               ЧИТАЛЬНЫЙ ЗАЛ</a:t>
            </a:r>
            <a:endParaRPr lang="ru-RU" dirty="0"/>
          </a:p>
        </p:txBody>
      </p:sp>
      <p:pic>
        <p:nvPicPr>
          <p:cNvPr id="1026" name="Picture 2" descr="C:\Users\user\Documents\читальный зал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3" r="4338" b="7319"/>
          <a:stretch/>
        </p:blipFill>
        <p:spPr bwMode="auto">
          <a:xfrm>
            <a:off x="5292079" y="2615218"/>
            <a:ext cx="3069181" cy="3766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cuments\абонемен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7"/>
          <a:stretch/>
        </p:blipFill>
        <p:spPr bwMode="auto">
          <a:xfrm>
            <a:off x="764110" y="2059619"/>
            <a:ext cx="3015802" cy="3841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3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1440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ПРОЕКТНАЯ ВНЕУРОЧНАЯ ДЕЯТЕЛЬНОСТЬ В БИБЛИОТЕКЕ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«Добавь науку в друзья»</a:t>
            </a:r>
          </a:p>
          <a:p>
            <a:pPr marL="0" indent="0" algn="ctr">
              <a:buNone/>
            </a:pP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esktop\статья\Книжная выставка Добавь науку в друз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41813"/>
            <a:ext cx="2664296" cy="341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статья\Выставка под открытым небом Равнение на учёны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2641813"/>
            <a:ext cx="4644516" cy="341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</TotalTime>
  <Words>307</Words>
  <Application>Microsoft Office PowerPoint</Application>
  <PresentationFormat>Экран (4:3)</PresentationFormat>
  <Paragraphs>55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Библиотека  МБОУ Лицея № 20</vt:lpstr>
      <vt:lpstr>БИБЛИОТЕКА - КАБИНЕТ № 1  В ШКОЛЕ</vt:lpstr>
      <vt:lpstr>Цель: формирование общей культуры обучающихся, адаптация к жизни в обществе, создание основы для осознанного выбора и последующего освоения профессиональных образовательных программ, воспитание гражданственности, трудолюбия, уважения к правам и свободам человека, любви к окружающей природе, Родине, семье, формирование здорового образа жизни. </vt:lpstr>
      <vt:lpstr>ОСНОВНЫЕ ФУНКЦИИ БИБЛИОТЕКИ</vt:lpstr>
      <vt:lpstr>МАТЕРИАЛЬНО-ТЕХНИЧЕСКАЯ БАЗА</vt:lpstr>
      <vt:lpstr>ОРГТЕХНИКА В БИБЛИОТЕКЕ</vt:lpstr>
      <vt:lpstr>КОВОРКИНГ-ЗОНА</vt:lpstr>
      <vt:lpstr>РАБОЧИЕ ЗОНЫ</vt:lpstr>
      <vt:lpstr>ПРОЕКТНАЯ ВНЕУРОЧНАЯ ДЕЯТЕЛЬНОСТЬ В БИБЛИОТЕКЕ</vt:lpstr>
      <vt:lpstr>БИБЛИОТЕЧНЫЕ ЗАНЯТИЯ «Добавь науку в друзья»</vt:lpstr>
      <vt:lpstr>УЧЕБНЫЕ ПРОЕКТЫ «Добавь науку в друзья»</vt:lpstr>
      <vt:lpstr>ЗАНЯТИЯ В КЛУБЕ «ЛЮБИТЕЛЕЙ ИНТЕЛЛЕКТУАЛЬНЫХ ИГР»</vt:lpstr>
      <vt:lpstr>Наш опыт работы в первом сборнике базовых школ РАН</vt:lpstr>
      <vt:lpstr>ТВОРЧЕСТВО И ФАНТАЗИЯ</vt:lpstr>
      <vt:lpstr>МАСТЕР-КЛАСС</vt:lpstr>
      <vt:lpstr>ВЫСТАВКА  ПОД ОТКРЫТЫМ НЕБОМ</vt:lpstr>
      <vt:lpstr>Тематические выставки</vt:lpstr>
      <vt:lpstr>САЙТ БИБЛИОТЕКИ</vt:lpstr>
      <vt:lpstr>ИНФОРМАЦИЯ  О  ДЕЯТЕЛЬНОСТИ БИБЛИОТЕКИ В СОЦИАЛЬНЫХ СЕТЯХ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МБОУ Лицея № 20</dc:title>
  <dc:creator>user</dc:creator>
  <cp:lastModifiedBy>user</cp:lastModifiedBy>
  <cp:revision>143</cp:revision>
  <dcterms:created xsi:type="dcterms:W3CDTF">2021-02-15T07:24:41Z</dcterms:created>
  <dcterms:modified xsi:type="dcterms:W3CDTF">2021-09-07T04:22:25Z</dcterms:modified>
</cp:coreProperties>
</file>